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handoutMasterIdLst>
    <p:handoutMasterId r:id="rId39"/>
  </p:handoutMasterIdLst>
  <p:sldIdLst>
    <p:sldId id="256" r:id="rId2"/>
    <p:sldId id="272" r:id="rId3"/>
    <p:sldId id="257" r:id="rId4"/>
    <p:sldId id="258" r:id="rId5"/>
    <p:sldId id="259" r:id="rId6"/>
    <p:sldId id="260" r:id="rId7"/>
    <p:sldId id="261" r:id="rId8"/>
    <p:sldId id="262" r:id="rId9"/>
    <p:sldId id="263" r:id="rId10"/>
    <p:sldId id="264" r:id="rId11"/>
    <p:sldId id="265" r:id="rId12"/>
    <p:sldId id="266" r:id="rId13"/>
    <p:sldId id="277" r:id="rId14"/>
    <p:sldId id="278" r:id="rId15"/>
    <p:sldId id="279" r:id="rId16"/>
    <p:sldId id="280" r:id="rId17"/>
    <p:sldId id="281" r:id="rId18"/>
    <p:sldId id="275" r:id="rId19"/>
    <p:sldId id="276"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800" kern="1200">
        <a:solidFill>
          <a:schemeClr val="tx1"/>
        </a:solidFill>
        <a:latin typeface="Helvetica" pitchFamily="-84" charset="0"/>
        <a:ea typeface="MS PGothic" pitchFamily="34" charset="-128"/>
        <a:cs typeface="+mn-cs"/>
      </a:defRPr>
    </a:lvl1pPr>
    <a:lvl2pPr marL="457200" algn="l" rtl="0" eaLnBrk="0" fontAlgn="base" hangingPunct="0">
      <a:spcBef>
        <a:spcPct val="0"/>
      </a:spcBef>
      <a:spcAft>
        <a:spcPct val="0"/>
      </a:spcAft>
      <a:defRPr sz="800" kern="1200">
        <a:solidFill>
          <a:schemeClr val="tx1"/>
        </a:solidFill>
        <a:latin typeface="Helvetica" pitchFamily="-84" charset="0"/>
        <a:ea typeface="MS PGothic" pitchFamily="34" charset="-128"/>
        <a:cs typeface="+mn-cs"/>
      </a:defRPr>
    </a:lvl2pPr>
    <a:lvl3pPr marL="914400" algn="l" rtl="0" eaLnBrk="0" fontAlgn="base" hangingPunct="0">
      <a:spcBef>
        <a:spcPct val="0"/>
      </a:spcBef>
      <a:spcAft>
        <a:spcPct val="0"/>
      </a:spcAft>
      <a:defRPr sz="800" kern="1200">
        <a:solidFill>
          <a:schemeClr val="tx1"/>
        </a:solidFill>
        <a:latin typeface="Helvetica" pitchFamily="-84" charset="0"/>
        <a:ea typeface="MS PGothic" pitchFamily="34" charset="-128"/>
        <a:cs typeface="+mn-cs"/>
      </a:defRPr>
    </a:lvl3pPr>
    <a:lvl4pPr marL="1371600" algn="l" rtl="0" eaLnBrk="0" fontAlgn="base" hangingPunct="0">
      <a:spcBef>
        <a:spcPct val="0"/>
      </a:spcBef>
      <a:spcAft>
        <a:spcPct val="0"/>
      </a:spcAft>
      <a:defRPr sz="800" kern="1200">
        <a:solidFill>
          <a:schemeClr val="tx1"/>
        </a:solidFill>
        <a:latin typeface="Helvetica" pitchFamily="-84" charset="0"/>
        <a:ea typeface="MS PGothic" pitchFamily="34" charset="-128"/>
        <a:cs typeface="+mn-cs"/>
      </a:defRPr>
    </a:lvl4pPr>
    <a:lvl5pPr marL="1828800" algn="l" rtl="0" eaLnBrk="0" fontAlgn="base" hangingPunct="0">
      <a:spcBef>
        <a:spcPct val="0"/>
      </a:spcBef>
      <a:spcAft>
        <a:spcPct val="0"/>
      </a:spcAft>
      <a:defRPr sz="800" kern="1200">
        <a:solidFill>
          <a:schemeClr val="tx1"/>
        </a:solidFill>
        <a:latin typeface="Helvetica" pitchFamily="-84" charset="0"/>
        <a:ea typeface="MS PGothic" pitchFamily="34" charset="-128"/>
        <a:cs typeface="+mn-cs"/>
      </a:defRPr>
    </a:lvl5pPr>
    <a:lvl6pPr marL="2286000" algn="l" defTabSz="914400" rtl="0" eaLnBrk="1" latinLnBrk="0" hangingPunct="1">
      <a:defRPr sz="800" kern="1200">
        <a:solidFill>
          <a:schemeClr val="tx1"/>
        </a:solidFill>
        <a:latin typeface="Helvetica" pitchFamily="-84" charset="0"/>
        <a:ea typeface="MS PGothic" pitchFamily="34" charset="-128"/>
        <a:cs typeface="+mn-cs"/>
      </a:defRPr>
    </a:lvl6pPr>
    <a:lvl7pPr marL="2743200" algn="l" defTabSz="914400" rtl="0" eaLnBrk="1" latinLnBrk="0" hangingPunct="1">
      <a:defRPr sz="800" kern="1200">
        <a:solidFill>
          <a:schemeClr val="tx1"/>
        </a:solidFill>
        <a:latin typeface="Helvetica" pitchFamily="-84" charset="0"/>
        <a:ea typeface="MS PGothic" pitchFamily="34" charset="-128"/>
        <a:cs typeface="+mn-cs"/>
      </a:defRPr>
    </a:lvl7pPr>
    <a:lvl8pPr marL="3200400" algn="l" defTabSz="914400" rtl="0" eaLnBrk="1" latinLnBrk="0" hangingPunct="1">
      <a:defRPr sz="800" kern="1200">
        <a:solidFill>
          <a:schemeClr val="tx1"/>
        </a:solidFill>
        <a:latin typeface="Helvetica" pitchFamily="-84" charset="0"/>
        <a:ea typeface="MS PGothic" pitchFamily="34" charset="-128"/>
        <a:cs typeface="+mn-cs"/>
      </a:defRPr>
    </a:lvl8pPr>
    <a:lvl9pPr marL="3657600" algn="l" defTabSz="914400" rtl="0" eaLnBrk="1" latinLnBrk="0" hangingPunct="1">
      <a:defRPr sz="800" kern="1200">
        <a:solidFill>
          <a:schemeClr val="tx1"/>
        </a:solidFill>
        <a:latin typeface="Helvetica" pitchFamily="-8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7CCFE"/>
    <a:srgbClr val="D2DFFF"/>
    <a:srgbClr val="ECF2FF"/>
    <a:srgbClr val="EEF3FF"/>
    <a:srgbClr val="EEEEEE"/>
    <a:srgbClr val="FCF5F6"/>
    <a:srgbClr val="DAD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58"/>
  </p:normalViewPr>
  <p:slideViewPr>
    <p:cSldViewPr snapToGrid="0">
      <p:cViewPr varScale="1">
        <p:scale>
          <a:sx n="120" d="100"/>
          <a:sy n="120" d="100"/>
        </p:scale>
        <p:origin x="53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6" d="100"/>
          <a:sy n="86" d="100"/>
        </p:scale>
        <p:origin x="-38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00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0225"/>
            <a:ext cx="5026025" cy="4114800"/>
          </a:xfrm>
          <a:prstGeom prst="rect">
            <a:avLst/>
          </a:prstGeom>
          <a:noFill/>
          <a:ln>
            <a:noFill/>
          </a:ln>
          <a:effectLst/>
        </p:spPr>
        <p:txBody>
          <a:bodyPr vert="horz" wrap="square" lIns="95250" tIns="49212" rIns="95250" bIns="492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5" name="Rectangle 3"/>
          <p:cNvSpPr>
            <a:spLocks noGrp="1" noRot="1" noChangeAspect="1" noChangeArrowheads="1" noTextEdit="1"/>
          </p:cNvSpPr>
          <p:nvPr>
            <p:ph type="sldImg" idx="2"/>
          </p:nvPr>
        </p:nvSpPr>
        <p:spPr bwMode="auto">
          <a:xfrm>
            <a:off x="1152525" y="692150"/>
            <a:ext cx="4552950" cy="34163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660545476"/>
      </p:ext>
    </p:extLst>
  </p:cSld>
  <p:clrMap bg1="lt1" tx1="dk1" bg2="lt2" tx2="dk2" accent1="accent1" accent2="accent2" accent3="accent3" accent4="accent4" accent5="accent5" accent6="accent6" hlink="hlink" folHlink="folHlink"/>
  <p:notesStyle>
    <a:lvl1pPr algn="l" defTabSz="984250"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73075" algn="l" defTabSz="984250"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49325" algn="l" defTabSz="984250"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422400" algn="l" defTabSz="984250"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97063" algn="l" defTabSz="984250"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Rot="1" noChangeAspect="1" noChangeArrowheads="1" noTextEdit="1"/>
          </p:cNvSpPr>
          <p:nvPr>
            <p:ph type="sldImg"/>
          </p:nvPr>
        </p:nvSpPr>
        <p:spPr>
          <a:xfrm>
            <a:off x="1150938" y="692150"/>
            <a:ext cx="4557712" cy="3417888"/>
          </a:xfrm>
          <a:ln cap="flat"/>
        </p:spPr>
      </p:sp>
      <p:sp>
        <p:nvSpPr>
          <p:cNvPr id="261123" name="Rectangle 3"/>
          <p:cNvSpPr>
            <a:spLocks noGrp="1" noChangeArrowheads="1"/>
          </p:cNvSpPr>
          <p:nvPr>
            <p:ph type="body" idx="1"/>
          </p:nvPr>
        </p:nvSpPr>
        <p:spPr>
          <a:xfrm>
            <a:off x="914400" y="4344988"/>
            <a:ext cx="5029200" cy="4113212"/>
          </a:xfrm>
          <a:ln/>
        </p:spPr>
        <p:txBody>
          <a:bodyPr lIns="92135" tIns="45287" rIns="92135" bIns="45287"/>
          <a:lstStyle/>
          <a:p>
            <a:pPr>
              <a:defRPr/>
            </a:pPr>
            <a:endParaRPr lang="en-US">
              <a:ea typeface="ＭＳ Ｐゴシック"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xfrm>
            <a:off x="1150938" y="692150"/>
            <a:ext cx="4556125" cy="3416300"/>
          </a:xfrm>
          <a:ln cap="flat"/>
        </p:spPr>
      </p:sp>
      <p:sp>
        <p:nvSpPr>
          <p:cNvPr id="282627" name="Rectangle 3"/>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Rot="1" noChangeAspect="1" noChangeArrowheads="1" noTextEdit="1"/>
          </p:cNvSpPr>
          <p:nvPr>
            <p:ph type="sldImg"/>
          </p:nvPr>
        </p:nvSpPr>
        <p:spPr>
          <a:xfrm>
            <a:off x="1150938" y="692150"/>
            <a:ext cx="4556125" cy="3416300"/>
          </a:xfrm>
          <a:ln cap="flat"/>
        </p:spPr>
      </p:sp>
      <p:sp>
        <p:nvSpPr>
          <p:cNvPr id="284675" name="Rectangle 3"/>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Rot="1" noChangeAspect="1" noChangeArrowheads="1" noTextEdit="1"/>
          </p:cNvSpPr>
          <p:nvPr>
            <p:ph type="sldImg"/>
          </p:nvPr>
        </p:nvSpPr>
        <p:spPr>
          <a:xfrm>
            <a:off x="1150938" y="692150"/>
            <a:ext cx="4556125" cy="3416300"/>
          </a:xfrm>
          <a:ln cap="flat"/>
        </p:spPr>
      </p:sp>
      <p:sp>
        <p:nvSpPr>
          <p:cNvPr id="276483" name="Rectangle 3"/>
          <p:cNvSpPr>
            <a:spLocks noGrp="1" noChangeArrowheads="1"/>
          </p:cNvSpPr>
          <p:nvPr>
            <p:ph type="body" idx="1"/>
          </p:nvPr>
        </p:nvSpPr>
        <p:spPr>
          <a:ln/>
        </p:spPr>
        <p:txBody>
          <a:bodyPr lIns="95259" tIns="49972" rIns="95259" bIns="49972"/>
          <a:lstStyle/>
          <a:p>
            <a:pPr>
              <a:defRPr/>
            </a:pPr>
            <a:endParaRPr lang="en-US">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xfrm>
            <a:off x="1150938" y="692150"/>
            <a:ext cx="4556125" cy="3416300"/>
          </a:xfrm>
          <a:ln cap="flat"/>
        </p:spPr>
      </p:sp>
      <p:sp>
        <p:nvSpPr>
          <p:cNvPr id="278531" name="Rectangle 3"/>
          <p:cNvSpPr>
            <a:spLocks noGrp="1" noChangeArrowheads="1"/>
          </p:cNvSpPr>
          <p:nvPr>
            <p:ph type="body" idx="1"/>
          </p:nvPr>
        </p:nvSpPr>
        <p:spPr>
          <a:ln/>
        </p:spPr>
        <p:txBody>
          <a:bodyPr lIns="95259" tIns="49972" rIns="95259" bIns="49972"/>
          <a:lstStyle/>
          <a:p>
            <a:pPr>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noChangeAspect="1" noChangeArrowheads="1" noTextEdit="1"/>
          </p:cNvSpPr>
          <p:nvPr>
            <p:ph type="sldImg"/>
          </p:nvPr>
        </p:nvSpPr>
        <p:spPr>
          <a:xfrm>
            <a:off x="1150938" y="692150"/>
            <a:ext cx="4556125" cy="3416300"/>
          </a:xfrm>
          <a:ln cap="flat"/>
        </p:spPr>
      </p:sp>
      <p:sp>
        <p:nvSpPr>
          <p:cNvPr id="280579" name="Rectangle 3"/>
          <p:cNvSpPr>
            <a:spLocks noGrp="1" noChangeArrowheads="1"/>
          </p:cNvSpPr>
          <p:nvPr>
            <p:ph type="body" idx="1"/>
          </p:nvPr>
        </p:nvSpPr>
        <p:spPr>
          <a:ln/>
        </p:spPr>
        <p:txBody>
          <a:bodyPr lIns="95259" tIns="49972" rIns="95259" bIns="49972"/>
          <a:lstStyle/>
          <a:p>
            <a:pPr>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1CCED785-EF98-476A-D911-514F1E4CF33E}"/>
              </a:ext>
            </a:extLst>
          </p:cNvPr>
          <p:cNvSpPr>
            <a:spLocks noGrp="1" noRot="1" noChangeAspect="1" noChangeArrowheads="1" noTextEdit="1"/>
          </p:cNvSpPr>
          <p:nvPr>
            <p:ph type="sldImg"/>
          </p:nvPr>
        </p:nvSpPr>
        <p:spPr>
          <a:xfrm>
            <a:off x="1150938" y="692150"/>
            <a:ext cx="4556125" cy="3416300"/>
          </a:xfrm>
          <a:ln cap="flat"/>
        </p:spPr>
      </p:sp>
      <p:sp>
        <p:nvSpPr>
          <p:cNvPr id="280579" name="Rectangle 3">
            <a:extLst>
              <a:ext uri="{FF2B5EF4-FFF2-40B4-BE49-F238E27FC236}">
                <a16:creationId xmlns:a16="http://schemas.microsoft.com/office/drawing/2014/main" id="{B80044B1-C40D-854D-6789-19256CD2B20D}"/>
              </a:ext>
            </a:extLst>
          </p:cNvPr>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8D88B52D-2CC9-C4C6-7751-A5B8C3234140}"/>
              </a:ext>
            </a:extLst>
          </p:cNvPr>
          <p:cNvSpPr>
            <a:spLocks noGrp="1" noRot="1" noChangeAspect="1" noChangeArrowheads="1" noTextEdit="1"/>
          </p:cNvSpPr>
          <p:nvPr>
            <p:ph type="sldImg"/>
          </p:nvPr>
        </p:nvSpPr>
        <p:spPr>
          <a:xfrm>
            <a:off x="1150938" y="692150"/>
            <a:ext cx="4556125" cy="3416300"/>
          </a:xfrm>
          <a:ln cap="flat"/>
        </p:spPr>
      </p:sp>
      <p:sp>
        <p:nvSpPr>
          <p:cNvPr id="267267" name="Rectangle 3">
            <a:extLst>
              <a:ext uri="{FF2B5EF4-FFF2-40B4-BE49-F238E27FC236}">
                <a16:creationId xmlns:a16="http://schemas.microsoft.com/office/drawing/2014/main" id="{71D35827-1DBB-43A6-DA0C-46FE6A374667}"/>
              </a:ext>
            </a:extLst>
          </p:cNvPr>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0207E24-BC48-53E1-8BAA-59082399EE6B}"/>
              </a:ext>
            </a:extLst>
          </p:cNvPr>
          <p:cNvSpPr>
            <a:spLocks noGrp="1" noRot="1" noChangeAspect="1" noChangeArrowheads="1" noTextEdit="1"/>
          </p:cNvSpPr>
          <p:nvPr>
            <p:ph type="sldImg"/>
          </p:nvPr>
        </p:nvSpPr>
        <p:spPr>
          <a:xfrm>
            <a:off x="1150938" y="692150"/>
            <a:ext cx="4556125" cy="3416300"/>
          </a:xfrm>
          <a:ln cap="flat"/>
        </p:spPr>
      </p:sp>
      <p:sp>
        <p:nvSpPr>
          <p:cNvPr id="269315" name="Rectangle 3">
            <a:extLst>
              <a:ext uri="{FF2B5EF4-FFF2-40B4-BE49-F238E27FC236}">
                <a16:creationId xmlns:a16="http://schemas.microsoft.com/office/drawing/2014/main" id="{DD8E82E4-1729-C319-E6A6-92DFB52A6DE4}"/>
              </a:ext>
            </a:extLst>
          </p:cNvPr>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E1B68CF-B6A5-1207-2BA4-89CF368E03A3}"/>
              </a:ext>
            </a:extLst>
          </p:cNvPr>
          <p:cNvSpPr>
            <a:spLocks noGrp="1" noRot="1" noChangeAspect="1" noChangeArrowheads="1" noTextEdit="1"/>
          </p:cNvSpPr>
          <p:nvPr>
            <p:ph type="sldImg"/>
          </p:nvPr>
        </p:nvSpPr>
        <p:spPr>
          <a:xfrm>
            <a:off x="1150938" y="692150"/>
            <a:ext cx="4556125" cy="3416300"/>
          </a:xfrm>
          <a:ln cap="flat"/>
        </p:spPr>
      </p:sp>
      <p:sp>
        <p:nvSpPr>
          <p:cNvPr id="271363" name="Rectangle 3">
            <a:extLst>
              <a:ext uri="{FF2B5EF4-FFF2-40B4-BE49-F238E27FC236}">
                <a16:creationId xmlns:a16="http://schemas.microsoft.com/office/drawing/2014/main" id="{E550D5B7-F28E-B813-C4DD-57870B907024}"/>
              </a:ext>
            </a:extLst>
          </p:cNvPr>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6374D44C-81B6-E946-4A94-B109079227F6}"/>
              </a:ext>
            </a:extLst>
          </p:cNvPr>
          <p:cNvSpPr>
            <a:spLocks noGrp="1" noRot="1" noChangeAspect="1" noChangeArrowheads="1" noTextEdit="1"/>
          </p:cNvSpPr>
          <p:nvPr>
            <p:ph type="sldImg"/>
          </p:nvPr>
        </p:nvSpPr>
        <p:spPr>
          <a:xfrm>
            <a:off x="1150938" y="692150"/>
            <a:ext cx="4556125" cy="3416300"/>
          </a:xfrm>
          <a:ln cap="flat"/>
        </p:spPr>
      </p:sp>
      <p:sp>
        <p:nvSpPr>
          <p:cNvPr id="273411" name="Rectangle 3">
            <a:extLst>
              <a:ext uri="{FF2B5EF4-FFF2-40B4-BE49-F238E27FC236}">
                <a16:creationId xmlns:a16="http://schemas.microsoft.com/office/drawing/2014/main" id="{5DA88FC4-3D52-1DD8-C6CA-431950120CB9}"/>
              </a:ext>
            </a:extLst>
          </p:cNvPr>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Rot="1" noChangeAspect="1" noChangeArrowheads="1" noTextEdit="1"/>
          </p:cNvSpPr>
          <p:nvPr>
            <p:ph type="sldImg"/>
          </p:nvPr>
        </p:nvSpPr>
        <p:spPr>
          <a:xfrm>
            <a:off x="1150938" y="692150"/>
            <a:ext cx="4556125" cy="3416300"/>
          </a:xfrm>
          <a:ln cap="flat"/>
        </p:spPr>
      </p:sp>
      <p:sp>
        <p:nvSpPr>
          <p:cNvPr id="266243" name="Rectangle 3"/>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033221FD-A791-FE65-B317-E0A5DFF10CCC}"/>
              </a:ext>
            </a:extLst>
          </p:cNvPr>
          <p:cNvSpPr>
            <a:spLocks noGrp="1" noRot="1" noChangeAspect="1" noChangeArrowheads="1" noTextEdit="1"/>
          </p:cNvSpPr>
          <p:nvPr>
            <p:ph type="sldImg"/>
          </p:nvPr>
        </p:nvSpPr>
        <p:spPr>
          <a:xfrm>
            <a:off x="1150938" y="692150"/>
            <a:ext cx="4556125" cy="3416300"/>
          </a:xfrm>
          <a:ln cap="flat"/>
        </p:spPr>
      </p:sp>
      <p:sp>
        <p:nvSpPr>
          <p:cNvPr id="32770" name="Rectangle 3">
            <a:extLst>
              <a:ext uri="{FF2B5EF4-FFF2-40B4-BE49-F238E27FC236}">
                <a16:creationId xmlns:a16="http://schemas.microsoft.com/office/drawing/2014/main" id="{A25D73B3-0C4B-745C-D3BF-20DF7C31351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9" tIns="49972" rIns="95259" bIns="49972"/>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936CED81-2F2A-2CAF-0C60-BB96059A1F14}"/>
              </a:ext>
            </a:extLst>
          </p:cNvPr>
          <p:cNvSpPr>
            <a:spLocks noGrp="1" noRot="1" noChangeAspect="1" noChangeArrowheads="1" noTextEdit="1"/>
          </p:cNvSpPr>
          <p:nvPr>
            <p:ph type="sldImg"/>
          </p:nvPr>
        </p:nvSpPr>
        <p:spPr>
          <a:xfrm>
            <a:off x="1150938" y="692150"/>
            <a:ext cx="4556125" cy="3416300"/>
          </a:xfrm>
          <a:ln cap="flat"/>
        </p:spPr>
      </p:sp>
      <p:sp>
        <p:nvSpPr>
          <p:cNvPr id="34818" name="Rectangle 3">
            <a:extLst>
              <a:ext uri="{FF2B5EF4-FFF2-40B4-BE49-F238E27FC236}">
                <a16:creationId xmlns:a16="http://schemas.microsoft.com/office/drawing/2014/main" id="{B3B27F9B-4659-5F4F-D0E2-E3D5704721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9" tIns="49972" rIns="95259" bIns="49972"/>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7E5057C9-9D15-8E4F-E70B-B3230489C59B}"/>
              </a:ext>
            </a:extLst>
          </p:cNvPr>
          <p:cNvSpPr>
            <a:spLocks noGrp="1" noRot="1" noChangeAspect="1" noChangeArrowheads="1" noTextEdit="1"/>
          </p:cNvSpPr>
          <p:nvPr>
            <p:ph type="sldImg"/>
          </p:nvPr>
        </p:nvSpPr>
        <p:spPr>
          <a:xfrm>
            <a:off x="1150938" y="692150"/>
            <a:ext cx="4556125" cy="3416300"/>
          </a:xfrm>
          <a:ln cap="flat"/>
        </p:spPr>
      </p:sp>
      <p:sp>
        <p:nvSpPr>
          <p:cNvPr id="36866" name="Rectangle 3">
            <a:extLst>
              <a:ext uri="{FF2B5EF4-FFF2-40B4-BE49-F238E27FC236}">
                <a16:creationId xmlns:a16="http://schemas.microsoft.com/office/drawing/2014/main" id="{586912B6-9FE8-DF7D-2883-0947BA56BC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9" tIns="49972" rIns="95259" bIns="49972"/>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C1CD6E8D-712E-8671-CF95-464D37FCD2D2}"/>
              </a:ext>
            </a:extLst>
          </p:cNvPr>
          <p:cNvSpPr>
            <a:spLocks noGrp="1" noRot="1" noChangeAspect="1" noChangeArrowheads="1" noTextEdit="1"/>
          </p:cNvSpPr>
          <p:nvPr>
            <p:ph type="sldImg"/>
          </p:nvPr>
        </p:nvSpPr>
        <p:spPr>
          <a:xfrm>
            <a:off x="1150938" y="692150"/>
            <a:ext cx="4556125" cy="3416300"/>
          </a:xfrm>
          <a:ln cap="flat"/>
        </p:spPr>
      </p:sp>
      <p:sp>
        <p:nvSpPr>
          <p:cNvPr id="38914" name="Rectangle 3">
            <a:extLst>
              <a:ext uri="{FF2B5EF4-FFF2-40B4-BE49-F238E27FC236}">
                <a16:creationId xmlns:a16="http://schemas.microsoft.com/office/drawing/2014/main" id="{E638B752-D4A9-6DD9-667B-6F5D455FA18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259" tIns="49972" rIns="95259" bIns="49972"/>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Rot="1" noChangeAspect="1" noChangeArrowheads="1" noTextEdit="1"/>
          </p:cNvSpPr>
          <p:nvPr>
            <p:ph type="sldImg"/>
          </p:nvPr>
        </p:nvSpPr>
        <p:spPr>
          <a:xfrm>
            <a:off x="1150938" y="692150"/>
            <a:ext cx="4556125" cy="3416300"/>
          </a:xfrm>
          <a:ln cap="flat"/>
        </p:spPr>
      </p:sp>
      <p:sp>
        <p:nvSpPr>
          <p:cNvPr id="268291" name="Rectangle 3"/>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xfrm>
            <a:off x="1150938" y="692150"/>
            <a:ext cx="4556125" cy="3416300"/>
          </a:xfrm>
          <a:ln cap="flat"/>
        </p:spPr>
      </p:sp>
      <p:sp>
        <p:nvSpPr>
          <p:cNvPr id="270339" name="Rectangle 3"/>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xfrm>
            <a:off x="1150938" y="692150"/>
            <a:ext cx="4556125" cy="3416300"/>
          </a:xfrm>
          <a:ln cap="flat"/>
        </p:spPr>
      </p:sp>
      <p:sp>
        <p:nvSpPr>
          <p:cNvPr id="272387" name="Rectangle 3"/>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Rot="1" noChangeAspect="1" noChangeArrowheads="1" noTextEdit="1"/>
          </p:cNvSpPr>
          <p:nvPr>
            <p:ph type="sldImg"/>
          </p:nvPr>
        </p:nvSpPr>
        <p:spPr>
          <a:xfrm>
            <a:off x="1150938" y="692150"/>
            <a:ext cx="4556125" cy="3416300"/>
          </a:xfrm>
          <a:ln cap="flat"/>
        </p:spPr>
      </p:sp>
      <p:sp>
        <p:nvSpPr>
          <p:cNvPr id="274435" name="Rectangle 3"/>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Rot="1" noChangeAspect="1" noChangeArrowheads="1" noTextEdit="1"/>
          </p:cNvSpPr>
          <p:nvPr>
            <p:ph type="sldImg"/>
          </p:nvPr>
        </p:nvSpPr>
        <p:spPr>
          <a:xfrm>
            <a:off x="1150938" y="692150"/>
            <a:ext cx="4556125" cy="3416300"/>
          </a:xfrm>
          <a:ln cap="flat"/>
        </p:spPr>
      </p:sp>
      <p:sp>
        <p:nvSpPr>
          <p:cNvPr id="276483" name="Rectangle 3"/>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Rot="1" noChangeAspect="1" noChangeArrowheads="1" noTextEdit="1"/>
          </p:cNvSpPr>
          <p:nvPr>
            <p:ph type="sldImg"/>
          </p:nvPr>
        </p:nvSpPr>
        <p:spPr>
          <a:xfrm>
            <a:off x="1150938" y="692150"/>
            <a:ext cx="4556125" cy="3416300"/>
          </a:xfrm>
          <a:ln cap="flat"/>
        </p:spPr>
      </p:sp>
      <p:sp>
        <p:nvSpPr>
          <p:cNvPr id="278531" name="Rectangle 3"/>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Rot="1" noChangeAspect="1" noChangeArrowheads="1" noTextEdit="1"/>
          </p:cNvSpPr>
          <p:nvPr>
            <p:ph type="sldImg"/>
          </p:nvPr>
        </p:nvSpPr>
        <p:spPr>
          <a:xfrm>
            <a:off x="1150938" y="692150"/>
            <a:ext cx="4556125" cy="3416300"/>
          </a:xfrm>
          <a:ln cap="flat"/>
        </p:spPr>
      </p:sp>
      <p:sp>
        <p:nvSpPr>
          <p:cNvPr id="280579" name="Rectangle 3"/>
          <p:cNvSpPr>
            <a:spLocks noGrp="1" noChangeArrowheads="1"/>
          </p:cNvSpPr>
          <p:nvPr>
            <p:ph type="body" idx="1"/>
          </p:nvPr>
        </p:nvSpPr>
        <p:spPr>
          <a:ln/>
        </p:spPr>
        <p:txBody>
          <a:bodyPr lIns="95259" tIns="49972" rIns="95259" bIns="49972"/>
          <a:lstStyle/>
          <a:p>
            <a:pPr>
              <a:defRPr/>
            </a:pPr>
            <a:endParaRPr lang="en-US">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4463" y="163513"/>
            <a:ext cx="1963737" cy="60499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1663" y="163513"/>
            <a:ext cx="5740400" cy="6049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38288"/>
            <a:ext cx="3810000" cy="4675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38288"/>
            <a:ext cx="3810000" cy="4675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a:off x="692150" y="184150"/>
            <a:ext cx="7759700" cy="968375"/>
          </a:xfrm>
          <a:prstGeom prst="roundRect">
            <a:avLst>
              <a:gd name="adj" fmla="val 12495"/>
            </a:avLst>
          </a:prstGeom>
          <a:solidFill>
            <a:schemeClr val="bg1"/>
          </a:solidFill>
          <a:ln w="12700">
            <a:solidFill>
              <a:schemeClr val="tx1"/>
            </a:solidFill>
            <a:round/>
            <a:headEnd/>
            <a:tailEnd/>
          </a:ln>
          <a:effectLst>
            <a:outerShdw blurRad="63500" dist="107763" dir="2700000" algn="ctr" rotWithShape="0">
              <a:schemeClr val="bg2">
                <a:alpha val="74998"/>
              </a:schemeClr>
            </a:outerShdw>
          </a:effectLst>
        </p:spPr>
        <p:txBody>
          <a:bodyPr wrap="none" anchor="ctr"/>
          <a:lstStyle/>
          <a:p>
            <a:pPr>
              <a:defRPr/>
            </a:pPr>
            <a:endParaRPr lang="en-US">
              <a:latin typeface="Helvetica" charset="0"/>
              <a:ea typeface="ＭＳ Ｐゴシック" charset="0"/>
            </a:endParaRPr>
          </a:p>
        </p:txBody>
      </p:sp>
      <p:sp>
        <p:nvSpPr>
          <p:cNvPr id="1027" name="Rectangle 3"/>
          <p:cNvSpPr>
            <a:spLocks noGrp="1" noChangeArrowheads="1"/>
          </p:cNvSpPr>
          <p:nvPr>
            <p:ph type="title"/>
          </p:nvPr>
        </p:nvSpPr>
        <p:spPr bwMode="auto">
          <a:xfrm>
            <a:off x="601663" y="163513"/>
            <a:ext cx="7772400" cy="1106487"/>
          </a:xfrm>
          <a:prstGeom prst="rect">
            <a:avLst/>
          </a:prstGeom>
          <a:noFill/>
          <a:ln w="9525">
            <a:noFill/>
            <a:miter lim="800000"/>
            <a:headEnd/>
            <a:tailEnd/>
          </a:ln>
        </p:spPr>
        <p:txBody>
          <a:bodyPr vert="horz" wrap="square" lIns="90487" tIns="44450" rIns="90487" bIns="44450" numCol="1" anchor="ctr"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685800" y="1538288"/>
            <a:ext cx="7772400" cy="4675187"/>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Line 5"/>
          <p:cNvSpPr>
            <a:spLocks noChangeShapeType="1"/>
          </p:cNvSpPr>
          <p:nvPr/>
        </p:nvSpPr>
        <p:spPr bwMode="auto">
          <a:xfrm>
            <a:off x="658813" y="6353175"/>
            <a:ext cx="7791450" cy="0"/>
          </a:xfrm>
          <a:prstGeom prst="line">
            <a:avLst/>
          </a:prstGeom>
          <a:noFill/>
          <a:ln w="57150" cmpd="thinThick">
            <a:solidFill>
              <a:schemeClr val="tx1"/>
            </a:solidFill>
            <a:round/>
            <a:headEnd/>
            <a:tailEnd/>
          </a:ln>
        </p:spPr>
        <p:txBody>
          <a:bodyPr wrap="none" anchor="ctr"/>
          <a:lstStyle/>
          <a:p>
            <a:endParaRPr lang="en-US"/>
          </a:p>
        </p:txBody>
      </p:sp>
      <p:sp>
        <p:nvSpPr>
          <p:cNvPr id="1030" name="Rectangle 6"/>
          <p:cNvSpPr>
            <a:spLocks noChangeArrowheads="1"/>
          </p:cNvSpPr>
          <p:nvPr/>
        </p:nvSpPr>
        <p:spPr bwMode="auto">
          <a:xfrm>
            <a:off x="592138" y="6326188"/>
            <a:ext cx="2252219" cy="397545"/>
          </a:xfrm>
          <a:prstGeom prst="rect">
            <a:avLst/>
          </a:prstGeom>
          <a:noFill/>
          <a:ln w="9525">
            <a:noFill/>
            <a:miter lim="800000"/>
            <a:headEnd/>
            <a:tailEnd/>
          </a:ln>
        </p:spPr>
        <p:txBody>
          <a:bodyPr wrap="none" lIns="90487" tIns="44450" rIns="90487" bIns="44450">
            <a:spAutoFit/>
          </a:bodyPr>
          <a:lstStyle/>
          <a:p>
            <a:endParaRPr lang="en-US" sz="1000" b="1" dirty="0">
              <a:latin typeface="Times New Roman" pitchFamily="18" charset="0"/>
            </a:endParaRPr>
          </a:p>
          <a:p>
            <a:r>
              <a:rPr lang="en-US" sz="1000" b="1" dirty="0">
                <a:latin typeface="Times New Roman" pitchFamily="18" charset="0"/>
              </a:rPr>
              <a:t>Iyer  - ZJUI May25 </a:t>
            </a:r>
            <a:r>
              <a:rPr lang="en-US" sz="1000" b="1" dirty="0" err="1">
                <a:latin typeface="Times New Roman" pitchFamily="18" charset="0"/>
              </a:rPr>
              <a:t>Reliabilty</a:t>
            </a:r>
            <a:r>
              <a:rPr lang="en-US" sz="1000" b="1" dirty="0">
                <a:latin typeface="Times New Roman" pitchFamily="18" charset="0"/>
              </a:rPr>
              <a:t> Review</a:t>
            </a:r>
          </a:p>
        </p:txBody>
      </p:sp>
      <p:sp>
        <p:nvSpPr>
          <p:cNvPr id="1031" name="Rectangle 7"/>
          <p:cNvSpPr>
            <a:spLocks noChangeArrowheads="1"/>
          </p:cNvSpPr>
          <p:nvPr/>
        </p:nvSpPr>
        <p:spPr bwMode="auto">
          <a:xfrm>
            <a:off x="7005638" y="6477000"/>
            <a:ext cx="1533525" cy="243656"/>
          </a:xfrm>
          <a:prstGeom prst="rect">
            <a:avLst/>
          </a:prstGeom>
          <a:noFill/>
          <a:ln w="9525">
            <a:noFill/>
            <a:miter lim="800000"/>
            <a:headEnd/>
            <a:tailEnd/>
          </a:ln>
        </p:spPr>
        <p:txBody>
          <a:bodyPr lIns="90487" tIns="44450" rIns="90487" bIns="44450">
            <a:spAutoFit/>
          </a:bodyPr>
          <a:lstStyle/>
          <a:p>
            <a:r>
              <a:rPr lang="en-US" sz="1000" b="1" dirty="0">
                <a:latin typeface="Times New Roman" pitchFamily="18" charset="0"/>
              </a:rPr>
              <a:t> ECE 313 ZJUI SP2025</a:t>
            </a:r>
          </a:p>
        </p:txBody>
      </p:sp>
      <p:sp>
        <p:nvSpPr>
          <p:cNvPr id="1032" name="Rectangle 8"/>
          <p:cNvSpPr>
            <a:spLocks noChangeArrowheads="1"/>
          </p:cNvSpPr>
          <p:nvPr/>
        </p:nvSpPr>
        <p:spPr bwMode="auto">
          <a:xfrm>
            <a:off x="3919538" y="6311900"/>
            <a:ext cx="180975" cy="393700"/>
          </a:xfrm>
          <a:prstGeom prst="rect">
            <a:avLst/>
          </a:prstGeom>
          <a:noFill/>
          <a:ln w="9525">
            <a:noFill/>
            <a:miter lim="800000"/>
            <a:headEnd/>
            <a:tailEnd/>
          </a:ln>
        </p:spPr>
        <p:txBody>
          <a:bodyPr wrap="none" lIns="90487" tIns="44450" rIns="90487" bIns="44450">
            <a:spAutoFit/>
          </a:bodyPr>
          <a:lstStyle/>
          <a:p>
            <a:endParaRPr lang="en-US" sz="1000">
              <a:latin typeface="Times New Roman" pitchFamily="18" charset="0"/>
            </a:endParaRPr>
          </a:p>
          <a:p>
            <a:endParaRPr lang="en-US" sz="10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200" b="1">
          <a:solidFill>
            <a:schemeClr val="tx2"/>
          </a:solidFill>
          <a:latin typeface="+mj-lt"/>
          <a:ea typeface="MS PGothic" pitchFamily="34" charset="-128"/>
          <a:cs typeface="MS PGothic" charset="0"/>
        </a:defRPr>
      </a:lvl1pPr>
      <a:lvl2pPr algn="ctr" rtl="0" eaLnBrk="0" fontAlgn="base" hangingPunct="0">
        <a:spcBef>
          <a:spcPct val="0"/>
        </a:spcBef>
        <a:spcAft>
          <a:spcPct val="0"/>
        </a:spcAft>
        <a:defRPr sz="3200" b="1">
          <a:solidFill>
            <a:schemeClr val="tx2"/>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chemeClr val="tx2"/>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chemeClr val="tx2"/>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chemeClr val="tx2"/>
          </a:solidFill>
          <a:latin typeface="Arial" charset="0"/>
          <a:ea typeface="MS PGothic" pitchFamily="34" charset="-128"/>
          <a:cs typeface="MS PGothic" charset="0"/>
        </a:defRPr>
      </a:lvl5pPr>
      <a:lvl6pPr marL="457200" algn="ctr" rtl="0" eaLnBrk="0" fontAlgn="base" hangingPunct="0">
        <a:spcBef>
          <a:spcPct val="0"/>
        </a:spcBef>
        <a:spcAft>
          <a:spcPct val="0"/>
        </a:spcAft>
        <a:defRPr sz="3200" b="1">
          <a:solidFill>
            <a:schemeClr val="tx2"/>
          </a:solidFill>
          <a:latin typeface="Arial" charset="0"/>
          <a:ea typeface="ＭＳ Ｐゴシック" charset="0"/>
        </a:defRPr>
      </a:lvl6pPr>
      <a:lvl7pPr marL="914400" algn="ctr" rtl="0" eaLnBrk="0" fontAlgn="base" hangingPunct="0">
        <a:spcBef>
          <a:spcPct val="0"/>
        </a:spcBef>
        <a:spcAft>
          <a:spcPct val="0"/>
        </a:spcAft>
        <a:defRPr sz="3200" b="1">
          <a:solidFill>
            <a:schemeClr val="tx2"/>
          </a:solidFill>
          <a:latin typeface="Arial" charset="0"/>
          <a:ea typeface="ＭＳ Ｐゴシック" charset="0"/>
        </a:defRPr>
      </a:lvl7pPr>
      <a:lvl8pPr marL="1371600" algn="ctr" rtl="0" eaLnBrk="0" fontAlgn="base" hangingPunct="0">
        <a:spcBef>
          <a:spcPct val="0"/>
        </a:spcBef>
        <a:spcAft>
          <a:spcPct val="0"/>
        </a:spcAft>
        <a:defRPr sz="3200" b="1">
          <a:solidFill>
            <a:schemeClr val="tx2"/>
          </a:solidFill>
          <a:latin typeface="Arial" charset="0"/>
          <a:ea typeface="ＭＳ Ｐゴシック" charset="0"/>
        </a:defRPr>
      </a:lvl8pPr>
      <a:lvl9pPr marL="1828800" algn="ctr" rtl="0" eaLnBrk="0" fontAlgn="base" hangingPunct="0">
        <a:spcBef>
          <a:spcPct val="0"/>
        </a:spcBef>
        <a:spcAft>
          <a:spcPct val="0"/>
        </a:spcAft>
        <a:defRPr sz="3200" b="1">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SzPct val="100000"/>
        <a:buChar char="•"/>
        <a:defRPr sz="2000">
          <a:solidFill>
            <a:schemeClr val="tx1"/>
          </a:solidFill>
          <a:latin typeface="+mn-lt"/>
          <a:ea typeface="MS PGothic" pitchFamily="34" charset="-128"/>
          <a:cs typeface="MS PGothic" charset="0"/>
        </a:defRPr>
      </a:lvl1pPr>
      <a:lvl2pPr marL="742950" indent="-285750" algn="l" rtl="0" eaLnBrk="0" fontAlgn="base" hangingPunct="0">
        <a:spcBef>
          <a:spcPct val="20000"/>
        </a:spcBef>
        <a:spcAft>
          <a:spcPct val="0"/>
        </a:spcAft>
        <a:buSzPct val="100000"/>
        <a:buChar char="–"/>
        <a:defRPr>
          <a:solidFill>
            <a:schemeClr val="tx1"/>
          </a:solidFill>
          <a:latin typeface="Times New Roman" charset="0"/>
          <a:ea typeface="MS PGothic" pitchFamily="34" charset="-128"/>
          <a:cs typeface="MS PGothic" charset="0"/>
        </a:defRPr>
      </a:lvl2pPr>
      <a:lvl3pPr marL="1085850" indent="-228600" algn="l" rtl="0" eaLnBrk="0" fontAlgn="base" hangingPunct="0">
        <a:spcBef>
          <a:spcPct val="20000"/>
        </a:spcBef>
        <a:spcAft>
          <a:spcPct val="0"/>
        </a:spcAft>
        <a:buSzPct val="100000"/>
        <a:buChar char="•"/>
        <a:defRPr>
          <a:solidFill>
            <a:schemeClr val="tx1"/>
          </a:solidFill>
          <a:latin typeface="Times New Roman" charset="0"/>
          <a:ea typeface="MS PGothic" pitchFamily="34" charset="-128"/>
          <a:cs typeface="MS PGothic" charset="0"/>
        </a:defRPr>
      </a:lvl3pPr>
      <a:lvl4pPr marL="1428750" indent="-228600" algn="l" rtl="0" eaLnBrk="0" fontAlgn="base" hangingPunct="0">
        <a:spcBef>
          <a:spcPct val="20000"/>
        </a:spcBef>
        <a:spcAft>
          <a:spcPct val="0"/>
        </a:spcAft>
        <a:buSzPct val="100000"/>
        <a:buChar char="–"/>
        <a:defRPr>
          <a:solidFill>
            <a:schemeClr val="tx1"/>
          </a:solidFill>
          <a:latin typeface="Times New Roman" charset="0"/>
          <a:ea typeface="MS PGothic" pitchFamily="34" charset="-128"/>
          <a:cs typeface="MS PGothic" charset="0"/>
        </a:defRPr>
      </a:lvl4pPr>
      <a:lvl5pPr marL="1771650" indent="-228600" algn="l" rtl="0" eaLnBrk="0" fontAlgn="base" hangingPunct="0">
        <a:spcBef>
          <a:spcPct val="20000"/>
        </a:spcBef>
        <a:spcAft>
          <a:spcPct val="0"/>
        </a:spcAft>
        <a:buSzPct val="100000"/>
        <a:buChar char="•"/>
        <a:defRPr sz="2000">
          <a:solidFill>
            <a:schemeClr val="tx1"/>
          </a:solidFill>
          <a:latin typeface="Times New Roman" charset="0"/>
          <a:ea typeface="MS PGothic" pitchFamily="34" charset="-128"/>
          <a:cs typeface="MS PGothic" charset="0"/>
        </a:defRPr>
      </a:lvl5pPr>
      <a:lvl6pPr marL="2228850" indent="-228600" algn="l" rtl="0" eaLnBrk="0" fontAlgn="base" hangingPunct="0">
        <a:spcBef>
          <a:spcPct val="20000"/>
        </a:spcBef>
        <a:spcAft>
          <a:spcPct val="0"/>
        </a:spcAft>
        <a:buSzPct val="100000"/>
        <a:buChar char="•"/>
        <a:defRPr sz="2000">
          <a:solidFill>
            <a:schemeClr val="tx1"/>
          </a:solidFill>
          <a:latin typeface="Times New Roman" charset="0"/>
          <a:ea typeface="+mn-ea"/>
        </a:defRPr>
      </a:lvl6pPr>
      <a:lvl7pPr marL="2686050" indent="-228600" algn="l" rtl="0" eaLnBrk="0" fontAlgn="base" hangingPunct="0">
        <a:spcBef>
          <a:spcPct val="20000"/>
        </a:spcBef>
        <a:spcAft>
          <a:spcPct val="0"/>
        </a:spcAft>
        <a:buSzPct val="100000"/>
        <a:buChar char="•"/>
        <a:defRPr sz="2000">
          <a:solidFill>
            <a:schemeClr val="tx1"/>
          </a:solidFill>
          <a:latin typeface="Times New Roman" charset="0"/>
          <a:ea typeface="+mn-ea"/>
        </a:defRPr>
      </a:lvl7pPr>
      <a:lvl8pPr marL="3143250" indent="-228600" algn="l" rtl="0" eaLnBrk="0" fontAlgn="base" hangingPunct="0">
        <a:spcBef>
          <a:spcPct val="20000"/>
        </a:spcBef>
        <a:spcAft>
          <a:spcPct val="0"/>
        </a:spcAft>
        <a:buSzPct val="100000"/>
        <a:buChar char="•"/>
        <a:defRPr sz="2000">
          <a:solidFill>
            <a:schemeClr val="tx1"/>
          </a:solidFill>
          <a:latin typeface="Times New Roman" charset="0"/>
          <a:ea typeface="+mn-ea"/>
        </a:defRPr>
      </a:lvl8pPr>
      <a:lvl9pPr marL="3600450" indent="-228600" algn="l" rtl="0" eaLnBrk="0" fontAlgn="base" hangingPunct="0">
        <a:spcBef>
          <a:spcPct val="20000"/>
        </a:spcBef>
        <a:spcAft>
          <a:spcPct val="0"/>
        </a:spcAft>
        <a:buSzPct val="100000"/>
        <a:buChar char="•"/>
        <a:defRPr sz="20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oleObject" Target="../embeddings/oleObject16.bin"/><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oleObject" Target="../embeddings/oleObject19.bin"/><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oleObject" Target="../embeddings/oleObject23.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oleObject" Target="../embeddings/oleObject28.bin"/><Relationship Id="rId4" Type="http://schemas.openxmlformats.org/officeDocument/2006/relationships/image" Target="../media/image32.emf"/></Relationships>
</file>

<file path=ppt/slides/_rels/slide33.xml.rels><?xml version="1.0" encoding="UTF-8" standalone="yes"?>
<Relationships xmlns="http://schemas.openxmlformats.org/package/2006/relationships"><Relationship Id="rId3" Type="http://schemas.openxmlformats.org/officeDocument/2006/relationships/hyperlink" Target="https://ieeexplore.ieee.org/document/49589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5.emf"/><Relationship Id="rId5" Type="http://schemas.openxmlformats.org/officeDocument/2006/relationships/oleObject" Target="../embeddings/oleObject30.bin"/><Relationship Id="rId4" Type="http://schemas.openxmlformats.org/officeDocument/2006/relationships/image" Target="../media/image34.emf"/></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oleObject" Target="../embeddings/oleObject2.bin"/><Relationship Id="rId10" Type="http://schemas.openxmlformats.org/officeDocument/2006/relationships/image" Target="../media/image4.emf"/><Relationship Id="rId4" Type="http://schemas.openxmlformats.org/officeDocument/2006/relationships/image" Target="../media/image1.e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oleObject" Target="../embeddings/oleObject6.bin"/><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oleObject" Target="../embeddings/oleObject9.bin"/><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oleObject" Target="../embeddings/oleObject1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2"/>
          <p:cNvSpPr>
            <a:spLocks noGrp="1" noChangeArrowheads="1"/>
          </p:cNvSpPr>
          <p:nvPr>
            <p:ph type="ctrTitle"/>
          </p:nvPr>
        </p:nvSpPr>
        <p:spPr>
          <a:xfrm>
            <a:off x="372140" y="-700088"/>
            <a:ext cx="8240232" cy="2565401"/>
          </a:xfrm>
        </p:spPr>
        <p:txBody>
          <a:bodyPr lIns="92075" tIns="46037" rIns="92075" bIns="46037"/>
          <a:lstStyle/>
          <a:p>
            <a:r>
              <a:rPr lang="en-US" sz="2300" dirty="0"/>
              <a:t>Reliability Applications</a:t>
            </a:r>
            <a:br>
              <a:rPr lang="en-US" sz="2300" dirty="0"/>
            </a:br>
            <a:r>
              <a:rPr lang="en-US" sz="2300" dirty="0"/>
              <a:t>Series, Parallel, Series-Parallel and Non-Series Parallel</a:t>
            </a:r>
          </a:p>
        </p:txBody>
      </p:sp>
      <p:sp>
        <p:nvSpPr>
          <p:cNvPr id="260099" name="Rectangle 3"/>
          <p:cNvSpPr>
            <a:spLocks noGrp="1" noChangeArrowheads="1"/>
          </p:cNvSpPr>
          <p:nvPr>
            <p:ph type="subTitle" idx="1"/>
          </p:nvPr>
        </p:nvSpPr>
        <p:spPr>
          <a:xfrm>
            <a:off x="1371600" y="2362200"/>
            <a:ext cx="6400800" cy="2819400"/>
          </a:xfrm>
        </p:spPr>
        <p:txBody>
          <a:bodyPr lIns="92075" tIns="46037" rIns="92075" bIns="46037"/>
          <a:lstStyle/>
          <a:p>
            <a:pPr marL="342900" indent="-342900">
              <a:defRPr/>
            </a:pPr>
            <a:r>
              <a:rPr lang="en-US" sz="2400" dirty="0">
                <a:ea typeface="+mn-ea"/>
                <a:cs typeface="+mn-cs"/>
              </a:rPr>
              <a:t>ECE 313</a:t>
            </a:r>
          </a:p>
          <a:p>
            <a:pPr marL="342900" indent="-342900">
              <a:defRPr/>
            </a:pPr>
            <a:r>
              <a:rPr lang="en-US" sz="2400" dirty="0">
                <a:ea typeface="+mn-ea"/>
                <a:cs typeface="+mn-cs"/>
              </a:rPr>
              <a:t>Probability with Engineering Application </a:t>
            </a:r>
          </a:p>
          <a:p>
            <a:pPr marL="342900" indent="-342900">
              <a:defRPr/>
            </a:pPr>
            <a:r>
              <a:rPr lang="en-US" sz="2400" dirty="0">
                <a:ea typeface="+mn-ea"/>
                <a:cs typeface="+mn-cs"/>
              </a:rPr>
              <a:t>Professor Ravi K. Iyer</a:t>
            </a:r>
          </a:p>
          <a:p>
            <a:pPr marL="342900" indent="-342900">
              <a:defRPr/>
            </a:pPr>
            <a:r>
              <a:rPr lang="en-US" sz="2400" dirty="0">
                <a:ea typeface="+mn-ea"/>
                <a:cs typeface="+mn-cs"/>
              </a:rPr>
              <a:t>University of Illinois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pPr>
              <a:defRPr/>
            </a:pPr>
            <a:r>
              <a:rPr lang="en-US">
                <a:ea typeface="+mj-ea"/>
                <a:cs typeface="+mj-cs"/>
              </a:rPr>
              <a:t>Reliability of Series-Parallel Systems</a:t>
            </a:r>
          </a:p>
        </p:txBody>
      </p:sp>
      <p:sp>
        <p:nvSpPr>
          <p:cNvPr id="279555" name="Rectangle 3"/>
          <p:cNvSpPr>
            <a:spLocks noGrp="1" noChangeArrowheads="1"/>
          </p:cNvSpPr>
          <p:nvPr>
            <p:ph type="body" idx="1"/>
          </p:nvPr>
        </p:nvSpPr>
        <p:spPr/>
        <p:txBody>
          <a:bodyPr/>
          <a:lstStyle/>
          <a:p>
            <a:pPr>
              <a:lnSpc>
                <a:spcPct val="105000"/>
              </a:lnSpc>
              <a:spcAft>
                <a:spcPct val="40000"/>
              </a:spcAft>
              <a:defRPr/>
            </a:pPr>
            <a:endParaRPr lang="en-US" dirty="0">
              <a:ea typeface="+mn-ea"/>
              <a:cs typeface="+mn-cs"/>
            </a:endParaRPr>
          </a:p>
          <a:p>
            <a:pPr>
              <a:lnSpc>
                <a:spcPct val="105000"/>
              </a:lnSpc>
              <a:spcAft>
                <a:spcPct val="40000"/>
              </a:spcAft>
              <a:defRPr/>
            </a:pPr>
            <a:r>
              <a:rPr lang="en-US" dirty="0">
                <a:ea typeface="+mn-ea"/>
                <a:cs typeface="+mn-cs"/>
              </a:rPr>
              <a:t>We can use formulas parallel and series systems in combination to compute the reliability of a system having both series and parallel parts (</a:t>
            </a:r>
            <a:r>
              <a:rPr lang="en-US" b="1" dirty="0">
                <a:ea typeface="+mn-ea"/>
                <a:cs typeface="+mn-cs"/>
              </a:rPr>
              <a:t>series-parallel systems</a:t>
            </a:r>
            <a:r>
              <a:rPr lang="en-US" dirty="0">
                <a:ea typeface="+mn-ea"/>
                <a:cs typeface="+mn-cs"/>
              </a:rPr>
              <a:t>).</a:t>
            </a:r>
          </a:p>
          <a:p>
            <a:pPr>
              <a:lnSpc>
                <a:spcPct val="105000"/>
              </a:lnSpc>
              <a:spcAft>
                <a:spcPct val="40000"/>
              </a:spcAft>
              <a:defRPr/>
            </a:pPr>
            <a:endParaRPr lang="en-US" dirty="0">
              <a:ea typeface="+mn-ea"/>
              <a:cs typeface="+mn-cs"/>
            </a:endParaRPr>
          </a:p>
          <a:p>
            <a:pPr>
              <a:lnSpc>
                <a:spcPct val="105000"/>
              </a:lnSpc>
              <a:spcAft>
                <a:spcPct val="40000"/>
              </a:spcAft>
              <a:defRPr/>
            </a:pPr>
            <a:r>
              <a:rPr lang="en-US" dirty="0">
                <a:ea typeface="+mn-ea"/>
                <a:cs typeface="+mn-cs"/>
              </a:rPr>
              <a:t>Consider a series-parallel system of n serial stages, where stage </a:t>
            </a:r>
            <a:r>
              <a:rPr lang="en-US" i="1" dirty="0" err="1">
                <a:ea typeface="+mn-ea"/>
                <a:cs typeface="+mn-cs"/>
              </a:rPr>
              <a:t>i</a:t>
            </a:r>
            <a:r>
              <a:rPr lang="en-US" i="1" dirty="0">
                <a:ea typeface="+mn-ea"/>
                <a:cs typeface="+mn-cs"/>
              </a:rPr>
              <a:t> </a:t>
            </a:r>
            <a:r>
              <a:rPr lang="en-US" dirty="0">
                <a:ea typeface="+mn-ea"/>
                <a:cs typeface="+mn-cs"/>
              </a:rPr>
              <a:t>consists of </a:t>
            </a:r>
            <a:r>
              <a:rPr lang="en-US" i="1" dirty="0" err="1">
                <a:ea typeface="+mn-ea"/>
                <a:cs typeface="+mn-cs"/>
              </a:rPr>
              <a:t>n</a:t>
            </a:r>
            <a:r>
              <a:rPr lang="en-US" i="1" baseline="-25000" dirty="0" err="1">
                <a:ea typeface="+mn-ea"/>
                <a:cs typeface="+mn-cs"/>
              </a:rPr>
              <a:t>i</a:t>
            </a:r>
            <a:r>
              <a:rPr lang="en-US" dirty="0">
                <a:ea typeface="+mn-ea"/>
                <a:cs typeface="+mn-cs"/>
              </a:rPr>
              <a:t> identical components in parallel.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pPr>
              <a:defRPr/>
            </a:pPr>
            <a:r>
              <a:rPr lang="en-US">
                <a:ea typeface="+mj-ea"/>
                <a:cs typeface="+mj-cs"/>
              </a:rPr>
              <a:t>Reliability of Series-Parallel Systems (cont.)</a:t>
            </a:r>
          </a:p>
        </p:txBody>
      </p:sp>
      <p:sp>
        <p:nvSpPr>
          <p:cNvPr id="281603" name="Rectangle 3"/>
          <p:cNvSpPr>
            <a:spLocks noGrp="1" noChangeArrowheads="1"/>
          </p:cNvSpPr>
          <p:nvPr>
            <p:ph type="body" idx="1"/>
          </p:nvPr>
        </p:nvSpPr>
        <p:spPr/>
        <p:txBody>
          <a:bodyPr/>
          <a:lstStyle/>
          <a:p>
            <a:pPr>
              <a:lnSpc>
                <a:spcPct val="105000"/>
              </a:lnSpc>
              <a:spcAft>
                <a:spcPct val="40000"/>
              </a:spcAft>
              <a:defRPr/>
            </a:pPr>
            <a:r>
              <a:rPr lang="en-US">
                <a:ea typeface="+mn-ea"/>
                <a:cs typeface="+mn-cs"/>
              </a:rPr>
              <a:t>The reliability of each component of stage </a:t>
            </a:r>
            <a:r>
              <a:rPr lang="en-US" i="1">
                <a:ea typeface="+mn-ea"/>
                <a:cs typeface="+mn-cs"/>
              </a:rPr>
              <a:t>i</a:t>
            </a:r>
            <a:r>
              <a:rPr lang="en-US">
                <a:ea typeface="+mn-ea"/>
                <a:cs typeface="+mn-cs"/>
              </a:rPr>
              <a:t> is R</a:t>
            </a:r>
            <a:r>
              <a:rPr lang="en-US" i="1" baseline="-25000">
                <a:ea typeface="+mn-ea"/>
                <a:cs typeface="+mn-cs"/>
              </a:rPr>
              <a:t>i</a:t>
            </a:r>
            <a:r>
              <a:rPr lang="en-US">
                <a:ea typeface="+mn-ea"/>
                <a:cs typeface="+mn-cs"/>
              </a:rPr>
              <a:t>.</a:t>
            </a:r>
          </a:p>
          <a:p>
            <a:pPr>
              <a:lnSpc>
                <a:spcPct val="105000"/>
              </a:lnSpc>
              <a:spcAft>
                <a:spcPct val="40000"/>
              </a:spcAft>
              <a:defRPr/>
            </a:pPr>
            <a:r>
              <a:rPr lang="en-US">
                <a:ea typeface="+mn-ea"/>
                <a:cs typeface="+mn-cs"/>
              </a:rPr>
              <a:t>Assuming that all components are independent, R</a:t>
            </a:r>
            <a:r>
              <a:rPr lang="en-US" i="1" baseline="-25000">
                <a:ea typeface="+mn-ea"/>
                <a:cs typeface="+mn-cs"/>
              </a:rPr>
              <a:t>sp </a:t>
            </a:r>
            <a:r>
              <a:rPr lang="en-US">
                <a:ea typeface="+mn-ea"/>
                <a:cs typeface="+mn-cs"/>
              </a:rPr>
              <a:t>:</a:t>
            </a:r>
          </a:p>
        </p:txBody>
      </p:sp>
      <p:graphicFrame>
        <p:nvGraphicFramePr>
          <p:cNvPr id="28675" name="Object 4"/>
          <p:cNvGraphicFramePr>
            <a:graphicFrameLocks/>
          </p:cNvGraphicFramePr>
          <p:nvPr/>
        </p:nvGraphicFramePr>
        <p:xfrm>
          <a:off x="2897188" y="3192463"/>
          <a:ext cx="2370137" cy="649287"/>
        </p:xfrm>
        <a:graphic>
          <a:graphicData uri="http://schemas.openxmlformats.org/presentationml/2006/ole">
            <mc:AlternateContent xmlns:mc="http://schemas.openxmlformats.org/markup-compatibility/2006">
              <mc:Choice xmlns:v="urn:schemas-microsoft-com:vml" Requires="v">
                <p:oleObj name="Equation" r:id="rId3" imgW="2209800" imgH="546100" progId="Equation.3">
                  <p:embed/>
                </p:oleObj>
              </mc:Choice>
              <mc:Fallback>
                <p:oleObj name="Equation" r:id="rId3" imgW="2209800" imgH="5461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8" y="3192463"/>
                        <a:ext cx="2370137" cy="6492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a:defRPr/>
            </a:pPr>
            <a:r>
              <a:rPr lang="en-US">
                <a:ea typeface="+mj-ea"/>
                <a:cs typeface="+mj-cs"/>
              </a:rPr>
              <a:t>Series-Parallel System Example</a:t>
            </a:r>
          </a:p>
        </p:txBody>
      </p:sp>
      <p:sp>
        <p:nvSpPr>
          <p:cNvPr id="283651" name="Rectangle 3"/>
          <p:cNvSpPr>
            <a:spLocks noGrp="1" noChangeArrowheads="1"/>
          </p:cNvSpPr>
          <p:nvPr>
            <p:ph type="body" idx="1"/>
          </p:nvPr>
        </p:nvSpPr>
        <p:spPr/>
        <p:txBody>
          <a:bodyPr/>
          <a:lstStyle/>
          <a:p>
            <a:pPr>
              <a:defRPr/>
            </a:pPr>
            <a:r>
              <a:rPr lang="en-US">
                <a:ea typeface="+mn-ea"/>
                <a:cs typeface="+mn-cs"/>
              </a:rPr>
              <a:t>Consider the series-parallel system shown in the diagram below, consisting of five stages, with n</a:t>
            </a:r>
            <a:r>
              <a:rPr lang="en-US" baseline="-25000">
                <a:ea typeface="+mn-ea"/>
                <a:cs typeface="+mn-cs"/>
              </a:rPr>
              <a:t>1</a:t>
            </a:r>
            <a:r>
              <a:rPr lang="en-US">
                <a:ea typeface="+mn-ea"/>
                <a:cs typeface="+mn-cs"/>
              </a:rPr>
              <a:t>=n</a:t>
            </a:r>
            <a:r>
              <a:rPr lang="en-US" baseline="-25000">
                <a:ea typeface="+mn-ea"/>
                <a:cs typeface="+mn-cs"/>
              </a:rPr>
              <a:t>2</a:t>
            </a:r>
            <a:r>
              <a:rPr lang="en-US">
                <a:ea typeface="+mn-ea"/>
                <a:cs typeface="+mn-cs"/>
              </a:rPr>
              <a:t>=n</a:t>
            </a:r>
            <a:r>
              <a:rPr lang="en-US" baseline="-25000">
                <a:ea typeface="+mn-ea"/>
                <a:cs typeface="+mn-cs"/>
              </a:rPr>
              <a:t>5</a:t>
            </a:r>
            <a:r>
              <a:rPr lang="en-US">
                <a:ea typeface="+mn-ea"/>
                <a:cs typeface="+mn-cs"/>
              </a:rPr>
              <a:t>=1, n</a:t>
            </a:r>
            <a:r>
              <a:rPr lang="en-US" baseline="-25000">
                <a:ea typeface="+mn-ea"/>
                <a:cs typeface="+mn-cs"/>
              </a:rPr>
              <a:t>3</a:t>
            </a:r>
            <a:r>
              <a:rPr lang="en-US">
                <a:ea typeface="+mn-ea"/>
                <a:cs typeface="+mn-cs"/>
              </a:rPr>
              <a:t>=3, n</a:t>
            </a:r>
            <a:r>
              <a:rPr lang="en-US" baseline="-25000">
                <a:ea typeface="+mn-ea"/>
                <a:cs typeface="+mn-cs"/>
              </a:rPr>
              <a:t>4</a:t>
            </a:r>
            <a:r>
              <a:rPr lang="en-US">
                <a:ea typeface="+mn-ea"/>
                <a:cs typeface="+mn-cs"/>
              </a:rPr>
              <a:t>=2, and R</a:t>
            </a:r>
            <a:r>
              <a:rPr lang="en-US" baseline="-25000">
                <a:ea typeface="+mn-ea"/>
                <a:cs typeface="+mn-cs"/>
              </a:rPr>
              <a:t>1</a:t>
            </a:r>
            <a:r>
              <a:rPr lang="en-US">
                <a:ea typeface="+mn-ea"/>
                <a:cs typeface="+mn-cs"/>
              </a:rPr>
              <a:t>=0.95, R</a:t>
            </a:r>
            <a:r>
              <a:rPr lang="en-US" baseline="-25000">
                <a:ea typeface="+mn-ea"/>
                <a:cs typeface="+mn-cs"/>
              </a:rPr>
              <a:t>2</a:t>
            </a:r>
            <a:r>
              <a:rPr lang="en-US">
                <a:ea typeface="+mn-ea"/>
                <a:cs typeface="+mn-cs"/>
              </a:rPr>
              <a:t>=0.99, R</a:t>
            </a:r>
            <a:r>
              <a:rPr lang="en-US" baseline="-25000">
                <a:ea typeface="+mn-ea"/>
                <a:cs typeface="+mn-cs"/>
              </a:rPr>
              <a:t>3</a:t>
            </a:r>
            <a:r>
              <a:rPr lang="en-US">
                <a:ea typeface="+mn-ea"/>
                <a:cs typeface="+mn-cs"/>
              </a:rPr>
              <a:t>=0.70, R</a:t>
            </a:r>
            <a:r>
              <a:rPr lang="en-US" baseline="-25000">
                <a:ea typeface="+mn-ea"/>
                <a:cs typeface="+mn-cs"/>
              </a:rPr>
              <a:t>4</a:t>
            </a:r>
            <a:r>
              <a:rPr lang="en-US">
                <a:ea typeface="+mn-ea"/>
                <a:cs typeface="+mn-cs"/>
              </a:rPr>
              <a:t>=0.75, and R</a:t>
            </a:r>
            <a:r>
              <a:rPr lang="en-US" baseline="-25000">
                <a:ea typeface="+mn-ea"/>
                <a:cs typeface="+mn-cs"/>
              </a:rPr>
              <a:t>5</a:t>
            </a:r>
            <a:r>
              <a:rPr lang="en-US">
                <a:ea typeface="+mn-ea"/>
                <a:cs typeface="+mn-cs"/>
              </a:rPr>
              <a:t>=0.9.</a:t>
            </a:r>
          </a:p>
          <a:p>
            <a:pPr>
              <a:defRPr/>
            </a:pPr>
            <a:endParaRPr lang="en-US">
              <a:ea typeface="+mn-ea"/>
              <a:cs typeface="+mn-cs"/>
            </a:endParaRPr>
          </a:p>
          <a:p>
            <a:pPr>
              <a:defRPr/>
            </a:pPr>
            <a:r>
              <a:rPr lang="en-US">
                <a:ea typeface="+mn-ea"/>
                <a:cs typeface="+mn-cs"/>
              </a:rPr>
              <a:t>Then:</a:t>
            </a:r>
          </a:p>
        </p:txBody>
      </p:sp>
      <p:graphicFrame>
        <p:nvGraphicFramePr>
          <p:cNvPr id="30723" name="Object 4"/>
          <p:cNvGraphicFramePr>
            <a:graphicFrameLocks/>
          </p:cNvGraphicFramePr>
          <p:nvPr>
            <p:extLst>
              <p:ext uri="{D42A27DB-BD31-4B8C-83A1-F6EECF244321}">
                <p14:modId xmlns:p14="http://schemas.microsoft.com/office/powerpoint/2010/main" val="2865500507"/>
              </p:ext>
            </p:extLst>
          </p:nvPr>
        </p:nvGraphicFramePr>
        <p:xfrm>
          <a:off x="1939924" y="2878665"/>
          <a:ext cx="5137167" cy="450850"/>
        </p:xfrm>
        <a:graphic>
          <a:graphicData uri="http://schemas.openxmlformats.org/presentationml/2006/ole">
            <mc:AlternateContent xmlns:mc="http://schemas.openxmlformats.org/markup-compatibility/2006">
              <mc:Choice xmlns:v="urn:schemas-microsoft-com:vml" Requires="v">
                <p:oleObj name="Equation" r:id="rId3" imgW="5092700" imgH="355600" progId="Equation.3">
                  <p:embed/>
                </p:oleObj>
              </mc:Choice>
              <mc:Fallback>
                <p:oleObj name="Equation" r:id="rId3" imgW="5092700" imgH="3556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924" y="2878665"/>
                        <a:ext cx="5137167" cy="450850"/>
                      </a:xfrm>
                      <a:prstGeom prst="rect">
                        <a:avLst/>
                      </a:prstGeom>
                      <a:noFill/>
                      <a:ln>
                        <a:noFill/>
                      </a:ln>
                      <a:effectLst/>
                    </p:spPr>
                  </p:pic>
                </p:oleObj>
              </mc:Fallback>
            </mc:AlternateContent>
          </a:graphicData>
        </a:graphic>
      </p:graphicFrame>
      <p:sp>
        <p:nvSpPr>
          <p:cNvPr id="30724" name="Rectangle 5"/>
          <p:cNvSpPr>
            <a:spLocks noChangeArrowheads="1"/>
          </p:cNvSpPr>
          <p:nvPr/>
        </p:nvSpPr>
        <p:spPr bwMode="auto">
          <a:xfrm>
            <a:off x="2841625" y="5087938"/>
            <a:ext cx="184150" cy="214312"/>
          </a:xfrm>
          <a:prstGeom prst="rect">
            <a:avLst/>
          </a:prstGeom>
          <a:noFill/>
          <a:ln w="9525">
            <a:noFill/>
            <a:miter lim="800000"/>
            <a:headEnd/>
            <a:tailEnd/>
          </a:ln>
        </p:spPr>
        <p:txBody>
          <a:bodyPr wrap="none" lIns="92075" tIns="46037" rIns="92075" bIns="46037">
            <a:spAutoFit/>
          </a:bodyPr>
          <a:lstStyle/>
          <a:p>
            <a:pPr eaLnBrk="1" hangingPunct="1"/>
            <a:endParaRPr lang="en-US" sz="2400">
              <a:latin typeface="Times" pitchFamily="-84" charset="0"/>
            </a:endParaRPr>
          </a:p>
        </p:txBody>
      </p:sp>
      <p:sp>
        <p:nvSpPr>
          <p:cNvPr id="30725" name="Rectangle 6"/>
          <p:cNvSpPr>
            <a:spLocks noChangeArrowheads="1"/>
          </p:cNvSpPr>
          <p:nvPr/>
        </p:nvSpPr>
        <p:spPr bwMode="auto">
          <a:xfrm>
            <a:off x="2822575" y="4979988"/>
            <a:ext cx="184150" cy="214312"/>
          </a:xfrm>
          <a:prstGeom prst="rect">
            <a:avLst/>
          </a:prstGeom>
          <a:noFill/>
          <a:ln w="9525">
            <a:noFill/>
            <a:miter lim="800000"/>
            <a:headEnd/>
            <a:tailEnd/>
          </a:ln>
        </p:spPr>
        <p:txBody>
          <a:bodyPr wrap="none" lIns="92075" tIns="46037" rIns="92075" bIns="46037">
            <a:spAutoFit/>
          </a:bodyPr>
          <a:lstStyle/>
          <a:p>
            <a:pPr eaLnBrk="1" hangingPunct="1"/>
            <a:endParaRPr lang="en-US" sz="2400">
              <a:latin typeface="Times" pitchFamily="-84" charset="0"/>
            </a:endParaRPr>
          </a:p>
        </p:txBody>
      </p:sp>
      <p:sp>
        <p:nvSpPr>
          <p:cNvPr id="30726" name="Rectangle 7"/>
          <p:cNvSpPr>
            <a:spLocks noChangeArrowheads="1"/>
          </p:cNvSpPr>
          <p:nvPr/>
        </p:nvSpPr>
        <p:spPr bwMode="auto">
          <a:xfrm>
            <a:off x="3609975" y="5176838"/>
            <a:ext cx="184150" cy="214312"/>
          </a:xfrm>
          <a:prstGeom prst="rect">
            <a:avLst/>
          </a:prstGeom>
          <a:noFill/>
          <a:ln w="9525">
            <a:noFill/>
            <a:miter lim="800000"/>
            <a:headEnd/>
            <a:tailEnd/>
          </a:ln>
        </p:spPr>
        <p:txBody>
          <a:bodyPr wrap="none" lIns="92075" tIns="46037" rIns="92075" bIns="46037">
            <a:spAutoFit/>
          </a:bodyPr>
          <a:lstStyle/>
          <a:p>
            <a:pPr eaLnBrk="1" hangingPunct="1"/>
            <a:endParaRPr lang="en-US" sz="2400">
              <a:latin typeface="Times" pitchFamily="-84" charset="0"/>
            </a:endParaRPr>
          </a:p>
        </p:txBody>
      </p:sp>
      <p:sp>
        <p:nvSpPr>
          <p:cNvPr id="30727" name="Rectangle 8"/>
          <p:cNvSpPr>
            <a:spLocks noChangeArrowheads="1"/>
          </p:cNvSpPr>
          <p:nvPr/>
        </p:nvSpPr>
        <p:spPr bwMode="auto">
          <a:xfrm>
            <a:off x="2659063" y="5260975"/>
            <a:ext cx="184150" cy="214313"/>
          </a:xfrm>
          <a:prstGeom prst="rect">
            <a:avLst/>
          </a:prstGeom>
          <a:noFill/>
          <a:ln w="9525">
            <a:noFill/>
            <a:miter lim="800000"/>
            <a:headEnd/>
            <a:tailEnd/>
          </a:ln>
        </p:spPr>
        <p:txBody>
          <a:bodyPr lIns="92075" tIns="46037" rIns="92075" bIns="46037">
            <a:spAutoFit/>
          </a:bodyPr>
          <a:lstStyle/>
          <a:p>
            <a:pPr eaLnBrk="1" hangingPunct="1">
              <a:spcBef>
                <a:spcPct val="50000"/>
              </a:spcBef>
            </a:pPr>
            <a:endParaRPr lang="en-US" sz="2400">
              <a:latin typeface="Times" pitchFamily="-84" charset="0"/>
            </a:endParaRPr>
          </a:p>
        </p:txBody>
      </p:sp>
      <p:grpSp>
        <p:nvGrpSpPr>
          <p:cNvPr id="30728" name="Group 9"/>
          <p:cNvGrpSpPr>
            <a:grpSpLocks/>
          </p:cNvGrpSpPr>
          <p:nvPr/>
        </p:nvGrpSpPr>
        <p:grpSpPr bwMode="auto">
          <a:xfrm>
            <a:off x="763588" y="3694113"/>
            <a:ext cx="7686675" cy="2025650"/>
            <a:chOff x="481" y="2223"/>
            <a:chExt cx="4842" cy="1276"/>
          </a:xfrm>
        </p:grpSpPr>
        <p:sp>
          <p:nvSpPr>
            <p:cNvPr id="30729" name="Rectangle 10"/>
            <p:cNvSpPr>
              <a:spLocks noChangeArrowheads="1"/>
            </p:cNvSpPr>
            <p:nvPr/>
          </p:nvSpPr>
          <p:spPr bwMode="auto">
            <a:xfrm>
              <a:off x="870" y="2585"/>
              <a:ext cx="515" cy="267"/>
            </a:xfrm>
            <a:prstGeom prst="rect">
              <a:avLst/>
            </a:prstGeom>
            <a:noFill/>
            <a:ln w="12700">
              <a:solidFill>
                <a:schemeClr val="tx1"/>
              </a:solidFill>
              <a:miter lim="800000"/>
              <a:headEnd/>
              <a:tailEnd/>
            </a:ln>
          </p:spPr>
          <p:txBody>
            <a:bodyPr wrap="none" anchor="ctr"/>
            <a:lstStyle/>
            <a:p>
              <a:endParaRPr lang="en-US"/>
            </a:p>
          </p:txBody>
        </p:sp>
        <p:sp>
          <p:nvSpPr>
            <p:cNvPr id="30730" name="Rectangle 11"/>
            <p:cNvSpPr>
              <a:spLocks noChangeArrowheads="1"/>
            </p:cNvSpPr>
            <p:nvPr/>
          </p:nvSpPr>
          <p:spPr bwMode="auto">
            <a:xfrm>
              <a:off x="2424" y="2223"/>
              <a:ext cx="515" cy="267"/>
            </a:xfrm>
            <a:prstGeom prst="rect">
              <a:avLst/>
            </a:prstGeom>
            <a:noFill/>
            <a:ln w="12700">
              <a:solidFill>
                <a:schemeClr val="tx1"/>
              </a:solidFill>
              <a:miter lim="800000"/>
              <a:headEnd/>
              <a:tailEnd/>
            </a:ln>
          </p:spPr>
          <p:txBody>
            <a:bodyPr wrap="none" anchor="ctr"/>
            <a:lstStyle/>
            <a:p>
              <a:endParaRPr lang="en-US"/>
            </a:p>
          </p:txBody>
        </p:sp>
        <p:sp>
          <p:nvSpPr>
            <p:cNvPr id="30731" name="Rectangle 12"/>
            <p:cNvSpPr>
              <a:spLocks noChangeArrowheads="1"/>
            </p:cNvSpPr>
            <p:nvPr/>
          </p:nvSpPr>
          <p:spPr bwMode="auto">
            <a:xfrm>
              <a:off x="2439" y="2585"/>
              <a:ext cx="515" cy="267"/>
            </a:xfrm>
            <a:prstGeom prst="rect">
              <a:avLst/>
            </a:prstGeom>
            <a:noFill/>
            <a:ln w="12700">
              <a:solidFill>
                <a:schemeClr val="tx1"/>
              </a:solidFill>
              <a:miter lim="800000"/>
              <a:headEnd/>
              <a:tailEnd/>
            </a:ln>
          </p:spPr>
          <p:txBody>
            <a:bodyPr wrap="none" anchor="ctr"/>
            <a:lstStyle/>
            <a:p>
              <a:endParaRPr lang="en-US"/>
            </a:p>
          </p:txBody>
        </p:sp>
        <p:sp>
          <p:nvSpPr>
            <p:cNvPr id="30732" name="Rectangle 13"/>
            <p:cNvSpPr>
              <a:spLocks noChangeArrowheads="1"/>
            </p:cNvSpPr>
            <p:nvPr/>
          </p:nvSpPr>
          <p:spPr bwMode="auto">
            <a:xfrm>
              <a:off x="1648" y="2588"/>
              <a:ext cx="515" cy="267"/>
            </a:xfrm>
            <a:prstGeom prst="rect">
              <a:avLst/>
            </a:prstGeom>
            <a:noFill/>
            <a:ln w="12700">
              <a:solidFill>
                <a:schemeClr val="tx1"/>
              </a:solidFill>
              <a:miter lim="800000"/>
              <a:headEnd/>
              <a:tailEnd/>
            </a:ln>
          </p:spPr>
          <p:txBody>
            <a:bodyPr wrap="none" anchor="ctr"/>
            <a:lstStyle/>
            <a:p>
              <a:endParaRPr lang="en-US"/>
            </a:p>
          </p:txBody>
        </p:sp>
        <p:sp>
          <p:nvSpPr>
            <p:cNvPr id="30733" name="Rectangle 14"/>
            <p:cNvSpPr>
              <a:spLocks noChangeArrowheads="1"/>
            </p:cNvSpPr>
            <p:nvPr/>
          </p:nvSpPr>
          <p:spPr bwMode="auto">
            <a:xfrm>
              <a:off x="2440" y="2970"/>
              <a:ext cx="515" cy="267"/>
            </a:xfrm>
            <a:prstGeom prst="rect">
              <a:avLst/>
            </a:prstGeom>
            <a:noFill/>
            <a:ln w="12700">
              <a:solidFill>
                <a:schemeClr val="tx1"/>
              </a:solidFill>
              <a:miter lim="800000"/>
              <a:headEnd/>
              <a:tailEnd/>
            </a:ln>
          </p:spPr>
          <p:txBody>
            <a:bodyPr wrap="none" anchor="ctr"/>
            <a:lstStyle/>
            <a:p>
              <a:endParaRPr lang="en-US"/>
            </a:p>
          </p:txBody>
        </p:sp>
        <p:sp>
          <p:nvSpPr>
            <p:cNvPr id="30734" name="Rectangle 15"/>
            <p:cNvSpPr>
              <a:spLocks noChangeArrowheads="1"/>
            </p:cNvSpPr>
            <p:nvPr/>
          </p:nvSpPr>
          <p:spPr bwMode="auto">
            <a:xfrm>
              <a:off x="3378" y="2811"/>
              <a:ext cx="515" cy="267"/>
            </a:xfrm>
            <a:prstGeom prst="rect">
              <a:avLst/>
            </a:prstGeom>
            <a:noFill/>
            <a:ln w="12700">
              <a:solidFill>
                <a:schemeClr val="tx1"/>
              </a:solidFill>
              <a:miter lim="800000"/>
              <a:headEnd/>
              <a:tailEnd/>
            </a:ln>
          </p:spPr>
          <p:txBody>
            <a:bodyPr wrap="none" anchor="ctr"/>
            <a:lstStyle/>
            <a:p>
              <a:endParaRPr lang="en-US"/>
            </a:p>
          </p:txBody>
        </p:sp>
        <p:sp>
          <p:nvSpPr>
            <p:cNvPr id="30735" name="Rectangle 16"/>
            <p:cNvSpPr>
              <a:spLocks noChangeArrowheads="1"/>
            </p:cNvSpPr>
            <p:nvPr/>
          </p:nvSpPr>
          <p:spPr bwMode="auto">
            <a:xfrm>
              <a:off x="3368" y="2349"/>
              <a:ext cx="515" cy="267"/>
            </a:xfrm>
            <a:prstGeom prst="rect">
              <a:avLst/>
            </a:prstGeom>
            <a:noFill/>
            <a:ln w="12700">
              <a:solidFill>
                <a:schemeClr val="tx1"/>
              </a:solidFill>
              <a:miter lim="800000"/>
              <a:headEnd/>
              <a:tailEnd/>
            </a:ln>
          </p:spPr>
          <p:txBody>
            <a:bodyPr wrap="none" anchor="ctr"/>
            <a:lstStyle/>
            <a:p>
              <a:endParaRPr lang="en-US"/>
            </a:p>
          </p:txBody>
        </p:sp>
        <p:sp>
          <p:nvSpPr>
            <p:cNvPr id="30736" name="Rectangle 17"/>
            <p:cNvSpPr>
              <a:spLocks noChangeArrowheads="1"/>
            </p:cNvSpPr>
            <p:nvPr/>
          </p:nvSpPr>
          <p:spPr bwMode="auto">
            <a:xfrm>
              <a:off x="4370" y="2545"/>
              <a:ext cx="515" cy="267"/>
            </a:xfrm>
            <a:prstGeom prst="rect">
              <a:avLst/>
            </a:prstGeom>
            <a:noFill/>
            <a:ln w="12700">
              <a:solidFill>
                <a:schemeClr val="tx1"/>
              </a:solidFill>
              <a:miter lim="800000"/>
              <a:headEnd/>
              <a:tailEnd/>
            </a:ln>
          </p:spPr>
          <p:txBody>
            <a:bodyPr wrap="none" anchor="ctr"/>
            <a:lstStyle/>
            <a:p>
              <a:endParaRPr lang="en-US"/>
            </a:p>
          </p:txBody>
        </p:sp>
        <p:sp>
          <p:nvSpPr>
            <p:cNvPr id="30737" name="Line 18"/>
            <p:cNvSpPr>
              <a:spLocks noChangeShapeType="1"/>
            </p:cNvSpPr>
            <p:nvPr/>
          </p:nvSpPr>
          <p:spPr bwMode="auto">
            <a:xfrm>
              <a:off x="481" y="2729"/>
              <a:ext cx="166"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30738" name="Line 19"/>
            <p:cNvSpPr>
              <a:spLocks noChangeShapeType="1"/>
            </p:cNvSpPr>
            <p:nvPr/>
          </p:nvSpPr>
          <p:spPr bwMode="auto">
            <a:xfrm>
              <a:off x="1387" y="2715"/>
              <a:ext cx="172"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30739" name="Line 20"/>
            <p:cNvSpPr>
              <a:spLocks noChangeShapeType="1"/>
            </p:cNvSpPr>
            <p:nvPr/>
          </p:nvSpPr>
          <p:spPr bwMode="auto">
            <a:xfrm>
              <a:off x="2162" y="2716"/>
              <a:ext cx="116"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30740" name="Line 21"/>
            <p:cNvSpPr>
              <a:spLocks noChangeShapeType="1"/>
            </p:cNvSpPr>
            <p:nvPr/>
          </p:nvSpPr>
          <p:spPr bwMode="auto">
            <a:xfrm>
              <a:off x="2950" y="2716"/>
              <a:ext cx="228"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30741" name="Line 22"/>
            <p:cNvSpPr>
              <a:spLocks noChangeShapeType="1"/>
            </p:cNvSpPr>
            <p:nvPr/>
          </p:nvSpPr>
          <p:spPr bwMode="auto">
            <a:xfrm>
              <a:off x="3986" y="2716"/>
              <a:ext cx="146"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30742" name="Line 23"/>
            <p:cNvSpPr>
              <a:spLocks noChangeShapeType="1"/>
            </p:cNvSpPr>
            <p:nvPr/>
          </p:nvSpPr>
          <p:spPr bwMode="auto">
            <a:xfrm>
              <a:off x="4885" y="2679"/>
              <a:ext cx="438" cy="0"/>
            </a:xfrm>
            <a:prstGeom prst="line">
              <a:avLst/>
            </a:prstGeom>
            <a:noFill/>
            <a:ln w="12700">
              <a:solidFill>
                <a:schemeClr val="tx1"/>
              </a:solidFill>
              <a:round/>
              <a:headEnd type="none" w="sm" len="sm"/>
              <a:tailEnd type="stealth" w="med" len="med"/>
            </a:ln>
          </p:spPr>
          <p:txBody>
            <a:bodyPr wrap="none" anchor="ctr"/>
            <a:lstStyle/>
            <a:p>
              <a:endParaRPr lang="en-US"/>
            </a:p>
          </p:txBody>
        </p:sp>
        <p:sp>
          <p:nvSpPr>
            <p:cNvPr id="30743" name="Line 24"/>
            <p:cNvSpPr>
              <a:spLocks noChangeShapeType="1"/>
            </p:cNvSpPr>
            <p:nvPr/>
          </p:nvSpPr>
          <p:spPr bwMode="auto">
            <a:xfrm>
              <a:off x="643" y="2728"/>
              <a:ext cx="227" cy="1"/>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44" name="Line 25"/>
            <p:cNvSpPr>
              <a:spLocks noChangeShapeType="1"/>
            </p:cNvSpPr>
            <p:nvPr/>
          </p:nvSpPr>
          <p:spPr bwMode="auto">
            <a:xfrm>
              <a:off x="1555" y="2716"/>
              <a:ext cx="91"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45" name="Line 26"/>
            <p:cNvSpPr>
              <a:spLocks noChangeShapeType="1"/>
            </p:cNvSpPr>
            <p:nvPr/>
          </p:nvSpPr>
          <p:spPr bwMode="auto">
            <a:xfrm>
              <a:off x="2243" y="2716"/>
              <a:ext cx="1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46" name="Line 27"/>
            <p:cNvSpPr>
              <a:spLocks noChangeShapeType="1"/>
            </p:cNvSpPr>
            <p:nvPr/>
          </p:nvSpPr>
          <p:spPr bwMode="auto">
            <a:xfrm>
              <a:off x="2328" y="2365"/>
              <a:ext cx="0" cy="77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47" name="Line 28"/>
            <p:cNvSpPr>
              <a:spLocks noChangeShapeType="1"/>
            </p:cNvSpPr>
            <p:nvPr/>
          </p:nvSpPr>
          <p:spPr bwMode="auto">
            <a:xfrm>
              <a:off x="2330" y="2363"/>
              <a:ext cx="97"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48" name="Line 29"/>
            <p:cNvSpPr>
              <a:spLocks noChangeShapeType="1"/>
            </p:cNvSpPr>
            <p:nvPr/>
          </p:nvSpPr>
          <p:spPr bwMode="auto">
            <a:xfrm>
              <a:off x="2330" y="3137"/>
              <a:ext cx="109"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49" name="Line 30"/>
            <p:cNvSpPr>
              <a:spLocks noChangeShapeType="1"/>
            </p:cNvSpPr>
            <p:nvPr/>
          </p:nvSpPr>
          <p:spPr bwMode="auto">
            <a:xfrm>
              <a:off x="2944" y="2350"/>
              <a:ext cx="7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50" name="Line 31"/>
            <p:cNvSpPr>
              <a:spLocks noChangeShapeType="1"/>
            </p:cNvSpPr>
            <p:nvPr/>
          </p:nvSpPr>
          <p:spPr bwMode="auto">
            <a:xfrm>
              <a:off x="3016" y="2352"/>
              <a:ext cx="0" cy="786"/>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51" name="Line 32"/>
            <p:cNvSpPr>
              <a:spLocks noChangeShapeType="1"/>
            </p:cNvSpPr>
            <p:nvPr/>
          </p:nvSpPr>
          <p:spPr bwMode="auto">
            <a:xfrm>
              <a:off x="2956" y="3138"/>
              <a:ext cx="6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52" name="Line 33"/>
            <p:cNvSpPr>
              <a:spLocks noChangeShapeType="1"/>
            </p:cNvSpPr>
            <p:nvPr/>
          </p:nvSpPr>
          <p:spPr bwMode="auto">
            <a:xfrm>
              <a:off x="3167" y="2722"/>
              <a:ext cx="104"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53" name="Line 34"/>
            <p:cNvSpPr>
              <a:spLocks noChangeShapeType="1"/>
            </p:cNvSpPr>
            <p:nvPr/>
          </p:nvSpPr>
          <p:spPr bwMode="auto">
            <a:xfrm flipH="1">
              <a:off x="3273" y="2479"/>
              <a:ext cx="98" cy="1"/>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54" name="Line 35"/>
            <p:cNvSpPr>
              <a:spLocks noChangeShapeType="1"/>
            </p:cNvSpPr>
            <p:nvPr/>
          </p:nvSpPr>
          <p:spPr bwMode="auto">
            <a:xfrm>
              <a:off x="3271" y="2482"/>
              <a:ext cx="0" cy="501"/>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55" name="Line 36"/>
            <p:cNvSpPr>
              <a:spLocks noChangeShapeType="1"/>
            </p:cNvSpPr>
            <p:nvPr/>
          </p:nvSpPr>
          <p:spPr bwMode="auto">
            <a:xfrm>
              <a:off x="3273" y="2982"/>
              <a:ext cx="10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56" name="Line 37"/>
            <p:cNvSpPr>
              <a:spLocks noChangeShapeType="1"/>
            </p:cNvSpPr>
            <p:nvPr/>
          </p:nvSpPr>
          <p:spPr bwMode="auto">
            <a:xfrm>
              <a:off x="3893" y="2480"/>
              <a:ext cx="85" cy="1"/>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57" name="Line 38"/>
            <p:cNvSpPr>
              <a:spLocks noChangeShapeType="1"/>
            </p:cNvSpPr>
            <p:nvPr/>
          </p:nvSpPr>
          <p:spPr bwMode="auto">
            <a:xfrm>
              <a:off x="3899" y="2964"/>
              <a:ext cx="79"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58" name="Line 39"/>
            <p:cNvSpPr>
              <a:spLocks noChangeShapeType="1"/>
            </p:cNvSpPr>
            <p:nvPr/>
          </p:nvSpPr>
          <p:spPr bwMode="auto">
            <a:xfrm>
              <a:off x="3977" y="2482"/>
              <a:ext cx="0" cy="48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59" name="Line 40"/>
            <p:cNvSpPr>
              <a:spLocks noChangeShapeType="1"/>
            </p:cNvSpPr>
            <p:nvPr/>
          </p:nvSpPr>
          <p:spPr bwMode="auto">
            <a:xfrm>
              <a:off x="4135" y="2716"/>
              <a:ext cx="227"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760" name="Oval 41"/>
            <p:cNvSpPr>
              <a:spLocks noChangeArrowheads="1"/>
            </p:cNvSpPr>
            <p:nvPr/>
          </p:nvSpPr>
          <p:spPr bwMode="auto">
            <a:xfrm>
              <a:off x="2303" y="2697"/>
              <a:ext cx="47" cy="47"/>
            </a:xfrm>
            <a:prstGeom prst="ellipse">
              <a:avLst/>
            </a:prstGeom>
            <a:solidFill>
              <a:srgbClr val="000000"/>
            </a:solidFill>
            <a:ln w="12700">
              <a:solidFill>
                <a:schemeClr val="tx1"/>
              </a:solidFill>
              <a:round/>
              <a:headEnd/>
              <a:tailEnd/>
            </a:ln>
          </p:spPr>
          <p:txBody>
            <a:bodyPr wrap="none" anchor="ctr"/>
            <a:lstStyle/>
            <a:p>
              <a:endParaRPr lang="en-US"/>
            </a:p>
          </p:txBody>
        </p:sp>
        <p:sp>
          <p:nvSpPr>
            <p:cNvPr id="30761" name="Oval 42"/>
            <p:cNvSpPr>
              <a:spLocks noChangeArrowheads="1"/>
            </p:cNvSpPr>
            <p:nvPr/>
          </p:nvSpPr>
          <p:spPr bwMode="auto">
            <a:xfrm>
              <a:off x="2994" y="2695"/>
              <a:ext cx="47" cy="47"/>
            </a:xfrm>
            <a:prstGeom prst="ellipse">
              <a:avLst/>
            </a:prstGeom>
            <a:solidFill>
              <a:srgbClr val="000000"/>
            </a:solidFill>
            <a:ln w="12700">
              <a:solidFill>
                <a:schemeClr val="tx1"/>
              </a:solidFill>
              <a:round/>
              <a:headEnd/>
              <a:tailEnd/>
            </a:ln>
          </p:spPr>
          <p:txBody>
            <a:bodyPr wrap="none" anchor="ctr"/>
            <a:lstStyle/>
            <a:p>
              <a:endParaRPr lang="en-US"/>
            </a:p>
          </p:txBody>
        </p:sp>
        <p:sp>
          <p:nvSpPr>
            <p:cNvPr id="30762" name="Oval 43"/>
            <p:cNvSpPr>
              <a:spLocks noChangeArrowheads="1"/>
            </p:cNvSpPr>
            <p:nvPr/>
          </p:nvSpPr>
          <p:spPr bwMode="auto">
            <a:xfrm>
              <a:off x="3245" y="2697"/>
              <a:ext cx="47" cy="47"/>
            </a:xfrm>
            <a:prstGeom prst="ellipse">
              <a:avLst/>
            </a:prstGeom>
            <a:solidFill>
              <a:srgbClr val="000000"/>
            </a:solidFill>
            <a:ln w="12700">
              <a:solidFill>
                <a:schemeClr val="tx1"/>
              </a:solidFill>
              <a:round/>
              <a:headEnd/>
              <a:tailEnd/>
            </a:ln>
          </p:spPr>
          <p:txBody>
            <a:bodyPr wrap="none" anchor="ctr"/>
            <a:lstStyle/>
            <a:p>
              <a:endParaRPr lang="en-US"/>
            </a:p>
          </p:txBody>
        </p:sp>
        <p:sp>
          <p:nvSpPr>
            <p:cNvPr id="30763" name="Oval 44"/>
            <p:cNvSpPr>
              <a:spLocks noChangeArrowheads="1"/>
            </p:cNvSpPr>
            <p:nvPr/>
          </p:nvSpPr>
          <p:spPr bwMode="auto">
            <a:xfrm>
              <a:off x="3955" y="2694"/>
              <a:ext cx="47" cy="47"/>
            </a:xfrm>
            <a:prstGeom prst="ellipse">
              <a:avLst/>
            </a:prstGeom>
            <a:solidFill>
              <a:srgbClr val="000000"/>
            </a:solidFill>
            <a:ln w="12700">
              <a:solidFill>
                <a:schemeClr val="tx1"/>
              </a:solidFill>
              <a:round/>
              <a:headEnd/>
              <a:tailEnd/>
            </a:ln>
          </p:spPr>
          <p:txBody>
            <a:bodyPr wrap="none" anchor="ctr"/>
            <a:lstStyle/>
            <a:p>
              <a:endParaRPr lang="en-US"/>
            </a:p>
          </p:txBody>
        </p:sp>
        <p:sp>
          <p:nvSpPr>
            <p:cNvPr id="30764" name="Rectangle 45"/>
            <p:cNvSpPr>
              <a:spLocks noChangeArrowheads="1"/>
            </p:cNvSpPr>
            <p:nvPr/>
          </p:nvSpPr>
          <p:spPr bwMode="auto">
            <a:xfrm>
              <a:off x="986" y="2618"/>
              <a:ext cx="257" cy="212"/>
            </a:xfrm>
            <a:prstGeom prst="rect">
              <a:avLst/>
            </a:prstGeom>
            <a:noFill/>
            <a:ln w="9525">
              <a:noFill/>
              <a:miter lim="800000"/>
              <a:headEnd/>
              <a:tailEnd/>
            </a:ln>
          </p:spPr>
          <p:txBody>
            <a:bodyPr wrap="none" lIns="92075" tIns="46037" rIns="92075" bIns="46037">
              <a:spAutoFit/>
            </a:bodyPr>
            <a:lstStyle/>
            <a:p>
              <a:r>
                <a:rPr lang="en-US" sz="1600">
                  <a:latin typeface="Arial" pitchFamily="34" charset="0"/>
                </a:rPr>
                <a:t>R</a:t>
              </a:r>
              <a:r>
                <a:rPr lang="en-US" sz="1600" baseline="-25000">
                  <a:latin typeface="Arial" pitchFamily="34" charset="0"/>
                </a:rPr>
                <a:t>1</a:t>
              </a:r>
            </a:p>
          </p:txBody>
        </p:sp>
        <p:sp>
          <p:nvSpPr>
            <p:cNvPr id="30765" name="Rectangle 46"/>
            <p:cNvSpPr>
              <a:spLocks noChangeArrowheads="1"/>
            </p:cNvSpPr>
            <p:nvPr/>
          </p:nvSpPr>
          <p:spPr bwMode="auto">
            <a:xfrm>
              <a:off x="2059" y="3211"/>
              <a:ext cx="116" cy="288"/>
            </a:xfrm>
            <a:prstGeom prst="rect">
              <a:avLst/>
            </a:prstGeom>
            <a:noFill/>
            <a:ln w="9525">
              <a:noFill/>
              <a:miter lim="800000"/>
              <a:headEnd/>
              <a:tailEnd/>
            </a:ln>
          </p:spPr>
          <p:txBody>
            <a:bodyPr wrap="none" lIns="92075" tIns="46037" rIns="92075" bIns="46037">
              <a:spAutoFit/>
            </a:bodyPr>
            <a:lstStyle/>
            <a:p>
              <a:pPr eaLnBrk="1" hangingPunct="1"/>
              <a:endParaRPr lang="en-US" sz="2400">
                <a:latin typeface="Times" pitchFamily="-84" charset="0"/>
              </a:endParaRPr>
            </a:p>
          </p:txBody>
        </p:sp>
        <p:sp>
          <p:nvSpPr>
            <p:cNvPr id="30766" name="Rectangle 47"/>
            <p:cNvSpPr>
              <a:spLocks noChangeArrowheads="1"/>
            </p:cNvSpPr>
            <p:nvPr/>
          </p:nvSpPr>
          <p:spPr bwMode="auto">
            <a:xfrm>
              <a:off x="1770" y="2615"/>
              <a:ext cx="257" cy="212"/>
            </a:xfrm>
            <a:prstGeom prst="rect">
              <a:avLst/>
            </a:prstGeom>
            <a:noFill/>
            <a:ln w="9525">
              <a:noFill/>
              <a:miter lim="800000"/>
              <a:headEnd/>
              <a:tailEnd/>
            </a:ln>
          </p:spPr>
          <p:txBody>
            <a:bodyPr lIns="92075" tIns="46037" rIns="92075" bIns="46037">
              <a:spAutoFit/>
            </a:bodyPr>
            <a:lstStyle/>
            <a:p>
              <a:r>
                <a:rPr lang="en-US" sz="1600">
                  <a:latin typeface="Arial" pitchFamily="34" charset="0"/>
                </a:rPr>
                <a:t>R</a:t>
              </a:r>
              <a:r>
                <a:rPr lang="en-US" sz="1600" baseline="-25000">
                  <a:latin typeface="Arial" pitchFamily="34" charset="0"/>
                </a:rPr>
                <a:t>2</a:t>
              </a:r>
            </a:p>
          </p:txBody>
        </p:sp>
        <p:sp>
          <p:nvSpPr>
            <p:cNvPr id="30767" name="Rectangle 48"/>
            <p:cNvSpPr>
              <a:spLocks noChangeArrowheads="1"/>
            </p:cNvSpPr>
            <p:nvPr/>
          </p:nvSpPr>
          <p:spPr bwMode="auto">
            <a:xfrm>
              <a:off x="2543" y="2996"/>
              <a:ext cx="257" cy="212"/>
            </a:xfrm>
            <a:prstGeom prst="rect">
              <a:avLst/>
            </a:prstGeom>
            <a:noFill/>
            <a:ln w="9525">
              <a:noFill/>
              <a:miter lim="800000"/>
              <a:headEnd/>
              <a:tailEnd/>
            </a:ln>
          </p:spPr>
          <p:txBody>
            <a:bodyPr wrap="none" lIns="92075" tIns="46037" rIns="92075" bIns="46037">
              <a:spAutoFit/>
            </a:bodyPr>
            <a:lstStyle/>
            <a:p>
              <a:r>
                <a:rPr lang="en-US" sz="1600">
                  <a:latin typeface="Arial" pitchFamily="34" charset="0"/>
                </a:rPr>
                <a:t>R</a:t>
              </a:r>
              <a:r>
                <a:rPr lang="en-US" sz="1600" baseline="-25000">
                  <a:latin typeface="Arial" pitchFamily="34" charset="0"/>
                </a:rPr>
                <a:t>3</a:t>
              </a:r>
            </a:p>
          </p:txBody>
        </p:sp>
        <p:sp>
          <p:nvSpPr>
            <p:cNvPr id="30768" name="Rectangle 49"/>
            <p:cNvSpPr>
              <a:spLocks noChangeArrowheads="1"/>
            </p:cNvSpPr>
            <p:nvPr/>
          </p:nvSpPr>
          <p:spPr bwMode="auto">
            <a:xfrm>
              <a:off x="2546" y="2608"/>
              <a:ext cx="257" cy="212"/>
            </a:xfrm>
            <a:prstGeom prst="rect">
              <a:avLst/>
            </a:prstGeom>
            <a:noFill/>
            <a:ln w="9525">
              <a:noFill/>
              <a:miter lim="800000"/>
              <a:headEnd/>
              <a:tailEnd/>
            </a:ln>
          </p:spPr>
          <p:txBody>
            <a:bodyPr wrap="none" lIns="92075" tIns="46037" rIns="92075" bIns="46037">
              <a:spAutoFit/>
            </a:bodyPr>
            <a:lstStyle/>
            <a:p>
              <a:r>
                <a:rPr lang="en-US" sz="1600">
                  <a:latin typeface="Arial" pitchFamily="34" charset="0"/>
                </a:rPr>
                <a:t>R</a:t>
              </a:r>
              <a:r>
                <a:rPr lang="en-US" sz="1600" baseline="-25000">
                  <a:latin typeface="Arial" pitchFamily="34" charset="0"/>
                </a:rPr>
                <a:t>3</a:t>
              </a:r>
            </a:p>
          </p:txBody>
        </p:sp>
        <p:sp>
          <p:nvSpPr>
            <p:cNvPr id="30769" name="Rectangle 50"/>
            <p:cNvSpPr>
              <a:spLocks noChangeArrowheads="1"/>
            </p:cNvSpPr>
            <p:nvPr/>
          </p:nvSpPr>
          <p:spPr bwMode="auto">
            <a:xfrm>
              <a:off x="2536" y="2252"/>
              <a:ext cx="257" cy="212"/>
            </a:xfrm>
            <a:prstGeom prst="rect">
              <a:avLst/>
            </a:prstGeom>
            <a:noFill/>
            <a:ln w="9525">
              <a:noFill/>
              <a:miter lim="800000"/>
              <a:headEnd/>
              <a:tailEnd/>
            </a:ln>
          </p:spPr>
          <p:txBody>
            <a:bodyPr wrap="none" lIns="92075" tIns="46037" rIns="92075" bIns="46037">
              <a:spAutoFit/>
            </a:bodyPr>
            <a:lstStyle/>
            <a:p>
              <a:r>
                <a:rPr lang="en-US" sz="1600">
                  <a:latin typeface="Arial" pitchFamily="34" charset="0"/>
                </a:rPr>
                <a:t>R</a:t>
              </a:r>
              <a:r>
                <a:rPr lang="en-US" sz="1600" baseline="-25000">
                  <a:latin typeface="Arial" pitchFamily="34" charset="0"/>
                </a:rPr>
                <a:t>3</a:t>
              </a:r>
            </a:p>
          </p:txBody>
        </p:sp>
        <p:sp>
          <p:nvSpPr>
            <p:cNvPr id="30770" name="Rectangle 51"/>
            <p:cNvSpPr>
              <a:spLocks noChangeArrowheads="1"/>
            </p:cNvSpPr>
            <p:nvPr/>
          </p:nvSpPr>
          <p:spPr bwMode="auto">
            <a:xfrm>
              <a:off x="3500" y="2844"/>
              <a:ext cx="257" cy="212"/>
            </a:xfrm>
            <a:prstGeom prst="rect">
              <a:avLst/>
            </a:prstGeom>
            <a:noFill/>
            <a:ln w="9525">
              <a:noFill/>
              <a:miter lim="800000"/>
              <a:headEnd/>
              <a:tailEnd/>
            </a:ln>
          </p:spPr>
          <p:txBody>
            <a:bodyPr lIns="92075" tIns="46037" rIns="92075" bIns="46037">
              <a:spAutoFit/>
            </a:bodyPr>
            <a:lstStyle/>
            <a:p>
              <a:r>
                <a:rPr lang="en-US" sz="1600">
                  <a:latin typeface="Arial" pitchFamily="34" charset="0"/>
                </a:rPr>
                <a:t>R</a:t>
              </a:r>
              <a:r>
                <a:rPr lang="en-US" sz="1600" baseline="-25000">
                  <a:latin typeface="Arial" pitchFamily="34" charset="0"/>
                </a:rPr>
                <a:t>4</a:t>
              </a:r>
            </a:p>
          </p:txBody>
        </p:sp>
        <p:sp>
          <p:nvSpPr>
            <p:cNvPr id="30771" name="Rectangle 52"/>
            <p:cNvSpPr>
              <a:spLocks noChangeArrowheads="1"/>
            </p:cNvSpPr>
            <p:nvPr/>
          </p:nvSpPr>
          <p:spPr bwMode="auto">
            <a:xfrm>
              <a:off x="3485" y="2382"/>
              <a:ext cx="257" cy="212"/>
            </a:xfrm>
            <a:prstGeom prst="rect">
              <a:avLst/>
            </a:prstGeom>
            <a:noFill/>
            <a:ln w="9525">
              <a:noFill/>
              <a:miter lim="800000"/>
              <a:headEnd/>
              <a:tailEnd/>
            </a:ln>
          </p:spPr>
          <p:txBody>
            <a:bodyPr lIns="92075" tIns="46037" rIns="92075" bIns="46037">
              <a:spAutoFit/>
            </a:bodyPr>
            <a:lstStyle/>
            <a:p>
              <a:r>
                <a:rPr lang="en-US" sz="1600">
                  <a:latin typeface="Arial" pitchFamily="34" charset="0"/>
                </a:rPr>
                <a:t>R</a:t>
              </a:r>
              <a:r>
                <a:rPr lang="en-US" sz="1600" baseline="-25000">
                  <a:latin typeface="Arial" pitchFamily="34" charset="0"/>
                </a:rPr>
                <a:t>4</a:t>
              </a:r>
            </a:p>
          </p:txBody>
        </p:sp>
        <p:sp>
          <p:nvSpPr>
            <p:cNvPr id="30772" name="Rectangle 53"/>
            <p:cNvSpPr>
              <a:spLocks noChangeArrowheads="1"/>
            </p:cNvSpPr>
            <p:nvPr/>
          </p:nvSpPr>
          <p:spPr bwMode="auto">
            <a:xfrm>
              <a:off x="4474" y="2558"/>
              <a:ext cx="257" cy="212"/>
            </a:xfrm>
            <a:prstGeom prst="rect">
              <a:avLst/>
            </a:prstGeom>
            <a:noFill/>
            <a:ln w="9525">
              <a:noFill/>
              <a:miter lim="800000"/>
              <a:headEnd/>
              <a:tailEnd/>
            </a:ln>
          </p:spPr>
          <p:txBody>
            <a:bodyPr lIns="92075" tIns="46037" rIns="92075" bIns="46037">
              <a:spAutoFit/>
            </a:bodyPr>
            <a:lstStyle/>
            <a:p>
              <a:r>
                <a:rPr lang="en-US" sz="1600">
                  <a:latin typeface="Arial" pitchFamily="34" charset="0"/>
                </a:rPr>
                <a:t>R</a:t>
              </a:r>
              <a:r>
                <a:rPr lang="en-US" sz="1600" baseline="-25000">
                  <a:latin typeface="Arial" pitchFamily="34" charset="0"/>
                </a:rPr>
                <a:t>5</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601663" y="0"/>
            <a:ext cx="7772400" cy="1270000"/>
          </a:xfrm>
        </p:spPr>
        <p:txBody>
          <a:bodyPr/>
          <a:lstStyle/>
          <a:p>
            <a:pPr>
              <a:defRPr/>
            </a:pPr>
            <a:r>
              <a:rPr lang="en-US" dirty="0">
                <a:cs typeface="+mj-cs"/>
              </a:rPr>
              <a:t>Application of Bayes</a:t>
            </a:r>
            <a:br>
              <a:rPr lang="en-US" dirty="0">
                <a:cs typeface="+mj-cs"/>
              </a:rPr>
            </a:br>
            <a:r>
              <a:rPr lang="en-US" dirty="0">
                <a:cs typeface="+mj-cs"/>
              </a:rPr>
              <a:t>Complex system Example</a:t>
            </a:r>
          </a:p>
        </p:txBody>
      </p:sp>
      <p:sp>
        <p:nvSpPr>
          <p:cNvPr id="275459" name="Rectangle 3"/>
          <p:cNvSpPr>
            <a:spLocks noGrp="1" noChangeArrowheads="1"/>
          </p:cNvSpPr>
          <p:nvPr>
            <p:ph type="body" idx="1"/>
          </p:nvPr>
        </p:nvSpPr>
        <p:spPr/>
        <p:txBody>
          <a:bodyPr/>
          <a:lstStyle/>
          <a:p>
            <a:pPr>
              <a:defRPr/>
            </a:pPr>
            <a:r>
              <a:rPr lang="en-US">
                <a:cs typeface="+mn-cs"/>
              </a:rPr>
              <a:t>Consider evaluating the reliability R of the five-component system. The system is said to be functioning properly only if all the components on at least one path from point A to point B are functioning properly.</a:t>
            </a:r>
          </a:p>
          <a:p>
            <a:pPr>
              <a:defRPr/>
            </a:pPr>
            <a:endParaRPr lang="en-US">
              <a:cs typeface="+mn-cs"/>
            </a:endParaRPr>
          </a:p>
          <a:p>
            <a:pPr>
              <a:defRPr/>
            </a:pPr>
            <a:endParaRPr lang="en-US">
              <a:cs typeface="+mn-cs"/>
            </a:endParaRPr>
          </a:p>
        </p:txBody>
      </p:sp>
      <p:grpSp>
        <p:nvGrpSpPr>
          <p:cNvPr id="32771" name="Group 4"/>
          <p:cNvGrpSpPr>
            <a:grpSpLocks/>
          </p:cNvGrpSpPr>
          <p:nvPr/>
        </p:nvGrpSpPr>
        <p:grpSpPr bwMode="auto">
          <a:xfrm>
            <a:off x="1695450" y="3095625"/>
            <a:ext cx="5730875" cy="2286000"/>
            <a:chOff x="1248" y="1776"/>
            <a:chExt cx="3610" cy="1440"/>
          </a:xfrm>
        </p:grpSpPr>
        <p:grpSp>
          <p:nvGrpSpPr>
            <p:cNvPr id="32772" name="Group 5"/>
            <p:cNvGrpSpPr>
              <a:grpSpLocks/>
            </p:cNvGrpSpPr>
            <p:nvPr/>
          </p:nvGrpSpPr>
          <p:grpSpPr bwMode="auto">
            <a:xfrm>
              <a:off x="2112" y="1776"/>
              <a:ext cx="432" cy="288"/>
              <a:chOff x="2112" y="1776"/>
              <a:chExt cx="432" cy="288"/>
            </a:xfrm>
          </p:grpSpPr>
          <p:sp>
            <p:nvSpPr>
              <p:cNvPr id="275462" name="Rectangle 6"/>
              <p:cNvSpPr>
                <a:spLocks noChangeArrowheads="1"/>
              </p:cNvSpPr>
              <p:nvPr/>
            </p:nvSpPr>
            <p:spPr bwMode="auto">
              <a:xfrm>
                <a:off x="2112" y="1776"/>
                <a:ext cx="432"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63" name="Rectangle 7"/>
              <p:cNvSpPr>
                <a:spLocks noChangeArrowheads="1"/>
              </p:cNvSpPr>
              <p:nvPr/>
            </p:nvSpPr>
            <p:spPr bwMode="auto">
              <a:xfrm>
                <a:off x="2160" y="1776"/>
                <a:ext cx="26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7" rIns="92075" bIns="46037">
                <a:spAutoFit/>
              </a:bodyPr>
              <a:lstStyle/>
              <a:p>
                <a:pPr>
                  <a:defRPr/>
                </a:pPr>
                <a:r>
                  <a:rPr lang="en-US" sz="1800">
                    <a:latin typeface="Andale Mono" charset="0"/>
                    <a:ea typeface="MS PGothic" charset="0"/>
                  </a:rPr>
                  <a:t>C</a:t>
                </a:r>
                <a:r>
                  <a:rPr lang="en-US" sz="1800" baseline="-25000">
                    <a:latin typeface="Andale Mono" charset="0"/>
                    <a:ea typeface="MS PGothic" charset="0"/>
                  </a:rPr>
                  <a:t>1</a:t>
                </a:r>
              </a:p>
            </p:txBody>
          </p:sp>
        </p:grpSp>
        <p:grpSp>
          <p:nvGrpSpPr>
            <p:cNvPr id="32773" name="Group 8"/>
            <p:cNvGrpSpPr>
              <a:grpSpLocks/>
            </p:cNvGrpSpPr>
            <p:nvPr/>
          </p:nvGrpSpPr>
          <p:grpSpPr bwMode="auto">
            <a:xfrm>
              <a:off x="2112" y="2352"/>
              <a:ext cx="432" cy="288"/>
              <a:chOff x="2112" y="2352"/>
              <a:chExt cx="432" cy="288"/>
            </a:xfrm>
          </p:grpSpPr>
          <p:sp>
            <p:nvSpPr>
              <p:cNvPr id="275465" name="Rectangle 9"/>
              <p:cNvSpPr>
                <a:spLocks noChangeArrowheads="1"/>
              </p:cNvSpPr>
              <p:nvPr/>
            </p:nvSpPr>
            <p:spPr bwMode="auto">
              <a:xfrm>
                <a:off x="2112" y="2352"/>
                <a:ext cx="432"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66" name="Rectangle 10"/>
              <p:cNvSpPr>
                <a:spLocks noChangeArrowheads="1"/>
              </p:cNvSpPr>
              <p:nvPr/>
            </p:nvSpPr>
            <p:spPr bwMode="auto">
              <a:xfrm>
                <a:off x="2160" y="2352"/>
                <a:ext cx="26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7" rIns="92075" bIns="46037">
                <a:spAutoFit/>
              </a:bodyPr>
              <a:lstStyle/>
              <a:p>
                <a:pPr>
                  <a:defRPr/>
                </a:pPr>
                <a:r>
                  <a:rPr lang="en-US" sz="1800">
                    <a:latin typeface="Andale Mono" charset="0"/>
                    <a:ea typeface="MS PGothic" charset="0"/>
                  </a:rPr>
                  <a:t>C</a:t>
                </a:r>
                <a:r>
                  <a:rPr lang="en-US" sz="1800" baseline="-25000">
                    <a:latin typeface="Andale Mono" charset="0"/>
                    <a:ea typeface="MS PGothic" charset="0"/>
                  </a:rPr>
                  <a:t>2</a:t>
                </a:r>
              </a:p>
            </p:txBody>
          </p:sp>
        </p:grpSp>
        <p:grpSp>
          <p:nvGrpSpPr>
            <p:cNvPr id="32774" name="Group 11"/>
            <p:cNvGrpSpPr>
              <a:grpSpLocks/>
            </p:cNvGrpSpPr>
            <p:nvPr/>
          </p:nvGrpSpPr>
          <p:grpSpPr bwMode="auto">
            <a:xfrm>
              <a:off x="2112" y="2928"/>
              <a:ext cx="432" cy="288"/>
              <a:chOff x="2112" y="2928"/>
              <a:chExt cx="432" cy="288"/>
            </a:xfrm>
          </p:grpSpPr>
          <p:sp>
            <p:nvSpPr>
              <p:cNvPr id="275468" name="Rectangle 12"/>
              <p:cNvSpPr>
                <a:spLocks noChangeArrowheads="1"/>
              </p:cNvSpPr>
              <p:nvPr/>
            </p:nvSpPr>
            <p:spPr bwMode="auto">
              <a:xfrm>
                <a:off x="2112" y="2928"/>
                <a:ext cx="432"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69" name="Rectangle 13"/>
              <p:cNvSpPr>
                <a:spLocks noChangeArrowheads="1"/>
              </p:cNvSpPr>
              <p:nvPr/>
            </p:nvSpPr>
            <p:spPr bwMode="auto">
              <a:xfrm>
                <a:off x="2160" y="2928"/>
                <a:ext cx="26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7" rIns="92075" bIns="46037">
                <a:spAutoFit/>
              </a:bodyPr>
              <a:lstStyle/>
              <a:p>
                <a:pPr>
                  <a:defRPr/>
                </a:pPr>
                <a:r>
                  <a:rPr lang="en-US" sz="1800">
                    <a:latin typeface="Andale Mono" charset="0"/>
                    <a:ea typeface="MS PGothic" charset="0"/>
                  </a:rPr>
                  <a:t>C</a:t>
                </a:r>
                <a:r>
                  <a:rPr lang="en-US" sz="1800" baseline="-25000">
                    <a:latin typeface="Andale Mono" charset="0"/>
                    <a:ea typeface="MS PGothic" charset="0"/>
                  </a:rPr>
                  <a:t>3</a:t>
                </a:r>
              </a:p>
            </p:txBody>
          </p:sp>
        </p:grpSp>
        <p:grpSp>
          <p:nvGrpSpPr>
            <p:cNvPr id="32775" name="Group 14"/>
            <p:cNvGrpSpPr>
              <a:grpSpLocks/>
            </p:cNvGrpSpPr>
            <p:nvPr/>
          </p:nvGrpSpPr>
          <p:grpSpPr bwMode="auto">
            <a:xfrm>
              <a:off x="3552" y="1776"/>
              <a:ext cx="432" cy="288"/>
              <a:chOff x="3552" y="1776"/>
              <a:chExt cx="432" cy="288"/>
            </a:xfrm>
          </p:grpSpPr>
          <p:sp>
            <p:nvSpPr>
              <p:cNvPr id="275471" name="Rectangle 15"/>
              <p:cNvSpPr>
                <a:spLocks noChangeArrowheads="1"/>
              </p:cNvSpPr>
              <p:nvPr/>
            </p:nvSpPr>
            <p:spPr bwMode="auto">
              <a:xfrm>
                <a:off x="3552" y="1776"/>
                <a:ext cx="432"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72" name="Rectangle 16"/>
              <p:cNvSpPr>
                <a:spLocks noChangeArrowheads="1"/>
              </p:cNvSpPr>
              <p:nvPr/>
            </p:nvSpPr>
            <p:spPr bwMode="auto">
              <a:xfrm>
                <a:off x="3600" y="1776"/>
                <a:ext cx="26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7" rIns="92075" bIns="46037">
                <a:spAutoFit/>
              </a:bodyPr>
              <a:lstStyle/>
              <a:p>
                <a:pPr>
                  <a:defRPr/>
                </a:pPr>
                <a:r>
                  <a:rPr lang="en-US" sz="1800">
                    <a:latin typeface="Andale Mono" charset="0"/>
                    <a:ea typeface="MS PGothic" charset="0"/>
                  </a:rPr>
                  <a:t>C</a:t>
                </a:r>
                <a:r>
                  <a:rPr lang="en-US" sz="1800" baseline="-25000">
                    <a:latin typeface="Andale Mono" charset="0"/>
                    <a:ea typeface="MS PGothic" charset="0"/>
                  </a:rPr>
                  <a:t>4</a:t>
                </a:r>
              </a:p>
            </p:txBody>
          </p:sp>
        </p:grpSp>
        <p:grpSp>
          <p:nvGrpSpPr>
            <p:cNvPr id="32776" name="Group 17"/>
            <p:cNvGrpSpPr>
              <a:grpSpLocks/>
            </p:cNvGrpSpPr>
            <p:nvPr/>
          </p:nvGrpSpPr>
          <p:grpSpPr bwMode="auto">
            <a:xfrm>
              <a:off x="3552" y="2928"/>
              <a:ext cx="432" cy="288"/>
              <a:chOff x="3552" y="2928"/>
              <a:chExt cx="432" cy="288"/>
            </a:xfrm>
          </p:grpSpPr>
          <p:sp>
            <p:nvSpPr>
              <p:cNvPr id="275474" name="Rectangle 18"/>
              <p:cNvSpPr>
                <a:spLocks noChangeArrowheads="1"/>
              </p:cNvSpPr>
              <p:nvPr/>
            </p:nvSpPr>
            <p:spPr bwMode="auto">
              <a:xfrm>
                <a:off x="3552" y="2928"/>
                <a:ext cx="432"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75" name="Rectangle 19"/>
              <p:cNvSpPr>
                <a:spLocks noChangeArrowheads="1"/>
              </p:cNvSpPr>
              <p:nvPr/>
            </p:nvSpPr>
            <p:spPr bwMode="auto">
              <a:xfrm>
                <a:off x="3600" y="2928"/>
                <a:ext cx="26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7" rIns="92075" bIns="46037">
                <a:spAutoFit/>
              </a:bodyPr>
              <a:lstStyle/>
              <a:p>
                <a:pPr>
                  <a:defRPr/>
                </a:pPr>
                <a:r>
                  <a:rPr lang="en-US" sz="1800">
                    <a:latin typeface="Andale Mono" charset="0"/>
                    <a:ea typeface="MS PGothic" charset="0"/>
                  </a:rPr>
                  <a:t>C</a:t>
                </a:r>
                <a:r>
                  <a:rPr lang="en-US" sz="1800" baseline="-25000">
                    <a:latin typeface="Andale Mono" charset="0"/>
                    <a:ea typeface="MS PGothic" charset="0"/>
                  </a:rPr>
                  <a:t>5</a:t>
                </a:r>
              </a:p>
            </p:txBody>
          </p:sp>
        </p:grpSp>
        <p:sp>
          <p:nvSpPr>
            <p:cNvPr id="275476" name="Line 20"/>
            <p:cNvSpPr>
              <a:spLocks noChangeShapeType="1"/>
            </p:cNvSpPr>
            <p:nvPr/>
          </p:nvSpPr>
          <p:spPr bwMode="auto">
            <a:xfrm>
              <a:off x="2546" y="1920"/>
              <a:ext cx="1006"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77" name="Line 21"/>
            <p:cNvSpPr>
              <a:spLocks noChangeShapeType="1"/>
            </p:cNvSpPr>
            <p:nvPr/>
          </p:nvSpPr>
          <p:spPr bwMode="auto">
            <a:xfrm>
              <a:off x="2546" y="3072"/>
              <a:ext cx="1006"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78" name="Line 22"/>
            <p:cNvSpPr>
              <a:spLocks noChangeShapeType="1"/>
            </p:cNvSpPr>
            <p:nvPr/>
          </p:nvSpPr>
          <p:spPr bwMode="auto">
            <a:xfrm flipV="1">
              <a:off x="2545" y="1921"/>
              <a:ext cx="1006" cy="57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79" name="Line 23"/>
            <p:cNvSpPr>
              <a:spLocks noChangeShapeType="1"/>
            </p:cNvSpPr>
            <p:nvPr/>
          </p:nvSpPr>
          <p:spPr bwMode="auto">
            <a:xfrm>
              <a:off x="2546" y="2498"/>
              <a:ext cx="1006" cy="574"/>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80" name="Line 24"/>
            <p:cNvSpPr>
              <a:spLocks noChangeShapeType="1"/>
            </p:cNvSpPr>
            <p:nvPr/>
          </p:nvSpPr>
          <p:spPr bwMode="auto">
            <a:xfrm>
              <a:off x="3986" y="1920"/>
              <a:ext cx="238"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81" name="Line 25"/>
            <p:cNvSpPr>
              <a:spLocks noChangeShapeType="1"/>
            </p:cNvSpPr>
            <p:nvPr/>
          </p:nvSpPr>
          <p:spPr bwMode="auto">
            <a:xfrm>
              <a:off x="3986" y="3072"/>
              <a:ext cx="238"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82" name="Line 26"/>
            <p:cNvSpPr>
              <a:spLocks noChangeShapeType="1"/>
            </p:cNvSpPr>
            <p:nvPr/>
          </p:nvSpPr>
          <p:spPr bwMode="auto">
            <a:xfrm flipV="1">
              <a:off x="4224" y="1921"/>
              <a:ext cx="0" cy="1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83" name="Line 27"/>
            <p:cNvSpPr>
              <a:spLocks noChangeShapeType="1"/>
            </p:cNvSpPr>
            <p:nvPr/>
          </p:nvSpPr>
          <p:spPr bwMode="auto">
            <a:xfrm>
              <a:off x="4226" y="2448"/>
              <a:ext cx="430"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84" name="Line 28"/>
            <p:cNvSpPr>
              <a:spLocks noChangeShapeType="1"/>
            </p:cNvSpPr>
            <p:nvPr/>
          </p:nvSpPr>
          <p:spPr bwMode="auto">
            <a:xfrm flipH="1">
              <a:off x="1826" y="1920"/>
              <a:ext cx="286" cy="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85" name="Line 29"/>
            <p:cNvSpPr>
              <a:spLocks noChangeShapeType="1"/>
            </p:cNvSpPr>
            <p:nvPr/>
          </p:nvSpPr>
          <p:spPr bwMode="auto">
            <a:xfrm flipH="1">
              <a:off x="1826" y="3072"/>
              <a:ext cx="286" cy="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86" name="Line 30"/>
            <p:cNvSpPr>
              <a:spLocks noChangeShapeType="1"/>
            </p:cNvSpPr>
            <p:nvPr/>
          </p:nvSpPr>
          <p:spPr bwMode="auto">
            <a:xfrm flipH="1">
              <a:off x="1826" y="2496"/>
              <a:ext cx="286" cy="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87" name="Line 31"/>
            <p:cNvSpPr>
              <a:spLocks noChangeShapeType="1"/>
            </p:cNvSpPr>
            <p:nvPr/>
          </p:nvSpPr>
          <p:spPr bwMode="auto">
            <a:xfrm>
              <a:off x="1824" y="1922"/>
              <a:ext cx="0" cy="1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88" name="Line 32"/>
            <p:cNvSpPr>
              <a:spLocks noChangeShapeType="1"/>
            </p:cNvSpPr>
            <p:nvPr/>
          </p:nvSpPr>
          <p:spPr bwMode="auto">
            <a:xfrm flipH="1">
              <a:off x="1490" y="2496"/>
              <a:ext cx="334" cy="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
          <p:nvSpPr>
            <p:cNvPr id="275489" name="Rectangle 33"/>
            <p:cNvSpPr>
              <a:spLocks noChangeArrowheads="1"/>
            </p:cNvSpPr>
            <p:nvPr/>
          </p:nvSpPr>
          <p:spPr bwMode="auto">
            <a:xfrm>
              <a:off x="1248" y="2400"/>
              <a:ext cx="20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7" rIns="92075" bIns="46037">
              <a:spAutoFit/>
            </a:bodyPr>
            <a:lstStyle/>
            <a:p>
              <a:pPr>
                <a:defRPr/>
              </a:pPr>
              <a:r>
                <a:rPr lang="en-US" sz="1800">
                  <a:latin typeface="Andale Mono" charset="0"/>
                  <a:ea typeface="MS PGothic" charset="0"/>
                </a:rPr>
                <a:t>A</a:t>
              </a:r>
            </a:p>
          </p:txBody>
        </p:sp>
        <p:sp>
          <p:nvSpPr>
            <p:cNvPr id="275490" name="Rectangle 34"/>
            <p:cNvSpPr>
              <a:spLocks noChangeArrowheads="1"/>
            </p:cNvSpPr>
            <p:nvPr/>
          </p:nvSpPr>
          <p:spPr bwMode="auto">
            <a:xfrm>
              <a:off x="4656" y="2352"/>
              <a:ext cx="202"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7" rIns="92075" bIns="46037">
              <a:spAutoFit/>
            </a:bodyPr>
            <a:lstStyle/>
            <a:p>
              <a:pPr>
                <a:defRPr/>
              </a:pPr>
              <a:r>
                <a:rPr lang="en-US" sz="1800">
                  <a:latin typeface="Andale Mono" charset="0"/>
                  <a:ea typeface="MS PGothic" charset="0"/>
                </a:rPr>
                <a:t>B</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a:t>Bayes</a:t>
            </a:r>
            <a:r>
              <a:rPr lang="ja-JP" altLang="en-US"/>
              <a:t>’</a:t>
            </a:r>
            <a:r>
              <a:rPr lang="en-US" altLang="ja-JP"/>
              <a:t> Formula Example 3 (cont.)</a:t>
            </a:r>
            <a:endParaRPr lang="en-US"/>
          </a:p>
        </p:txBody>
      </p:sp>
      <p:sp>
        <p:nvSpPr>
          <p:cNvPr id="277507" name="Rectangle 3"/>
          <p:cNvSpPr>
            <a:spLocks noGrp="1" noChangeArrowheads="1"/>
          </p:cNvSpPr>
          <p:nvPr>
            <p:ph type="body" idx="1"/>
          </p:nvPr>
        </p:nvSpPr>
        <p:spPr>
          <a:xfrm>
            <a:off x="304800" y="1236663"/>
            <a:ext cx="8610600" cy="5035550"/>
          </a:xfrm>
        </p:spPr>
        <p:txBody>
          <a:bodyPr/>
          <a:lstStyle/>
          <a:p>
            <a:r>
              <a:rPr lang="en-US"/>
              <a:t>Define for i = 1, 2, …, 5 event X</a:t>
            </a:r>
            <a:r>
              <a:rPr lang="en-US" baseline="-25000"/>
              <a:t>i</a:t>
            </a:r>
            <a:r>
              <a:rPr lang="en-US"/>
              <a:t> = </a:t>
            </a:r>
            <a:r>
              <a:rPr lang="ja-JP" altLang="en-US"/>
              <a:t>“</a:t>
            </a:r>
            <a:r>
              <a:rPr lang="en-US" altLang="ja-JP"/>
              <a:t>Component i is functioning properly</a:t>
            </a:r>
            <a:r>
              <a:rPr lang="ja-JP" altLang="en-US"/>
              <a:t>”</a:t>
            </a:r>
            <a:endParaRPr lang="en-US" altLang="ja-JP"/>
          </a:p>
          <a:p>
            <a:pPr lvl="1"/>
            <a:r>
              <a:rPr lang="en-US">
                <a:latin typeface="Times New Roman" pitchFamily="18" charset="0"/>
              </a:rPr>
              <a:t>let R</a:t>
            </a:r>
            <a:r>
              <a:rPr lang="en-US" baseline="-25000">
                <a:latin typeface="Times New Roman" pitchFamily="18" charset="0"/>
              </a:rPr>
              <a:t>i</a:t>
            </a:r>
            <a:r>
              <a:rPr lang="en-US">
                <a:latin typeface="Times New Roman" pitchFamily="18" charset="0"/>
              </a:rPr>
              <a:t> = reliability of component i = P(X</a:t>
            </a:r>
            <a:r>
              <a:rPr lang="en-US" baseline="-25000">
                <a:latin typeface="Times New Roman" pitchFamily="18" charset="0"/>
              </a:rPr>
              <a:t>i</a:t>
            </a:r>
            <a:r>
              <a:rPr lang="en-US">
                <a:latin typeface="Times New Roman" pitchFamily="18" charset="0"/>
              </a:rPr>
              <a:t>)</a:t>
            </a:r>
          </a:p>
          <a:p>
            <a:pPr lvl="1"/>
            <a:r>
              <a:rPr lang="en-US">
                <a:latin typeface="Times New Roman" pitchFamily="18" charset="0"/>
              </a:rPr>
              <a:t>let X = </a:t>
            </a:r>
            <a:r>
              <a:rPr lang="ja-JP" altLang="en-US">
                <a:latin typeface="Arial" pitchFamily="34" charset="0"/>
              </a:rPr>
              <a:t>“</a:t>
            </a:r>
            <a:r>
              <a:rPr lang="en-US" altLang="ja-JP">
                <a:latin typeface="Times New Roman" pitchFamily="18" charset="0"/>
              </a:rPr>
              <a:t>System is functioning properly</a:t>
            </a:r>
          </a:p>
          <a:p>
            <a:pPr lvl="1"/>
            <a:r>
              <a:rPr lang="en-US">
                <a:latin typeface="Times New Roman" pitchFamily="18" charset="0"/>
              </a:rPr>
              <a:t>let R = system reliability = P(X)</a:t>
            </a:r>
          </a:p>
          <a:p>
            <a:r>
              <a:rPr lang="en-US"/>
              <a:t>Thus X is a union of four events</a:t>
            </a:r>
          </a:p>
          <a:p>
            <a:endParaRPr lang="en-US"/>
          </a:p>
          <a:p>
            <a:r>
              <a:rPr lang="en-US"/>
              <a:t>These four events are not mutually exclusive. Therefore, we cannot directly use axiom (A3). Note, however, that we could use relation (Rd), which does apply to union of interesting events. But this method is computationally tedious for a relatively long list of events. Instead, using the theorem of total probability, we have:</a:t>
            </a:r>
          </a:p>
        </p:txBody>
      </p:sp>
      <p:graphicFrame>
        <p:nvGraphicFramePr>
          <p:cNvPr id="34819" name="Object 4"/>
          <p:cNvGraphicFramePr>
            <a:graphicFrameLocks/>
          </p:cNvGraphicFramePr>
          <p:nvPr/>
        </p:nvGraphicFramePr>
        <p:xfrm>
          <a:off x="1733550" y="3278188"/>
          <a:ext cx="5588000" cy="433387"/>
        </p:xfrm>
        <a:graphic>
          <a:graphicData uri="http://schemas.openxmlformats.org/presentationml/2006/ole">
            <mc:AlternateContent xmlns:mc="http://schemas.openxmlformats.org/markup-compatibility/2006">
              <mc:Choice xmlns:v="urn:schemas-microsoft-com:vml" Requires="v">
                <p:oleObj name="Equation" r:id="rId3" imgW="7315200" imgH="546100" progId="Equation.3">
                  <p:embed/>
                </p:oleObj>
              </mc:Choice>
              <mc:Fallback>
                <p:oleObj name="Equation" r:id="rId3" imgW="7315200" imgH="5461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3550" y="3278188"/>
                        <a:ext cx="5588000" cy="433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4820" name="Object 5"/>
          <p:cNvGraphicFramePr>
            <a:graphicFrameLocks/>
          </p:cNvGraphicFramePr>
          <p:nvPr/>
        </p:nvGraphicFramePr>
        <p:xfrm>
          <a:off x="715963" y="5849938"/>
          <a:ext cx="7950200" cy="484187"/>
        </p:xfrm>
        <a:graphic>
          <a:graphicData uri="http://schemas.openxmlformats.org/presentationml/2006/ole">
            <mc:AlternateContent xmlns:mc="http://schemas.openxmlformats.org/markup-compatibility/2006">
              <mc:Choice xmlns:v="urn:schemas-microsoft-com:vml" Requires="v">
                <p:oleObj name="Equation" r:id="rId5" imgW="7315200" imgH="444500" progId="Equation.3">
                  <p:embed/>
                </p:oleObj>
              </mc:Choice>
              <mc:Fallback>
                <p:oleObj name="Equation" r:id="rId5" imgW="7315200" imgH="44450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963" y="5849938"/>
                        <a:ext cx="7950200" cy="4841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4821" name="Object 6"/>
          <p:cNvGraphicFramePr>
            <a:graphicFrameLocks noChangeAspect="1"/>
          </p:cNvGraphicFramePr>
          <p:nvPr/>
        </p:nvGraphicFramePr>
        <p:xfrm>
          <a:off x="2574925" y="5321300"/>
          <a:ext cx="3608388" cy="390525"/>
        </p:xfrm>
        <a:graphic>
          <a:graphicData uri="http://schemas.openxmlformats.org/presentationml/2006/ole">
            <mc:AlternateContent xmlns:mc="http://schemas.openxmlformats.org/markup-compatibility/2006">
              <mc:Choice xmlns:v="urn:schemas-microsoft-com:vml" Requires="v">
                <p:oleObj name="Equation" r:id="rId7" imgW="3225800" imgH="292100" progId="Equation.3">
                  <p:embed/>
                </p:oleObj>
              </mc:Choice>
              <mc:Fallback>
                <p:oleObj name="Equation" r:id="rId7" imgW="3225800" imgH="2921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74925" y="5321300"/>
                        <a:ext cx="3608388" cy="39052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Bayes</a:t>
            </a:r>
            <a:r>
              <a:rPr lang="ja-JP" altLang="en-US"/>
              <a:t>’</a:t>
            </a:r>
            <a:r>
              <a:rPr lang="en-US" altLang="ja-JP"/>
              <a:t> Formula Example 3 (cont.)</a:t>
            </a:r>
            <a:endParaRPr lang="en-US"/>
          </a:p>
        </p:txBody>
      </p:sp>
      <p:sp>
        <p:nvSpPr>
          <p:cNvPr id="279555" name="Rectangle 3"/>
          <p:cNvSpPr>
            <a:spLocks noGrp="1" noChangeArrowheads="1"/>
          </p:cNvSpPr>
          <p:nvPr>
            <p:ph type="body" idx="1"/>
          </p:nvPr>
        </p:nvSpPr>
        <p:spPr/>
        <p:txBody>
          <a:bodyPr/>
          <a:lstStyle/>
          <a:p>
            <a:pPr>
              <a:defRPr/>
            </a:pPr>
            <a:r>
              <a:rPr lang="en-US" dirty="0">
                <a:cs typeface="+mn-cs"/>
              </a:rPr>
              <a:t>Now to compute P(X|X</a:t>
            </a:r>
            <a:r>
              <a:rPr lang="en-US" baseline="-25000" dirty="0">
                <a:cs typeface="+mn-cs"/>
              </a:rPr>
              <a:t>2</a:t>
            </a:r>
            <a:r>
              <a:rPr lang="en-US" dirty="0">
                <a:cs typeface="+mn-cs"/>
              </a:rPr>
              <a:t>)observe that since component C</a:t>
            </a:r>
            <a:r>
              <a:rPr lang="en-US" baseline="-25000" dirty="0">
                <a:cs typeface="+mn-cs"/>
              </a:rPr>
              <a:t>2</a:t>
            </a:r>
            <a:r>
              <a:rPr lang="en-US" dirty="0">
                <a:cs typeface="+mn-cs"/>
              </a:rPr>
              <a:t> is functioning,  the status of components C</a:t>
            </a:r>
            <a:r>
              <a:rPr lang="en-US" baseline="-25000" dirty="0">
                <a:cs typeface="+mn-cs"/>
              </a:rPr>
              <a:t>1</a:t>
            </a:r>
            <a:r>
              <a:rPr lang="en-US" dirty="0">
                <a:cs typeface="+mn-cs"/>
              </a:rPr>
              <a:t> and C</a:t>
            </a:r>
            <a:r>
              <a:rPr lang="en-US" baseline="-25000" dirty="0">
                <a:cs typeface="+mn-cs"/>
              </a:rPr>
              <a:t>3</a:t>
            </a:r>
            <a:r>
              <a:rPr lang="en-US" dirty="0">
                <a:cs typeface="+mn-cs"/>
              </a:rPr>
              <a:t> is irrelevant. The system is equivalent to two components C</a:t>
            </a:r>
            <a:r>
              <a:rPr lang="en-US" baseline="-25000" dirty="0">
                <a:cs typeface="+mn-cs"/>
              </a:rPr>
              <a:t>4</a:t>
            </a:r>
            <a:r>
              <a:rPr lang="en-US" dirty="0">
                <a:cs typeface="+mn-cs"/>
              </a:rPr>
              <a:t> and C</a:t>
            </a:r>
            <a:r>
              <a:rPr lang="en-US" baseline="-25000" dirty="0">
                <a:cs typeface="+mn-cs"/>
              </a:rPr>
              <a:t>5</a:t>
            </a:r>
            <a:r>
              <a:rPr lang="en-US" dirty="0">
                <a:cs typeface="+mn-cs"/>
              </a:rPr>
              <a:t> in parallel. Therefore we get:</a:t>
            </a:r>
          </a:p>
          <a:p>
            <a:pPr>
              <a:defRPr/>
            </a:pPr>
            <a:endParaRPr lang="en-US" dirty="0">
              <a:cs typeface="+mn-cs"/>
            </a:endParaRPr>
          </a:p>
          <a:p>
            <a:pPr>
              <a:defRPr/>
            </a:pPr>
            <a:r>
              <a:rPr lang="en-US" dirty="0">
                <a:cs typeface="+mn-cs"/>
              </a:rPr>
              <a:t>To compute P(X|X</a:t>
            </a:r>
            <a:r>
              <a:rPr lang="en-US" baseline="-25000" dirty="0">
                <a:cs typeface="+mn-cs"/>
              </a:rPr>
              <a:t>2</a:t>
            </a:r>
            <a:r>
              <a:rPr lang="en-US" dirty="0">
                <a:cs typeface="+mn-cs"/>
              </a:rPr>
              <a:t>), since C</a:t>
            </a:r>
            <a:r>
              <a:rPr lang="en-US" baseline="-25000" dirty="0">
                <a:cs typeface="+mn-cs"/>
              </a:rPr>
              <a:t>2</a:t>
            </a:r>
            <a:r>
              <a:rPr lang="en-US" dirty="0">
                <a:cs typeface="+mn-cs"/>
              </a:rPr>
              <a:t> is known to have failed, the resulting system is a series-parallel one whose reliability is:</a:t>
            </a:r>
          </a:p>
          <a:p>
            <a:pPr>
              <a:defRPr/>
            </a:pPr>
            <a:endParaRPr lang="en-US" dirty="0">
              <a:cs typeface="+mn-cs"/>
            </a:endParaRPr>
          </a:p>
          <a:p>
            <a:pPr>
              <a:defRPr/>
            </a:pPr>
            <a:endParaRPr lang="en-US" dirty="0">
              <a:cs typeface="+mn-cs"/>
            </a:endParaRPr>
          </a:p>
          <a:p>
            <a:pPr>
              <a:defRPr/>
            </a:pPr>
            <a:r>
              <a:rPr lang="en-US" dirty="0">
                <a:cs typeface="+mn-cs"/>
              </a:rPr>
              <a:t>Combining previous equations and substituting, we have:</a:t>
            </a:r>
          </a:p>
          <a:p>
            <a:pPr>
              <a:defRPr/>
            </a:pPr>
            <a:endParaRPr lang="en-US" dirty="0">
              <a:cs typeface="+mn-cs"/>
            </a:endParaRPr>
          </a:p>
        </p:txBody>
      </p:sp>
      <p:graphicFrame>
        <p:nvGraphicFramePr>
          <p:cNvPr id="36867" name="Object 4"/>
          <p:cNvGraphicFramePr>
            <a:graphicFrameLocks/>
          </p:cNvGraphicFramePr>
          <p:nvPr/>
        </p:nvGraphicFramePr>
        <p:xfrm>
          <a:off x="2166938" y="3984625"/>
          <a:ext cx="4216400" cy="482600"/>
        </p:xfrm>
        <a:graphic>
          <a:graphicData uri="http://schemas.openxmlformats.org/presentationml/2006/ole">
            <mc:AlternateContent xmlns:mc="http://schemas.openxmlformats.org/markup-compatibility/2006">
              <mc:Choice xmlns:v="urn:schemas-microsoft-com:vml" Requires="v">
                <p:oleObj name="Equation" r:id="rId3" imgW="7315200" imgH="838200" progId="Equation.3">
                  <p:embed/>
                </p:oleObj>
              </mc:Choice>
              <mc:Fallback>
                <p:oleObj name="Equation" r:id="rId3" imgW="7315200" imgH="8382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938" y="3984625"/>
                        <a:ext cx="4216400" cy="482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6868" name="Object 5"/>
          <p:cNvGraphicFramePr>
            <a:graphicFrameLocks/>
          </p:cNvGraphicFramePr>
          <p:nvPr>
            <p:extLst>
              <p:ext uri="{D42A27DB-BD31-4B8C-83A1-F6EECF244321}">
                <p14:modId xmlns:p14="http://schemas.microsoft.com/office/powerpoint/2010/main" val="980587542"/>
              </p:ext>
            </p:extLst>
          </p:nvPr>
        </p:nvGraphicFramePr>
        <p:xfrm>
          <a:off x="1576387" y="5133967"/>
          <a:ext cx="6188571" cy="673917"/>
        </p:xfrm>
        <a:graphic>
          <a:graphicData uri="http://schemas.openxmlformats.org/presentationml/2006/ole">
            <mc:AlternateContent xmlns:mc="http://schemas.openxmlformats.org/markup-compatibility/2006">
              <mc:Choice xmlns:v="urn:schemas-microsoft-com:vml" Requires="v">
                <p:oleObj name="Equation" r:id="rId5" imgW="6883400" imgH="673100" progId="Equation.3">
                  <p:embed/>
                </p:oleObj>
              </mc:Choice>
              <mc:Fallback>
                <p:oleObj name="Equation" r:id="rId5" imgW="6883400" imgH="67310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6387" y="5133967"/>
                        <a:ext cx="6188571" cy="673917"/>
                      </a:xfrm>
                      <a:prstGeom prst="rect">
                        <a:avLst/>
                      </a:prstGeom>
                      <a:noFill/>
                      <a:ln>
                        <a:noFill/>
                      </a:ln>
                      <a:effectLst/>
                    </p:spPr>
                  </p:pic>
                </p:oleObj>
              </mc:Fallback>
            </mc:AlternateContent>
          </a:graphicData>
        </a:graphic>
      </p:graphicFrame>
      <p:graphicFrame>
        <p:nvGraphicFramePr>
          <p:cNvPr id="36869" name="Object 6"/>
          <p:cNvGraphicFramePr>
            <a:graphicFrameLocks noChangeAspect="1"/>
          </p:cNvGraphicFramePr>
          <p:nvPr>
            <p:extLst>
              <p:ext uri="{D42A27DB-BD31-4B8C-83A1-F6EECF244321}">
                <p14:modId xmlns:p14="http://schemas.microsoft.com/office/powerpoint/2010/main" val="3547016563"/>
              </p:ext>
            </p:extLst>
          </p:nvPr>
        </p:nvGraphicFramePr>
        <p:xfrm>
          <a:off x="4088869" y="2516188"/>
          <a:ext cx="3289300" cy="393700"/>
        </p:xfrm>
        <a:graphic>
          <a:graphicData uri="http://schemas.openxmlformats.org/presentationml/2006/ole">
            <mc:AlternateContent xmlns:mc="http://schemas.openxmlformats.org/markup-compatibility/2006">
              <mc:Choice xmlns:v="urn:schemas-microsoft-com:vml" Requires="v">
                <p:oleObj name="Equation" r:id="rId7" imgW="1803400" imgH="215900" progId="Equation.3">
                  <p:embed/>
                </p:oleObj>
              </mc:Choice>
              <mc:Fallback>
                <p:oleObj name="Equation" r:id="rId7" imgW="1803400" imgH="215900" progId="Equation.3">
                  <p:embed/>
                  <p:pic>
                    <p:nvPicPr>
                      <p:cNvPr id="0" name="Object 6"/>
                      <p:cNvPicPr>
                        <a:picLocks noChangeAspect="1" noChangeArrowheads="1"/>
                      </p:cNvPicPr>
                      <p:nvPr/>
                    </p:nvPicPr>
                    <p:blipFill>
                      <a:blip r:embed="rId8"/>
                      <a:srcRect/>
                      <a:stretch>
                        <a:fillRect/>
                      </a:stretch>
                    </p:blipFill>
                    <p:spPr bwMode="auto">
                      <a:xfrm>
                        <a:off x="4088869" y="2516188"/>
                        <a:ext cx="3289300" cy="393700"/>
                      </a:xfrm>
                      <a:prstGeom prst="rect">
                        <a:avLst/>
                      </a:prstGeom>
                      <a:noFill/>
                      <a:effectLst/>
                    </p:spPr>
                  </p:pic>
                </p:oleObj>
              </mc:Fallback>
            </mc:AlternateContent>
          </a:graphicData>
        </a:graphic>
      </p:graphicFrame>
      <p:sp>
        <p:nvSpPr>
          <p:cNvPr id="279559" name="Line 7"/>
          <p:cNvSpPr>
            <a:spLocks noChangeShapeType="1"/>
          </p:cNvSpPr>
          <p:nvPr/>
        </p:nvSpPr>
        <p:spPr bwMode="auto">
          <a:xfrm>
            <a:off x="3001963" y="3238500"/>
            <a:ext cx="187325"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Helvetica" charset="0"/>
              <a:ea typeface="MS PGothic"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0D7AED66-9923-C75F-AA6C-8D922A1EFF7E}"/>
              </a:ext>
            </a:extLst>
          </p:cNvPr>
          <p:cNvSpPr>
            <a:spLocks noGrp="1" noChangeArrowheads="1"/>
          </p:cNvSpPr>
          <p:nvPr>
            <p:ph type="title"/>
          </p:nvPr>
        </p:nvSpPr>
        <p:spPr/>
        <p:txBody>
          <a:bodyPr/>
          <a:lstStyle/>
          <a:p>
            <a:r>
              <a:rPr lang="en-US" altLang="en-US" dirty="0"/>
              <a:t> ZJUI Lecture Non-Series parallel and Triple Modular Redundancy</a:t>
            </a:r>
          </a:p>
        </p:txBody>
      </p:sp>
      <p:sp>
        <p:nvSpPr>
          <p:cNvPr id="283651" name="Rectangle 3">
            <a:extLst>
              <a:ext uri="{FF2B5EF4-FFF2-40B4-BE49-F238E27FC236}">
                <a16:creationId xmlns:a16="http://schemas.microsoft.com/office/drawing/2014/main" id="{A4EF0307-9223-1862-636F-FDCD6A91F362}"/>
              </a:ext>
            </a:extLst>
          </p:cNvPr>
          <p:cNvSpPr>
            <a:spLocks noGrp="1" noChangeArrowheads="1"/>
          </p:cNvSpPr>
          <p:nvPr>
            <p:ph type="body" idx="1"/>
          </p:nvPr>
        </p:nvSpPr>
        <p:spPr>
          <a:xfrm>
            <a:off x="668338" y="1454150"/>
            <a:ext cx="7772400" cy="4675188"/>
          </a:xfrm>
        </p:spPr>
        <p:txBody>
          <a:bodyPr/>
          <a:lstStyle/>
          <a:p>
            <a:pPr marL="0" indent="0">
              <a:buFontTx/>
              <a:buNone/>
            </a:pPr>
            <a:endParaRPr lang="en-US" altLang="en-US" sz="1800" b="1" dirty="0"/>
          </a:p>
          <a:p>
            <a:pPr marL="0" indent="0"/>
            <a:r>
              <a:rPr lang="en-US" altLang="en-US" dirty="0">
                <a:latin typeface="Arial" panose="020B0604020202020204" pitchFamily="34" charset="0"/>
              </a:rPr>
              <a:t>Another Non Series-Parallel example</a:t>
            </a:r>
          </a:p>
          <a:p>
            <a:pPr marL="0" indent="0"/>
            <a:r>
              <a:rPr lang="en-US" altLang="en-US" dirty="0">
                <a:latin typeface="Arial" panose="020B0604020202020204" pitchFamily="34" charset="0"/>
              </a:rPr>
              <a:t>Bernoulli Trials</a:t>
            </a:r>
          </a:p>
          <a:p>
            <a:pPr lvl="1"/>
            <a:r>
              <a:rPr lang="en-US" altLang="en-US" dirty="0">
                <a:latin typeface="Arial" panose="020B0604020202020204" pitchFamily="34" charset="0"/>
              </a:rPr>
              <a:t>An application of Bernoulli trials:  Triple Modular redundancy - TMR</a:t>
            </a:r>
          </a:p>
          <a:p>
            <a:pPr lvl="1"/>
            <a:endParaRPr lang="en-US" altLang="en-US" sz="1600" dirty="0">
              <a:latin typeface="Arial" panose="020B0604020202020204" pitchFamily="34" charset="0"/>
            </a:endParaRPr>
          </a:p>
          <a:p>
            <a:pPr lvl="1">
              <a:buFontTx/>
              <a:buNone/>
            </a:pPr>
            <a:endParaRPr lang="en-US" altLang="en-US" dirty="0">
              <a:latin typeface="Arial" panose="020B0604020202020204" pitchFamily="34" charset="0"/>
            </a:endParaRPr>
          </a:p>
          <a:p>
            <a:pPr marL="0" indent="0"/>
            <a:r>
              <a:rPr lang="en-US" altLang="en-US" b="1" dirty="0"/>
              <a:t>Announcements:</a:t>
            </a:r>
            <a:endParaRPr lang="en-US" altLang="en-US" sz="1600" b="1" dirty="0">
              <a:solidFill>
                <a:srgbClr val="C00000"/>
              </a:solidFill>
            </a:endParaRPr>
          </a:p>
          <a:p>
            <a:pPr lvl="1"/>
            <a:r>
              <a:rPr lang="en-US" altLang="en-US" dirty="0">
                <a:latin typeface="Arial" panose="020B0604020202020204" pitchFamily="34" charset="0"/>
              </a:rPr>
              <a:t>HW 3 on Thursday and due the following Thursday 11:59pm</a:t>
            </a:r>
          </a:p>
          <a:p>
            <a:pPr marL="0" indent="0"/>
            <a:endParaRPr lang="en-US" altLang="en-US" b="1" dirty="0"/>
          </a:p>
          <a:p>
            <a:pPr lvl="1"/>
            <a:endParaRPr lang="en-US" altLang="en-US" b="1" dirty="0">
              <a:latin typeface="Times New Roman" panose="02020603050405020304" pitchFamily="18" charset="0"/>
            </a:endParaRPr>
          </a:p>
          <a:p>
            <a:pPr marL="0" indent="0"/>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4F1AA29F-FE7B-A86A-4BAE-918233C293AE}"/>
              </a:ext>
            </a:extLst>
          </p:cNvPr>
          <p:cNvSpPr>
            <a:spLocks noGrp="1" noChangeArrowheads="1"/>
          </p:cNvSpPr>
          <p:nvPr>
            <p:ph type="title"/>
          </p:nvPr>
        </p:nvSpPr>
        <p:spPr/>
        <p:txBody>
          <a:bodyPr/>
          <a:lstStyle/>
          <a:p>
            <a:pPr>
              <a:defRPr/>
            </a:pPr>
            <a:r>
              <a:rPr lang="en-US">
                <a:ea typeface="+mj-ea"/>
                <a:cs typeface="+mj-cs"/>
              </a:rPr>
              <a:t>Reliability of Series-Parallel Systems</a:t>
            </a:r>
          </a:p>
        </p:txBody>
      </p:sp>
      <p:sp>
        <p:nvSpPr>
          <p:cNvPr id="279555" name="Rectangle 3">
            <a:extLst>
              <a:ext uri="{FF2B5EF4-FFF2-40B4-BE49-F238E27FC236}">
                <a16:creationId xmlns:a16="http://schemas.microsoft.com/office/drawing/2014/main" id="{8390EF7E-4115-93C2-E564-61EAD78956E2}"/>
              </a:ext>
            </a:extLst>
          </p:cNvPr>
          <p:cNvSpPr>
            <a:spLocks noGrp="1" noChangeArrowheads="1"/>
          </p:cNvSpPr>
          <p:nvPr>
            <p:ph type="body" idx="1"/>
          </p:nvPr>
        </p:nvSpPr>
        <p:spPr/>
        <p:txBody>
          <a:bodyPr/>
          <a:lstStyle/>
          <a:p>
            <a:pPr>
              <a:lnSpc>
                <a:spcPct val="105000"/>
              </a:lnSpc>
              <a:spcAft>
                <a:spcPct val="40000"/>
              </a:spcAft>
              <a:defRPr/>
            </a:pPr>
            <a:endParaRPr lang="en-US" dirty="0">
              <a:ea typeface="+mn-ea"/>
              <a:cs typeface="+mn-cs"/>
            </a:endParaRPr>
          </a:p>
          <a:p>
            <a:pPr marL="0" indent="0">
              <a:lnSpc>
                <a:spcPct val="105000"/>
              </a:lnSpc>
              <a:spcAft>
                <a:spcPct val="40000"/>
              </a:spcAft>
              <a:buNone/>
              <a:defRPr/>
            </a:pPr>
            <a:r>
              <a:rPr lang="en-US" dirty="0">
                <a:ea typeface="+mn-ea"/>
                <a:cs typeface="+mn-cs"/>
              </a:rPr>
              <a:t>summary</a:t>
            </a:r>
          </a:p>
          <a:p>
            <a:pPr>
              <a:lnSpc>
                <a:spcPct val="105000"/>
              </a:lnSpc>
              <a:spcAft>
                <a:spcPct val="40000"/>
              </a:spcAft>
              <a:defRPr/>
            </a:pPr>
            <a:r>
              <a:rPr lang="en-US" dirty="0">
                <a:ea typeface="+mn-ea"/>
                <a:cs typeface="+mn-cs"/>
              </a:rPr>
              <a:t>Expressions for parallel and series systems and  in combination to compute the reliability and failure probabilities (</a:t>
            </a:r>
            <a:r>
              <a:rPr lang="en-US" b="1" dirty="0">
                <a:ea typeface="+mn-ea"/>
                <a:cs typeface="+mn-cs"/>
              </a:rPr>
              <a:t>series-parallel systems</a:t>
            </a:r>
            <a:r>
              <a:rPr lang="en-US" dirty="0">
                <a:ea typeface="+mn-ea"/>
                <a:cs typeface="+mn-cs"/>
              </a:rPr>
              <a:t>).</a:t>
            </a:r>
          </a:p>
          <a:p>
            <a:pPr>
              <a:lnSpc>
                <a:spcPct val="105000"/>
              </a:lnSpc>
              <a:spcAft>
                <a:spcPct val="40000"/>
              </a:spcAft>
              <a:defRPr/>
            </a:pPr>
            <a:r>
              <a:rPr lang="en-US" dirty="0">
                <a:ea typeface="+mn-ea"/>
                <a:cs typeface="+mn-cs"/>
              </a:rPr>
              <a:t>Application of conditional probability to resolve a non-series parallel system example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a:latin typeface="Arial" charset="0"/>
                <a:ea typeface="MS PGothic" charset="0"/>
              </a:rPr>
              <a:t>Non-Series Parallel System Example</a:t>
            </a:r>
          </a:p>
        </p:txBody>
      </p:sp>
      <p:pic>
        <p:nvPicPr>
          <p:cNvPr id="2355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303338"/>
            <a:ext cx="6731000" cy="185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a:spLocks noChangeArrowheads="1"/>
          </p:cNvSpPr>
          <p:nvPr/>
        </p:nvSpPr>
        <p:spPr bwMode="auto">
          <a:xfrm>
            <a:off x="3608388" y="2078038"/>
            <a:ext cx="808037" cy="331787"/>
          </a:xfrm>
          <a:prstGeom prst="rect">
            <a:avLst/>
          </a:prstGeom>
          <a:solidFill>
            <a:srgbClr val="FFFFFF"/>
          </a:solidFill>
          <a:ln w="28575">
            <a:solidFill>
              <a:srgbClr val="FF0000"/>
            </a:solidFill>
            <a:round/>
            <a:headEnd/>
            <a:tailEnd/>
          </a:ln>
        </p:spPr>
        <p:txBody>
          <a:bodyPr/>
          <a:lstStyle/>
          <a:p>
            <a:pPr algn="ctr"/>
            <a:r>
              <a:rPr lang="en-US" sz="1600">
                <a:solidFill>
                  <a:srgbClr val="FF0000"/>
                </a:solidFill>
                <a:ea typeface="ＭＳ Ｐゴシック" charset="0"/>
                <a:cs typeface="ＭＳ Ｐゴシック" charset="0"/>
              </a:rPr>
              <a:t>B</a:t>
            </a:r>
          </a:p>
        </p:txBody>
      </p:sp>
      <p:grpSp>
        <p:nvGrpSpPr>
          <p:cNvPr id="9" name="Group 6"/>
          <p:cNvGrpSpPr>
            <a:grpSpLocks/>
          </p:cNvGrpSpPr>
          <p:nvPr/>
        </p:nvGrpSpPr>
        <p:grpSpPr bwMode="auto">
          <a:xfrm>
            <a:off x="490538" y="4141788"/>
            <a:ext cx="4603750" cy="1717675"/>
            <a:chOff x="2051" y="1189"/>
            <a:chExt cx="1549" cy="550"/>
          </a:xfrm>
        </p:grpSpPr>
        <p:sp>
          <p:nvSpPr>
            <p:cNvPr id="23585" name="Line 7"/>
            <p:cNvSpPr>
              <a:spLocks noChangeShapeType="1"/>
            </p:cNvSpPr>
            <p:nvPr/>
          </p:nvSpPr>
          <p:spPr bwMode="auto">
            <a:xfrm>
              <a:off x="2051" y="1443"/>
              <a:ext cx="1232" cy="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3586" name="Group 8"/>
            <p:cNvGrpSpPr>
              <a:grpSpLocks/>
            </p:cNvGrpSpPr>
            <p:nvPr/>
          </p:nvGrpSpPr>
          <p:grpSpPr bwMode="auto">
            <a:xfrm>
              <a:off x="2095" y="1361"/>
              <a:ext cx="346" cy="167"/>
              <a:chOff x="2095" y="1361"/>
              <a:chExt cx="346" cy="167"/>
            </a:xfrm>
          </p:grpSpPr>
          <p:sp>
            <p:nvSpPr>
              <p:cNvPr id="23606" name="Rectangle 9"/>
              <p:cNvSpPr>
                <a:spLocks noChangeArrowheads="1"/>
              </p:cNvSpPr>
              <p:nvPr/>
            </p:nvSpPr>
            <p:spPr bwMode="auto">
              <a:xfrm>
                <a:off x="2176" y="1379"/>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3607" name="Rectangle 10"/>
              <p:cNvSpPr>
                <a:spLocks noChangeArrowheads="1"/>
              </p:cNvSpPr>
              <p:nvPr/>
            </p:nvSpPr>
            <p:spPr bwMode="auto">
              <a:xfrm>
                <a:off x="2095" y="1361"/>
                <a:ext cx="346"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A</a:t>
                </a:r>
              </a:p>
            </p:txBody>
          </p:sp>
        </p:grpSp>
        <p:grpSp>
          <p:nvGrpSpPr>
            <p:cNvPr id="23587" name="Group 11"/>
            <p:cNvGrpSpPr>
              <a:grpSpLocks/>
            </p:cNvGrpSpPr>
            <p:nvPr/>
          </p:nvGrpSpPr>
          <p:grpSpPr bwMode="auto">
            <a:xfrm>
              <a:off x="2632" y="1362"/>
              <a:ext cx="346" cy="167"/>
              <a:chOff x="2632" y="1362"/>
              <a:chExt cx="346" cy="167"/>
            </a:xfrm>
          </p:grpSpPr>
          <p:sp>
            <p:nvSpPr>
              <p:cNvPr id="23604" name="Rectangle 12"/>
              <p:cNvSpPr>
                <a:spLocks noChangeArrowheads="1"/>
              </p:cNvSpPr>
              <p:nvPr/>
            </p:nvSpPr>
            <p:spPr bwMode="auto">
              <a:xfrm>
                <a:off x="2714" y="1379"/>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3605" name="Rectangle 13"/>
              <p:cNvSpPr>
                <a:spLocks noChangeArrowheads="1"/>
              </p:cNvSpPr>
              <p:nvPr/>
            </p:nvSpPr>
            <p:spPr bwMode="auto">
              <a:xfrm>
                <a:off x="2632" y="1362"/>
                <a:ext cx="346"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C</a:t>
                </a:r>
              </a:p>
            </p:txBody>
          </p:sp>
        </p:grpSp>
        <p:grpSp>
          <p:nvGrpSpPr>
            <p:cNvPr id="23588" name="Group 14"/>
            <p:cNvGrpSpPr>
              <a:grpSpLocks/>
            </p:cNvGrpSpPr>
            <p:nvPr/>
          </p:nvGrpSpPr>
          <p:grpSpPr bwMode="auto">
            <a:xfrm>
              <a:off x="2966" y="1362"/>
              <a:ext cx="346" cy="167"/>
              <a:chOff x="2966" y="1362"/>
              <a:chExt cx="346" cy="167"/>
            </a:xfrm>
          </p:grpSpPr>
          <p:sp>
            <p:nvSpPr>
              <p:cNvPr id="23602" name="Rectangle 15"/>
              <p:cNvSpPr>
                <a:spLocks noChangeArrowheads="1"/>
              </p:cNvSpPr>
              <p:nvPr/>
            </p:nvSpPr>
            <p:spPr bwMode="auto">
              <a:xfrm>
                <a:off x="3047" y="1379"/>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3603" name="Rectangle 16"/>
              <p:cNvSpPr>
                <a:spLocks noChangeArrowheads="1"/>
              </p:cNvSpPr>
              <p:nvPr/>
            </p:nvSpPr>
            <p:spPr bwMode="auto">
              <a:xfrm>
                <a:off x="2966" y="1362"/>
                <a:ext cx="346"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D</a:t>
                </a:r>
              </a:p>
            </p:txBody>
          </p:sp>
        </p:grpSp>
        <p:sp>
          <p:nvSpPr>
            <p:cNvPr id="23589" name="Line 17"/>
            <p:cNvSpPr>
              <a:spLocks noChangeShapeType="1"/>
            </p:cNvSpPr>
            <p:nvPr/>
          </p:nvSpPr>
          <p:spPr bwMode="auto">
            <a:xfrm>
              <a:off x="2138" y="1630"/>
              <a:ext cx="510" cy="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590" name="Line 18"/>
            <p:cNvSpPr>
              <a:spLocks noChangeShapeType="1"/>
            </p:cNvSpPr>
            <p:nvPr/>
          </p:nvSpPr>
          <p:spPr bwMode="auto">
            <a:xfrm>
              <a:off x="2424" y="1268"/>
              <a:ext cx="539" cy="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3591" name="Group 19"/>
            <p:cNvGrpSpPr>
              <a:grpSpLocks/>
            </p:cNvGrpSpPr>
            <p:nvPr/>
          </p:nvGrpSpPr>
          <p:grpSpPr bwMode="auto">
            <a:xfrm>
              <a:off x="2453" y="1189"/>
              <a:ext cx="346" cy="166"/>
              <a:chOff x="2453" y="1189"/>
              <a:chExt cx="346" cy="166"/>
            </a:xfrm>
          </p:grpSpPr>
          <p:sp>
            <p:nvSpPr>
              <p:cNvPr id="23600" name="Rectangle 20"/>
              <p:cNvSpPr>
                <a:spLocks noChangeArrowheads="1"/>
              </p:cNvSpPr>
              <p:nvPr/>
            </p:nvSpPr>
            <p:spPr bwMode="auto">
              <a:xfrm>
                <a:off x="2534" y="1206"/>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3601" name="Rectangle 21"/>
              <p:cNvSpPr>
                <a:spLocks noChangeArrowheads="1"/>
              </p:cNvSpPr>
              <p:nvPr/>
            </p:nvSpPr>
            <p:spPr bwMode="auto">
              <a:xfrm>
                <a:off x="2453" y="1189"/>
                <a:ext cx="346"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E</a:t>
                </a:r>
              </a:p>
            </p:txBody>
          </p:sp>
        </p:grpSp>
        <p:grpSp>
          <p:nvGrpSpPr>
            <p:cNvPr id="23592" name="Group 22"/>
            <p:cNvGrpSpPr>
              <a:grpSpLocks/>
            </p:cNvGrpSpPr>
            <p:nvPr/>
          </p:nvGrpSpPr>
          <p:grpSpPr bwMode="auto">
            <a:xfrm>
              <a:off x="2255" y="1556"/>
              <a:ext cx="346" cy="166"/>
              <a:chOff x="2255" y="1556"/>
              <a:chExt cx="346" cy="166"/>
            </a:xfrm>
          </p:grpSpPr>
          <p:sp>
            <p:nvSpPr>
              <p:cNvPr id="23598" name="Rectangle 23"/>
              <p:cNvSpPr>
                <a:spLocks noChangeArrowheads="1"/>
              </p:cNvSpPr>
              <p:nvPr/>
            </p:nvSpPr>
            <p:spPr bwMode="auto">
              <a:xfrm>
                <a:off x="2337" y="1574"/>
                <a:ext cx="181" cy="113"/>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3599" name="Rectangle 24"/>
              <p:cNvSpPr>
                <a:spLocks noChangeArrowheads="1"/>
              </p:cNvSpPr>
              <p:nvPr/>
            </p:nvSpPr>
            <p:spPr bwMode="auto">
              <a:xfrm>
                <a:off x="2255" y="1556"/>
                <a:ext cx="346"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F</a:t>
                </a:r>
              </a:p>
            </p:txBody>
          </p:sp>
        </p:grpSp>
        <p:sp>
          <p:nvSpPr>
            <p:cNvPr id="23593" name="Line 25"/>
            <p:cNvSpPr>
              <a:spLocks noChangeShapeType="1"/>
            </p:cNvSpPr>
            <p:nvPr/>
          </p:nvSpPr>
          <p:spPr bwMode="auto">
            <a:xfrm>
              <a:off x="2129" y="1444"/>
              <a:ext cx="0" cy="181"/>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594" name="Line 26"/>
            <p:cNvSpPr>
              <a:spLocks noChangeShapeType="1"/>
            </p:cNvSpPr>
            <p:nvPr/>
          </p:nvSpPr>
          <p:spPr bwMode="auto">
            <a:xfrm>
              <a:off x="2422" y="1272"/>
              <a:ext cx="0" cy="164"/>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595" name="Line 27"/>
            <p:cNvSpPr>
              <a:spLocks noChangeShapeType="1"/>
            </p:cNvSpPr>
            <p:nvPr/>
          </p:nvSpPr>
          <p:spPr bwMode="auto">
            <a:xfrm>
              <a:off x="2651" y="1444"/>
              <a:ext cx="0" cy="18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596" name="Line 28"/>
            <p:cNvSpPr>
              <a:spLocks noChangeShapeType="1"/>
            </p:cNvSpPr>
            <p:nvPr/>
          </p:nvSpPr>
          <p:spPr bwMode="auto">
            <a:xfrm>
              <a:off x="2970" y="1267"/>
              <a:ext cx="0" cy="165"/>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597" name="Rectangle 29"/>
            <p:cNvSpPr>
              <a:spLocks noChangeArrowheads="1"/>
            </p:cNvSpPr>
            <p:nvPr/>
          </p:nvSpPr>
          <p:spPr bwMode="auto">
            <a:xfrm>
              <a:off x="2721" y="1572"/>
              <a:ext cx="879"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400" b="1">
                  <a:solidFill>
                    <a:srgbClr val="000000"/>
                  </a:solidFill>
                </a:rPr>
                <a:t>B (</a:t>
              </a:r>
              <a:r>
                <a:rPr lang="ja-JP" altLang="en-US" sz="1400" b="1">
                  <a:solidFill>
                    <a:srgbClr val="000000"/>
                  </a:solidFill>
                </a:rPr>
                <a:t>“</a:t>
              </a:r>
              <a:r>
                <a:rPr lang="en-US" altLang="ja-JP" sz="1400" b="1">
                  <a:solidFill>
                    <a:srgbClr val="000000"/>
                  </a:solidFill>
                </a:rPr>
                <a:t> short </a:t>
              </a:r>
              <a:r>
                <a:rPr lang="ja-JP" altLang="en-US" sz="1400" b="1">
                  <a:solidFill>
                    <a:srgbClr val="000000"/>
                  </a:solidFill>
                </a:rPr>
                <a:t>”</a:t>
              </a:r>
              <a:r>
                <a:rPr lang="en-US" altLang="ja-JP" sz="1400" b="1">
                  <a:solidFill>
                    <a:srgbClr val="000000"/>
                  </a:solidFill>
                </a:rPr>
                <a:t>) works</a:t>
              </a:r>
              <a:endParaRPr lang="en-US" sz="1400" b="1">
                <a:solidFill>
                  <a:srgbClr val="000000"/>
                </a:solidFill>
              </a:endParaRPr>
            </a:p>
          </p:txBody>
        </p:sp>
      </p:grpSp>
      <p:grpSp>
        <p:nvGrpSpPr>
          <p:cNvPr id="10" name="Group 30"/>
          <p:cNvGrpSpPr>
            <a:grpSpLocks/>
          </p:cNvGrpSpPr>
          <p:nvPr/>
        </p:nvGrpSpPr>
        <p:grpSpPr bwMode="auto">
          <a:xfrm>
            <a:off x="4892675" y="4127500"/>
            <a:ext cx="3751263" cy="1831975"/>
            <a:chOff x="2119" y="1974"/>
            <a:chExt cx="1390" cy="556"/>
          </a:xfrm>
        </p:grpSpPr>
        <p:grpSp>
          <p:nvGrpSpPr>
            <p:cNvPr id="23563" name="Group 31"/>
            <p:cNvGrpSpPr>
              <a:grpSpLocks/>
            </p:cNvGrpSpPr>
            <p:nvPr/>
          </p:nvGrpSpPr>
          <p:grpSpPr bwMode="auto">
            <a:xfrm>
              <a:off x="2119" y="1974"/>
              <a:ext cx="1320" cy="380"/>
              <a:chOff x="2119" y="1974"/>
              <a:chExt cx="1320" cy="380"/>
            </a:xfrm>
          </p:grpSpPr>
          <p:sp>
            <p:nvSpPr>
              <p:cNvPr id="23565" name="Line 32"/>
              <p:cNvSpPr>
                <a:spLocks noChangeShapeType="1"/>
              </p:cNvSpPr>
              <p:nvPr/>
            </p:nvSpPr>
            <p:spPr bwMode="auto">
              <a:xfrm>
                <a:off x="2120" y="2058"/>
                <a:ext cx="880" cy="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3566" name="Group 33"/>
              <p:cNvGrpSpPr>
                <a:grpSpLocks/>
              </p:cNvGrpSpPr>
              <p:nvPr/>
            </p:nvGrpSpPr>
            <p:grpSpPr bwMode="auto">
              <a:xfrm>
                <a:off x="2165" y="1974"/>
                <a:ext cx="343" cy="166"/>
                <a:chOff x="2165" y="1974"/>
                <a:chExt cx="343" cy="166"/>
              </a:xfrm>
            </p:grpSpPr>
            <p:sp>
              <p:nvSpPr>
                <p:cNvPr id="23583" name="Rectangle 34"/>
                <p:cNvSpPr>
                  <a:spLocks noChangeArrowheads="1"/>
                </p:cNvSpPr>
                <p:nvPr/>
              </p:nvSpPr>
              <p:spPr bwMode="auto">
                <a:xfrm>
                  <a:off x="2245" y="1992"/>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3584" name="Rectangle 35"/>
                <p:cNvSpPr>
                  <a:spLocks noChangeArrowheads="1"/>
                </p:cNvSpPr>
                <p:nvPr/>
              </p:nvSpPr>
              <p:spPr bwMode="auto">
                <a:xfrm>
                  <a:off x="2165" y="1974"/>
                  <a:ext cx="343"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A</a:t>
                  </a:r>
                </a:p>
              </p:txBody>
            </p:sp>
          </p:grpSp>
          <p:sp>
            <p:nvSpPr>
              <p:cNvPr id="23567" name="Line 36"/>
              <p:cNvSpPr>
                <a:spLocks noChangeShapeType="1"/>
              </p:cNvSpPr>
              <p:nvPr/>
            </p:nvSpPr>
            <p:spPr bwMode="auto">
              <a:xfrm>
                <a:off x="2130" y="2266"/>
                <a:ext cx="875" cy="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568" name="Line 37"/>
              <p:cNvSpPr>
                <a:spLocks noChangeShapeType="1"/>
              </p:cNvSpPr>
              <p:nvPr/>
            </p:nvSpPr>
            <p:spPr bwMode="auto">
              <a:xfrm>
                <a:off x="3014" y="2172"/>
                <a:ext cx="425" cy="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3569" name="Group 38"/>
              <p:cNvGrpSpPr>
                <a:grpSpLocks/>
              </p:cNvGrpSpPr>
              <p:nvPr/>
            </p:nvGrpSpPr>
            <p:grpSpPr bwMode="auto">
              <a:xfrm>
                <a:off x="2650" y="1974"/>
                <a:ext cx="347" cy="166"/>
                <a:chOff x="2650" y="1974"/>
                <a:chExt cx="347" cy="166"/>
              </a:xfrm>
            </p:grpSpPr>
            <p:sp>
              <p:nvSpPr>
                <p:cNvPr id="23581" name="Rectangle 39"/>
                <p:cNvSpPr>
                  <a:spLocks noChangeArrowheads="1"/>
                </p:cNvSpPr>
                <p:nvPr/>
              </p:nvSpPr>
              <p:spPr bwMode="auto">
                <a:xfrm>
                  <a:off x="2732" y="1991"/>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3582" name="Rectangle 40"/>
                <p:cNvSpPr>
                  <a:spLocks noChangeArrowheads="1"/>
                </p:cNvSpPr>
                <p:nvPr/>
              </p:nvSpPr>
              <p:spPr bwMode="auto">
                <a:xfrm>
                  <a:off x="2650" y="1974"/>
                  <a:ext cx="347"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E</a:t>
                  </a:r>
                </a:p>
              </p:txBody>
            </p:sp>
          </p:grpSp>
          <p:grpSp>
            <p:nvGrpSpPr>
              <p:cNvPr id="23570" name="Group 41"/>
              <p:cNvGrpSpPr>
                <a:grpSpLocks/>
              </p:cNvGrpSpPr>
              <p:nvPr/>
            </p:nvGrpSpPr>
            <p:grpSpPr bwMode="auto">
              <a:xfrm>
                <a:off x="2165" y="2187"/>
                <a:ext cx="343" cy="167"/>
                <a:chOff x="2165" y="2187"/>
                <a:chExt cx="343" cy="167"/>
              </a:xfrm>
            </p:grpSpPr>
            <p:sp>
              <p:nvSpPr>
                <p:cNvPr id="23579" name="Rectangle 42"/>
                <p:cNvSpPr>
                  <a:spLocks noChangeArrowheads="1"/>
                </p:cNvSpPr>
                <p:nvPr/>
              </p:nvSpPr>
              <p:spPr bwMode="auto">
                <a:xfrm>
                  <a:off x="2246" y="2205"/>
                  <a:ext cx="181" cy="113"/>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3580" name="Rectangle 43"/>
                <p:cNvSpPr>
                  <a:spLocks noChangeArrowheads="1"/>
                </p:cNvSpPr>
                <p:nvPr/>
              </p:nvSpPr>
              <p:spPr bwMode="auto">
                <a:xfrm>
                  <a:off x="2165" y="2187"/>
                  <a:ext cx="343"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F</a:t>
                  </a:r>
                </a:p>
              </p:txBody>
            </p:sp>
          </p:grpSp>
          <p:sp>
            <p:nvSpPr>
              <p:cNvPr id="23571" name="Line 44"/>
              <p:cNvSpPr>
                <a:spLocks noChangeShapeType="1"/>
              </p:cNvSpPr>
              <p:nvPr/>
            </p:nvSpPr>
            <p:spPr bwMode="auto">
              <a:xfrm>
                <a:off x="2119" y="2068"/>
                <a:ext cx="0" cy="192"/>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3572" name="Line 45"/>
              <p:cNvSpPr>
                <a:spLocks noChangeShapeType="1"/>
              </p:cNvSpPr>
              <p:nvPr/>
            </p:nvSpPr>
            <p:spPr bwMode="auto">
              <a:xfrm>
                <a:off x="3008" y="2058"/>
                <a:ext cx="0" cy="196"/>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3573" name="Group 46"/>
              <p:cNvGrpSpPr>
                <a:grpSpLocks/>
              </p:cNvGrpSpPr>
              <p:nvPr/>
            </p:nvGrpSpPr>
            <p:grpSpPr bwMode="auto">
              <a:xfrm>
                <a:off x="2650" y="2187"/>
                <a:ext cx="347" cy="167"/>
                <a:chOff x="2650" y="2187"/>
                <a:chExt cx="347" cy="167"/>
              </a:xfrm>
            </p:grpSpPr>
            <p:sp>
              <p:nvSpPr>
                <p:cNvPr id="23577" name="Rectangle 47"/>
                <p:cNvSpPr>
                  <a:spLocks noChangeArrowheads="1"/>
                </p:cNvSpPr>
                <p:nvPr/>
              </p:nvSpPr>
              <p:spPr bwMode="auto">
                <a:xfrm>
                  <a:off x="2733" y="2205"/>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3578" name="Rectangle 48"/>
                <p:cNvSpPr>
                  <a:spLocks noChangeArrowheads="1"/>
                </p:cNvSpPr>
                <p:nvPr/>
              </p:nvSpPr>
              <p:spPr bwMode="auto">
                <a:xfrm>
                  <a:off x="2650" y="2187"/>
                  <a:ext cx="347"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C</a:t>
                  </a:r>
                </a:p>
              </p:txBody>
            </p:sp>
          </p:grpSp>
          <p:grpSp>
            <p:nvGrpSpPr>
              <p:cNvPr id="23574" name="Group 49"/>
              <p:cNvGrpSpPr>
                <a:grpSpLocks/>
              </p:cNvGrpSpPr>
              <p:nvPr/>
            </p:nvGrpSpPr>
            <p:grpSpPr bwMode="auto">
              <a:xfrm>
                <a:off x="3057" y="2106"/>
                <a:ext cx="346" cy="166"/>
                <a:chOff x="3057" y="2106"/>
                <a:chExt cx="346" cy="166"/>
              </a:xfrm>
            </p:grpSpPr>
            <p:sp>
              <p:nvSpPr>
                <p:cNvPr id="23575" name="Rectangle 50"/>
                <p:cNvSpPr>
                  <a:spLocks noChangeArrowheads="1"/>
                </p:cNvSpPr>
                <p:nvPr/>
              </p:nvSpPr>
              <p:spPr bwMode="auto">
                <a:xfrm>
                  <a:off x="3138" y="2123"/>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3576" name="Rectangle 51"/>
                <p:cNvSpPr>
                  <a:spLocks noChangeArrowheads="1"/>
                </p:cNvSpPr>
                <p:nvPr/>
              </p:nvSpPr>
              <p:spPr bwMode="auto">
                <a:xfrm>
                  <a:off x="3057" y="2106"/>
                  <a:ext cx="346"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D</a:t>
                  </a:r>
                </a:p>
              </p:txBody>
            </p:sp>
          </p:grpSp>
        </p:grpSp>
        <p:sp>
          <p:nvSpPr>
            <p:cNvPr id="23564" name="Rectangle 52"/>
            <p:cNvSpPr>
              <a:spLocks noChangeArrowheads="1"/>
            </p:cNvSpPr>
            <p:nvPr/>
          </p:nvSpPr>
          <p:spPr bwMode="auto">
            <a:xfrm>
              <a:off x="2726" y="2363"/>
              <a:ext cx="783"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400" b="1">
                  <a:solidFill>
                    <a:srgbClr val="000000"/>
                  </a:solidFill>
                </a:rPr>
                <a:t>B (</a:t>
              </a:r>
              <a:r>
                <a:rPr lang="ja-JP" altLang="en-US" sz="1400" b="1">
                  <a:solidFill>
                    <a:srgbClr val="000000"/>
                  </a:solidFill>
                </a:rPr>
                <a:t>“</a:t>
              </a:r>
              <a:r>
                <a:rPr lang="en-US" altLang="ja-JP" sz="1400" b="1">
                  <a:solidFill>
                    <a:srgbClr val="000000"/>
                  </a:solidFill>
                </a:rPr>
                <a:t> open </a:t>
              </a:r>
              <a:r>
                <a:rPr lang="ja-JP" altLang="en-US" sz="1400" b="1">
                  <a:solidFill>
                    <a:srgbClr val="000000"/>
                  </a:solidFill>
                </a:rPr>
                <a:t>”</a:t>
              </a:r>
              <a:r>
                <a:rPr lang="en-US" altLang="ja-JP" sz="1400" b="1">
                  <a:solidFill>
                    <a:srgbClr val="000000"/>
                  </a:solidFill>
                </a:rPr>
                <a:t>) fails</a:t>
              </a:r>
              <a:endParaRPr lang="en-US" sz="1400" b="1">
                <a:solidFill>
                  <a:srgbClr val="000000"/>
                </a:solidFill>
              </a:endParaRPr>
            </a:p>
          </p:txBody>
        </p:sp>
      </p:grpSp>
      <p:sp>
        <p:nvSpPr>
          <p:cNvPr id="56" name="Down Arrow 55"/>
          <p:cNvSpPr/>
          <p:nvPr/>
        </p:nvSpPr>
        <p:spPr bwMode="auto">
          <a:xfrm>
            <a:off x="1839913" y="3267075"/>
            <a:ext cx="822325" cy="823913"/>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endParaRPr>
          </a:p>
        </p:txBody>
      </p:sp>
      <p:sp>
        <p:nvSpPr>
          <p:cNvPr id="57" name="TextBox 17"/>
          <p:cNvSpPr txBox="1">
            <a:spLocks noChangeArrowheads="1"/>
          </p:cNvSpPr>
          <p:nvPr/>
        </p:nvSpPr>
        <p:spPr bwMode="auto">
          <a:xfrm>
            <a:off x="2654300" y="3303588"/>
            <a:ext cx="16160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Helvetica" charset="0"/>
                <a:ea typeface="MS PGothic" charset="0"/>
                <a:cs typeface="MS PGothic" charset="0"/>
              </a:defRPr>
            </a:lvl1pPr>
            <a:lvl2pPr marL="742950" indent="-285750">
              <a:defRPr sz="800">
                <a:solidFill>
                  <a:schemeClr val="tx1"/>
                </a:solidFill>
                <a:latin typeface="Helvetica" charset="0"/>
                <a:ea typeface="MS PGothic" charset="0"/>
                <a:cs typeface="MS PGothic" charset="0"/>
              </a:defRPr>
            </a:lvl2pPr>
            <a:lvl3pPr marL="1143000" indent="-228600">
              <a:defRPr sz="800">
                <a:solidFill>
                  <a:schemeClr val="tx1"/>
                </a:solidFill>
                <a:latin typeface="Helvetica" charset="0"/>
                <a:ea typeface="MS PGothic" charset="0"/>
                <a:cs typeface="MS PGothic" charset="0"/>
              </a:defRPr>
            </a:lvl3pPr>
            <a:lvl4pPr marL="1600200" indent="-228600">
              <a:defRPr sz="800">
                <a:solidFill>
                  <a:schemeClr val="tx1"/>
                </a:solidFill>
                <a:latin typeface="Helvetica" charset="0"/>
                <a:ea typeface="MS PGothic" charset="0"/>
                <a:cs typeface="MS PGothic" charset="0"/>
              </a:defRPr>
            </a:lvl4pPr>
            <a:lvl5pPr marL="2057400" indent="-228600">
              <a:defRPr sz="8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8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8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8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800">
                <a:solidFill>
                  <a:schemeClr val="tx1"/>
                </a:solidFill>
                <a:latin typeface="Helvetica" charset="0"/>
                <a:ea typeface="MS PGothic" charset="0"/>
                <a:cs typeface="MS PGothic" charset="0"/>
              </a:defRPr>
            </a:lvl9pPr>
          </a:lstStyle>
          <a:p>
            <a:r>
              <a:rPr lang="en-US" sz="2000" b="1">
                <a:solidFill>
                  <a:srgbClr val="000000"/>
                </a:solidFill>
              </a:rPr>
              <a:t>B Working </a:t>
            </a:r>
          </a:p>
        </p:txBody>
      </p:sp>
      <p:sp>
        <p:nvSpPr>
          <p:cNvPr id="58" name="Down Arrow 57"/>
          <p:cNvSpPr/>
          <p:nvPr/>
        </p:nvSpPr>
        <p:spPr bwMode="auto">
          <a:xfrm>
            <a:off x="5716588" y="3275013"/>
            <a:ext cx="822325" cy="823912"/>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endParaRPr>
          </a:p>
        </p:txBody>
      </p:sp>
      <p:sp>
        <p:nvSpPr>
          <p:cNvPr id="59" name="TextBox 17"/>
          <p:cNvSpPr txBox="1">
            <a:spLocks noChangeArrowheads="1"/>
          </p:cNvSpPr>
          <p:nvPr/>
        </p:nvSpPr>
        <p:spPr bwMode="auto">
          <a:xfrm>
            <a:off x="6530975" y="3311525"/>
            <a:ext cx="218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Helvetica" charset="0"/>
                <a:ea typeface="MS PGothic" charset="0"/>
                <a:cs typeface="MS PGothic" charset="0"/>
              </a:defRPr>
            </a:lvl1pPr>
            <a:lvl2pPr marL="742950" indent="-285750">
              <a:defRPr sz="800">
                <a:solidFill>
                  <a:schemeClr val="tx1"/>
                </a:solidFill>
                <a:latin typeface="Helvetica" charset="0"/>
                <a:ea typeface="MS PGothic" charset="0"/>
                <a:cs typeface="MS PGothic" charset="0"/>
              </a:defRPr>
            </a:lvl2pPr>
            <a:lvl3pPr marL="1143000" indent="-228600">
              <a:defRPr sz="800">
                <a:solidFill>
                  <a:schemeClr val="tx1"/>
                </a:solidFill>
                <a:latin typeface="Helvetica" charset="0"/>
                <a:ea typeface="MS PGothic" charset="0"/>
                <a:cs typeface="MS PGothic" charset="0"/>
              </a:defRPr>
            </a:lvl3pPr>
            <a:lvl4pPr marL="1600200" indent="-228600">
              <a:defRPr sz="800">
                <a:solidFill>
                  <a:schemeClr val="tx1"/>
                </a:solidFill>
                <a:latin typeface="Helvetica" charset="0"/>
                <a:ea typeface="MS PGothic" charset="0"/>
                <a:cs typeface="MS PGothic" charset="0"/>
              </a:defRPr>
            </a:lvl4pPr>
            <a:lvl5pPr marL="2057400" indent="-228600">
              <a:defRPr sz="8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8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8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8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800">
                <a:solidFill>
                  <a:schemeClr val="tx1"/>
                </a:solidFill>
                <a:latin typeface="Helvetica" charset="0"/>
                <a:ea typeface="MS PGothic" charset="0"/>
                <a:cs typeface="MS PGothic" charset="0"/>
              </a:defRPr>
            </a:lvl9pPr>
          </a:lstStyle>
          <a:p>
            <a:r>
              <a:rPr lang="en-US" sz="2000" b="1">
                <a:solidFill>
                  <a:srgbClr val="000000"/>
                </a:solidFill>
              </a:rPr>
              <a:t>B Not Working </a:t>
            </a:r>
          </a:p>
        </p:txBody>
      </p:sp>
      <p:sp>
        <p:nvSpPr>
          <p:cNvPr id="60" name="Rectangle 56"/>
          <p:cNvSpPr>
            <a:spLocks noChangeArrowheads="1"/>
          </p:cNvSpPr>
          <p:nvPr/>
        </p:nvSpPr>
        <p:spPr bwMode="auto">
          <a:xfrm>
            <a:off x="-14288" y="5922963"/>
            <a:ext cx="9186863" cy="398462"/>
          </a:xfrm>
          <a:prstGeom prst="rect">
            <a:avLst/>
          </a:prstGeom>
          <a:noFill/>
          <a:ln w="127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lIns="90487" tIns="44450" rIns="90487" bIns="44450">
            <a:spAutoFit/>
          </a:bodyPr>
          <a:lstStyle/>
          <a:p>
            <a:pPr algn="ctr">
              <a:spcAft>
                <a:spcPct val="40000"/>
              </a:spcAft>
            </a:pPr>
            <a:r>
              <a:rPr lang="en-US" sz="2000" b="1">
                <a:solidFill>
                  <a:srgbClr val="0000FF"/>
                </a:solidFill>
              </a:rPr>
              <a:t>R</a:t>
            </a:r>
            <a:r>
              <a:rPr lang="en-US" sz="2000" b="1" baseline="-25000">
                <a:solidFill>
                  <a:srgbClr val="0000FF"/>
                </a:solidFill>
              </a:rPr>
              <a:t>sys</a:t>
            </a:r>
            <a:r>
              <a:rPr lang="en-US" sz="2000" b="1">
                <a:solidFill>
                  <a:srgbClr val="0000FF"/>
                </a:solidFill>
              </a:rPr>
              <a:t> =  R</a:t>
            </a:r>
            <a:r>
              <a:rPr lang="en-US" sz="2000" b="1" baseline="-25000">
                <a:solidFill>
                  <a:srgbClr val="0000FF"/>
                </a:solidFill>
              </a:rPr>
              <a:t>B</a:t>
            </a:r>
            <a:r>
              <a:rPr lang="en-US" sz="2000" b="1">
                <a:solidFill>
                  <a:srgbClr val="0000FF"/>
                </a:solidFill>
              </a:rPr>
              <a:t> P(system works | B works) + (1 - R</a:t>
            </a:r>
            <a:r>
              <a:rPr lang="en-US" sz="2000" b="1" baseline="-25000">
                <a:solidFill>
                  <a:srgbClr val="0000FF"/>
                </a:solidFill>
              </a:rPr>
              <a:t>B</a:t>
            </a:r>
            <a:r>
              <a:rPr lang="en-US" sz="2000" b="1">
                <a:solidFill>
                  <a:srgbClr val="0000FF"/>
                </a:solidFill>
              </a:rPr>
              <a:t>) {R</a:t>
            </a:r>
            <a:r>
              <a:rPr lang="en-US" sz="2000" b="1" baseline="-25000">
                <a:solidFill>
                  <a:srgbClr val="0000FF"/>
                </a:solidFill>
              </a:rPr>
              <a:t>D</a:t>
            </a:r>
            <a:r>
              <a:rPr lang="en-US" sz="2000" b="1">
                <a:solidFill>
                  <a:srgbClr val="0000FF"/>
                </a:solidFill>
              </a:rPr>
              <a:t>[1 - (1 - R</a:t>
            </a:r>
            <a:r>
              <a:rPr lang="en-US" sz="2000" b="1" baseline="-25000">
                <a:solidFill>
                  <a:srgbClr val="0000FF"/>
                </a:solidFill>
              </a:rPr>
              <a:t>A</a:t>
            </a:r>
            <a:r>
              <a:rPr lang="en-US" sz="2000" b="1">
                <a:solidFill>
                  <a:srgbClr val="0000FF"/>
                </a:solidFill>
              </a:rPr>
              <a:t>R</a:t>
            </a:r>
            <a:r>
              <a:rPr lang="en-US" sz="2000" b="1" baseline="-25000">
                <a:solidFill>
                  <a:srgbClr val="0000FF"/>
                </a:solidFill>
              </a:rPr>
              <a:t>E</a:t>
            </a:r>
            <a:r>
              <a:rPr lang="en-US" sz="2000" b="1">
                <a:solidFill>
                  <a:srgbClr val="0000FF"/>
                </a:solidFill>
              </a:rPr>
              <a:t>)(1 - R</a:t>
            </a:r>
            <a:r>
              <a:rPr lang="en-US" sz="2000" b="1" baseline="-25000">
                <a:solidFill>
                  <a:srgbClr val="0000FF"/>
                </a:solidFill>
              </a:rPr>
              <a:t>F</a:t>
            </a:r>
            <a:r>
              <a:rPr lang="en-US" sz="2000" b="1">
                <a:solidFill>
                  <a:srgbClr val="0000FF"/>
                </a:solidFill>
              </a:rPr>
              <a:t>R</a:t>
            </a:r>
            <a:r>
              <a:rPr lang="en-US" sz="2000" b="1" baseline="-25000">
                <a:solidFill>
                  <a:srgbClr val="0000FF"/>
                </a:solidFill>
              </a:rPr>
              <a:t>C</a:t>
            </a:r>
            <a:r>
              <a:rPr lang="en-US" sz="2000" b="1">
                <a:solidFill>
                  <a:srgbClr val="0000FF"/>
                </a:solidFill>
              </a:rPr>
              <a:t>)]}</a:t>
            </a:r>
          </a:p>
        </p:txBody>
      </p:sp>
    </p:spTree>
    <p:extLst>
      <p:ext uri="{BB962C8B-B14F-4D97-AF65-F5344CB8AC3E}">
        <p14:creationId xmlns:p14="http://schemas.microsoft.com/office/powerpoint/2010/main" val="1772516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P spid="57" grpId="0"/>
      <p:bldP spid="58" grpId="0" animBg="1"/>
      <p:bldP spid="59" grpId="0"/>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latin typeface="Helvetica" charset="0"/>
                <a:ea typeface="MS PGothic" charset="0"/>
              </a:rPr>
              <a:t>Non-Series-Parallel-Systems (cont.)</a:t>
            </a:r>
          </a:p>
        </p:txBody>
      </p:sp>
      <p:grpSp>
        <p:nvGrpSpPr>
          <p:cNvPr id="26628" name="Group 58"/>
          <p:cNvGrpSpPr>
            <a:grpSpLocks/>
          </p:cNvGrpSpPr>
          <p:nvPr/>
        </p:nvGrpSpPr>
        <p:grpSpPr bwMode="auto">
          <a:xfrm>
            <a:off x="5443538" y="3000375"/>
            <a:ext cx="2028825" cy="301625"/>
            <a:chOff x="4016" y="1980"/>
            <a:chExt cx="1251" cy="151"/>
          </a:xfrm>
        </p:grpSpPr>
        <p:sp>
          <p:nvSpPr>
            <p:cNvPr id="24627" name="Line 59"/>
            <p:cNvSpPr>
              <a:spLocks noChangeShapeType="1"/>
            </p:cNvSpPr>
            <p:nvPr/>
          </p:nvSpPr>
          <p:spPr bwMode="auto">
            <a:xfrm>
              <a:off x="4016" y="2052"/>
              <a:ext cx="1251" cy="0"/>
            </a:xfrm>
            <a:prstGeom prst="line">
              <a:avLst/>
            </a:prstGeom>
            <a:noFill/>
            <a:ln w="12700">
              <a:solidFill>
                <a:srgbClr val="972100"/>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4628" name="Group 60"/>
            <p:cNvGrpSpPr>
              <a:grpSpLocks/>
            </p:cNvGrpSpPr>
            <p:nvPr/>
          </p:nvGrpSpPr>
          <p:grpSpPr bwMode="auto">
            <a:xfrm>
              <a:off x="4047" y="1980"/>
              <a:ext cx="346" cy="151"/>
              <a:chOff x="4047" y="1980"/>
              <a:chExt cx="346" cy="151"/>
            </a:xfrm>
          </p:grpSpPr>
          <p:sp>
            <p:nvSpPr>
              <p:cNvPr id="24635" name="Rectangle 61"/>
              <p:cNvSpPr>
                <a:spLocks noChangeArrowheads="1"/>
              </p:cNvSpPr>
              <p:nvPr/>
            </p:nvSpPr>
            <p:spPr bwMode="auto">
              <a:xfrm>
                <a:off x="4129" y="1997"/>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4636" name="Rectangle 62"/>
              <p:cNvSpPr>
                <a:spLocks noChangeArrowheads="1"/>
              </p:cNvSpPr>
              <p:nvPr/>
            </p:nvSpPr>
            <p:spPr bwMode="auto">
              <a:xfrm>
                <a:off x="4047" y="1980"/>
                <a:ext cx="346" cy="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A</a:t>
                </a:r>
              </a:p>
            </p:txBody>
          </p:sp>
        </p:grpSp>
        <p:grpSp>
          <p:nvGrpSpPr>
            <p:cNvPr id="24629" name="Group 63"/>
            <p:cNvGrpSpPr>
              <a:grpSpLocks/>
            </p:cNvGrpSpPr>
            <p:nvPr/>
          </p:nvGrpSpPr>
          <p:grpSpPr bwMode="auto">
            <a:xfrm>
              <a:off x="4861" y="1980"/>
              <a:ext cx="348" cy="151"/>
              <a:chOff x="4861" y="1980"/>
              <a:chExt cx="348" cy="151"/>
            </a:xfrm>
          </p:grpSpPr>
          <p:sp>
            <p:nvSpPr>
              <p:cNvPr id="24633" name="Rectangle 64"/>
              <p:cNvSpPr>
                <a:spLocks noChangeArrowheads="1"/>
              </p:cNvSpPr>
              <p:nvPr/>
            </p:nvSpPr>
            <p:spPr bwMode="auto">
              <a:xfrm>
                <a:off x="4944" y="1997"/>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4634" name="Rectangle 65"/>
              <p:cNvSpPr>
                <a:spLocks noChangeArrowheads="1"/>
              </p:cNvSpPr>
              <p:nvPr/>
            </p:nvSpPr>
            <p:spPr bwMode="auto">
              <a:xfrm>
                <a:off x="4861" y="1980"/>
                <a:ext cx="348" cy="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D</a:t>
                </a:r>
              </a:p>
            </p:txBody>
          </p:sp>
        </p:grpSp>
        <p:grpSp>
          <p:nvGrpSpPr>
            <p:cNvPr id="24630" name="Group 66"/>
            <p:cNvGrpSpPr>
              <a:grpSpLocks/>
            </p:cNvGrpSpPr>
            <p:nvPr/>
          </p:nvGrpSpPr>
          <p:grpSpPr bwMode="auto">
            <a:xfrm>
              <a:off x="4450" y="1980"/>
              <a:ext cx="346" cy="151"/>
              <a:chOff x="4450" y="1980"/>
              <a:chExt cx="346" cy="151"/>
            </a:xfrm>
          </p:grpSpPr>
          <p:sp>
            <p:nvSpPr>
              <p:cNvPr id="24631" name="Rectangle 67"/>
              <p:cNvSpPr>
                <a:spLocks noChangeArrowheads="1"/>
              </p:cNvSpPr>
              <p:nvPr/>
            </p:nvSpPr>
            <p:spPr bwMode="auto">
              <a:xfrm>
                <a:off x="4531" y="1997"/>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4632" name="Rectangle 68"/>
              <p:cNvSpPr>
                <a:spLocks noChangeArrowheads="1"/>
              </p:cNvSpPr>
              <p:nvPr/>
            </p:nvSpPr>
            <p:spPr bwMode="auto">
              <a:xfrm>
                <a:off x="4450" y="1980"/>
                <a:ext cx="346" cy="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E</a:t>
                </a:r>
              </a:p>
            </p:txBody>
          </p:sp>
        </p:grpSp>
      </p:grpSp>
      <p:grpSp>
        <p:nvGrpSpPr>
          <p:cNvPr id="26629" name="Group 69"/>
          <p:cNvGrpSpPr>
            <a:grpSpLocks/>
          </p:cNvGrpSpPr>
          <p:nvPr/>
        </p:nvGrpSpPr>
        <p:grpSpPr bwMode="auto">
          <a:xfrm>
            <a:off x="5111750" y="1497013"/>
            <a:ext cx="3179763" cy="976312"/>
            <a:chOff x="3812" y="1227"/>
            <a:chExt cx="1960" cy="489"/>
          </a:xfrm>
        </p:grpSpPr>
        <p:sp>
          <p:nvSpPr>
            <p:cNvPr id="24611" name="Rectangle 70"/>
            <p:cNvSpPr>
              <a:spLocks noChangeArrowheads="1"/>
            </p:cNvSpPr>
            <p:nvPr/>
          </p:nvSpPr>
          <p:spPr bwMode="auto">
            <a:xfrm>
              <a:off x="3812" y="1565"/>
              <a:ext cx="1960" cy="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400" b="1">
                  <a:solidFill>
                    <a:srgbClr val="000000"/>
                  </a:solidFill>
                </a:rPr>
                <a:t>B (</a:t>
              </a:r>
              <a:r>
                <a:rPr lang="ja-JP" altLang="en-US" sz="1400" b="1">
                  <a:solidFill>
                    <a:srgbClr val="000000"/>
                  </a:solidFill>
                </a:rPr>
                <a:t>“</a:t>
              </a:r>
              <a:r>
                <a:rPr lang="en-US" altLang="ja-JP" sz="1400" b="1">
                  <a:solidFill>
                    <a:srgbClr val="000000"/>
                  </a:solidFill>
                </a:rPr>
                <a:t> short </a:t>
              </a:r>
              <a:r>
                <a:rPr lang="ja-JP" altLang="en-US" sz="1400" b="1">
                  <a:solidFill>
                    <a:srgbClr val="000000"/>
                  </a:solidFill>
                </a:rPr>
                <a:t>”</a:t>
              </a:r>
              <a:r>
                <a:rPr lang="en-US" altLang="ja-JP" sz="1400" b="1">
                  <a:solidFill>
                    <a:srgbClr val="000000"/>
                  </a:solidFill>
                </a:rPr>
                <a:t>) works, C (</a:t>
              </a:r>
              <a:r>
                <a:rPr lang="ja-JP" altLang="en-US" sz="1400" b="1">
                  <a:solidFill>
                    <a:srgbClr val="000000"/>
                  </a:solidFill>
                </a:rPr>
                <a:t>“</a:t>
              </a:r>
              <a:r>
                <a:rPr lang="en-US" altLang="ja-JP" sz="1400" b="1">
                  <a:solidFill>
                    <a:srgbClr val="000000"/>
                  </a:solidFill>
                </a:rPr>
                <a:t> short </a:t>
              </a:r>
              <a:r>
                <a:rPr lang="ja-JP" altLang="en-US" sz="1400" b="1">
                  <a:solidFill>
                    <a:srgbClr val="000000"/>
                  </a:solidFill>
                </a:rPr>
                <a:t>”</a:t>
              </a:r>
              <a:r>
                <a:rPr lang="en-US" altLang="ja-JP" sz="1400" b="1">
                  <a:solidFill>
                    <a:srgbClr val="000000"/>
                  </a:solidFill>
                </a:rPr>
                <a:t>) works</a:t>
              </a:r>
              <a:endParaRPr lang="en-US" sz="1400" b="1">
                <a:solidFill>
                  <a:srgbClr val="000000"/>
                </a:solidFill>
              </a:endParaRPr>
            </a:p>
          </p:txBody>
        </p:sp>
        <p:grpSp>
          <p:nvGrpSpPr>
            <p:cNvPr id="24612" name="Group 71"/>
            <p:cNvGrpSpPr>
              <a:grpSpLocks/>
            </p:cNvGrpSpPr>
            <p:nvPr/>
          </p:nvGrpSpPr>
          <p:grpSpPr bwMode="auto">
            <a:xfrm>
              <a:off x="4235" y="1227"/>
              <a:ext cx="765" cy="313"/>
              <a:chOff x="4235" y="1227"/>
              <a:chExt cx="765" cy="313"/>
            </a:xfrm>
          </p:grpSpPr>
          <p:sp>
            <p:nvSpPr>
              <p:cNvPr id="24613" name="Line 72"/>
              <p:cNvSpPr>
                <a:spLocks noChangeShapeType="1"/>
              </p:cNvSpPr>
              <p:nvPr/>
            </p:nvSpPr>
            <p:spPr bwMode="auto">
              <a:xfrm>
                <a:off x="4241" y="1469"/>
                <a:ext cx="369" cy="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14" name="Line 73"/>
              <p:cNvSpPr>
                <a:spLocks noChangeShapeType="1"/>
              </p:cNvSpPr>
              <p:nvPr/>
            </p:nvSpPr>
            <p:spPr bwMode="auto">
              <a:xfrm>
                <a:off x="4236" y="1294"/>
                <a:ext cx="379" cy="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4615" name="Group 74"/>
              <p:cNvGrpSpPr>
                <a:grpSpLocks/>
              </p:cNvGrpSpPr>
              <p:nvPr/>
            </p:nvGrpSpPr>
            <p:grpSpPr bwMode="auto">
              <a:xfrm>
                <a:off x="4274" y="1389"/>
                <a:ext cx="348" cy="151"/>
                <a:chOff x="4274" y="1389"/>
                <a:chExt cx="348" cy="151"/>
              </a:xfrm>
            </p:grpSpPr>
            <p:sp>
              <p:nvSpPr>
                <p:cNvPr id="24625" name="Rectangle 75"/>
                <p:cNvSpPr>
                  <a:spLocks noChangeArrowheads="1"/>
                </p:cNvSpPr>
                <p:nvPr/>
              </p:nvSpPr>
              <p:spPr bwMode="auto">
                <a:xfrm>
                  <a:off x="4358" y="1405"/>
                  <a:ext cx="181" cy="113"/>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4626" name="Rectangle 76"/>
                <p:cNvSpPr>
                  <a:spLocks noChangeArrowheads="1"/>
                </p:cNvSpPr>
                <p:nvPr/>
              </p:nvSpPr>
              <p:spPr bwMode="auto">
                <a:xfrm>
                  <a:off x="4274" y="1389"/>
                  <a:ext cx="348" cy="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F</a:t>
                  </a:r>
                </a:p>
              </p:txBody>
            </p:sp>
          </p:grpSp>
          <p:sp>
            <p:nvSpPr>
              <p:cNvPr id="24616" name="Line 77"/>
              <p:cNvSpPr>
                <a:spLocks noChangeShapeType="1"/>
              </p:cNvSpPr>
              <p:nvPr/>
            </p:nvSpPr>
            <p:spPr bwMode="auto">
              <a:xfrm>
                <a:off x="4235" y="1300"/>
                <a:ext cx="0" cy="164"/>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17" name="Line 78"/>
              <p:cNvSpPr>
                <a:spLocks noChangeShapeType="1"/>
              </p:cNvSpPr>
              <p:nvPr/>
            </p:nvSpPr>
            <p:spPr bwMode="auto">
              <a:xfrm>
                <a:off x="4621" y="1298"/>
                <a:ext cx="0" cy="164"/>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18" name="Line 79"/>
              <p:cNvSpPr>
                <a:spLocks noChangeShapeType="1"/>
              </p:cNvSpPr>
              <p:nvPr/>
            </p:nvSpPr>
            <p:spPr bwMode="auto">
              <a:xfrm>
                <a:off x="4621" y="1390"/>
                <a:ext cx="379" cy="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4619" name="Group 80"/>
              <p:cNvGrpSpPr>
                <a:grpSpLocks/>
              </p:cNvGrpSpPr>
              <p:nvPr/>
            </p:nvGrpSpPr>
            <p:grpSpPr bwMode="auto">
              <a:xfrm>
                <a:off x="4274" y="1227"/>
                <a:ext cx="348" cy="151"/>
                <a:chOff x="4274" y="1227"/>
                <a:chExt cx="348" cy="151"/>
              </a:xfrm>
            </p:grpSpPr>
            <p:sp>
              <p:nvSpPr>
                <p:cNvPr id="24623" name="Rectangle 81"/>
                <p:cNvSpPr>
                  <a:spLocks noChangeArrowheads="1"/>
                </p:cNvSpPr>
                <p:nvPr/>
              </p:nvSpPr>
              <p:spPr bwMode="auto">
                <a:xfrm>
                  <a:off x="4357" y="1245"/>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4624" name="Rectangle 82"/>
                <p:cNvSpPr>
                  <a:spLocks noChangeArrowheads="1"/>
                </p:cNvSpPr>
                <p:nvPr/>
              </p:nvSpPr>
              <p:spPr bwMode="auto">
                <a:xfrm>
                  <a:off x="4274" y="1227"/>
                  <a:ext cx="348" cy="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A</a:t>
                  </a:r>
                </a:p>
              </p:txBody>
            </p:sp>
          </p:grpSp>
          <p:grpSp>
            <p:nvGrpSpPr>
              <p:cNvPr id="24620" name="Group 83"/>
              <p:cNvGrpSpPr>
                <a:grpSpLocks/>
              </p:cNvGrpSpPr>
              <p:nvPr/>
            </p:nvGrpSpPr>
            <p:grpSpPr bwMode="auto">
              <a:xfrm>
                <a:off x="4632" y="1316"/>
                <a:ext cx="349" cy="151"/>
                <a:chOff x="4632" y="1316"/>
                <a:chExt cx="349" cy="151"/>
              </a:xfrm>
            </p:grpSpPr>
            <p:sp>
              <p:nvSpPr>
                <p:cNvPr id="24621" name="Rectangle 84"/>
                <p:cNvSpPr>
                  <a:spLocks noChangeArrowheads="1"/>
                </p:cNvSpPr>
                <p:nvPr/>
              </p:nvSpPr>
              <p:spPr bwMode="auto">
                <a:xfrm>
                  <a:off x="4714" y="1333"/>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4622" name="Rectangle 85"/>
                <p:cNvSpPr>
                  <a:spLocks noChangeArrowheads="1"/>
                </p:cNvSpPr>
                <p:nvPr/>
              </p:nvSpPr>
              <p:spPr bwMode="auto">
                <a:xfrm>
                  <a:off x="4632" y="1316"/>
                  <a:ext cx="349" cy="1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D</a:t>
                  </a:r>
                </a:p>
              </p:txBody>
            </p:sp>
          </p:grpSp>
        </p:grpSp>
      </p:grpSp>
      <p:sp>
        <p:nvSpPr>
          <p:cNvPr id="26630" name="Rectangle 86"/>
          <p:cNvSpPr>
            <a:spLocks noChangeArrowheads="1"/>
          </p:cNvSpPr>
          <p:nvPr/>
        </p:nvSpPr>
        <p:spPr bwMode="auto">
          <a:xfrm>
            <a:off x="5126038" y="3403600"/>
            <a:ext cx="3003550" cy="30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400" b="1">
                <a:solidFill>
                  <a:srgbClr val="000000"/>
                </a:solidFill>
              </a:rPr>
              <a:t>B (</a:t>
            </a:r>
            <a:r>
              <a:rPr lang="ja-JP" altLang="en-US" sz="1400" b="1">
                <a:solidFill>
                  <a:srgbClr val="000000"/>
                </a:solidFill>
              </a:rPr>
              <a:t>“</a:t>
            </a:r>
            <a:r>
              <a:rPr lang="en-US" altLang="ja-JP" sz="1400" b="1">
                <a:solidFill>
                  <a:srgbClr val="000000"/>
                </a:solidFill>
              </a:rPr>
              <a:t> short </a:t>
            </a:r>
            <a:r>
              <a:rPr lang="ja-JP" altLang="en-US" sz="1400" b="1">
                <a:solidFill>
                  <a:srgbClr val="000000"/>
                </a:solidFill>
              </a:rPr>
              <a:t>”</a:t>
            </a:r>
            <a:r>
              <a:rPr lang="en-US" altLang="ja-JP" sz="1400" b="1">
                <a:solidFill>
                  <a:srgbClr val="000000"/>
                </a:solidFill>
              </a:rPr>
              <a:t>) works, C (</a:t>
            </a:r>
            <a:r>
              <a:rPr lang="ja-JP" altLang="en-US" sz="1400" b="1">
                <a:solidFill>
                  <a:srgbClr val="000000"/>
                </a:solidFill>
              </a:rPr>
              <a:t>“</a:t>
            </a:r>
            <a:r>
              <a:rPr lang="en-US" altLang="ja-JP" sz="1400" b="1">
                <a:solidFill>
                  <a:srgbClr val="000000"/>
                </a:solidFill>
              </a:rPr>
              <a:t> open </a:t>
            </a:r>
            <a:r>
              <a:rPr lang="ja-JP" altLang="en-US" sz="1400" b="1">
                <a:solidFill>
                  <a:srgbClr val="000000"/>
                </a:solidFill>
              </a:rPr>
              <a:t>”</a:t>
            </a:r>
            <a:r>
              <a:rPr lang="en-US" altLang="ja-JP" sz="1400" b="1">
                <a:solidFill>
                  <a:srgbClr val="000000"/>
                </a:solidFill>
              </a:rPr>
              <a:t>) fails</a:t>
            </a:r>
            <a:endParaRPr lang="en-US" sz="1400" b="1">
              <a:solidFill>
                <a:srgbClr val="000000"/>
              </a:solidFill>
            </a:endParaRPr>
          </a:p>
        </p:txBody>
      </p:sp>
      <p:sp>
        <p:nvSpPr>
          <p:cNvPr id="26631" name="Rectangle 87"/>
          <p:cNvSpPr>
            <a:spLocks noChangeArrowheads="1"/>
          </p:cNvSpPr>
          <p:nvPr/>
        </p:nvSpPr>
        <p:spPr bwMode="auto">
          <a:xfrm>
            <a:off x="4918075" y="3811588"/>
            <a:ext cx="3298825" cy="363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b="1" i="1">
                <a:solidFill>
                  <a:srgbClr val="000000"/>
                </a:solidFill>
              </a:rPr>
              <a:t>Reduction with B and C replaced</a:t>
            </a:r>
          </a:p>
        </p:txBody>
      </p:sp>
      <p:sp>
        <p:nvSpPr>
          <p:cNvPr id="26632" name="Rectangle 88"/>
          <p:cNvSpPr>
            <a:spLocks noChangeArrowheads="1"/>
          </p:cNvSpPr>
          <p:nvPr/>
        </p:nvSpPr>
        <p:spPr bwMode="auto">
          <a:xfrm>
            <a:off x="4929188" y="1358900"/>
            <a:ext cx="3729037" cy="282733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26633" name="Rectangle 89"/>
          <p:cNvSpPr>
            <a:spLocks noChangeArrowheads="1"/>
          </p:cNvSpPr>
          <p:nvPr/>
        </p:nvSpPr>
        <p:spPr bwMode="auto">
          <a:xfrm>
            <a:off x="115888" y="4425950"/>
            <a:ext cx="8956675" cy="396875"/>
          </a:xfrm>
          <a:prstGeom prst="rect">
            <a:avLst/>
          </a:prstGeom>
          <a:noFill/>
          <a:ln w="12700">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lIns="90487" tIns="44450" rIns="90487" bIns="44450">
            <a:spAutoFit/>
          </a:bodyPr>
          <a:lstStyle/>
          <a:p>
            <a:pPr algn="ctr">
              <a:spcAft>
                <a:spcPct val="40000"/>
              </a:spcAft>
            </a:pPr>
            <a:r>
              <a:rPr lang="en-US" sz="2000">
                <a:solidFill>
                  <a:srgbClr val="0000FF"/>
                </a:solidFill>
              </a:rPr>
              <a:t>P(system works | B works) =  R</a:t>
            </a:r>
            <a:r>
              <a:rPr lang="en-US" sz="2000" baseline="-25000">
                <a:solidFill>
                  <a:srgbClr val="0000FF"/>
                </a:solidFill>
              </a:rPr>
              <a:t>C</a:t>
            </a:r>
            <a:r>
              <a:rPr lang="en-US" sz="2000">
                <a:solidFill>
                  <a:srgbClr val="0000FF"/>
                </a:solidFill>
              </a:rPr>
              <a:t>{R</a:t>
            </a:r>
            <a:r>
              <a:rPr lang="en-US" sz="2000" baseline="-25000">
                <a:solidFill>
                  <a:srgbClr val="0000FF"/>
                </a:solidFill>
              </a:rPr>
              <a:t>D</a:t>
            </a:r>
            <a:r>
              <a:rPr lang="en-US" sz="2000">
                <a:solidFill>
                  <a:srgbClr val="0000FF"/>
                </a:solidFill>
              </a:rPr>
              <a:t>[1 - (1 - R</a:t>
            </a:r>
            <a:r>
              <a:rPr lang="en-US" sz="2000" baseline="-25000">
                <a:solidFill>
                  <a:srgbClr val="0000FF"/>
                </a:solidFill>
              </a:rPr>
              <a:t>A</a:t>
            </a:r>
            <a:r>
              <a:rPr lang="en-US" sz="2000">
                <a:solidFill>
                  <a:srgbClr val="0000FF"/>
                </a:solidFill>
              </a:rPr>
              <a:t>)(1 - R</a:t>
            </a:r>
            <a:r>
              <a:rPr lang="en-US" sz="2000" baseline="-25000">
                <a:solidFill>
                  <a:srgbClr val="0000FF"/>
                </a:solidFill>
              </a:rPr>
              <a:t>F</a:t>
            </a:r>
            <a:r>
              <a:rPr lang="en-US" sz="2000">
                <a:solidFill>
                  <a:srgbClr val="0000FF"/>
                </a:solidFill>
              </a:rPr>
              <a:t>)]} + (1 - R</a:t>
            </a:r>
            <a:r>
              <a:rPr lang="en-US" sz="2000" baseline="-25000">
                <a:solidFill>
                  <a:srgbClr val="0000FF"/>
                </a:solidFill>
              </a:rPr>
              <a:t>C</a:t>
            </a:r>
            <a:r>
              <a:rPr lang="en-US" sz="2000">
                <a:solidFill>
                  <a:srgbClr val="0000FF"/>
                </a:solidFill>
              </a:rPr>
              <a:t>)(R</a:t>
            </a:r>
            <a:r>
              <a:rPr lang="en-US" sz="2000" baseline="-25000">
                <a:solidFill>
                  <a:srgbClr val="0000FF"/>
                </a:solidFill>
              </a:rPr>
              <a:t>A</a:t>
            </a:r>
            <a:r>
              <a:rPr lang="en-US" sz="2000">
                <a:solidFill>
                  <a:srgbClr val="0000FF"/>
                </a:solidFill>
              </a:rPr>
              <a:t>R</a:t>
            </a:r>
            <a:r>
              <a:rPr lang="en-US" sz="2000" baseline="-25000">
                <a:solidFill>
                  <a:srgbClr val="0000FF"/>
                </a:solidFill>
              </a:rPr>
              <a:t>D</a:t>
            </a:r>
            <a:r>
              <a:rPr lang="en-US" sz="2000">
                <a:solidFill>
                  <a:srgbClr val="0000FF"/>
                </a:solidFill>
              </a:rPr>
              <a:t>R</a:t>
            </a:r>
            <a:r>
              <a:rPr lang="en-US" sz="2000" baseline="-25000">
                <a:solidFill>
                  <a:srgbClr val="0000FF"/>
                </a:solidFill>
              </a:rPr>
              <a:t>E</a:t>
            </a:r>
            <a:r>
              <a:rPr lang="en-US" sz="2000">
                <a:solidFill>
                  <a:srgbClr val="0000FF"/>
                </a:solidFill>
              </a:rPr>
              <a:t>)</a:t>
            </a:r>
          </a:p>
        </p:txBody>
      </p:sp>
      <p:sp>
        <p:nvSpPr>
          <p:cNvPr id="199770" name="Rectangle 90"/>
          <p:cNvSpPr>
            <a:spLocks noChangeArrowheads="1"/>
          </p:cNvSpPr>
          <p:nvPr/>
        </p:nvSpPr>
        <p:spPr bwMode="auto">
          <a:xfrm>
            <a:off x="1387475" y="5465763"/>
            <a:ext cx="6407150" cy="366712"/>
          </a:xfrm>
          <a:prstGeom prst="rect">
            <a:avLst/>
          </a:prstGeom>
          <a:solidFill>
            <a:srgbClr val="CCFF99"/>
          </a:solidFill>
          <a:ln>
            <a:noFill/>
          </a:ln>
          <a:effectLst>
            <a:outerShdw dist="35921" dir="2700000" algn="ctr" rotWithShape="0">
              <a:schemeClr val="bg2"/>
            </a:outerShdw>
          </a:effectLst>
          <a:extLs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b="1">
                <a:solidFill>
                  <a:srgbClr val="000000"/>
                </a:solidFill>
                <a:latin typeface="Times" charset="0"/>
                <a:ea typeface="ＭＳ Ｐゴシック" charset="0"/>
                <a:cs typeface="ＭＳ Ｐゴシック" charset="0"/>
              </a:rPr>
              <a:t>Letting R</a:t>
            </a:r>
            <a:r>
              <a:rPr lang="en-US" b="1" baseline="-25000">
                <a:solidFill>
                  <a:srgbClr val="000000"/>
                </a:solidFill>
                <a:latin typeface="Times" charset="0"/>
                <a:ea typeface="ＭＳ Ｐゴシック" charset="0"/>
                <a:cs typeface="ＭＳ Ｐゴシック" charset="0"/>
              </a:rPr>
              <a:t>A</a:t>
            </a:r>
            <a:r>
              <a:rPr lang="en-US" b="1">
                <a:solidFill>
                  <a:srgbClr val="000000"/>
                </a:solidFill>
                <a:latin typeface="Times" charset="0"/>
                <a:ea typeface="ＭＳ Ｐゴシック" charset="0"/>
                <a:cs typeface="ＭＳ Ｐゴシック" charset="0"/>
              </a:rPr>
              <a:t> ....R</a:t>
            </a:r>
            <a:r>
              <a:rPr lang="en-US" b="1" baseline="-25000">
                <a:solidFill>
                  <a:srgbClr val="000000"/>
                </a:solidFill>
                <a:latin typeface="Times" charset="0"/>
                <a:ea typeface="ＭＳ Ｐゴシック" charset="0"/>
                <a:cs typeface="ＭＳ Ｐゴシック" charset="0"/>
              </a:rPr>
              <a:t>F</a:t>
            </a:r>
            <a:r>
              <a:rPr lang="en-US" b="1">
                <a:solidFill>
                  <a:srgbClr val="000000"/>
                </a:solidFill>
                <a:latin typeface="Times" charset="0"/>
                <a:ea typeface="ＭＳ Ｐゴシック" charset="0"/>
                <a:cs typeface="ＭＳ Ｐゴシック" charset="0"/>
              </a:rPr>
              <a:t> = R</a:t>
            </a:r>
            <a:r>
              <a:rPr lang="en-US" b="1" baseline="-25000">
                <a:solidFill>
                  <a:srgbClr val="000000"/>
                </a:solidFill>
                <a:latin typeface="Times" charset="0"/>
                <a:ea typeface="ＭＳ Ｐゴシック" charset="0"/>
                <a:cs typeface="ＭＳ Ｐゴシック" charset="0"/>
              </a:rPr>
              <a:t>m</a:t>
            </a:r>
            <a:r>
              <a:rPr lang="en-US" b="1">
                <a:solidFill>
                  <a:srgbClr val="000000"/>
                </a:solidFill>
                <a:latin typeface="Times" charset="0"/>
                <a:ea typeface="ＭＳ Ｐゴシック" charset="0"/>
                <a:cs typeface="ＭＳ Ｐゴシック" charset="0"/>
              </a:rPr>
              <a:t>  yields       R</a:t>
            </a:r>
            <a:r>
              <a:rPr lang="en-US" b="1" baseline="-25000">
                <a:solidFill>
                  <a:srgbClr val="000000"/>
                </a:solidFill>
                <a:latin typeface="Times" charset="0"/>
                <a:ea typeface="ＭＳ Ｐゴシック" charset="0"/>
                <a:cs typeface="ＭＳ Ｐゴシック" charset="0"/>
              </a:rPr>
              <a:t>sys</a:t>
            </a:r>
            <a:r>
              <a:rPr lang="en-US" b="1">
                <a:solidFill>
                  <a:srgbClr val="000000"/>
                </a:solidFill>
                <a:latin typeface="Times" charset="0"/>
                <a:ea typeface="ＭＳ Ｐゴシック" charset="0"/>
                <a:cs typeface="ＭＳ Ｐゴシック" charset="0"/>
              </a:rPr>
              <a:t> = R</a:t>
            </a:r>
            <a:r>
              <a:rPr lang="en-US" b="1" baseline="30000">
                <a:solidFill>
                  <a:srgbClr val="000000"/>
                </a:solidFill>
                <a:latin typeface="Times" charset="0"/>
                <a:ea typeface="ＭＳ Ｐゴシック" charset="0"/>
                <a:cs typeface="ＭＳ Ｐゴシック" charset="0"/>
              </a:rPr>
              <a:t>6</a:t>
            </a:r>
            <a:r>
              <a:rPr lang="en-US" b="1" baseline="-25000">
                <a:solidFill>
                  <a:srgbClr val="000000"/>
                </a:solidFill>
                <a:latin typeface="Times" charset="0"/>
                <a:ea typeface="ＭＳ Ｐゴシック" charset="0"/>
                <a:cs typeface="ＭＳ Ｐゴシック" charset="0"/>
              </a:rPr>
              <a:t>m </a:t>
            </a:r>
            <a:r>
              <a:rPr lang="en-US" b="1">
                <a:solidFill>
                  <a:srgbClr val="000000"/>
                </a:solidFill>
                <a:latin typeface="Times" charset="0"/>
                <a:ea typeface="ＭＳ Ｐゴシック" charset="0"/>
                <a:cs typeface="ＭＳ Ｐゴシック" charset="0"/>
              </a:rPr>
              <a:t>- 3R</a:t>
            </a:r>
            <a:r>
              <a:rPr lang="en-US" b="1" baseline="30000">
                <a:solidFill>
                  <a:srgbClr val="000000"/>
                </a:solidFill>
                <a:latin typeface="Times" charset="0"/>
                <a:ea typeface="ＭＳ Ｐゴシック" charset="0"/>
                <a:cs typeface="ＭＳ Ｐゴシック" charset="0"/>
              </a:rPr>
              <a:t>5</a:t>
            </a:r>
            <a:r>
              <a:rPr lang="en-US" b="1" baseline="-25000">
                <a:solidFill>
                  <a:srgbClr val="000000"/>
                </a:solidFill>
                <a:latin typeface="Times" charset="0"/>
                <a:ea typeface="ＭＳ Ｐゴシック" charset="0"/>
                <a:cs typeface="ＭＳ Ｐゴシック" charset="0"/>
              </a:rPr>
              <a:t>m</a:t>
            </a:r>
            <a:r>
              <a:rPr lang="en-US" b="1">
                <a:solidFill>
                  <a:srgbClr val="000000"/>
                </a:solidFill>
                <a:latin typeface="Times" charset="0"/>
                <a:ea typeface="ＭＳ Ｐゴシック" charset="0"/>
                <a:cs typeface="ＭＳ Ｐゴシック" charset="0"/>
              </a:rPr>
              <a:t> + R</a:t>
            </a:r>
            <a:r>
              <a:rPr lang="en-US" b="1" baseline="30000">
                <a:solidFill>
                  <a:srgbClr val="000000"/>
                </a:solidFill>
                <a:latin typeface="Times" charset="0"/>
                <a:ea typeface="ＭＳ Ｐゴシック" charset="0"/>
                <a:cs typeface="ＭＳ Ｐゴシック" charset="0"/>
              </a:rPr>
              <a:t>4</a:t>
            </a:r>
            <a:r>
              <a:rPr lang="en-US" b="1" baseline="-25000">
                <a:solidFill>
                  <a:srgbClr val="000000"/>
                </a:solidFill>
                <a:latin typeface="Times" charset="0"/>
                <a:ea typeface="ＭＳ Ｐゴシック" charset="0"/>
                <a:cs typeface="ＭＳ Ｐゴシック" charset="0"/>
              </a:rPr>
              <a:t>m</a:t>
            </a:r>
            <a:r>
              <a:rPr lang="en-US" b="1">
                <a:solidFill>
                  <a:srgbClr val="000000"/>
                </a:solidFill>
                <a:latin typeface="Times" charset="0"/>
                <a:ea typeface="ＭＳ Ｐゴシック" charset="0"/>
                <a:cs typeface="ＭＳ Ｐゴシック" charset="0"/>
              </a:rPr>
              <a:t> + 2R</a:t>
            </a:r>
            <a:r>
              <a:rPr lang="en-US" b="1" baseline="30000">
                <a:solidFill>
                  <a:srgbClr val="000000"/>
                </a:solidFill>
                <a:latin typeface="Times" charset="0"/>
                <a:ea typeface="ＭＳ Ｐゴシック" charset="0"/>
                <a:cs typeface="ＭＳ Ｐゴシック" charset="0"/>
              </a:rPr>
              <a:t>3</a:t>
            </a:r>
            <a:r>
              <a:rPr lang="en-US" b="1" baseline="-25000">
                <a:solidFill>
                  <a:srgbClr val="000000"/>
                </a:solidFill>
                <a:latin typeface="Times" charset="0"/>
                <a:ea typeface="ＭＳ Ｐゴシック" charset="0"/>
                <a:cs typeface="ＭＳ Ｐゴシック" charset="0"/>
              </a:rPr>
              <a:t>m</a:t>
            </a:r>
          </a:p>
        </p:txBody>
      </p:sp>
      <p:sp>
        <p:nvSpPr>
          <p:cNvPr id="88" name="Down Arrow 87"/>
          <p:cNvSpPr/>
          <p:nvPr/>
        </p:nvSpPr>
        <p:spPr bwMode="auto">
          <a:xfrm rot="16200000">
            <a:off x="4207669" y="2213769"/>
            <a:ext cx="822325" cy="823913"/>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endParaRPr>
          </a:p>
        </p:txBody>
      </p:sp>
      <p:grpSp>
        <p:nvGrpSpPr>
          <p:cNvPr id="24586" name="Group 6"/>
          <p:cNvGrpSpPr>
            <a:grpSpLocks/>
          </p:cNvGrpSpPr>
          <p:nvPr/>
        </p:nvGrpSpPr>
        <p:grpSpPr bwMode="auto">
          <a:xfrm>
            <a:off x="404813" y="2006600"/>
            <a:ext cx="4602162" cy="1716088"/>
            <a:chOff x="2051" y="1189"/>
            <a:chExt cx="1549" cy="550"/>
          </a:xfrm>
        </p:grpSpPr>
        <p:sp>
          <p:nvSpPr>
            <p:cNvPr id="24588" name="Line 7"/>
            <p:cNvSpPr>
              <a:spLocks noChangeShapeType="1"/>
            </p:cNvSpPr>
            <p:nvPr/>
          </p:nvSpPr>
          <p:spPr bwMode="auto">
            <a:xfrm>
              <a:off x="2051" y="1443"/>
              <a:ext cx="1232" cy="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4589" name="Group 8"/>
            <p:cNvGrpSpPr>
              <a:grpSpLocks/>
            </p:cNvGrpSpPr>
            <p:nvPr/>
          </p:nvGrpSpPr>
          <p:grpSpPr bwMode="auto">
            <a:xfrm>
              <a:off x="2095" y="1361"/>
              <a:ext cx="346" cy="167"/>
              <a:chOff x="2095" y="1361"/>
              <a:chExt cx="346" cy="167"/>
            </a:xfrm>
          </p:grpSpPr>
          <p:sp>
            <p:nvSpPr>
              <p:cNvPr id="24609" name="Rectangle 9"/>
              <p:cNvSpPr>
                <a:spLocks noChangeArrowheads="1"/>
              </p:cNvSpPr>
              <p:nvPr/>
            </p:nvSpPr>
            <p:spPr bwMode="auto">
              <a:xfrm>
                <a:off x="2176" y="1379"/>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4610" name="Rectangle 10"/>
              <p:cNvSpPr>
                <a:spLocks noChangeArrowheads="1"/>
              </p:cNvSpPr>
              <p:nvPr/>
            </p:nvSpPr>
            <p:spPr bwMode="auto">
              <a:xfrm>
                <a:off x="2095" y="1361"/>
                <a:ext cx="346"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A</a:t>
                </a:r>
              </a:p>
            </p:txBody>
          </p:sp>
        </p:grpSp>
        <p:grpSp>
          <p:nvGrpSpPr>
            <p:cNvPr id="24590" name="Group 11"/>
            <p:cNvGrpSpPr>
              <a:grpSpLocks/>
            </p:cNvGrpSpPr>
            <p:nvPr/>
          </p:nvGrpSpPr>
          <p:grpSpPr bwMode="auto">
            <a:xfrm>
              <a:off x="2632" y="1362"/>
              <a:ext cx="346" cy="167"/>
              <a:chOff x="2632" y="1362"/>
              <a:chExt cx="346" cy="167"/>
            </a:xfrm>
          </p:grpSpPr>
          <p:sp>
            <p:nvSpPr>
              <p:cNvPr id="24607" name="Rectangle 12"/>
              <p:cNvSpPr>
                <a:spLocks noChangeArrowheads="1"/>
              </p:cNvSpPr>
              <p:nvPr/>
            </p:nvSpPr>
            <p:spPr bwMode="auto">
              <a:xfrm>
                <a:off x="2714" y="1379"/>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4608" name="Rectangle 13"/>
              <p:cNvSpPr>
                <a:spLocks noChangeArrowheads="1"/>
              </p:cNvSpPr>
              <p:nvPr/>
            </p:nvSpPr>
            <p:spPr bwMode="auto">
              <a:xfrm>
                <a:off x="2632" y="1362"/>
                <a:ext cx="346"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C</a:t>
                </a:r>
              </a:p>
            </p:txBody>
          </p:sp>
        </p:grpSp>
        <p:grpSp>
          <p:nvGrpSpPr>
            <p:cNvPr id="24591" name="Group 14"/>
            <p:cNvGrpSpPr>
              <a:grpSpLocks/>
            </p:cNvGrpSpPr>
            <p:nvPr/>
          </p:nvGrpSpPr>
          <p:grpSpPr bwMode="auto">
            <a:xfrm>
              <a:off x="2966" y="1362"/>
              <a:ext cx="346" cy="167"/>
              <a:chOff x="2966" y="1362"/>
              <a:chExt cx="346" cy="167"/>
            </a:xfrm>
          </p:grpSpPr>
          <p:sp>
            <p:nvSpPr>
              <p:cNvPr id="24605" name="Rectangle 15"/>
              <p:cNvSpPr>
                <a:spLocks noChangeArrowheads="1"/>
              </p:cNvSpPr>
              <p:nvPr/>
            </p:nvSpPr>
            <p:spPr bwMode="auto">
              <a:xfrm>
                <a:off x="3047" y="1379"/>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4606" name="Rectangle 16"/>
              <p:cNvSpPr>
                <a:spLocks noChangeArrowheads="1"/>
              </p:cNvSpPr>
              <p:nvPr/>
            </p:nvSpPr>
            <p:spPr bwMode="auto">
              <a:xfrm>
                <a:off x="2966" y="1362"/>
                <a:ext cx="346"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D</a:t>
                </a:r>
              </a:p>
            </p:txBody>
          </p:sp>
        </p:grpSp>
        <p:sp>
          <p:nvSpPr>
            <p:cNvPr id="24592" name="Line 17"/>
            <p:cNvSpPr>
              <a:spLocks noChangeShapeType="1"/>
            </p:cNvSpPr>
            <p:nvPr/>
          </p:nvSpPr>
          <p:spPr bwMode="auto">
            <a:xfrm>
              <a:off x="2138" y="1630"/>
              <a:ext cx="510" cy="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593" name="Line 18"/>
            <p:cNvSpPr>
              <a:spLocks noChangeShapeType="1"/>
            </p:cNvSpPr>
            <p:nvPr/>
          </p:nvSpPr>
          <p:spPr bwMode="auto">
            <a:xfrm>
              <a:off x="2424" y="1268"/>
              <a:ext cx="539" cy="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24594" name="Group 19"/>
            <p:cNvGrpSpPr>
              <a:grpSpLocks/>
            </p:cNvGrpSpPr>
            <p:nvPr/>
          </p:nvGrpSpPr>
          <p:grpSpPr bwMode="auto">
            <a:xfrm>
              <a:off x="2453" y="1189"/>
              <a:ext cx="346" cy="166"/>
              <a:chOff x="2453" y="1189"/>
              <a:chExt cx="346" cy="166"/>
            </a:xfrm>
          </p:grpSpPr>
          <p:sp>
            <p:nvSpPr>
              <p:cNvPr id="24603" name="Rectangle 20"/>
              <p:cNvSpPr>
                <a:spLocks noChangeArrowheads="1"/>
              </p:cNvSpPr>
              <p:nvPr/>
            </p:nvSpPr>
            <p:spPr bwMode="auto">
              <a:xfrm>
                <a:off x="2534" y="1206"/>
                <a:ext cx="182" cy="112"/>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4604" name="Rectangle 21"/>
              <p:cNvSpPr>
                <a:spLocks noChangeArrowheads="1"/>
              </p:cNvSpPr>
              <p:nvPr/>
            </p:nvSpPr>
            <p:spPr bwMode="auto">
              <a:xfrm>
                <a:off x="2453" y="1189"/>
                <a:ext cx="346"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E</a:t>
                </a:r>
              </a:p>
            </p:txBody>
          </p:sp>
        </p:grpSp>
        <p:grpSp>
          <p:nvGrpSpPr>
            <p:cNvPr id="24595" name="Group 22"/>
            <p:cNvGrpSpPr>
              <a:grpSpLocks/>
            </p:cNvGrpSpPr>
            <p:nvPr/>
          </p:nvGrpSpPr>
          <p:grpSpPr bwMode="auto">
            <a:xfrm>
              <a:off x="2255" y="1556"/>
              <a:ext cx="346" cy="166"/>
              <a:chOff x="2255" y="1556"/>
              <a:chExt cx="346" cy="166"/>
            </a:xfrm>
          </p:grpSpPr>
          <p:sp>
            <p:nvSpPr>
              <p:cNvPr id="24601" name="Rectangle 23"/>
              <p:cNvSpPr>
                <a:spLocks noChangeArrowheads="1"/>
              </p:cNvSpPr>
              <p:nvPr/>
            </p:nvSpPr>
            <p:spPr bwMode="auto">
              <a:xfrm>
                <a:off x="2337" y="1574"/>
                <a:ext cx="181" cy="113"/>
              </a:xfrm>
              <a:prstGeom prst="rect">
                <a:avLst/>
              </a:prstGeom>
              <a:solidFill>
                <a:schemeClr val="bg1"/>
              </a:solidFill>
              <a:ln w="12700">
                <a:solidFill>
                  <a:schemeClr val="tx1"/>
                </a:solidFill>
                <a:miter lim="800000"/>
                <a:headEnd/>
                <a:tailEnd/>
              </a:ln>
            </p:spPr>
            <p:txBody>
              <a:bodyPr wrap="none" anchor="ctr"/>
              <a:lstStyle/>
              <a:p>
                <a:endParaRPr lang="en-US">
                  <a:solidFill>
                    <a:srgbClr val="000000"/>
                  </a:solidFill>
                </a:endParaRPr>
              </a:p>
            </p:txBody>
          </p:sp>
          <p:sp>
            <p:nvSpPr>
              <p:cNvPr id="24602" name="Rectangle 24"/>
              <p:cNvSpPr>
                <a:spLocks noChangeArrowheads="1"/>
              </p:cNvSpPr>
              <p:nvPr/>
            </p:nvSpPr>
            <p:spPr bwMode="auto">
              <a:xfrm>
                <a:off x="2255" y="1556"/>
                <a:ext cx="346" cy="1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7" tIns="44450" rIns="90487" bIns="44450">
                <a:spAutoFit/>
              </a:bodyPr>
              <a:lstStyle/>
              <a:p>
                <a:pPr algn="ctr"/>
                <a:r>
                  <a:rPr lang="en-US" sz="1400" b="1">
                    <a:solidFill>
                      <a:srgbClr val="790015"/>
                    </a:solidFill>
                  </a:rPr>
                  <a:t>F</a:t>
                </a:r>
              </a:p>
            </p:txBody>
          </p:sp>
        </p:grpSp>
        <p:sp>
          <p:nvSpPr>
            <p:cNvPr id="24596" name="Line 25"/>
            <p:cNvSpPr>
              <a:spLocks noChangeShapeType="1"/>
            </p:cNvSpPr>
            <p:nvPr/>
          </p:nvSpPr>
          <p:spPr bwMode="auto">
            <a:xfrm>
              <a:off x="2129" y="1444"/>
              <a:ext cx="0" cy="181"/>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597" name="Line 26"/>
            <p:cNvSpPr>
              <a:spLocks noChangeShapeType="1"/>
            </p:cNvSpPr>
            <p:nvPr/>
          </p:nvSpPr>
          <p:spPr bwMode="auto">
            <a:xfrm>
              <a:off x="2422" y="1272"/>
              <a:ext cx="0" cy="164"/>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598" name="Line 27"/>
            <p:cNvSpPr>
              <a:spLocks noChangeShapeType="1"/>
            </p:cNvSpPr>
            <p:nvPr/>
          </p:nvSpPr>
          <p:spPr bwMode="auto">
            <a:xfrm>
              <a:off x="2651" y="1444"/>
              <a:ext cx="0" cy="180"/>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599" name="Line 28"/>
            <p:cNvSpPr>
              <a:spLocks noChangeShapeType="1"/>
            </p:cNvSpPr>
            <p:nvPr/>
          </p:nvSpPr>
          <p:spPr bwMode="auto">
            <a:xfrm>
              <a:off x="2970" y="1267"/>
              <a:ext cx="0" cy="165"/>
            </a:xfrm>
            <a:prstGeom prst="line">
              <a:avLst/>
            </a:prstGeom>
            <a:noFill/>
            <a:ln w="12700">
              <a:solidFill>
                <a:srgbClr val="790015"/>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4600" name="Rectangle 29"/>
            <p:cNvSpPr>
              <a:spLocks noChangeArrowheads="1"/>
            </p:cNvSpPr>
            <p:nvPr/>
          </p:nvSpPr>
          <p:spPr bwMode="auto">
            <a:xfrm>
              <a:off x="2721" y="1572"/>
              <a:ext cx="879" cy="1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7" tIns="44450" rIns="90487" bIns="44450">
              <a:spAutoFit/>
            </a:bodyPr>
            <a:lstStyle/>
            <a:p>
              <a:r>
                <a:rPr lang="en-US" sz="1400" b="1">
                  <a:solidFill>
                    <a:srgbClr val="000000"/>
                  </a:solidFill>
                </a:rPr>
                <a:t>B (</a:t>
              </a:r>
              <a:r>
                <a:rPr lang="ja-JP" altLang="en-US" sz="1400" b="1">
                  <a:solidFill>
                    <a:srgbClr val="000000"/>
                  </a:solidFill>
                </a:rPr>
                <a:t>“</a:t>
              </a:r>
              <a:r>
                <a:rPr lang="en-US" altLang="ja-JP" sz="1400" b="1">
                  <a:solidFill>
                    <a:srgbClr val="000000"/>
                  </a:solidFill>
                </a:rPr>
                <a:t> short </a:t>
              </a:r>
              <a:r>
                <a:rPr lang="ja-JP" altLang="en-US" sz="1400" b="1">
                  <a:solidFill>
                    <a:srgbClr val="000000"/>
                  </a:solidFill>
                </a:rPr>
                <a:t>”</a:t>
              </a:r>
              <a:r>
                <a:rPr lang="en-US" altLang="ja-JP" sz="1400" b="1">
                  <a:solidFill>
                    <a:srgbClr val="000000"/>
                  </a:solidFill>
                </a:rPr>
                <a:t>) works</a:t>
              </a:r>
              <a:endParaRPr lang="en-US" sz="1400" b="1">
                <a:solidFill>
                  <a:srgbClr val="000000"/>
                </a:solidFill>
              </a:endParaRPr>
            </a:p>
          </p:txBody>
        </p:sp>
      </p:grpSp>
      <p:sp>
        <p:nvSpPr>
          <p:cNvPr id="24587" name="TextBox 17"/>
          <p:cNvSpPr txBox="1">
            <a:spLocks noChangeArrowheads="1"/>
          </p:cNvSpPr>
          <p:nvPr/>
        </p:nvSpPr>
        <p:spPr bwMode="auto">
          <a:xfrm>
            <a:off x="1384300" y="1398588"/>
            <a:ext cx="16160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Helvetica" charset="0"/>
                <a:ea typeface="MS PGothic" charset="0"/>
                <a:cs typeface="MS PGothic" charset="0"/>
              </a:defRPr>
            </a:lvl1pPr>
            <a:lvl2pPr marL="742950" indent="-285750">
              <a:defRPr sz="800">
                <a:solidFill>
                  <a:schemeClr val="tx1"/>
                </a:solidFill>
                <a:latin typeface="Helvetica" charset="0"/>
                <a:ea typeface="MS PGothic" charset="0"/>
                <a:cs typeface="MS PGothic" charset="0"/>
              </a:defRPr>
            </a:lvl2pPr>
            <a:lvl3pPr marL="1143000" indent="-228600">
              <a:defRPr sz="800">
                <a:solidFill>
                  <a:schemeClr val="tx1"/>
                </a:solidFill>
                <a:latin typeface="Helvetica" charset="0"/>
                <a:ea typeface="MS PGothic" charset="0"/>
                <a:cs typeface="MS PGothic" charset="0"/>
              </a:defRPr>
            </a:lvl3pPr>
            <a:lvl4pPr marL="1600200" indent="-228600">
              <a:defRPr sz="800">
                <a:solidFill>
                  <a:schemeClr val="tx1"/>
                </a:solidFill>
                <a:latin typeface="Helvetica" charset="0"/>
                <a:ea typeface="MS PGothic" charset="0"/>
                <a:cs typeface="MS PGothic" charset="0"/>
              </a:defRPr>
            </a:lvl4pPr>
            <a:lvl5pPr marL="2057400" indent="-228600">
              <a:defRPr sz="8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8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8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8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800">
                <a:solidFill>
                  <a:schemeClr val="tx1"/>
                </a:solidFill>
                <a:latin typeface="Helvetica" charset="0"/>
                <a:ea typeface="MS PGothic" charset="0"/>
                <a:cs typeface="MS PGothic" charset="0"/>
              </a:defRPr>
            </a:lvl9pPr>
          </a:lstStyle>
          <a:p>
            <a:r>
              <a:rPr lang="en-US" sz="2000" b="1">
                <a:solidFill>
                  <a:srgbClr val="000000"/>
                </a:solidFill>
              </a:rPr>
              <a:t>B Working </a:t>
            </a:r>
          </a:p>
        </p:txBody>
      </p:sp>
    </p:spTree>
    <p:extLst>
      <p:ext uri="{BB962C8B-B14F-4D97-AF65-F5344CB8AC3E}">
        <p14:creationId xmlns:p14="http://schemas.microsoft.com/office/powerpoint/2010/main" val="4191847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6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9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P spid="26631" grpId="0"/>
      <p:bldP spid="26632" grpId="0" animBg="1"/>
      <p:bldP spid="26633" grpId="0" animBg="1"/>
      <p:bldP spid="199770" grpId="0" animBg="1"/>
      <p:bldP spid="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ChangeArrowheads="1"/>
          </p:cNvSpPr>
          <p:nvPr>
            <p:ph type="title"/>
          </p:nvPr>
        </p:nvSpPr>
        <p:spPr/>
        <p:txBody>
          <a:bodyPr/>
          <a:lstStyle/>
          <a:p>
            <a:r>
              <a:rPr lang="en-US"/>
              <a:t>Today</a:t>
            </a:r>
            <a:r>
              <a:rPr lang="en-US" altLang="en-US"/>
              <a:t>’</a:t>
            </a:r>
            <a:r>
              <a:rPr lang="en-US"/>
              <a:t>s Topics</a:t>
            </a:r>
          </a:p>
        </p:txBody>
      </p:sp>
      <p:sp>
        <p:nvSpPr>
          <p:cNvPr id="283651" name="Rectangle 3"/>
          <p:cNvSpPr>
            <a:spLocks noGrp="1" noChangeArrowheads="1"/>
          </p:cNvSpPr>
          <p:nvPr>
            <p:ph type="body" idx="1"/>
          </p:nvPr>
        </p:nvSpPr>
        <p:spPr/>
        <p:txBody>
          <a:bodyPr/>
          <a:lstStyle/>
          <a:p>
            <a:pPr>
              <a:defRPr/>
            </a:pPr>
            <a:r>
              <a:rPr lang="en-US" sz="2400" dirty="0">
                <a:ea typeface="+mn-ea"/>
                <a:cs typeface="+mn-cs"/>
              </a:rPr>
              <a:t>Quick Review series, parallel, series-parallel and non-series parallel</a:t>
            </a:r>
          </a:p>
          <a:p>
            <a:pPr>
              <a:defRPr/>
            </a:pPr>
            <a:r>
              <a:rPr lang="en-US" sz="2400" dirty="0">
                <a:ea typeface="+mn-ea"/>
                <a:cs typeface="+mn-cs"/>
              </a:rPr>
              <a:t>m-out-of-n-systems </a:t>
            </a:r>
          </a:p>
          <a:p>
            <a:pPr lvl="1">
              <a:defRPr/>
            </a:pPr>
            <a:r>
              <a:rPr lang="en-US" sz="2200" dirty="0">
                <a:ea typeface="+mn-ea"/>
                <a:cs typeface="+mn-cs"/>
              </a:rPr>
              <a:t>Special Case Triple Modular Redundancy</a:t>
            </a:r>
          </a:p>
          <a:p>
            <a:pPr>
              <a:defRPr/>
            </a:pPr>
            <a:endParaRPr lang="en-US" dirty="0">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latin typeface="Arial" charset="0"/>
                <a:ea typeface="MS PGothic" charset="0"/>
              </a:rPr>
              <a:t>Non-Series Parallel System Example</a:t>
            </a:r>
          </a:p>
        </p:txBody>
      </p:sp>
      <p:pic>
        <p:nvPicPr>
          <p:cNvPr id="2560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447800"/>
            <a:ext cx="6731000" cy="185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0113" y="4364038"/>
            <a:ext cx="5207000" cy="185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Down Arrow 16"/>
          <p:cNvSpPr/>
          <p:nvPr/>
        </p:nvSpPr>
        <p:spPr bwMode="auto">
          <a:xfrm>
            <a:off x="4178300" y="3382963"/>
            <a:ext cx="822325" cy="823912"/>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endParaRPr>
          </a:p>
        </p:txBody>
      </p:sp>
      <p:sp>
        <p:nvSpPr>
          <p:cNvPr id="25605" name="TextBox 17"/>
          <p:cNvSpPr txBox="1">
            <a:spLocks noChangeArrowheads="1"/>
          </p:cNvSpPr>
          <p:nvPr/>
        </p:nvSpPr>
        <p:spPr bwMode="auto">
          <a:xfrm>
            <a:off x="4992688" y="3419475"/>
            <a:ext cx="16160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Helvetica" charset="0"/>
                <a:ea typeface="MS PGothic" charset="0"/>
                <a:cs typeface="MS PGothic" charset="0"/>
              </a:defRPr>
            </a:lvl1pPr>
            <a:lvl2pPr marL="742950" indent="-285750">
              <a:defRPr sz="800">
                <a:solidFill>
                  <a:schemeClr val="tx1"/>
                </a:solidFill>
                <a:latin typeface="Helvetica" charset="0"/>
                <a:ea typeface="MS PGothic" charset="0"/>
                <a:cs typeface="MS PGothic" charset="0"/>
              </a:defRPr>
            </a:lvl2pPr>
            <a:lvl3pPr marL="1143000" indent="-228600">
              <a:defRPr sz="800">
                <a:solidFill>
                  <a:schemeClr val="tx1"/>
                </a:solidFill>
                <a:latin typeface="Helvetica" charset="0"/>
                <a:ea typeface="MS PGothic" charset="0"/>
                <a:cs typeface="MS PGothic" charset="0"/>
              </a:defRPr>
            </a:lvl3pPr>
            <a:lvl4pPr marL="1600200" indent="-228600">
              <a:defRPr sz="800">
                <a:solidFill>
                  <a:schemeClr val="tx1"/>
                </a:solidFill>
                <a:latin typeface="Helvetica" charset="0"/>
                <a:ea typeface="MS PGothic" charset="0"/>
                <a:cs typeface="MS PGothic" charset="0"/>
              </a:defRPr>
            </a:lvl4pPr>
            <a:lvl5pPr marL="2057400" indent="-228600">
              <a:defRPr sz="8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8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8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8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800">
                <a:solidFill>
                  <a:schemeClr val="tx1"/>
                </a:solidFill>
                <a:latin typeface="Helvetica" charset="0"/>
                <a:ea typeface="MS PGothic" charset="0"/>
                <a:cs typeface="MS PGothic" charset="0"/>
              </a:defRPr>
            </a:lvl9pPr>
          </a:lstStyle>
          <a:p>
            <a:r>
              <a:rPr lang="en-US" sz="2000" b="1">
                <a:solidFill>
                  <a:srgbClr val="000000"/>
                </a:solidFill>
              </a:rPr>
              <a:t>A Working </a:t>
            </a:r>
          </a:p>
        </p:txBody>
      </p:sp>
    </p:spTree>
    <p:extLst>
      <p:ext uri="{BB962C8B-B14F-4D97-AF65-F5344CB8AC3E}">
        <p14:creationId xmlns:p14="http://schemas.microsoft.com/office/powerpoint/2010/main" val="456526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Arial" charset="0"/>
                <a:ea typeface="MS PGothic" charset="0"/>
              </a:rPr>
              <a:t>Non-Series Parallel System Example</a:t>
            </a:r>
          </a:p>
        </p:txBody>
      </p:sp>
      <p:pic>
        <p:nvPicPr>
          <p:cNvPr id="2662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447800"/>
            <a:ext cx="6731000" cy="185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2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3850" y="4770438"/>
            <a:ext cx="3530600" cy="40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Down Arrow 5"/>
          <p:cNvSpPr/>
          <p:nvPr/>
        </p:nvSpPr>
        <p:spPr bwMode="auto">
          <a:xfrm>
            <a:off x="4178300" y="3382963"/>
            <a:ext cx="822325" cy="823912"/>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endParaRPr>
          </a:p>
        </p:txBody>
      </p:sp>
      <p:sp>
        <p:nvSpPr>
          <p:cNvPr id="26629" name="TextBox 6"/>
          <p:cNvSpPr txBox="1">
            <a:spLocks noChangeArrowheads="1"/>
          </p:cNvSpPr>
          <p:nvPr/>
        </p:nvSpPr>
        <p:spPr bwMode="auto">
          <a:xfrm>
            <a:off x="4992688" y="3419475"/>
            <a:ext cx="22669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800">
                <a:solidFill>
                  <a:schemeClr val="tx1"/>
                </a:solidFill>
                <a:latin typeface="Helvetica" charset="0"/>
                <a:ea typeface="MS PGothic" charset="0"/>
                <a:cs typeface="MS PGothic" charset="0"/>
              </a:defRPr>
            </a:lvl1pPr>
            <a:lvl2pPr marL="742950" indent="-285750">
              <a:defRPr sz="800">
                <a:solidFill>
                  <a:schemeClr val="tx1"/>
                </a:solidFill>
                <a:latin typeface="Helvetica" charset="0"/>
                <a:ea typeface="MS PGothic" charset="0"/>
                <a:cs typeface="MS PGothic" charset="0"/>
              </a:defRPr>
            </a:lvl2pPr>
            <a:lvl3pPr marL="1143000" indent="-228600">
              <a:defRPr sz="800">
                <a:solidFill>
                  <a:schemeClr val="tx1"/>
                </a:solidFill>
                <a:latin typeface="Helvetica" charset="0"/>
                <a:ea typeface="MS PGothic" charset="0"/>
                <a:cs typeface="MS PGothic" charset="0"/>
              </a:defRPr>
            </a:lvl3pPr>
            <a:lvl4pPr marL="1600200" indent="-228600">
              <a:defRPr sz="800">
                <a:solidFill>
                  <a:schemeClr val="tx1"/>
                </a:solidFill>
                <a:latin typeface="Helvetica" charset="0"/>
                <a:ea typeface="MS PGothic" charset="0"/>
                <a:cs typeface="MS PGothic" charset="0"/>
              </a:defRPr>
            </a:lvl4pPr>
            <a:lvl5pPr marL="2057400" indent="-228600">
              <a:defRPr sz="8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8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8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8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800">
                <a:solidFill>
                  <a:schemeClr val="tx1"/>
                </a:solidFill>
                <a:latin typeface="Helvetica" charset="0"/>
                <a:ea typeface="MS PGothic" charset="0"/>
                <a:cs typeface="MS PGothic" charset="0"/>
              </a:defRPr>
            </a:lvl9pPr>
          </a:lstStyle>
          <a:p>
            <a:r>
              <a:rPr lang="en-US" sz="2000" b="1">
                <a:solidFill>
                  <a:srgbClr val="000000"/>
                </a:solidFill>
              </a:rPr>
              <a:t>A Not Working </a:t>
            </a:r>
          </a:p>
        </p:txBody>
      </p:sp>
    </p:spTree>
    <p:extLst>
      <p:ext uri="{BB962C8B-B14F-4D97-AF65-F5344CB8AC3E}">
        <p14:creationId xmlns:p14="http://schemas.microsoft.com/office/powerpoint/2010/main" val="56816498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atin typeface="Arial" charset="0"/>
                <a:ea typeface="MS PGothic" charset="0"/>
              </a:rPr>
              <a:t>Non-Series Parallel System Example</a:t>
            </a:r>
          </a:p>
        </p:txBody>
      </p:sp>
      <p:pic>
        <p:nvPicPr>
          <p:cNvPr id="27650"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6675" y="1447800"/>
            <a:ext cx="6731000" cy="185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1"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4005263"/>
            <a:ext cx="4889500" cy="2311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Down Arrow 8"/>
          <p:cNvSpPr/>
          <p:nvPr/>
        </p:nvSpPr>
        <p:spPr bwMode="auto">
          <a:xfrm>
            <a:off x="4178300" y="3382963"/>
            <a:ext cx="822325" cy="823912"/>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srgbClr val="000000"/>
              </a:solidFill>
            </a:endParaRPr>
          </a:p>
        </p:txBody>
      </p:sp>
    </p:spTree>
    <p:extLst>
      <p:ext uri="{BB962C8B-B14F-4D97-AF65-F5344CB8AC3E}">
        <p14:creationId xmlns:p14="http://schemas.microsoft.com/office/powerpoint/2010/main" val="75962582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FCD1F816-3D82-99B7-275F-AE2918F84A3D}"/>
              </a:ext>
            </a:extLst>
          </p:cNvPr>
          <p:cNvSpPr>
            <a:spLocks noGrp="1" noChangeArrowheads="1"/>
          </p:cNvSpPr>
          <p:nvPr>
            <p:ph type="title"/>
          </p:nvPr>
        </p:nvSpPr>
        <p:spPr>
          <a:xfrm>
            <a:off x="668338" y="0"/>
            <a:ext cx="7772400" cy="1106488"/>
          </a:xfrm>
        </p:spPr>
        <p:txBody>
          <a:bodyPr/>
          <a:lstStyle/>
          <a:p>
            <a:r>
              <a:rPr lang="en-US" altLang="en-US" dirty="0"/>
              <a:t>Next:  Bernoulli </a:t>
            </a:r>
            <a:r>
              <a:rPr lang="en-US" altLang="en-US"/>
              <a:t>Trials and </a:t>
            </a:r>
            <a:r>
              <a:rPr lang="en-US" altLang="en-US" dirty="0"/>
              <a:t>application to a TMR system</a:t>
            </a:r>
          </a:p>
        </p:txBody>
      </p:sp>
      <p:sp>
        <p:nvSpPr>
          <p:cNvPr id="283651" name="Rectangle 3">
            <a:extLst>
              <a:ext uri="{FF2B5EF4-FFF2-40B4-BE49-F238E27FC236}">
                <a16:creationId xmlns:a16="http://schemas.microsoft.com/office/drawing/2014/main" id="{A1C6395B-9433-C016-D850-35B745EE862F}"/>
              </a:ext>
            </a:extLst>
          </p:cNvPr>
          <p:cNvSpPr>
            <a:spLocks noGrp="1" noChangeArrowheads="1"/>
          </p:cNvSpPr>
          <p:nvPr>
            <p:ph type="body" idx="1"/>
          </p:nvPr>
        </p:nvSpPr>
        <p:spPr/>
        <p:txBody>
          <a:bodyPr/>
          <a:lstStyle/>
          <a:p>
            <a:pPr>
              <a:defRPr/>
            </a:pPr>
            <a:r>
              <a:rPr lang="en-US" sz="2400" dirty="0">
                <a:ea typeface="+mn-ea"/>
                <a:cs typeface="+mn-cs"/>
              </a:rPr>
              <a:t>Bernoulli Trials</a:t>
            </a:r>
          </a:p>
          <a:p>
            <a:pPr>
              <a:defRPr/>
            </a:pPr>
            <a:endParaRPr lang="en-US" sz="2400" dirty="0">
              <a:ea typeface="+mn-ea"/>
              <a:cs typeface="+mn-cs"/>
            </a:endParaRPr>
          </a:p>
          <a:p>
            <a:pPr>
              <a:defRPr/>
            </a:pPr>
            <a:r>
              <a:rPr lang="en-US" sz="2400" dirty="0">
                <a:ea typeface="+mn-ea"/>
                <a:cs typeface="+mn-cs"/>
              </a:rPr>
              <a:t>Triple Modular Redundant Systems</a:t>
            </a:r>
          </a:p>
          <a:p>
            <a:pPr>
              <a:defRPr/>
            </a:pPr>
            <a:endParaRPr lang="en-US" dirty="0">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D0F445E8-C7CA-88A1-9505-9866DEE4F46B}"/>
              </a:ext>
            </a:extLst>
          </p:cNvPr>
          <p:cNvSpPr>
            <a:spLocks noGrp="1" noChangeArrowheads="1"/>
          </p:cNvSpPr>
          <p:nvPr>
            <p:ph type="title"/>
          </p:nvPr>
        </p:nvSpPr>
        <p:spPr/>
        <p:txBody>
          <a:bodyPr/>
          <a:lstStyle/>
          <a:p>
            <a:pPr>
              <a:defRPr/>
            </a:pPr>
            <a:r>
              <a:rPr lang="en-US">
                <a:ea typeface="+mj-ea"/>
                <a:cs typeface="+mj-cs"/>
              </a:rPr>
              <a:t>Bernoulli Trials</a:t>
            </a:r>
          </a:p>
        </p:txBody>
      </p:sp>
      <p:sp>
        <p:nvSpPr>
          <p:cNvPr id="20482" name="Rectangle 3">
            <a:extLst>
              <a:ext uri="{FF2B5EF4-FFF2-40B4-BE49-F238E27FC236}">
                <a16:creationId xmlns:a16="http://schemas.microsoft.com/office/drawing/2014/main" id="{A73CB920-DA08-9063-A7DB-F3FB3805E9E5}"/>
              </a:ext>
            </a:extLst>
          </p:cNvPr>
          <p:cNvSpPr>
            <a:spLocks noGrp="1" noChangeArrowheads="1"/>
          </p:cNvSpPr>
          <p:nvPr>
            <p:ph type="body" idx="1"/>
          </p:nvPr>
        </p:nvSpPr>
        <p:spPr>
          <a:xfrm>
            <a:off x="685800" y="1322388"/>
            <a:ext cx="7772400" cy="4891087"/>
          </a:xfrm>
        </p:spPr>
        <p:txBody>
          <a:bodyPr/>
          <a:lstStyle/>
          <a:p>
            <a:r>
              <a:rPr lang="en-US" altLang="en-US" u="sng"/>
              <a:t>Physical situations of interest:</a:t>
            </a:r>
            <a:endParaRPr lang="en-US" altLang="en-US"/>
          </a:p>
          <a:p>
            <a:endParaRPr lang="en-US" altLang="en-US" b="1"/>
          </a:p>
          <a:p>
            <a:r>
              <a:rPr lang="en-US" altLang="en-US" b="1"/>
              <a:t>1.</a:t>
            </a:r>
            <a:r>
              <a:rPr lang="en-US" altLang="en-US"/>
              <a:t> Observe n consecutive executions of an </a:t>
            </a:r>
            <a:r>
              <a:rPr lang="en-US" altLang="en-US" b="1"/>
              <a:t>if </a:t>
            </a:r>
            <a:r>
              <a:rPr lang="en-US" altLang="en-US"/>
              <a:t>statement, with success = </a:t>
            </a:r>
            <a:r>
              <a:rPr lang="ja-JP" altLang="en-US"/>
              <a:t>“</a:t>
            </a:r>
            <a:r>
              <a:rPr lang="en-US" altLang="ja-JP" b="1"/>
              <a:t>then</a:t>
            </a:r>
            <a:r>
              <a:rPr lang="en-US" altLang="ja-JP"/>
              <a:t> clause is executed</a:t>
            </a:r>
            <a:r>
              <a:rPr lang="ja-JP" altLang="en-US"/>
              <a:t>”</a:t>
            </a:r>
            <a:r>
              <a:rPr lang="en-US" altLang="ja-JP"/>
              <a:t> and failure =</a:t>
            </a:r>
            <a:r>
              <a:rPr lang="ja-JP" altLang="en-US"/>
              <a:t>”</a:t>
            </a:r>
            <a:r>
              <a:rPr lang="en-US" altLang="ja-JP" b="1"/>
              <a:t>else</a:t>
            </a:r>
            <a:r>
              <a:rPr lang="en-US" altLang="ja-JP"/>
              <a:t> clause is executed</a:t>
            </a:r>
            <a:r>
              <a:rPr lang="ja-JP" altLang="en-US"/>
              <a:t>”</a:t>
            </a:r>
            <a:endParaRPr lang="en-US" altLang="ja-JP"/>
          </a:p>
          <a:p>
            <a:endParaRPr lang="en-US" altLang="ja-JP"/>
          </a:p>
          <a:p>
            <a:r>
              <a:rPr lang="en-US" altLang="en-US"/>
              <a:t>2.  Examine components produced on an assembly line, with success = </a:t>
            </a:r>
            <a:r>
              <a:rPr lang="ja-JP" altLang="en-US"/>
              <a:t>“</a:t>
            </a:r>
            <a:r>
              <a:rPr lang="en-US" altLang="ja-JP"/>
              <a:t>acceptable</a:t>
            </a:r>
            <a:r>
              <a:rPr lang="ja-JP" altLang="en-US"/>
              <a:t>”</a:t>
            </a:r>
            <a:r>
              <a:rPr lang="en-US" altLang="ja-JP"/>
              <a:t> and failure = </a:t>
            </a:r>
            <a:r>
              <a:rPr lang="ja-JP" altLang="en-US"/>
              <a:t>“</a:t>
            </a:r>
            <a:r>
              <a:rPr lang="en-US" altLang="ja-JP"/>
              <a:t>defective</a:t>
            </a:r>
            <a:r>
              <a:rPr lang="ja-JP" altLang="en-US"/>
              <a:t>”</a:t>
            </a:r>
            <a:r>
              <a:rPr lang="en-US" altLang="ja-JP"/>
              <a:t> </a:t>
            </a:r>
          </a:p>
          <a:p>
            <a:endParaRPr lang="en-US" altLang="en-US"/>
          </a:p>
          <a:p>
            <a:r>
              <a:rPr lang="en-US" altLang="en-US"/>
              <a:t>3. Transmit binary digits through a communication channel, with success = </a:t>
            </a:r>
            <a:r>
              <a:rPr lang="ja-JP" altLang="en-US"/>
              <a:t>“</a:t>
            </a:r>
            <a:r>
              <a:rPr lang="en-US" altLang="ja-JP"/>
              <a:t>digit received correctly</a:t>
            </a:r>
            <a:r>
              <a:rPr lang="ja-JP" altLang="en-US"/>
              <a:t>”</a:t>
            </a:r>
            <a:r>
              <a:rPr lang="en-US" altLang="ja-JP"/>
              <a:t> and failure = </a:t>
            </a:r>
            <a:r>
              <a:rPr lang="ja-JP" altLang="en-US"/>
              <a:t>“</a:t>
            </a:r>
            <a:r>
              <a:rPr lang="en-US" altLang="ja-JP"/>
              <a:t>digit received incorrectly</a:t>
            </a:r>
            <a:r>
              <a:rPr lang="ja-JP" altLang="en-US"/>
              <a:t>”</a:t>
            </a:r>
            <a:endParaRPr lang="en-US" altLang="ja-JP"/>
          </a:p>
          <a:p>
            <a:endParaRPr lang="en-US" altLang="ja-JP"/>
          </a:p>
          <a:p>
            <a:endParaRPr lang="en-US" altLang="ja-JP"/>
          </a:p>
          <a:p>
            <a:endParaRPr lang="en-US" altLang="ja-JP"/>
          </a:p>
          <a:p>
            <a:endParaRPr lang="en-US" altLang="en-US"/>
          </a:p>
          <a:p>
            <a:endParaRPr lang="en-US" altLang="en-US"/>
          </a:p>
          <a:p>
            <a:endParaRPr lang="en-US" altLang="ja-JP"/>
          </a:p>
          <a:p>
            <a:endParaRPr lang="en-US" altLang="en-US"/>
          </a:p>
          <a:p>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AF4B0AAE-1F54-EE5C-B1CE-1B5DE4C6AEAF}"/>
              </a:ext>
            </a:extLst>
          </p:cNvPr>
          <p:cNvSpPr>
            <a:spLocks noGrp="1" noChangeArrowheads="1"/>
          </p:cNvSpPr>
          <p:nvPr>
            <p:ph type="title"/>
          </p:nvPr>
        </p:nvSpPr>
        <p:spPr/>
        <p:txBody>
          <a:bodyPr/>
          <a:lstStyle/>
          <a:p>
            <a:pPr>
              <a:defRPr/>
            </a:pPr>
            <a:r>
              <a:rPr lang="en-US">
                <a:ea typeface="+mj-ea"/>
                <a:cs typeface="+mj-cs"/>
              </a:rPr>
              <a:t>Bernoulli Trials  (cont.)</a:t>
            </a:r>
          </a:p>
        </p:txBody>
      </p:sp>
      <p:sp>
        <p:nvSpPr>
          <p:cNvPr id="22530" name="Rectangle 3">
            <a:extLst>
              <a:ext uri="{FF2B5EF4-FFF2-40B4-BE49-F238E27FC236}">
                <a16:creationId xmlns:a16="http://schemas.microsoft.com/office/drawing/2014/main" id="{DA03B568-196A-9348-52F8-467B5D41EF00}"/>
              </a:ext>
            </a:extLst>
          </p:cNvPr>
          <p:cNvSpPr>
            <a:spLocks noGrp="1" noChangeArrowheads="1"/>
          </p:cNvSpPr>
          <p:nvPr>
            <p:ph type="body" idx="1"/>
          </p:nvPr>
        </p:nvSpPr>
        <p:spPr>
          <a:xfrm>
            <a:off x="685800" y="1243013"/>
            <a:ext cx="7772400" cy="4970462"/>
          </a:xfrm>
        </p:spPr>
        <p:txBody>
          <a:bodyPr/>
          <a:lstStyle/>
          <a:p>
            <a:pPr>
              <a:spcBef>
                <a:spcPct val="30000"/>
              </a:spcBef>
              <a:spcAft>
                <a:spcPct val="10000"/>
              </a:spcAft>
            </a:pPr>
            <a:endParaRPr lang="en-US" altLang="en-US" b="1"/>
          </a:p>
          <a:p>
            <a:pPr>
              <a:spcBef>
                <a:spcPct val="30000"/>
              </a:spcBef>
              <a:spcAft>
                <a:spcPct val="10000"/>
              </a:spcAft>
            </a:pPr>
            <a:endParaRPr lang="en-US" altLang="en-US" b="1"/>
          </a:p>
          <a:p>
            <a:pPr>
              <a:spcBef>
                <a:spcPct val="30000"/>
              </a:spcBef>
              <a:spcAft>
                <a:spcPct val="10000"/>
              </a:spcAft>
              <a:buFontTx/>
              <a:buNone/>
            </a:pPr>
            <a:r>
              <a:rPr lang="en-US" altLang="en-US" b="1"/>
              <a:t>4.</a:t>
            </a:r>
            <a:r>
              <a:rPr lang="en-US" altLang="en-US"/>
              <a:t> Consider a time-sharing computer system that allocates a finite quantum (or time slice) to a job scheduled for processor service. Observe n time-slice terminations, with success = </a:t>
            </a:r>
            <a:r>
              <a:rPr lang="ja-JP" altLang="en-US"/>
              <a:t>“</a:t>
            </a:r>
            <a:r>
              <a:rPr lang="en-US" altLang="ja-JP"/>
              <a:t>job has completed processing</a:t>
            </a:r>
            <a:r>
              <a:rPr lang="ja-JP" altLang="en-US"/>
              <a:t>”</a:t>
            </a:r>
            <a:r>
              <a:rPr lang="en-US" altLang="ja-JP"/>
              <a:t> and failure = </a:t>
            </a:r>
            <a:r>
              <a:rPr lang="ja-JP" altLang="en-US"/>
              <a:t>“</a:t>
            </a:r>
            <a:r>
              <a:rPr lang="en-US" altLang="ja-JP"/>
              <a:t>job still requires processing and joins the tail end of the ready queue of processes</a:t>
            </a:r>
            <a:endParaRPr lang="en-US" altLang="en-US"/>
          </a:p>
        </p:txBody>
      </p:sp>
      <p:grpSp>
        <p:nvGrpSpPr>
          <p:cNvPr id="22531" name="Group 4">
            <a:extLst>
              <a:ext uri="{FF2B5EF4-FFF2-40B4-BE49-F238E27FC236}">
                <a16:creationId xmlns:a16="http://schemas.microsoft.com/office/drawing/2014/main" id="{3C3E9E0F-FFEA-B8DE-B2CC-36D72DE6E53D}"/>
              </a:ext>
            </a:extLst>
          </p:cNvPr>
          <p:cNvGrpSpPr>
            <a:grpSpLocks/>
          </p:cNvGrpSpPr>
          <p:nvPr/>
        </p:nvGrpSpPr>
        <p:grpSpPr bwMode="auto">
          <a:xfrm>
            <a:off x="914400" y="4454525"/>
            <a:ext cx="7962900" cy="1968500"/>
            <a:chOff x="576" y="3120"/>
            <a:chExt cx="5016" cy="740"/>
          </a:xfrm>
        </p:grpSpPr>
        <p:grpSp>
          <p:nvGrpSpPr>
            <p:cNvPr id="22532" name="Group 5">
              <a:extLst>
                <a:ext uri="{FF2B5EF4-FFF2-40B4-BE49-F238E27FC236}">
                  <a16:creationId xmlns:a16="http://schemas.microsoft.com/office/drawing/2014/main" id="{E0A0D431-0D0C-6660-793E-2DDB99D013D9}"/>
                </a:ext>
              </a:extLst>
            </p:cNvPr>
            <p:cNvGrpSpPr>
              <a:grpSpLocks/>
            </p:cNvGrpSpPr>
            <p:nvPr/>
          </p:nvGrpSpPr>
          <p:grpSpPr bwMode="auto">
            <a:xfrm>
              <a:off x="1826" y="3408"/>
              <a:ext cx="910" cy="240"/>
              <a:chOff x="1826" y="3408"/>
              <a:chExt cx="910" cy="240"/>
            </a:xfrm>
          </p:grpSpPr>
          <p:sp>
            <p:nvSpPr>
              <p:cNvPr id="268294" name="Line 6">
                <a:extLst>
                  <a:ext uri="{FF2B5EF4-FFF2-40B4-BE49-F238E27FC236}">
                    <a16:creationId xmlns:a16="http://schemas.microsoft.com/office/drawing/2014/main" id="{AC0B3638-C349-0D56-4084-AB8AE4A90C08}"/>
                  </a:ext>
                </a:extLst>
              </p:cNvPr>
              <p:cNvSpPr>
                <a:spLocks noChangeShapeType="1"/>
              </p:cNvSpPr>
              <p:nvPr/>
            </p:nvSpPr>
            <p:spPr bwMode="auto">
              <a:xfrm>
                <a:off x="1826" y="3408"/>
                <a:ext cx="91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295" name="Line 7">
                <a:extLst>
                  <a:ext uri="{FF2B5EF4-FFF2-40B4-BE49-F238E27FC236}">
                    <a16:creationId xmlns:a16="http://schemas.microsoft.com/office/drawing/2014/main" id="{5FA0CC90-BF07-F1E5-D219-AF994D6ED9DF}"/>
                  </a:ext>
                </a:extLst>
              </p:cNvPr>
              <p:cNvSpPr>
                <a:spLocks noChangeShapeType="1"/>
              </p:cNvSpPr>
              <p:nvPr/>
            </p:nvSpPr>
            <p:spPr bwMode="auto">
              <a:xfrm>
                <a:off x="1826" y="3648"/>
                <a:ext cx="910"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296" name="Line 8">
                <a:extLst>
                  <a:ext uri="{FF2B5EF4-FFF2-40B4-BE49-F238E27FC236}">
                    <a16:creationId xmlns:a16="http://schemas.microsoft.com/office/drawing/2014/main" id="{C5B18304-8138-970E-00B6-7D1B5BB8B5BE}"/>
                  </a:ext>
                </a:extLst>
              </p:cNvPr>
              <p:cNvSpPr>
                <a:spLocks noChangeShapeType="1"/>
              </p:cNvSpPr>
              <p:nvPr/>
            </p:nvSpPr>
            <p:spPr bwMode="auto">
              <a:xfrm flipV="1">
                <a:off x="2736" y="3409"/>
                <a:ext cx="0" cy="23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297" name="Line 9">
                <a:extLst>
                  <a:ext uri="{FF2B5EF4-FFF2-40B4-BE49-F238E27FC236}">
                    <a16:creationId xmlns:a16="http://schemas.microsoft.com/office/drawing/2014/main" id="{75629DC3-DF33-9365-D401-A4A9EBB76B75}"/>
                  </a:ext>
                </a:extLst>
              </p:cNvPr>
              <p:cNvSpPr>
                <a:spLocks noChangeShapeType="1"/>
              </p:cNvSpPr>
              <p:nvPr/>
            </p:nvSpPr>
            <p:spPr bwMode="auto">
              <a:xfrm flipV="1">
                <a:off x="2640" y="3409"/>
                <a:ext cx="0" cy="23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298" name="Line 10">
                <a:extLst>
                  <a:ext uri="{FF2B5EF4-FFF2-40B4-BE49-F238E27FC236}">
                    <a16:creationId xmlns:a16="http://schemas.microsoft.com/office/drawing/2014/main" id="{B81AED38-5E97-046B-39DB-6E60F2570EBA}"/>
                  </a:ext>
                </a:extLst>
              </p:cNvPr>
              <p:cNvSpPr>
                <a:spLocks noChangeShapeType="1"/>
              </p:cNvSpPr>
              <p:nvPr/>
            </p:nvSpPr>
            <p:spPr bwMode="auto">
              <a:xfrm flipV="1">
                <a:off x="2544" y="3409"/>
                <a:ext cx="0" cy="23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299" name="Line 11">
                <a:extLst>
                  <a:ext uri="{FF2B5EF4-FFF2-40B4-BE49-F238E27FC236}">
                    <a16:creationId xmlns:a16="http://schemas.microsoft.com/office/drawing/2014/main" id="{FFB0FE56-2199-4D96-854E-177534F2F7FF}"/>
                  </a:ext>
                </a:extLst>
              </p:cNvPr>
              <p:cNvSpPr>
                <a:spLocks noChangeShapeType="1"/>
              </p:cNvSpPr>
              <p:nvPr/>
            </p:nvSpPr>
            <p:spPr bwMode="auto">
              <a:xfrm flipV="1">
                <a:off x="2448" y="3409"/>
                <a:ext cx="0" cy="23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300" name="Line 12">
                <a:extLst>
                  <a:ext uri="{FF2B5EF4-FFF2-40B4-BE49-F238E27FC236}">
                    <a16:creationId xmlns:a16="http://schemas.microsoft.com/office/drawing/2014/main" id="{A4AD39C1-7B3B-4C20-4DFE-5C3E22466DCB}"/>
                  </a:ext>
                </a:extLst>
              </p:cNvPr>
              <p:cNvSpPr>
                <a:spLocks noChangeShapeType="1"/>
              </p:cNvSpPr>
              <p:nvPr/>
            </p:nvSpPr>
            <p:spPr bwMode="auto">
              <a:xfrm flipV="1">
                <a:off x="2352" y="3409"/>
                <a:ext cx="0" cy="23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301" name="Line 13">
                <a:extLst>
                  <a:ext uri="{FF2B5EF4-FFF2-40B4-BE49-F238E27FC236}">
                    <a16:creationId xmlns:a16="http://schemas.microsoft.com/office/drawing/2014/main" id="{A29B64C1-F3D9-2B29-6894-27A45F8B34AB}"/>
                  </a:ext>
                </a:extLst>
              </p:cNvPr>
              <p:cNvSpPr>
                <a:spLocks noChangeShapeType="1"/>
              </p:cNvSpPr>
              <p:nvPr/>
            </p:nvSpPr>
            <p:spPr bwMode="auto">
              <a:xfrm flipV="1">
                <a:off x="2256" y="3409"/>
                <a:ext cx="0" cy="23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302" name="Line 14">
                <a:extLst>
                  <a:ext uri="{FF2B5EF4-FFF2-40B4-BE49-F238E27FC236}">
                    <a16:creationId xmlns:a16="http://schemas.microsoft.com/office/drawing/2014/main" id="{96C93BDF-0825-AFE4-3BB2-4DDB1E8CF1F4}"/>
                  </a:ext>
                </a:extLst>
              </p:cNvPr>
              <p:cNvSpPr>
                <a:spLocks noChangeShapeType="1"/>
              </p:cNvSpPr>
              <p:nvPr/>
            </p:nvSpPr>
            <p:spPr bwMode="auto">
              <a:xfrm flipV="1">
                <a:off x="2160" y="3409"/>
                <a:ext cx="0" cy="23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grpSp>
        <p:grpSp>
          <p:nvGrpSpPr>
            <p:cNvPr id="22533" name="Group 15">
              <a:extLst>
                <a:ext uri="{FF2B5EF4-FFF2-40B4-BE49-F238E27FC236}">
                  <a16:creationId xmlns:a16="http://schemas.microsoft.com/office/drawing/2014/main" id="{796B0209-40DA-A5C9-0013-2847794E84EF}"/>
                </a:ext>
              </a:extLst>
            </p:cNvPr>
            <p:cNvGrpSpPr>
              <a:grpSpLocks/>
            </p:cNvGrpSpPr>
            <p:nvPr/>
          </p:nvGrpSpPr>
          <p:grpSpPr bwMode="auto">
            <a:xfrm>
              <a:off x="3456" y="3312"/>
              <a:ext cx="432" cy="384"/>
              <a:chOff x="3456" y="3312"/>
              <a:chExt cx="432" cy="384"/>
            </a:xfrm>
          </p:grpSpPr>
          <p:sp>
            <p:nvSpPr>
              <p:cNvPr id="268304" name="Rectangle 16">
                <a:extLst>
                  <a:ext uri="{FF2B5EF4-FFF2-40B4-BE49-F238E27FC236}">
                    <a16:creationId xmlns:a16="http://schemas.microsoft.com/office/drawing/2014/main" id="{3D772A36-1F91-DFFA-637D-C0CAEE3AE5BC}"/>
                  </a:ext>
                </a:extLst>
              </p:cNvPr>
              <p:cNvSpPr>
                <a:spLocks noChangeArrowheads="1"/>
              </p:cNvSpPr>
              <p:nvPr/>
            </p:nvSpPr>
            <p:spPr bwMode="auto">
              <a:xfrm>
                <a:off x="3494" y="3399"/>
                <a:ext cx="347"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7" rIns="92075" bIns="46037">
                <a:spAutoFit/>
              </a:bodyPr>
              <a:lstStyle/>
              <a:p>
                <a:pPr>
                  <a:defRPr/>
                </a:pPr>
                <a:r>
                  <a:rPr lang="en-US" sz="1600">
                    <a:latin typeface="Andale Mono" charset="0"/>
                    <a:ea typeface="ＭＳ Ｐゴシック" charset="0"/>
                  </a:rPr>
                  <a:t>CPU</a:t>
                </a:r>
              </a:p>
            </p:txBody>
          </p:sp>
          <p:sp>
            <p:nvSpPr>
              <p:cNvPr id="268305" name="Oval 17">
                <a:extLst>
                  <a:ext uri="{FF2B5EF4-FFF2-40B4-BE49-F238E27FC236}">
                    <a16:creationId xmlns:a16="http://schemas.microsoft.com/office/drawing/2014/main" id="{E32D73E8-14C5-F494-BE97-3A11D96495DA}"/>
                  </a:ext>
                </a:extLst>
              </p:cNvPr>
              <p:cNvSpPr>
                <a:spLocks noChangeArrowheads="1"/>
              </p:cNvSpPr>
              <p:nvPr/>
            </p:nvSpPr>
            <p:spPr bwMode="auto">
              <a:xfrm>
                <a:off x="3456" y="3312"/>
                <a:ext cx="432" cy="384"/>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ＭＳ Ｐゴシック" charset="0"/>
                </a:endParaRPr>
              </a:p>
            </p:txBody>
          </p:sp>
        </p:grpSp>
        <p:sp>
          <p:nvSpPr>
            <p:cNvPr id="268306" name="Line 18">
              <a:extLst>
                <a:ext uri="{FF2B5EF4-FFF2-40B4-BE49-F238E27FC236}">
                  <a16:creationId xmlns:a16="http://schemas.microsoft.com/office/drawing/2014/main" id="{BDEB4997-C2E7-6F5D-CC3E-786C8DCEB03D}"/>
                </a:ext>
              </a:extLst>
            </p:cNvPr>
            <p:cNvSpPr>
              <a:spLocks noChangeShapeType="1"/>
            </p:cNvSpPr>
            <p:nvPr/>
          </p:nvSpPr>
          <p:spPr bwMode="auto">
            <a:xfrm>
              <a:off x="2738" y="3552"/>
              <a:ext cx="718"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307" name="Line 19">
              <a:extLst>
                <a:ext uri="{FF2B5EF4-FFF2-40B4-BE49-F238E27FC236}">
                  <a16:creationId xmlns:a16="http://schemas.microsoft.com/office/drawing/2014/main" id="{BB452C22-D05D-6D54-9FCE-9498B3F2225F}"/>
                </a:ext>
              </a:extLst>
            </p:cNvPr>
            <p:cNvSpPr>
              <a:spLocks noChangeShapeType="1"/>
            </p:cNvSpPr>
            <p:nvPr/>
          </p:nvSpPr>
          <p:spPr bwMode="auto">
            <a:xfrm>
              <a:off x="3890" y="3552"/>
              <a:ext cx="814" cy="0"/>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308" name="Line 20">
              <a:extLst>
                <a:ext uri="{FF2B5EF4-FFF2-40B4-BE49-F238E27FC236}">
                  <a16:creationId xmlns:a16="http://schemas.microsoft.com/office/drawing/2014/main" id="{941A9E7E-A9CB-CF7E-E47D-8ACBD5765EDD}"/>
                </a:ext>
              </a:extLst>
            </p:cNvPr>
            <p:cNvSpPr>
              <a:spLocks noChangeShapeType="1"/>
            </p:cNvSpPr>
            <p:nvPr/>
          </p:nvSpPr>
          <p:spPr bwMode="auto">
            <a:xfrm>
              <a:off x="962" y="3552"/>
              <a:ext cx="1198" cy="0"/>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309" name="Line 21">
              <a:extLst>
                <a:ext uri="{FF2B5EF4-FFF2-40B4-BE49-F238E27FC236}">
                  <a16:creationId xmlns:a16="http://schemas.microsoft.com/office/drawing/2014/main" id="{B7739B0C-E09A-6ABE-138C-8A4F2C23B724}"/>
                </a:ext>
              </a:extLst>
            </p:cNvPr>
            <p:cNvSpPr>
              <a:spLocks noChangeShapeType="1"/>
            </p:cNvSpPr>
            <p:nvPr/>
          </p:nvSpPr>
          <p:spPr bwMode="auto">
            <a:xfrm flipV="1">
              <a:off x="1632" y="3121"/>
              <a:ext cx="0" cy="43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310" name="Line 22">
              <a:extLst>
                <a:ext uri="{FF2B5EF4-FFF2-40B4-BE49-F238E27FC236}">
                  <a16:creationId xmlns:a16="http://schemas.microsoft.com/office/drawing/2014/main" id="{2F79E288-9CF4-2945-5DD7-AA4FD82EBBF7}"/>
                </a:ext>
              </a:extLst>
            </p:cNvPr>
            <p:cNvSpPr>
              <a:spLocks noChangeShapeType="1"/>
            </p:cNvSpPr>
            <p:nvPr/>
          </p:nvSpPr>
          <p:spPr bwMode="auto">
            <a:xfrm>
              <a:off x="1634" y="3120"/>
              <a:ext cx="2494" cy="0"/>
            </a:xfrm>
            <a:prstGeom prst="line">
              <a:avLst/>
            </a:prstGeom>
            <a:noFill/>
            <a:ln w="12700">
              <a:solidFill>
                <a:schemeClr val="tx1"/>
              </a:solidFill>
              <a:round/>
              <a:headEnd type="stealth" w="med" len="med"/>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311" name="Line 23">
              <a:extLst>
                <a:ext uri="{FF2B5EF4-FFF2-40B4-BE49-F238E27FC236}">
                  <a16:creationId xmlns:a16="http://schemas.microsoft.com/office/drawing/2014/main" id="{F2B3E678-A5CB-BD01-384C-0D0ECD3D2AB6}"/>
                </a:ext>
              </a:extLst>
            </p:cNvPr>
            <p:cNvSpPr>
              <a:spLocks noChangeShapeType="1"/>
            </p:cNvSpPr>
            <p:nvPr/>
          </p:nvSpPr>
          <p:spPr bwMode="auto">
            <a:xfrm>
              <a:off x="4128" y="3122"/>
              <a:ext cx="0" cy="43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68312" name="Rectangle 24">
              <a:extLst>
                <a:ext uri="{FF2B5EF4-FFF2-40B4-BE49-F238E27FC236}">
                  <a16:creationId xmlns:a16="http://schemas.microsoft.com/office/drawing/2014/main" id="{A7F112C1-2EF3-81E7-4F37-734E876F767E}"/>
                </a:ext>
              </a:extLst>
            </p:cNvPr>
            <p:cNvSpPr>
              <a:spLocks noChangeArrowheads="1"/>
            </p:cNvSpPr>
            <p:nvPr/>
          </p:nvSpPr>
          <p:spPr bwMode="auto">
            <a:xfrm>
              <a:off x="4272" y="3264"/>
              <a:ext cx="13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7" rIns="92075" bIns="46037">
              <a:spAutoFit/>
            </a:bodyPr>
            <a:lstStyle/>
            <a:p>
              <a:pPr>
                <a:defRPr/>
              </a:pPr>
              <a:r>
                <a:rPr lang="en-US" sz="1800">
                  <a:latin typeface="Andale Mono" charset="0"/>
                  <a:ea typeface="ＭＳ Ｐゴシック" charset="0"/>
                </a:rPr>
                <a:t>Job completion</a:t>
              </a:r>
            </a:p>
          </p:txBody>
        </p:sp>
        <p:sp>
          <p:nvSpPr>
            <p:cNvPr id="268313" name="Rectangle 25">
              <a:extLst>
                <a:ext uri="{FF2B5EF4-FFF2-40B4-BE49-F238E27FC236}">
                  <a16:creationId xmlns:a16="http://schemas.microsoft.com/office/drawing/2014/main" id="{C686448A-22C4-F25C-89C1-7A829A62AA1D}"/>
                </a:ext>
              </a:extLst>
            </p:cNvPr>
            <p:cNvSpPr>
              <a:spLocks noChangeArrowheads="1"/>
            </p:cNvSpPr>
            <p:nvPr/>
          </p:nvSpPr>
          <p:spPr bwMode="auto">
            <a:xfrm>
              <a:off x="576" y="3264"/>
              <a:ext cx="1062"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7" rIns="92075" bIns="46037">
              <a:spAutoFit/>
            </a:bodyPr>
            <a:lstStyle/>
            <a:p>
              <a:pPr>
                <a:defRPr/>
              </a:pPr>
              <a:r>
                <a:rPr lang="en-US" sz="1800">
                  <a:latin typeface="Andale Mono" charset="0"/>
                  <a:ea typeface="ＭＳ Ｐゴシック" charset="0"/>
                </a:rPr>
                <a:t>Job arrival</a:t>
              </a:r>
            </a:p>
          </p:txBody>
        </p:sp>
        <p:sp>
          <p:nvSpPr>
            <p:cNvPr id="268314" name="Rectangle 26">
              <a:extLst>
                <a:ext uri="{FF2B5EF4-FFF2-40B4-BE49-F238E27FC236}">
                  <a16:creationId xmlns:a16="http://schemas.microsoft.com/office/drawing/2014/main" id="{4F31C06B-BA62-45B8-46E8-7ABE99E0210E}"/>
                </a:ext>
              </a:extLst>
            </p:cNvPr>
            <p:cNvSpPr>
              <a:spLocks noChangeArrowheads="1"/>
            </p:cNvSpPr>
            <p:nvPr/>
          </p:nvSpPr>
          <p:spPr bwMode="auto">
            <a:xfrm>
              <a:off x="1968" y="3648"/>
              <a:ext cx="963"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7" rIns="92075" bIns="46037">
              <a:spAutoFit/>
            </a:bodyPr>
            <a:lstStyle/>
            <a:p>
              <a:pPr>
                <a:defRPr/>
              </a:pPr>
              <a:r>
                <a:rPr lang="en-US" sz="1600">
                  <a:latin typeface="Andale Mono" charset="0"/>
                  <a:ea typeface="ＭＳ Ｐゴシック" charset="0"/>
                </a:rPr>
                <a:t>Ready queue</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FD9A5C05-8295-AED4-4997-FB5AF3BE0D22}"/>
              </a:ext>
            </a:extLst>
          </p:cNvPr>
          <p:cNvSpPr>
            <a:spLocks noGrp="1"/>
          </p:cNvSpPr>
          <p:nvPr>
            <p:ph type="title"/>
          </p:nvPr>
        </p:nvSpPr>
        <p:spPr/>
        <p:txBody>
          <a:bodyPr/>
          <a:lstStyle/>
          <a:p>
            <a:r>
              <a:rPr lang="en-US" altLang="en-US"/>
              <a:t>Bernoulli Trials (Cont’d)</a:t>
            </a:r>
          </a:p>
        </p:txBody>
      </p:sp>
      <p:sp>
        <p:nvSpPr>
          <p:cNvPr id="3" name="Content Placeholder 2">
            <a:extLst>
              <a:ext uri="{FF2B5EF4-FFF2-40B4-BE49-F238E27FC236}">
                <a16:creationId xmlns:a16="http://schemas.microsoft.com/office/drawing/2014/main" id="{939CC802-78BE-A3FE-D511-8AC1715811C1}"/>
              </a:ext>
            </a:extLst>
          </p:cNvPr>
          <p:cNvSpPr>
            <a:spLocks noGrp="1"/>
          </p:cNvSpPr>
          <p:nvPr>
            <p:ph idx="1"/>
          </p:nvPr>
        </p:nvSpPr>
        <p:spPr/>
        <p:txBody>
          <a:bodyPr/>
          <a:lstStyle/>
          <a:p>
            <a:pPr>
              <a:defRPr/>
            </a:pPr>
            <a:endParaRPr lang="en-US" dirty="0">
              <a:ea typeface="+mn-ea"/>
              <a:cs typeface="ＭＳ Ｐゴシック" charset="0"/>
            </a:endParaRPr>
          </a:p>
          <a:p>
            <a:pPr>
              <a:defRPr/>
            </a:pPr>
            <a:endParaRPr lang="en-US" dirty="0">
              <a:ea typeface="+mn-ea"/>
              <a:cs typeface="ＭＳ Ｐゴシック" charset="0"/>
            </a:endParaRPr>
          </a:p>
          <a:p>
            <a:pPr>
              <a:defRPr/>
            </a:pPr>
            <a:r>
              <a:rPr lang="en-US" dirty="0">
                <a:ea typeface="+mn-ea"/>
                <a:cs typeface="ＭＳ Ｐゴシック" charset="0"/>
              </a:rPr>
              <a:t>Consider a random experiment that has two possible outcomes,. Let the probabilities of the two outcomes be p and q, respectively, with p + q = 1.</a:t>
            </a:r>
          </a:p>
          <a:p>
            <a:pPr>
              <a:defRPr/>
            </a:pPr>
            <a:endParaRPr lang="en-US" dirty="0">
              <a:ea typeface="+mn-ea"/>
              <a:cs typeface="ＭＳ Ｐゴシック" charset="0"/>
            </a:endParaRPr>
          </a:p>
          <a:p>
            <a:pPr>
              <a:defRPr/>
            </a:pPr>
            <a:r>
              <a:rPr lang="en-US" dirty="0">
                <a:ea typeface="+mn-ea"/>
                <a:cs typeface="ＭＳ Ｐゴシック" charset="0"/>
              </a:rPr>
              <a:t>Now consider the compound experiment:  A sequence of n independent  repetitions of this experiment. Such a sequence is a </a:t>
            </a:r>
            <a:r>
              <a:rPr lang="en-US" b="1" dirty="0">
                <a:ea typeface="+mn-ea"/>
                <a:cs typeface="ＭＳ Ｐゴシック" charset="0"/>
              </a:rPr>
              <a:t>sequence of Bernoulli trials</a:t>
            </a:r>
            <a:r>
              <a:rPr lang="en-US" dirty="0">
                <a:ea typeface="+mn-ea"/>
                <a:cs typeface="ＭＳ Ｐゴシック" charset="0"/>
              </a:rPr>
              <a:t>.</a:t>
            </a:r>
          </a:p>
          <a:p>
            <a:pPr>
              <a:defRPr/>
            </a:pPr>
            <a:endParaRPr lang="en-US" u="sng" dirty="0">
              <a:ea typeface="+mn-ea"/>
              <a:cs typeface="ＭＳ Ｐゴシック" charset="0"/>
            </a:endParaRPr>
          </a:p>
          <a:p>
            <a:pPr>
              <a:defRPr/>
            </a:pPr>
            <a:endParaRPr lang="en-US" dirty="0">
              <a:ea typeface="+mn-ea"/>
              <a:cs typeface="ＭＳ Ｐゴシック"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1A7F6E14-9BFF-CF97-BD3A-EDC2946EA1AA}"/>
              </a:ext>
            </a:extLst>
          </p:cNvPr>
          <p:cNvSpPr>
            <a:spLocks noGrp="1" noChangeArrowheads="1"/>
          </p:cNvSpPr>
          <p:nvPr>
            <p:ph type="title"/>
          </p:nvPr>
        </p:nvSpPr>
        <p:spPr/>
        <p:txBody>
          <a:bodyPr/>
          <a:lstStyle/>
          <a:p>
            <a:pPr>
              <a:defRPr/>
            </a:pPr>
            <a:r>
              <a:rPr lang="en-US">
                <a:ea typeface="+mj-ea"/>
                <a:cs typeface="+mj-cs"/>
              </a:rPr>
              <a:t>Bernoulli Trials  (cont.)</a:t>
            </a:r>
          </a:p>
        </p:txBody>
      </p:sp>
      <p:sp>
        <p:nvSpPr>
          <p:cNvPr id="25602" name="Rectangle 3">
            <a:extLst>
              <a:ext uri="{FF2B5EF4-FFF2-40B4-BE49-F238E27FC236}">
                <a16:creationId xmlns:a16="http://schemas.microsoft.com/office/drawing/2014/main" id="{A4957FC2-3898-B72F-D498-64ABF9A94237}"/>
              </a:ext>
            </a:extLst>
          </p:cNvPr>
          <p:cNvSpPr>
            <a:spLocks noGrp="1" noChangeArrowheads="1"/>
          </p:cNvSpPr>
          <p:nvPr>
            <p:ph type="body" idx="1"/>
          </p:nvPr>
        </p:nvSpPr>
        <p:spPr>
          <a:xfrm>
            <a:off x="685800" y="1454150"/>
            <a:ext cx="7772400" cy="4759325"/>
          </a:xfrm>
        </p:spPr>
        <p:txBody>
          <a:bodyPr/>
          <a:lstStyle/>
          <a:p>
            <a:r>
              <a:rPr lang="en-US" altLang="en-US" dirty="0"/>
              <a:t>Let 0 denote failure and 1 denote success. Let S</a:t>
            </a:r>
            <a:r>
              <a:rPr lang="en-US" altLang="en-US" baseline="-25000" dirty="0"/>
              <a:t>n</a:t>
            </a:r>
            <a:r>
              <a:rPr lang="en-US" altLang="en-US" dirty="0"/>
              <a:t> be the sample space of an experiment involving n Bernoulli trials, defined by:</a:t>
            </a:r>
          </a:p>
          <a:p>
            <a:pPr lvl="1"/>
            <a:r>
              <a:rPr lang="en-US" altLang="en-US" dirty="0">
                <a:latin typeface="Times New Roman" panose="02020603050405020304" pitchFamily="18" charset="0"/>
              </a:rPr>
              <a:t>S</a:t>
            </a:r>
            <a:r>
              <a:rPr lang="en-US" altLang="en-US" baseline="-25000" dirty="0">
                <a:latin typeface="Times New Roman" panose="02020603050405020304" pitchFamily="18" charset="0"/>
              </a:rPr>
              <a:t>1</a:t>
            </a:r>
            <a:r>
              <a:rPr lang="en-US" altLang="en-US" dirty="0">
                <a:latin typeface="Times New Roman" panose="02020603050405020304" pitchFamily="18" charset="0"/>
              </a:rPr>
              <a:t> = {0, 1},		S</a:t>
            </a:r>
            <a:r>
              <a:rPr lang="en-US" altLang="en-US" baseline="-25000" dirty="0">
                <a:latin typeface="Times New Roman" panose="02020603050405020304" pitchFamily="18" charset="0"/>
              </a:rPr>
              <a:t>2</a:t>
            </a:r>
            <a:r>
              <a:rPr lang="en-US" altLang="en-US" dirty="0">
                <a:latin typeface="Times New Roman" panose="02020603050405020304" pitchFamily="18" charset="0"/>
              </a:rPr>
              <a:t> = {(0, 0), (0, 1), (1, 0), (1, 1)}</a:t>
            </a:r>
          </a:p>
          <a:p>
            <a:pPr lvl="1"/>
            <a:r>
              <a:rPr lang="en-US" altLang="en-US" dirty="0">
                <a:latin typeface="Times New Roman" panose="02020603050405020304" pitchFamily="18" charset="0"/>
              </a:rPr>
              <a:t>S</a:t>
            </a:r>
            <a:r>
              <a:rPr lang="en-US" altLang="en-US" baseline="-25000" dirty="0">
                <a:latin typeface="Times New Roman" panose="02020603050405020304" pitchFamily="18" charset="0"/>
              </a:rPr>
              <a:t>n</a:t>
            </a:r>
            <a:r>
              <a:rPr lang="en-US" altLang="en-US" dirty="0">
                <a:latin typeface="Times New Roman" panose="02020603050405020304" pitchFamily="18" charset="0"/>
              </a:rPr>
              <a:t> = {2</a:t>
            </a:r>
            <a:r>
              <a:rPr lang="en-US" altLang="en-US" baseline="30000" dirty="0">
                <a:latin typeface="Times New Roman" panose="02020603050405020304" pitchFamily="18" charset="0"/>
              </a:rPr>
              <a:t>n</a:t>
            </a:r>
            <a:r>
              <a:rPr lang="en-US" altLang="en-US" dirty="0">
                <a:latin typeface="Times New Roman" panose="02020603050405020304" pitchFamily="18" charset="0"/>
              </a:rPr>
              <a:t> n-tuples of 0</a:t>
            </a:r>
            <a:r>
              <a:rPr lang="ja-JP" altLang="en-US">
                <a:latin typeface="Arial" panose="020B0604020202020204" pitchFamily="34" charset="0"/>
              </a:rPr>
              <a:t>’</a:t>
            </a:r>
            <a:r>
              <a:rPr lang="en-US" altLang="ja-JP" dirty="0">
                <a:latin typeface="Times New Roman" panose="02020603050405020304" pitchFamily="18" charset="0"/>
              </a:rPr>
              <a:t>s and 1</a:t>
            </a:r>
            <a:r>
              <a:rPr lang="ja-JP" altLang="en-US">
                <a:latin typeface="Arial" panose="020B0604020202020204" pitchFamily="34" charset="0"/>
              </a:rPr>
              <a:t>’</a:t>
            </a:r>
            <a:r>
              <a:rPr lang="en-US" altLang="ja-JP" dirty="0">
                <a:latin typeface="Times New Roman" panose="02020603050405020304" pitchFamily="18" charset="0"/>
              </a:rPr>
              <a:t>s}.</a:t>
            </a:r>
          </a:p>
          <a:p>
            <a:endParaRPr lang="en-US" altLang="en-US" dirty="0"/>
          </a:p>
          <a:p>
            <a:endParaRPr lang="en-US" altLang="en-US" dirty="0"/>
          </a:p>
          <a:p>
            <a:r>
              <a:rPr lang="en-US" altLang="en-US" dirty="0"/>
              <a:t>The probability assignment over the sample space S</a:t>
            </a:r>
            <a:r>
              <a:rPr lang="en-US" altLang="en-US" baseline="-25000" dirty="0"/>
              <a:t>1</a:t>
            </a:r>
            <a:r>
              <a:rPr lang="en-US" altLang="en-US" dirty="0"/>
              <a:t> is already specified: P(0) = q </a:t>
            </a:r>
            <a:r>
              <a:rPr lang="en-US" altLang="en-US" dirty="0">
                <a:sym typeface="Symbol" pitchFamily="2" charset="2"/>
              </a:rPr>
              <a:t> 1</a:t>
            </a:r>
            <a:r>
              <a:rPr lang="en-US" altLang="en-US" dirty="0"/>
              <a:t>, P(1) = p </a:t>
            </a:r>
            <a:r>
              <a:rPr lang="en-US" altLang="en-US" dirty="0">
                <a:sym typeface="Symbol" pitchFamily="2" charset="2"/>
              </a:rPr>
              <a:t></a:t>
            </a:r>
            <a:r>
              <a:rPr lang="en-US" altLang="en-US" dirty="0"/>
              <a:t> 1, and p + q = 1. We wish to assign probabilities to the points in S</a:t>
            </a:r>
            <a:r>
              <a:rPr lang="en-US" altLang="en-US" baseline="-25000" dirty="0"/>
              <a:t>n</a:t>
            </a:r>
            <a:r>
              <a:rPr lang="en-US" altLang="en-US" dirty="0"/>
              <a:t>.</a:t>
            </a:r>
          </a:p>
          <a:p>
            <a:endParaRPr lang="en-US" altLang="en-US" dirty="0"/>
          </a:p>
          <a:p>
            <a:r>
              <a:rPr lang="en-US" altLang="en-US" dirty="0"/>
              <a:t>Let A</a:t>
            </a:r>
            <a:r>
              <a:rPr lang="en-US" altLang="en-US" baseline="-25000" dirty="0"/>
              <a:t>i</a:t>
            </a:r>
            <a:r>
              <a:rPr lang="en-US" altLang="en-US" dirty="0"/>
              <a:t> = </a:t>
            </a:r>
            <a:r>
              <a:rPr lang="ja-JP" altLang="en-US"/>
              <a:t>“</a:t>
            </a:r>
            <a:r>
              <a:rPr lang="en-US" altLang="ja-JP" dirty="0"/>
              <a:t>Success on trial </a:t>
            </a:r>
            <a:r>
              <a:rPr lang="en-US" altLang="ja-JP" dirty="0" err="1"/>
              <a:t>i</a:t>
            </a:r>
            <a:r>
              <a:rPr lang="ja-JP" altLang="en-US"/>
              <a:t>”</a:t>
            </a:r>
            <a:r>
              <a:rPr lang="en-US" altLang="ja-JP" dirty="0"/>
              <a:t> and A</a:t>
            </a:r>
            <a:r>
              <a:rPr lang="en-US" altLang="ja-JP" baseline="-25000" dirty="0"/>
              <a:t>i</a:t>
            </a:r>
            <a:r>
              <a:rPr lang="en-US" altLang="ja-JP" dirty="0"/>
              <a:t> = </a:t>
            </a:r>
            <a:r>
              <a:rPr lang="ja-JP" altLang="en-US"/>
              <a:t>“</a:t>
            </a:r>
            <a:r>
              <a:rPr lang="en-US" altLang="ja-JP" dirty="0"/>
              <a:t>Failure on trial </a:t>
            </a:r>
            <a:r>
              <a:rPr lang="en-US" altLang="ja-JP" dirty="0" err="1"/>
              <a:t>i</a:t>
            </a:r>
            <a:r>
              <a:rPr lang="ja-JP" altLang="en-US"/>
              <a:t>”</a:t>
            </a:r>
            <a:r>
              <a:rPr lang="en-US" altLang="ja-JP" dirty="0"/>
              <a:t> then P(A</a:t>
            </a:r>
            <a:r>
              <a:rPr lang="en-US" altLang="ja-JP" baseline="-25000" dirty="0"/>
              <a:t>i</a:t>
            </a:r>
            <a:r>
              <a:rPr lang="en-US" altLang="ja-JP" dirty="0"/>
              <a:t>) = p and P(A</a:t>
            </a:r>
            <a:r>
              <a:rPr lang="en-US" altLang="ja-JP" baseline="-25000" dirty="0"/>
              <a:t>i</a:t>
            </a:r>
            <a:r>
              <a:rPr lang="en-US" altLang="ja-JP" dirty="0"/>
              <a:t>) = q.</a:t>
            </a:r>
          </a:p>
          <a:p>
            <a:endParaRPr lang="en-US" altLang="en-US" dirty="0"/>
          </a:p>
        </p:txBody>
      </p:sp>
      <p:sp>
        <p:nvSpPr>
          <p:cNvPr id="270340" name="Line 4">
            <a:extLst>
              <a:ext uri="{FF2B5EF4-FFF2-40B4-BE49-F238E27FC236}">
                <a16:creationId xmlns:a16="http://schemas.microsoft.com/office/drawing/2014/main" id="{DE7524E2-931B-7B88-AF1F-8929CF6F1A1D}"/>
              </a:ext>
            </a:extLst>
          </p:cNvPr>
          <p:cNvSpPr>
            <a:spLocks noChangeShapeType="1"/>
          </p:cNvSpPr>
          <p:nvPr/>
        </p:nvSpPr>
        <p:spPr bwMode="auto">
          <a:xfrm>
            <a:off x="4762928" y="4927020"/>
            <a:ext cx="149225"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70341" name="Line 5">
            <a:extLst>
              <a:ext uri="{FF2B5EF4-FFF2-40B4-BE49-F238E27FC236}">
                <a16:creationId xmlns:a16="http://schemas.microsoft.com/office/drawing/2014/main" id="{67B7A586-F645-B5F8-823C-9340BB789C93}"/>
              </a:ext>
            </a:extLst>
          </p:cNvPr>
          <p:cNvSpPr>
            <a:spLocks noChangeShapeType="1"/>
          </p:cNvSpPr>
          <p:nvPr/>
        </p:nvSpPr>
        <p:spPr bwMode="auto">
          <a:xfrm flipV="1">
            <a:off x="3019647" y="5213654"/>
            <a:ext cx="12879" cy="6931"/>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55C9F1AB-12F5-6569-8EFC-08AA456E5729}"/>
              </a:ext>
            </a:extLst>
          </p:cNvPr>
          <p:cNvSpPr>
            <a:spLocks noGrp="1" noChangeArrowheads="1"/>
          </p:cNvSpPr>
          <p:nvPr>
            <p:ph type="title"/>
          </p:nvPr>
        </p:nvSpPr>
        <p:spPr/>
        <p:txBody>
          <a:bodyPr/>
          <a:lstStyle/>
          <a:p>
            <a:pPr>
              <a:defRPr/>
            </a:pPr>
            <a:r>
              <a:rPr lang="en-US">
                <a:ea typeface="+mj-ea"/>
                <a:cs typeface="+mj-cs"/>
              </a:rPr>
              <a:t>Bernoulli Trials  (cont.)</a:t>
            </a:r>
          </a:p>
        </p:txBody>
      </p:sp>
      <p:sp>
        <p:nvSpPr>
          <p:cNvPr id="27650" name="Rectangle 3">
            <a:extLst>
              <a:ext uri="{FF2B5EF4-FFF2-40B4-BE49-F238E27FC236}">
                <a16:creationId xmlns:a16="http://schemas.microsoft.com/office/drawing/2014/main" id="{D6053B7E-45EA-7A47-8EA7-5C931951F482}"/>
              </a:ext>
            </a:extLst>
          </p:cNvPr>
          <p:cNvSpPr>
            <a:spLocks noGrp="1" noChangeArrowheads="1"/>
          </p:cNvSpPr>
          <p:nvPr>
            <p:ph type="body" idx="1"/>
          </p:nvPr>
        </p:nvSpPr>
        <p:spPr/>
        <p:txBody>
          <a:bodyPr/>
          <a:lstStyle/>
          <a:p>
            <a:r>
              <a:rPr lang="en-US" altLang="en-US"/>
              <a:t>Consider s an element of S</a:t>
            </a:r>
            <a:r>
              <a:rPr lang="en-US" altLang="en-US" baseline="-25000"/>
              <a:t>n</a:t>
            </a:r>
            <a:r>
              <a:rPr lang="en-US" altLang="en-US"/>
              <a:t> such that s = (1, 1, …, 1, 0, 0, …, 0) [k 1</a:t>
            </a:r>
            <a:r>
              <a:rPr lang="ja-JP" altLang="en-US"/>
              <a:t>’</a:t>
            </a:r>
            <a:r>
              <a:rPr lang="en-US" altLang="ja-JP"/>
              <a:t>s and  (n-k) 0</a:t>
            </a:r>
            <a:r>
              <a:rPr lang="ja-JP" altLang="en-US"/>
              <a:t>’</a:t>
            </a:r>
            <a:r>
              <a:rPr lang="en-US" altLang="ja-JP"/>
              <a:t>s]. Then the elementary event  {s} can be written:</a:t>
            </a:r>
          </a:p>
          <a:p>
            <a:endParaRPr lang="en-US" altLang="en-US"/>
          </a:p>
        </p:txBody>
      </p:sp>
      <p:graphicFrame>
        <p:nvGraphicFramePr>
          <p:cNvPr id="27651" name="Object 4">
            <a:extLst>
              <a:ext uri="{FF2B5EF4-FFF2-40B4-BE49-F238E27FC236}">
                <a16:creationId xmlns:a16="http://schemas.microsoft.com/office/drawing/2014/main" id="{7A38C871-CF4B-A669-FF41-25B1C630AE1D}"/>
              </a:ext>
            </a:extLst>
          </p:cNvPr>
          <p:cNvGraphicFramePr>
            <a:graphicFrameLocks/>
          </p:cNvGraphicFramePr>
          <p:nvPr/>
        </p:nvGraphicFramePr>
        <p:xfrm>
          <a:off x="2260600" y="2843213"/>
          <a:ext cx="4445000" cy="1244600"/>
        </p:xfrm>
        <a:graphic>
          <a:graphicData uri="http://schemas.openxmlformats.org/presentationml/2006/ole">
            <mc:AlternateContent xmlns:mc="http://schemas.openxmlformats.org/markup-compatibility/2006">
              <mc:Choice xmlns:v="urn:schemas-microsoft-com:vml" Requires="v">
                <p:oleObj name="Equation" r:id="rId2" imgW="7315200" imgH="2044700" progId="Equation.3">
                  <p:embed/>
                </p:oleObj>
              </mc:Choice>
              <mc:Fallback>
                <p:oleObj name="Equation" r:id="rId2" imgW="7315200" imgH="2044700" progId="Equation.3">
                  <p:embed/>
                  <p:pic>
                    <p:nvPicPr>
                      <p:cNvPr id="27651" name="Object 4">
                        <a:extLst>
                          <a:ext uri="{FF2B5EF4-FFF2-40B4-BE49-F238E27FC236}">
                            <a16:creationId xmlns:a16="http://schemas.microsoft.com/office/drawing/2014/main" id="{7A38C871-CF4B-A669-FF41-25B1C630AE1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600" y="2843213"/>
                        <a:ext cx="44450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2" name="Rectangle 1">
            <a:extLst>
              <a:ext uri="{FF2B5EF4-FFF2-40B4-BE49-F238E27FC236}">
                <a16:creationId xmlns:a16="http://schemas.microsoft.com/office/drawing/2014/main" id="{9CCE5136-F983-6DF6-60B3-E7723E8B54D6}"/>
              </a:ext>
            </a:extLst>
          </p:cNvPr>
          <p:cNvSpPr>
            <a:spLocks noChangeArrowheads="1"/>
          </p:cNvSpPr>
          <p:nvPr/>
        </p:nvSpPr>
        <p:spPr bwMode="auto">
          <a:xfrm>
            <a:off x="1735138" y="2790825"/>
            <a:ext cx="5240337" cy="1885950"/>
          </a:xfrm>
          <a:prstGeom prst="rect">
            <a:avLst/>
          </a:pr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lstStyle>
            <a:lvl1pPr>
              <a:defRPr sz="800">
                <a:solidFill>
                  <a:schemeClr val="tx1"/>
                </a:solidFill>
                <a:latin typeface="Helvetica" pitchFamily="2" charset="0"/>
                <a:ea typeface="MS PGothic" panose="020B0600070205080204" pitchFamily="34" charset="-128"/>
              </a:defRPr>
            </a:lvl1pPr>
            <a:lvl2pPr marL="742950" indent="-285750">
              <a:defRPr sz="800">
                <a:solidFill>
                  <a:schemeClr val="tx1"/>
                </a:solidFill>
                <a:latin typeface="Helvetica" pitchFamily="2" charset="0"/>
                <a:ea typeface="MS PGothic" panose="020B0600070205080204" pitchFamily="34" charset="-128"/>
              </a:defRPr>
            </a:lvl2pPr>
            <a:lvl3pPr marL="1143000" indent="-228600">
              <a:defRPr sz="800">
                <a:solidFill>
                  <a:schemeClr val="tx1"/>
                </a:solidFill>
                <a:latin typeface="Helvetica" pitchFamily="2" charset="0"/>
                <a:ea typeface="MS PGothic" panose="020B0600070205080204" pitchFamily="34" charset="-128"/>
              </a:defRPr>
            </a:lvl3pPr>
            <a:lvl4pPr marL="1600200" indent="-228600">
              <a:defRPr sz="800">
                <a:solidFill>
                  <a:schemeClr val="tx1"/>
                </a:solidFill>
                <a:latin typeface="Helvetica" pitchFamily="2" charset="0"/>
                <a:ea typeface="MS PGothic" panose="020B0600070205080204" pitchFamily="34" charset="-128"/>
              </a:defRPr>
            </a:lvl4pPr>
            <a:lvl5pPr marL="2057400" indent="-228600">
              <a:defRPr sz="800">
                <a:solidFill>
                  <a:schemeClr val="tx1"/>
                </a:solidFill>
                <a:latin typeface="Helvetica" pitchFamily="2" charset="0"/>
                <a:ea typeface="MS PGothic" panose="020B0600070205080204" pitchFamily="34" charset="-128"/>
              </a:defRPr>
            </a:lvl5pPr>
            <a:lvl6pPr marL="2514600" indent="-228600" eaLnBrk="0" fontAlgn="base" hangingPunct="0">
              <a:spcBef>
                <a:spcPct val="0"/>
              </a:spcBef>
              <a:spcAft>
                <a:spcPct val="0"/>
              </a:spcAft>
              <a:defRPr sz="800">
                <a:solidFill>
                  <a:schemeClr val="tx1"/>
                </a:solidFill>
                <a:latin typeface="Helvetica" pitchFamily="2" charset="0"/>
                <a:ea typeface="MS PGothic" panose="020B0600070205080204" pitchFamily="34" charset="-128"/>
              </a:defRPr>
            </a:lvl6pPr>
            <a:lvl7pPr marL="2971800" indent="-228600" eaLnBrk="0" fontAlgn="base" hangingPunct="0">
              <a:spcBef>
                <a:spcPct val="0"/>
              </a:spcBef>
              <a:spcAft>
                <a:spcPct val="0"/>
              </a:spcAft>
              <a:defRPr sz="800">
                <a:solidFill>
                  <a:schemeClr val="tx1"/>
                </a:solidFill>
                <a:latin typeface="Helvetica" pitchFamily="2" charset="0"/>
                <a:ea typeface="MS PGothic" panose="020B0600070205080204" pitchFamily="34" charset="-128"/>
              </a:defRPr>
            </a:lvl7pPr>
            <a:lvl8pPr marL="3429000" indent="-228600" eaLnBrk="0" fontAlgn="base" hangingPunct="0">
              <a:spcBef>
                <a:spcPct val="0"/>
              </a:spcBef>
              <a:spcAft>
                <a:spcPct val="0"/>
              </a:spcAft>
              <a:defRPr sz="800">
                <a:solidFill>
                  <a:schemeClr val="tx1"/>
                </a:solidFill>
                <a:latin typeface="Helvetica" pitchFamily="2" charset="0"/>
                <a:ea typeface="MS PGothic" panose="020B0600070205080204" pitchFamily="34" charset="-128"/>
              </a:defRPr>
            </a:lvl8pPr>
            <a:lvl9pPr marL="3886200" indent="-228600" eaLnBrk="0" fontAlgn="base" hangingPunct="0">
              <a:spcBef>
                <a:spcPct val="0"/>
              </a:spcBef>
              <a:spcAft>
                <a:spcPct val="0"/>
              </a:spcAft>
              <a:defRPr sz="800">
                <a:solidFill>
                  <a:schemeClr val="tx1"/>
                </a:solidFill>
                <a:latin typeface="Helvetica" pitchFamily="2" charset="0"/>
                <a:ea typeface="MS PGothic" panose="020B0600070205080204" pitchFamily="34" charset="-128"/>
              </a:defRPr>
            </a:lvl9pPr>
          </a:lstStyle>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031B1CA2-5653-3CE4-95EB-382F27FC9138}"/>
              </a:ext>
            </a:extLst>
          </p:cNvPr>
          <p:cNvSpPr>
            <a:spLocks noGrp="1" noChangeArrowheads="1"/>
          </p:cNvSpPr>
          <p:nvPr>
            <p:ph type="title"/>
          </p:nvPr>
        </p:nvSpPr>
        <p:spPr/>
        <p:txBody>
          <a:bodyPr/>
          <a:lstStyle/>
          <a:p>
            <a:pPr>
              <a:defRPr/>
            </a:pPr>
            <a:r>
              <a:rPr lang="en-US">
                <a:ea typeface="+mj-ea"/>
                <a:cs typeface="+mj-cs"/>
              </a:rPr>
              <a:t>Bernoulli Trials  (cont.)</a:t>
            </a:r>
          </a:p>
        </p:txBody>
      </p:sp>
      <p:sp>
        <p:nvSpPr>
          <p:cNvPr id="28674" name="Rectangle 3">
            <a:extLst>
              <a:ext uri="{FF2B5EF4-FFF2-40B4-BE49-F238E27FC236}">
                <a16:creationId xmlns:a16="http://schemas.microsoft.com/office/drawing/2014/main" id="{2DF5C5C2-2916-3B69-584D-E74B2489702C}"/>
              </a:ext>
            </a:extLst>
          </p:cNvPr>
          <p:cNvSpPr>
            <a:spLocks noGrp="1" noChangeArrowheads="1"/>
          </p:cNvSpPr>
          <p:nvPr>
            <p:ph type="body" idx="1"/>
          </p:nvPr>
        </p:nvSpPr>
        <p:spPr>
          <a:xfrm>
            <a:off x="685800" y="1354138"/>
            <a:ext cx="7772400" cy="4859337"/>
          </a:xfrm>
        </p:spPr>
        <p:txBody>
          <a:bodyPr/>
          <a:lstStyle/>
          <a:p>
            <a:r>
              <a:rPr lang="en-US" altLang="en-US" dirty="0"/>
              <a:t>Therefore:</a:t>
            </a:r>
          </a:p>
          <a:p>
            <a:endParaRPr lang="en-US" altLang="en-US" dirty="0"/>
          </a:p>
          <a:p>
            <a:r>
              <a:rPr lang="en-US" altLang="en-US" dirty="0"/>
              <a:t>Similarly, any sample point with k 1</a:t>
            </a:r>
            <a:r>
              <a:rPr lang="ja-JP" altLang="en-US"/>
              <a:t>’</a:t>
            </a:r>
            <a:r>
              <a:rPr lang="en-US" altLang="ja-JP" dirty="0"/>
              <a:t>s and (n-k) 0</a:t>
            </a:r>
            <a:r>
              <a:rPr lang="ja-JP" altLang="en-US"/>
              <a:t>’</a:t>
            </a:r>
            <a:r>
              <a:rPr lang="en-US" altLang="ja-JP" dirty="0"/>
              <a:t>s is assigned probability </a:t>
            </a:r>
            <a:r>
              <a:rPr lang="en-US" altLang="ja-JP" dirty="0" err="1"/>
              <a:t>p</a:t>
            </a:r>
            <a:r>
              <a:rPr lang="en-US" altLang="ja-JP" baseline="30000" dirty="0" err="1"/>
              <a:t>k</a:t>
            </a:r>
            <a:r>
              <a:rPr lang="en-US" altLang="ja-JP" dirty="0" err="1"/>
              <a:t>q</a:t>
            </a:r>
            <a:r>
              <a:rPr lang="en-US" altLang="ja-JP" baseline="30000" dirty="0" err="1"/>
              <a:t>n</a:t>
            </a:r>
            <a:r>
              <a:rPr lang="en-US" altLang="ja-JP" baseline="30000" dirty="0"/>
              <a:t>-k</a:t>
            </a:r>
            <a:r>
              <a:rPr lang="en-US" altLang="ja-JP" dirty="0"/>
              <a:t>. Noting that there are      such points, the probability of obtaining exactly k successes in n trials is :</a:t>
            </a:r>
          </a:p>
          <a:p>
            <a:endParaRPr lang="en-US" altLang="en-US" dirty="0"/>
          </a:p>
          <a:p>
            <a:endParaRPr lang="en-US" altLang="en-US" dirty="0"/>
          </a:p>
          <a:p>
            <a:endParaRPr lang="en-US" altLang="en-US" dirty="0"/>
          </a:p>
          <a:p>
            <a:r>
              <a:rPr lang="en-US" altLang="en-US" dirty="0"/>
              <a:t>Verify that expression for P(s) is a legitimate probability assignment over the sample space Sn since </a:t>
            </a:r>
          </a:p>
          <a:p>
            <a:endParaRPr lang="en-US" altLang="en-US" dirty="0"/>
          </a:p>
          <a:p>
            <a:endParaRPr lang="en-US" altLang="en-US" dirty="0"/>
          </a:p>
          <a:p>
            <a:pPr>
              <a:buFontTx/>
              <a:buNone/>
            </a:pPr>
            <a:r>
              <a:rPr lang="en-US" altLang="en-US" dirty="0"/>
              <a:t>	</a:t>
            </a:r>
          </a:p>
          <a:p>
            <a:pPr>
              <a:buFontTx/>
              <a:buNone/>
            </a:pPr>
            <a:r>
              <a:rPr lang="en-US" altLang="en-US" dirty="0"/>
              <a:t>	by the </a:t>
            </a:r>
            <a:r>
              <a:rPr lang="en-US" altLang="en-US" b="1" dirty="0"/>
              <a:t>Binomial theorem</a:t>
            </a:r>
            <a:r>
              <a:rPr lang="en-US" altLang="en-US" dirty="0"/>
              <a:t>. </a:t>
            </a:r>
          </a:p>
        </p:txBody>
      </p:sp>
      <p:graphicFrame>
        <p:nvGraphicFramePr>
          <p:cNvPr id="28675" name="Object 4">
            <a:extLst>
              <a:ext uri="{FF2B5EF4-FFF2-40B4-BE49-F238E27FC236}">
                <a16:creationId xmlns:a16="http://schemas.microsoft.com/office/drawing/2014/main" id="{6FD35F98-E5BE-AE06-9702-571CBE23E11F}"/>
              </a:ext>
            </a:extLst>
          </p:cNvPr>
          <p:cNvGraphicFramePr>
            <a:graphicFrameLocks/>
          </p:cNvGraphicFramePr>
          <p:nvPr/>
        </p:nvGraphicFramePr>
        <p:xfrm>
          <a:off x="2590800" y="1371600"/>
          <a:ext cx="1390650" cy="482600"/>
        </p:xfrm>
        <a:graphic>
          <a:graphicData uri="http://schemas.openxmlformats.org/presentationml/2006/ole">
            <mc:AlternateContent xmlns:mc="http://schemas.openxmlformats.org/markup-compatibility/2006">
              <mc:Choice xmlns:v="urn:schemas-microsoft-com:vml" Requires="v">
                <p:oleObj name="Equation" r:id="rId3" imgW="7353300" imgH="2552700" progId="Equation.3">
                  <p:embed/>
                </p:oleObj>
              </mc:Choice>
              <mc:Fallback>
                <p:oleObj name="Equation" r:id="rId3" imgW="7353300" imgH="2552700" progId="Equation.3">
                  <p:embed/>
                  <p:pic>
                    <p:nvPicPr>
                      <p:cNvPr id="28675" name="Object 4">
                        <a:extLst>
                          <a:ext uri="{FF2B5EF4-FFF2-40B4-BE49-F238E27FC236}">
                            <a16:creationId xmlns:a16="http://schemas.microsoft.com/office/drawing/2014/main" id="{6FD35F98-E5BE-AE06-9702-571CBE23E11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371600"/>
                        <a:ext cx="139065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8676" name="Object 5">
            <a:extLst>
              <a:ext uri="{FF2B5EF4-FFF2-40B4-BE49-F238E27FC236}">
                <a16:creationId xmlns:a16="http://schemas.microsoft.com/office/drawing/2014/main" id="{23D542EA-1DAC-BFEC-482C-871FF5506725}"/>
              </a:ext>
            </a:extLst>
          </p:cNvPr>
          <p:cNvGraphicFramePr>
            <a:graphicFrameLocks/>
          </p:cNvGraphicFramePr>
          <p:nvPr/>
        </p:nvGraphicFramePr>
        <p:xfrm>
          <a:off x="5445125" y="2382838"/>
          <a:ext cx="342900" cy="363537"/>
        </p:xfrm>
        <a:graphic>
          <a:graphicData uri="http://schemas.openxmlformats.org/presentationml/2006/ole">
            <mc:AlternateContent xmlns:mc="http://schemas.openxmlformats.org/markup-compatibility/2006">
              <mc:Choice xmlns:v="urn:schemas-microsoft-com:vml" Requires="v">
                <p:oleObj name="Equation" r:id="rId5" imgW="406400" imgH="673100" progId="Equation.3">
                  <p:embed/>
                </p:oleObj>
              </mc:Choice>
              <mc:Fallback>
                <p:oleObj name="Equation" r:id="rId5" imgW="406400" imgH="673100" progId="Equation.3">
                  <p:embed/>
                  <p:pic>
                    <p:nvPicPr>
                      <p:cNvPr id="28676" name="Object 5">
                        <a:extLst>
                          <a:ext uri="{FF2B5EF4-FFF2-40B4-BE49-F238E27FC236}">
                            <a16:creationId xmlns:a16="http://schemas.microsoft.com/office/drawing/2014/main" id="{23D542EA-1DAC-BFEC-482C-871FF5506725}"/>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5125" y="2382838"/>
                        <a:ext cx="342900"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8677" name="Object 6">
            <a:extLst>
              <a:ext uri="{FF2B5EF4-FFF2-40B4-BE49-F238E27FC236}">
                <a16:creationId xmlns:a16="http://schemas.microsoft.com/office/drawing/2014/main" id="{6B7A6017-4786-C0CE-716F-2D6F7451FDB9}"/>
              </a:ext>
            </a:extLst>
          </p:cNvPr>
          <p:cNvGraphicFramePr>
            <a:graphicFrameLocks/>
          </p:cNvGraphicFramePr>
          <p:nvPr/>
        </p:nvGraphicFramePr>
        <p:xfrm>
          <a:off x="2382838" y="3190875"/>
          <a:ext cx="1970087" cy="681038"/>
        </p:xfrm>
        <a:graphic>
          <a:graphicData uri="http://schemas.openxmlformats.org/presentationml/2006/ole">
            <mc:AlternateContent xmlns:mc="http://schemas.openxmlformats.org/markup-compatibility/2006">
              <mc:Choice xmlns:v="urn:schemas-microsoft-com:vml" Requires="v">
                <p:oleObj name="Equation" r:id="rId7" imgW="1752600" imgH="673100" progId="Equation.3">
                  <p:embed/>
                </p:oleObj>
              </mc:Choice>
              <mc:Fallback>
                <p:oleObj name="Equation" r:id="rId7" imgW="1752600" imgH="673100" progId="Equation.3">
                  <p:embed/>
                  <p:pic>
                    <p:nvPicPr>
                      <p:cNvPr id="28677" name="Object 6">
                        <a:extLst>
                          <a:ext uri="{FF2B5EF4-FFF2-40B4-BE49-F238E27FC236}">
                            <a16:creationId xmlns:a16="http://schemas.microsoft.com/office/drawing/2014/main" id="{6B7A6017-4786-C0CE-716F-2D6F7451FDB9}"/>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82838" y="3190875"/>
                        <a:ext cx="1970087"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72391" name="Rectangle 7">
            <a:extLst>
              <a:ext uri="{FF2B5EF4-FFF2-40B4-BE49-F238E27FC236}">
                <a16:creationId xmlns:a16="http://schemas.microsoft.com/office/drawing/2014/main" id="{DDFEC59E-0EB1-307B-FF8E-9D8C375D3495}"/>
              </a:ext>
            </a:extLst>
          </p:cNvPr>
          <p:cNvSpPr>
            <a:spLocks noChangeArrowheads="1"/>
          </p:cNvSpPr>
          <p:nvPr/>
        </p:nvSpPr>
        <p:spPr bwMode="auto">
          <a:xfrm>
            <a:off x="5245100" y="3341688"/>
            <a:ext cx="144303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7" rIns="92075" bIns="46037">
            <a:spAutoFit/>
          </a:bodyPr>
          <a:lstStyle>
            <a:lvl1pPr>
              <a:defRPr sz="800">
                <a:solidFill>
                  <a:schemeClr val="tx1"/>
                </a:solidFill>
                <a:latin typeface="Helvetica" pitchFamily="2" charset="0"/>
                <a:ea typeface="MS PGothic" panose="020B0600070205080204" pitchFamily="34" charset="-128"/>
              </a:defRPr>
            </a:lvl1pPr>
            <a:lvl2pPr marL="742950" indent="-285750">
              <a:defRPr sz="800">
                <a:solidFill>
                  <a:schemeClr val="tx1"/>
                </a:solidFill>
                <a:latin typeface="Helvetica" pitchFamily="2" charset="0"/>
                <a:ea typeface="MS PGothic" panose="020B0600070205080204" pitchFamily="34" charset="-128"/>
              </a:defRPr>
            </a:lvl2pPr>
            <a:lvl3pPr marL="1143000" indent="-228600">
              <a:defRPr sz="800">
                <a:solidFill>
                  <a:schemeClr val="tx1"/>
                </a:solidFill>
                <a:latin typeface="Helvetica" pitchFamily="2" charset="0"/>
                <a:ea typeface="MS PGothic" panose="020B0600070205080204" pitchFamily="34" charset="-128"/>
              </a:defRPr>
            </a:lvl3pPr>
            <a:lvl4pPr marL="1600200" indent="-228600">
              <a:defRPr sz="800">
                <a:solidFill>
                  <a:schemeClr val="tx1"/>
                </a:solidFill>
                <a:latin typeface="Helvetica" pitchFamily="2" charset="0"/>
                <a:ea typeface="MS PGothic" panose="020B0600070205080204" pitchFamily="34" charset="-128"/>
              </a:defRPr>
            </a:lvl4pPr>
            <a:lvl5pPr marL="2057400" indent="-228600">
              <a:defRPr sz="800">
                <a:solidFill>
                  <a:schemeClr val="tx1"/>
                </a:solidFill>
                <a:latin typeface="Helvetica" pitchFamily="2" charset="0"/>
                <a:ea typeface="MS PGothic" panose="020B0600070205080204" pitchFamily="34" charset="-128"/>
              </a:defRPr>
            </a:lvl5pPr>
            <a:lvl6pPr marL="2514600" indent="-228600" eaLnBrk="0" fontAlgn="base" hangingPunct="0">
              <a:spcBef>
                <a:spcPct val="0"/>
              </a:spcBef>
              <a:spcAft>
                <a:spcPct val="0"/>
              </a:spcAft>
              <a:defRPr sz="800">
                <a:solidFill>
                  <a:schemeClr val="tx1"/>
                </a:solidFill>
                <a:latin typeface="Helvetica" pitchFamily="2" charset="0"/>
                <a:ea typeface="MS PGothic" panose="020B0600070205080204" pitchFamily="34" charset="-128"/>
              </a:defRPr>
            </a:lvl6pPr>
            <a:lvl7pPr marL="2971800" indent="-228600" eaLnBrk="0" fontAlgn="base" hangingPunct="0">
              <a:spcBef>
                <a:spcPct val="0"/>
              </a:spcBef>
              <a:spcAft>
                <a:spcPct val="0"/>
              </a:spcAft>
              <a:defRPr sz="800">
                <a:solidFill>
                  <a:schemeClr val="tx1"/>
                </a:solidFill>
                <a:latin typeface="Helvetica" pitchFamily="2" charset="0"/>
                <a:ea typeface="MS PGothic" panose="020B0600070205080204" pitchFamily="34" charset="-128"/>
              </a:defRPr>
            </a:lvl7pPr>
            <a:lvl8pPr marL="3429000" indent="-228600" eaLnBrk="0" fontAlgn="base" hangingPunct="0">
              <a:spcBef>
                <a:spcPct val="0"/>
              </a:spcBef>
              <a:spcAft>
                <a:spcPct val="0"/>
              </a:spcAft>
              <a:defRPr sz="800">
                <a:solidFill>
                  <a:schemeClr val="tx1"/>
                </a:solidFill>
                <a:latin typeface="Helvetica" pitchFamily="2" charset="0"/>
                <a:ea typeface="MS PGothic" panose="020B0600070205080204" pitchFamily="34" charset="-128"/>
              </a:defRPr>
            </a:lvl8pPr>
            <a:lvl9pPr marL="3886200" indent="-228600" eaLnBrk="0" fontAlgn="base" hangingPunct="0">
              <a:spcBef>
                <a:spcPct val="0"/>
              </a:spcBef>
              <a:spcAft>
                <a:spcPct val="0"/>
              </a:spcAft>
              <a:defRPr sz="800">
                <a:solidFill>
                  <a:schemeClr val="tx1"/>
                </a:solidFill>
                <a:latin typeface="Helvetica" pitchFamily="2" charset="0"/>
                <a:ea typeface="MS PGothic" panose="020B0600070205080204" pitchFamily="34" charset="-128"/>
              </a:defRPr>
            </a:lvl9pPr>
          </a:lstStyle>
          <a:p>
            <a:r>
              <a:rPr lang="en-US" altLang="en-US" sz="1800" i="1">
                <a:latin typeface="Times New Roman" panose="02020603050405020304" pitchFamily="18" charset="0"/>
              </a:rPr>
              <a:t>k = 0, 1, …, n</a:t>
            </a:r>
          </a:p>
        </p:txBody>
      </p:sp>
      <p:graphicFrame>
        <p:nvGraphicFramePr>
          <p:cNvPr id="28679" name="Object 8">
            <a:extLst>
              <a:ext uri="{FF2B5EF4-FFF2-40B4-BE49-F238E27FC236}">
                <a16:creationId xmlns:a16="http://schemas.microsoft.com/office/drawing/2014/main" id="{38D45C53-B48A-00AE-0687-744A2EB9DB2D}"/>
              </a:ext>
            </a:extLst>
          </p:cNvPr>
          <p:cNvGraphicFramePr>
            <a:graphicFrameLocks/>
          </p:cNvGraphicFramePr>
          <p:nvPr/>
        </p:nvGraphicFramePr>
        <p:xfrm>
          <a:off x="2930525" y="4891088"/>
          <a:ext cx="3040063" cy="758825"/>
        </p:xfrm>
        <a:graphic>
          <a:graphicData uri="http://schemas.openxmlformats.org/presentationml/2006/ole">
            <mc:AlternateContent xmlns:mc="http://schemas.openxmlformats.org/markup-compatibility/2006">
              <mc:Choice xmlns:v="urn:schemas-microsoft-com:vml" Requires="v">
                <p:oleObj name="Equation" r:id="rId9" imgW="2743200" imgH="673100" progId="Equation.3">
                  <p:embed/>
                </p:oleObj>
              </mc:Choice>
              <mc:Fallback>
                <p:oleObj name="Equation" r:id="rId9" imgW="2743200" imgH="673100" progId="Equation.3">
                  <p:embed/>
                  <p:pic>
                    <p:nvPicPr>
                      <p:cNvPr id="28679" name="Object 8">
                        <a:extLst>
                          <a:ext uri="{FF2B5EF4-FFF2-40B4-BE49-F238E27FC236}">
                            <a16:creationId xmlns:a16="http://schemas.microsoft.com/office/drawing/2014/main" id="{38D45C53-B48A-00AE-0687-744A2EB9DB2D}"/>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0525" y="4891088"/>
                        <a:ext cx="3040063"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435934" y="163513"/>
            <a:ext cx="8218967" cy="1106487"/>
          </a:xfrm>
        </p:spPr>
        <p:txBody>
          <a:bodyPr/>
          <a:lstStyle/>
          <a:p>
            <a:pPr>
              <a:defRPr/>
            </a:pPr>
            <a:r>
              <a:rPr lang="en-US" dirty="0">
                <a:ea typeface="+mj-ea"/>
                <a:cs typeface="+mj-cs"/>
              </a:rPr>
              <a:t>Application to Reliability Evaluation of</a:t>
            </a:r>
            <a:br>
              <a:rPr lang="en-US" dirty="0">
                <a:ea typeface="+mj-ea"/>
                <a:cs typeface="+mj-cs"/>
              </a:rPr>
            </a:br>
            <a:r>
              <a:rPr lang="en-US" dirty="0">
                <a:ea typeface="+mj-ea"/>
                <a:cs typeface="+mj-cs"/>
              </a:rPr>
              <a:t>Series, Parallel, Series-Parallel Systems</a:t>
            </a:r>
          </a:p>
        </p:txBody>
      </p:sp>
      <p:sp>
        <p:nvSpPr>
          <p:cNvPr id="265219" name="Rectangle 3"/>
          <p:cNvSpPr>
            <a:spLocks noGrp="1" noChangeArrowheads="1"/>
          </p:cNvSpPr>
          <p:nvPr>
            <p:ph type="body" idx="1"/>
          </p:nvPr>
        </p:nvSpPr>
        <p:spPr/>
        <p:txBody>
          <a:bodyPr/>
          <a:lstStyle/>
          <a:p>
            <a:pPr>
              <a:defRPr/>
            </a:pPr>
            <a:endParaRPr lang="en-US">
              <a:ea typeface="+mn-ea"/>
              <a:cs typeface="+mn-cs"/>
            </a:endParaRPr>
          </a:p>
          <a:p>
            <a:pPr>
              <a:defRPr/>
            </a:pPr>
            <a:r>
              <a:rPr lang="en-US">
                <a:ea typeface="+mn-ea"/>
                <a:cs typeface="+mn-cs"/>
              </a:rPr>
              <a:t>Consider the problem of computing reliability of so-called series-parallel systems.</a:t>
            </a:r>
          </a:p>
          <a:p>
            <a:pPr>
              <a:defRPr/>
            </a:pPr>
            <a:r>
              <a:rPr lang="en-US">
                <a:ea typeface="+mn-ea"/>
                <a:cs typeface="+mn-cs"/>
              </a:rPr>
              <a:t>A </a:t>
            </a:r>
            <a:r>
              <a:rPr lang="en-US" b="1">
                <a:ea typeface="+mn-ea"/>
                <a:cs typeface="+mn-cs"/>
              </a:rPr>
              <a:t>series system</a:t>
            </a:r>
            <a:r>
              <a:rPr lang="en-US">
                <a:ea typeface="+mn-ea"/>
                <a:cs typeface="+mn-cs"/>
              </a:rPr>
              <a:t> is one in which all components are so interrelated that the entire system will fail if any one of its components fails.</a:t>
            </a:r>
          </a:p>
          <a:p>
            <a:pPr>
              <a:defRPr/>
            </a:pPr>
            <a:r>
              <a:rPr lang="en-US">
                <a:ea typeface="+mn-ea"/>
                <a:cs typeface="+mn-cs"/>
              </a:rPr>
              <a:t>A </a:t>
            </a:r>
            <a:r>
              <a:rPr lang="en-US" b="1">
                <a:ea typeface="+mn-ea"/>
                <a:cs typeface="+mn-cs"/>
              </a:rPr>
              <a:t>parallel system</a:t>
            </a:r>
            <a:r>
              <a:rPr lang="en-US">
                <a:ea typeface="+mn-ea"/>
                <a:cs typeface="+mn-cs"/>
              </a:rPr>
              <a:t> is one that will fail only if all its components fail.</a:t>
            </a:r>
          </a:p>
          <a:p>
            <a:pPr>
              <a:defRPr/>
            </a:pPr>
            <a:r>
              <a:rPr lang="en-US">
                <a:ea typeface="+mn-ea"/>
                <a:cs typeface="+mn-cs"/>
              </a:rPr>
              <a:t>We will assume that failure events of components in a system are mutually independent.  Consider a series system of </a:t>
            </a:r>
            <a:r>
              <a:rPr lang="en-US" i="1">
                <a:ea typeface="+mn-ea"/>
                <a:cs typeface="+mn-cs"/>
              </a:rPr>
              <a:t>n</a:t>
            </a:r>
            <a:r>
              <a:rPr lang="en-US">
                <a:ea typeface="+mn-ea"/>
                <a:cs typeface="+mn-cs"/>
              </a:rPr>
              <a:t> components.</a:t>
            </a:r>
          </a:p>
          <a:p>
            <a:pPr>
              <a:defRPr/>
            </a:pPr>
            <a:endParaRPr lang="en-US">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DF5DFE2B-8441-9101-8E55-EFB07D98C4A4}"/>
              </a:ext>
            </a:extLst>
          </p:cNvPr>
          <p:cNvSpPr>
            <a:spLocks noGrp="1"/>
          </p:cNvSpPr>
          <p:nvPr>
            <p:ph type="title"/>
          </p:nvPr>
        </p:nvSpPr>
        <p:spPr/>
        <p:txBody>
          <a:bodyPr/>
          <a:lstStyle/>
          <a:p>
            <a:r>
              <a:rPr lang="en-US" altLang="en-US"/>
              <a:t>Example</a:t>
            </a:r>
          </a:p>
        </p:txBody>
      </p:sp>
      <p:sp>
        <p:nvSpPr>
          <p:cNvPr id="30722" name="Content Placeholder 2">
            <a:extLst>
              <a:ext uri="{FF2B5EF4-FFF2-40B4-BE49-F238E27FC236}">
                <a16:creationId xmlns:a16="http://schemas.microsoft.com/office/drawing/2014/main" id="{B7EBFBDD-FE50-37A9-6AB7-7347418C3858}"/>
              </a:ext>
            </a:extLst>
          </p:cNvPr>
          <p:cNvSpPr>
            <a:spLocks noGrp="1"/>
          </p:cNvSpPr>
          <p:nvPr>
            <p:ph idx="1"/>
          </p:nvPr>
        </p:nvSpPr>
        <p:spPr/>
        <p:txBody>
          <a:bodyPr/>
          <a:lstStyle/>
          <a:p>
            <a:r>
              <a:rPr lang="en-US" altLang="en-US"/>
              <a:t>Consider a binary communication channel transmitting coded words of n bits each. Assume that the probability of successful transmission of a single bit is p (and the probability of an error is q = 1-p), and the code is capable of correcting up to e (e &gt;=0) errors. </a:t>
            </a:r>
          </a:p>
          <a:p>
            <a:r>
              <a:rPr lang="en-US" altLang="en-US"/>
              <a:t>For example, if no coding or parity checking is used, then e = 0. If a single error correcting Hamming code is used then e =1. </a:t>
            </a:r>
          </a:p>
          <a:p>
            <a:r>
              <a:rPr lang="en-US" altLang="en-US"/>
              <a:t>If we assume that the transmission of successive bits is independent, then the probability of successful word transmission is: </a:t>
            </a:r>
          </a:p>
          <a:p>
            <a:endParaRPr lang="en-US" altLang="en-US"/>
          </a:p>
          <a:p>
            <a:endParaRPr lang="en-US" altLang="en-US"/>
          </a:p>
        </p:txBody>
      </p:sp>
      <p:graphicFrame>
        <p:nvGraphicFramePr>
          <p:cNvPr id="30723" name="Object 6">
            <a:extLst>
              <a:ext uri="{FF2B5EF4-FFF2-40B4-BE49-F238E27FC236}">
                <a16:creationId xmlns:a16="http://schemas.microsoft.com/office/drawing/2014/main" id="{543EAE0E-9353-AFDD-C207-0B8B58C8F060}"/>
              </a:ext>
            </a:extLst>
          </p:cNvPr>
          <p:cNvGraphicFramePr>
            <a:graphicFrameLocks noChangeAspect="1"/>
          </p:cNvGraphicFramePr>
          <p:nvPr/>
        </p:nvGraphicFramePr>
        <p:xfrm>
          <a:off x="3124200" y="4851400"/>
          <a:ext cx="3978275" cy="1244600"/>
        </p:xfrm>
        <a:graphic>
          <a:graphicData uri="http://schemas.openxmlformats.org/presentationml/2006/ole">
            <mc:AlternateContent xmlns:mc="http://schemas.openxmlformats.org/markup-compatibility/2006">
              <mc:Choice xmlns:v="urn:schemas-microsoft-com:vml" Requires="v">
                <p:oleObj name="Equation" r:id="rId2" imgW="52374800" imgH="16383000" progId="Equation.3">
                  <p:embed/>
                </p:oleObj>
              </mc:Choice>
              <mc:Fallback>
                <p:oleObj name="Equation" r:id="rId2" imgW="52374800" imgH="16383000" progId="Equation.3">
                  <p:embed/>
                  <p:pic>
                    <p:nvPicPr>
                      <p:cNvPr id="30723" name="Object 6">
                        <a:extLst>
                          <a:ext uri="{FF2B5EF4-FFF2-40B4-BE49-F238E27FC236}">
                            <a16:creationId xmlns:a16="http://schemas.microsoft.com/office/drawing/2014/main" id="{543EAE0E-9353-AFDD-C207-0B8B58C8F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851400"/>
                        <a:ext cx="39782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3A7548AC-6BAE-BCCA-FF2D-9A99D0F9DAC6}"/>
              </a:ext>
            </a:extLst>
          </p:cNvPr>
          <p:cNvSpPr>
            <a:spLocks noGrp="1" noChangeArrowheads="1"/>
          </p:cNvSpPr>
          <p:nvPr>
            <p:ph type="title"/>
          </p:nvPr>
        </p:nvSpPr>
        <p:spPr/>
        <p:txBody>
          <a:bodyPr/>
          <a:lstStyle/>
          <a:p>
            <a:pPr>
              <a:defRPr/>
            </a:pPr>
            <a:r>
              <a:rPr lang="en-US" dirty="0">
                <a:ea typeface="+mj-ea"/>
                <a:cs typeface="ＭＳ Ｐゴシック" charset="0"/>
              </a:rPr>
              <a:t>Bernoulli Trials  Example</a:t>
            </a:r>
            <a:br>
              <a:rPr lang="en-US" dirty="0">
                <a:ea typeface="+mj-ea"/>
                <a:cs typeface="ＭＳ Ｐゴシック" charset="0"/>
              </a:rPr>
            </a:br>
            <a:r>
              <a:rPr lang="en-US" dirty="0">
                <a:ea typeface="+mj-ea"/>
                <a:cs typeface="ＭＳ Ｐゴシック" charset="0"/>
              </a:rPr>
              <a:t>m-out-of-n system</a:t>
            </a:r>
          </a:p>
        </p:txBody>
      </p:sp>
      <p:sp>
        <p:nvSpPr>
          <p:cNvPr id="31746" name="Rectangle 3">
            <a:extLst>
              <a:ext uri="{FF2B5EF4-FFF2-40B4-BE49-F238E27FC236}">
                <a16:creationId xmlns:a16="http://schemas.microsoft.com/office/drawing/2014/main" id="{7B4FE663-8BAC-F169-6050-296742C71BEE}"/>
              </a:ext>
            </a:extLst>
          </p:cNvPr>
          <p:cNvSpPr>
            <a:spLocks noGrp="1" noChangeArrowheads="1"/>
          </p:cNvSpPr>
          <p:nvPr>
            <p:ph type="body" idx="1"/>
          </p:nvPr>
        </p:nvSpPr>
        <p:spPr/>
        <p:txBody>
          <a:bodyPr/>
          <a:lstStyle/>
          <a:p>
            <a:r>
              <a:rPr lang="en-US" altLang="en-US"/>
              <a:t>Consider a system with n components that requires m (</a:t>
            </a:r>
            <a:r>
              <a:rPr lang="en-US" altLang="en-US">
                <a:latin typeface="Symbol" pitchFamily="2" charset="2"/>
              </a:rPr>
              <a:t>£</a:t>
            </a:r>
            <a:r>
              <a:rPr lang="en-US" altLang="en-US"/>
              <a:t>n) or more components  to function for the correct operation of the system (called m-out-of-n system). </a:t>
            </a:r>
          </a:p>
          <a:p>
            <a:endParaRPr lang="en-US" altLang="en-US"/>
          </a:p>
          <a:p>
            <a:r>
              <a:rPr lang="en-US" altLang="en-US"/>
              <a:t>If we let m=n, then we have a series system; if we let m = 1, then we have a system with parallel redundancy.</a:t>
            </a:r>
          </a:p>
          <a:p>
            <a:r>
              <a:rPr lang="en-US" altLang="en-US" u="sng"/>
              <a:t>Assume:</a:t>
            </a:r>
            <a:r>
              <a:rPr lang="en-US" altLang="en-US"/>
              <a:t> n components are statistically identical and function independently of each other. </a:t>
            </a:r>
          </a:p>
          <a:p>
            <a:endParaRPr lang="en-US" altLang="en-US"/>
          </a:p>
          <a:p>
            <a:r>
              <a:rPr lang="en-US" altLang="en-US"/>
              <a:t>Let R denote the reliability  of a component ( and q = 1 - R gives its unreliability), then the experiment of observing the status of n components can be thought of as a sequence of n Bernoulli trials with the probability of success equal R.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61BFEC70-908B-FFB3-ACDA-24E9706B27F1}"/>
              </a:ext>
            </a:extLst>
          </p:cNvPr>
          <p:cNvSpPr>
            <a:spLocks noGrp="1" noChangeArrowheads="1"/>
          </p:cNvSpPr>
          <p:nvPr>
            <p:ph type="title"/>
          </p:nvPr>
        </p:nvSpPr>
        <p:spPr/>
        <p:txBody>
          <a:bodyPr/>
          <a:lstStyle/>
          <a:p>
            <a:pPr>
              <a:defRPr/>
            </a:pPr>
            <a:r>
              <a:rPr lang="en-US">
                <a:ea typeface="+mj-ea"/>
                <a:cs typeface="ＭＳ Ｐゴシック" charset="0"/>
              </a:rPr>
              <a:t>Bernoulli Trials  Example (cont.)</a:t>
            </a:r>
          </a:p>
        </p:txBody>
      </p:sp>
      <p:sp>
        <p:nvSpPr>
          <p:cNvPr id="268291" name="Rectangle 3">
            <a:extLst>
              <a:ext uri="{FF2B5EF4-FFF2-40B4-BE49-F238E27FC236}">
                <a16:creationId xmlns:a16="http://schemas.microsoft.com/office/drawing/2014/main" id="{A47AA24F-956B-366F-16CC-C87932BE26C4}"/>
              </a:ext>
            </a:extLst>
          </p:cNvPr>
          <p:cNvSpPr>
            <a:spLocks noGrp="1" noChangeArrowheads="1"/>
          </p:cNvSpPr>
          <p:nvPr>
            <p:ph type="body" idx="1"/>
          </p:nvPr>
        </p:nvSpPr>
        <p:spPr/>
        <p:txBody>
          <a:bodyPr/>
          <a:lstStyle/>
          <a:p>
            <a:pPr>
              <a:defRPr/>
            </a:pPr>
            <a:r>
              <a:rPr lang="en-US" dirty="0">
                <a:ea typeface="+mn-ea"/>
                <a:cs typeface="ＭＳ Ｐゴシック" charset="0"/>
              </a:rPr>
              <a:t>Now the reliability of the system is:</a:t>
            </a:r>
          </a:p>
          <a:p>
            <a:pPr>
              <a:defRPr/>
            </a:pPr>
            <a:endParaRPr lang="en-US" dirty="0">
              <a:ea typeface="+mn-ea"/>
              <a:cs typeface="ＭＳ Ｐゴシック" charset="0"/>
            </a:endParaRPr>
          </a:p>
          <a:p>
            <a:pPr>
              <a:defRPr/>
            </a:pPr>
            <a:endParaRPr lang="en-US" dirty="0">
              <a:ea typeface="+mn-ea"/>
              <a:cs typeface="ＭＳ Ｐゴシック" charset="0"/>
            </a:endParaRPr>
          </a:p>
          <a:p>
            <a:pPr>
              <a:defRPr/>
            </a:pPr>
            <a:endParaRPr lang="en-US" dirty="0">
              <a:ea typeface="+mn-ea"/>
              <a:cs typeface="ＭＳ Ｐゴシック" charset="0"/>
            </a:endParaRPr>
          </a:p>
          <a:p>
            <a:pPr>
              <a:defRPr/>
            </a:pPr>
            <a:endParaRPr lang="en-US" dirty="0">
              <a:ea typeface="+mn-ea"/>
              <a:cs typeface="ＭＳ Ｐゴシック" charset="0"/>
            </a:endParaRPr>
          </a:p>
          <a:p>
            <a:pPr>
              <a:defRPr/>
            </a:pPr>
            <a:endParaRPr lang="en-US" dirty="0">
              <a:ea typeface="+mn-ea"/>
              <a:cs typeface="ＭＳ Ｐゴシック" charset="0"/>
            </a:endParaRPr>
          </a:p>
          <a:p>
            <a:pPr>
              <a:defRPr/>
            </a:pPr>
            <a:endParaRPr lang="en-US" dirty="0">
              <a:ea typeface="+mn-ea"/>
              <a:cs typeface="ＭＳ Ｐゴシック" charset="0"/>
            </a:endParaRPr>
          </a:p>
          <a:p>
            <a:pPr>
              <a:defRPr/>
            </a:pPr>
            <a:endParaRPr lang="en-US" dirty="0">
              <a:ea typeface="+mn-ea"/>
              <a:cs typeface="ＭＳ Ｐゴシック" charset="0"/>
            </a:endParaRPr>
          </a:p>
          <a:p>
            <a:pPr>
              <a:defRPr/>
            </a:pPr>
            <a:r>
              <a:rPr lang="en-US" dirty="0">
                <a:ea typeface="+mn-ea"/>
                <a:cs typeface="ＭＳ Ｐゴシック" charset="0"/>
              </a:rPr>
              <a:t>It is easy to verify that:</a:t>
            </a:r>
          </a:p>
          <a:p>
            <a:pPr>
              <a:defRPr/>
            </a:pPr>
            <a:endParaRPr lang="en-US" dirty="0">
              <a:ea typeface="+mn-ea"/>
              <a:cs typeface="ＭＳ Ｐゴシック" charset="0"/>
            </a:endParaRPr>
          </a:p>
        </p:txBody>
      </p:sp>
      <p:graphicFrame>
        <p:nvGraphicFramePr>
          <p:cNvPr id="33795" name="Object 4">
            <a:extLst>
              <a:ext uri="{FF2B5EF4-FFF2-40B4-BE49-F238E27FC236}">
                <a16:creationId xmlns:a16="http://schemas.microsoft.com/office/drawing/2014/main" id="{07439CCE-D21E-3606-9476-F3930156DA26}"/>
              </a:ext>
            </a:extLst>
          </p:cNvPr>
          <p:cNvGraphicFramePr>
            <a:graphicFrameLocks/>
          </p:cNvGraphicFramePr>
          <p:nvPr/>
        </p:nvGraphicFramePr>
        <p:xfrm>
          <a:off x="1968500" y="2001838"/>
          <a:ext cx="5253038" cy="2312987"/>
        </p:xfrm>
        <a:graphic>
          <a:graphicData uri="http://schemas.openxmlformats.org/presentationml/2006/ole">
            <mc:AlternateContent xmlns:mc="http://schemas.openxmlformats.org/markup-compatibility/2006">
              <mc:Choice xmlns:v="urn:schemas-microsoft-com:vml" Requires="v">
                <p:oleObj name="Equation" r:id="rId3" imgW="84556600" imgH="37452300" progId="Equation.3">
                  <p:embed/>
                </p:oleObj>
              </mc:Choice>
              <mc:Fallback>
                <p:oleObj name="Equation" r:id="rId3" imgW="84556600" imgH="37452300" progId="Equation.3">
                  <p:embed/>
                  <p:pic>
                    <p:nvPicPr>
                      <p:cNvPr id="33795" name="Object 4">
                        <a:extLst>
                          <a:ext uri="{FF2B5EF4-FFF2-40B4-BE49-F238E27FC236}">
                            <a16:creationId xmlns:a16="http://schemas.microsoft.com/office/drawing/2014/main" id="{07439CCE-D21E-3606-9476-F3930156DA2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500" y="2001838"/>
                        <a:ext cx="5253038" cy="231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6" name="Object 6">
            <a:extLst>
              <a:ext uri="{FF2B5EF4-FFF2-40B4-BE49-F238E27FC236}">
                <a16:creationId xmlns:a16="http://schemas.microsoft.com/office/drawing/2014/main" id="{16ABC195-E1AC-DD66-BF7D-3D52358FB5B9}"/>
              </a:ext>
            </a:extLst>
          </p:cNvPr>
          <p:cNvGraphicFramePr>
            <a:graphicFrameLocks/>
          </p:cNvGraphicFramePr>
          <p:nvPr/>
        </p:nvGraphicFramePr>
        <p:xfrm>
          <a:off x="3681413" y="4349750"/>
          <a:ext cx="4759325" cy="1042988"/>
        </p:xfrm>
        <a:graphic>
          <a:graphicData uri="http://schemas.openxmlformats.org/presentationml/2006/ole">
            <mc:AlternateContent xmlns:mc="http://schemas.openxmlformats.org/markup-compatibility/2006">
              <mc:Choice xmlns:v="urn:schemas-microsoft-com:vml" Requires="v">
                <p:oleObj name="Equation" r:id="rId5" imgW="52082700" imgH="12293600" progId="Equation.3">
                  <p:embed/>
                </p:oleObj>
              </mc:Choice>
              <mc:Fallback>
                <p:oleObj name="Equation" r:id="rId5" imgW="52082700" imgH="12293600" progId="Equation.3">
                  <p:embed/>
                  <p:pic>
                    <p:nvPicPr>
                      <p:cNvPr id="33796" name="Object 6">
                        <a:extLst>
                          <a:ext uri="{FF2B5EF4-FFF2-40B4-BE49-F238E27FC236}">
                            <a16:creationId xmlns:a16="http://schemas.microsoft.com/office/drawing/2014/main" id="{16ABC195-E1AC-DD66-BF7D-3D52358FB5B9}"/>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1413" y="4349750"/>
                        <a:ext cx="4759325"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D275D9ED-C3A0-B396-3C45-04DEA9C4CE3E}"/>
              </a:ext>
            </a:extLst>
          </p:cNvPr>
          <p:cNvSpPr>
            <a:spLocks noGrp="1" noChangeArrowheads="1"/>
          </p:cNvSpPr>
          <p:nvPr>
            <p:ph type="title"/>
          </p:nvPr>
        </p:nvSpPr>
        <p:spPr/>
        <p:txBody>
          <a:bodyPr/>
          <a:lstStyle/>
          <a:p>
            <a:pPr>
              <a:defRPr/>
            </a:pPr>
            <a:r>
              <a:rPr lang="en-US">
                <a:ea typeface="+mj-ea"/>
                <a:cs typeface="ＭＳ Ｐゴシック" charset="0"/>
              </a:rPr>
              <a:t>Bernoulli Trials  </a:t>
            </a:r>
            <a:br>
              <a:rPr lang="en-US">
                <a:ea typeface="+mj-ea"/>
                <a:cs typeface="ＭＳ Ｐゴシック" charset="0"/>
              </a:rPr>
            </a:br>
            <a:r>
              <a:rPr lang="en-US" sz="2800">
                <a:ea typeface="+mj-ea"/>
                <a:cs typeface="ＭＳ Ｐゴシック" charset="0"/>
              </a:rPr>
              <a:t>TMR System Example</a:t>
            </a:r>
          </a:p>
        </p:txBody>
      </p:sp>
      <p:sp>
        <p:nvSpPr>
          <p:cNvPr id="35842" name="Rectangle 3">
            <a:extLst>
              <a:ext uri="{FF2B5EF4-FFF2-40B4-BE49-F238E27FC236}">
                <a16:creationId xmlns:a16="http://schemas.microsoft.com/office/drawing/2014/main" id="{BBC7240E-53E8-C4CF-9046-122F9F9CC4FC}"/>
              </a:ext>
            </a:extLst>
          </p:cNvPr>
          <p:cNvSpPr>
            <a:spLocks noGrp="1" noChangeArrowheads="1"/>
          </p:cNvSpPr>
          <p:nvPr>
            <p:ph type="body" idx="1"/>
          </p:nvPr>
        </p:nvSpPr>
        <p:spPr>
          <a:xfrm>
            <a:off x="498217" y="852487"/>
            <a:ext cx="7772400" cy="4675187"/>
          </a:xfrm>
        </p:spPr>
        <p:txBody>
          <a:bodyPr/>
          <a:lstStyle/>
          <a:p>
            <a:endParaRPr lang="en-US" altLang="en-US" dirty="0"/>
          </a:p>
          <a:p>
            <a:r>
              <a:rPr lang="en-US" altLang="en-US" dirty="0"/>
              <a:t>As special case of m-out-of-n system, consider a system with triple modular redundancy (TMR). In such a system there are three components, two of which are required to be in working order for the system  to function properly (i.e., n = 3 and m = 2). This is achieved by feeding the outputs of the three components into a majority voter.</a:t>
            </a:r>
          </a:p>
          <a:p>
            <a:endParaRPr lang="en-US" altLang="en-US" dirty="0"/>
          </a:p>
        </p:txBody>
      </p:sp>
      <p:grpSp>
        <p:nvGrpSpPr>
          <p:cNvPr id="35843" name="Group 4">
            <a:extLst>
              <a:ext uri="{FF2B5EF4-FFF2-40B4-BE49-F238E27FC236}">
                <a16:creationId xmlns:a16="http://schemas.microsoft.com/office/drawing/2014/main" id="{63210CDA-8270-41F4-7488-74AE8AC7B7C6}"/>
              </a:ext>
            </a:extLst>
          </p:cNvPr>
          <p:cNvGrpSpPr>
            <a:grpSpLocks/>
          </p:cNvGrpSpPr>
          <p:nvPr/>
        </p:nvGrpSpPr>
        <p:grpSpPr bwMode="auto">
          <a:xfrm>
            <a:off x="1926266" y="2970028"/>
            <a:ext cx="5899150" cy="2209800"/>
            <a:chOff x="1200" y="2400"/>
            <a:chExt cx="3716" cy="1392"/>
          </a:xfrm>
        </p:grpSpPr>
        <p:grpSp>
          <p:nvGrpSpPr>
            <p:cNvPr id="35844" name="Group 5">
              <a:extLst>
                <a:ext uri="{FF2B5EF4-FFF2-40B4-BE49-F238E27FC236}">
                  <a16:creationId xmlns:a16="http://schemas.microsoft.com/office/drawing/2014/main" id="{C257118C-A19B-D3C0-DB6F-389280C53217}"/>
                </a:ext>
              </a:extLst>
            </p:cNvPr>
            <p:cNvGrpSpPr>
              <a:grpSpLocks/>
            </p:cNvGrpSpPr>
            <p:nvPr/>
          </p:nvGrpSpPr>
          <p:grpSpPr bwMode="auto">
            <a:xfrm>
              <a:off x="2208" y="2400"/>
              <a:ext cx="432" cy="288"/>
              <a:chOff x="2208" y="2400"/>
              <a:chExt cx="432" cy="288"/>
            </a:xfrm>
          </p:grpSpPr>
          <p:sp>
            <p:nvSpPr>
              <p:cNvPr id="270342" name="Rectangle 6">
                <a:extLst>
                  <a:ext uri="{FF2B5EF4-FFF2-40B4-BE49-F238E27FC236}">
                    <a16:creationId xmlns:a16="http://schemas.microsoft.com/office/drawing/2014/main" id="{EECFB162-0F76-C0BD-6C95-49C2C975F1B2}"/>
                  </a:ext>
                </a:extLst>
              </p:cNvPr>
              <p:cNvSpPr>
                <a:spLocks noChangeArrowheads="1"/>
              </p:cNvSpPr>
              <p:nvPr/>
            </p:nvSpPr>
            <p:spPr bwMode="auto">
              <a:xfrm>
                <a:off x="2208" y="2400"/>
                <a:ext cx="432" cy="28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ＭＳ Ｐゴシック" charset="0"/>
                  <a:cs typeface="ＭＳ Ｐゴシック" charset="0"/>
                </a:endParaRPr>
              </a:p>
            </p:txBody>
          </p:sp>
          <p:sp>
            <p:nvSpPr>
              <p:cNvPr id="270343" name="Rectangle 7">
                <a:extLst>
                  <a:ext uri="{FF2B5EF4-FFF2-40B4-BE49-F238E27FC236}">
                    <a16:creationId xmlns:a16="http://schemas.microsoft.com/office/drawing/2014/main" id="{119A5AD6-1EC2-6742-DF09-5FE63C23EC4A}"/>
                  </a:ext>
                </a:extLst>
              </p:cNvPr>
              <p:cNvSpPr>
                <a:spLocks noChangeArrowheads="1"/>
              </p:cNvSpPr>
              <p:nvPr/>
            </p:nvSpPr>
            <p:spPr bwMode="auto">
              <a:xfrm>
                <a:off x="2304" y="2448"/>
                <a:ext cx="2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7" rIns="92075" bIns="46037">
                <a:spAutoFit/>
              </a:bodyPr>
              <a:lstStyle/>
              <a:p>
                <a:pPr>
                  <a:defRPr/>
                </a:pPr>
                <a:r>
                  <a:rPr lang="en-US" sz="1800">
                    <a:latin typeface="Andale Mono" charset="0"/>
                    <a:ea typeface="ＭＳ Ｐゴシック" charset="0"/>
                    <a:cs typeface="ＭＳ Ｐゴシック" charset="0"/>
                  </a:rPr>
                  <a:t>R</a:t>
                </a:r>
              </a:p>
            </p:txBody>
          </p:sp>
        </p:grpSp>
        <p:grpSp>
          <p:nvGrpSpPr>
            <p:cNvPr id="35845" name="Group 8">
              <a:extLst>
                <a:ext uri="{FF2B5EF4-FFF2-40B4-BE49-F238E27FC236}">
                  <a16:creationId xmlns:a16="http://schemas.microsoft.com/office/drawing/2014/main" id="{7B145FD1-0A8A-A373-ECE4-B45930A8DC45}"/>
                </a:ext>
              </a:extLst>
            </p:cNvPr>
            <p:cNvGrpSpPr>
              <a:grpSpLocks/>
            </p:cNvGrpSpPr>
            <p:nvPr/>
          </p:nvGrpSpPr>
          <p:grpSpPr bwMode="auto">
            <a:xfrm>
              <a:off x="2208" y="2976"/>
              <a:ext cx="432" cy="288"/>
              <a:chOff x="2208" y="2976"/>
              <a:chExt cx="432" cy="288"/>
            </a:xfrm>
          </p:grpSpPr>
          <p:sp>
            <p:nvSpPr>
              <p:cNvPr id="270345" name="Rectangle 9">
                <a:extLst>
                  <a:ext uri="{FF2B5EF4-FFF2-40B4-BE49-F238E27FC236}">
                    <a16:creationId xmlns:a16="http://schemas.microsoft.com/office/drawing/2014/main" id="{9C1F653E-C1F8-1F1C-A026-677236111235}"/>
                  </a:ext>
                </a:extLst>
              </p:cNvPr>
              <p:cNvSpPr>
                <a:spLocks noChangeArrowheads="1"/>
              </p:cNvSpPr>
              <p:nvPr/>
            </p:nvSpPr>
            <p:spPr bwMode="auto">
              <a:xfrm>
                <a:off x="2208" y="2976"/>
                <a:ext cx="432" cy="28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ＭＳ Ｐゴシック" charset="0"/>
                  <a:cs typeface="ＭＳ Ｐゴシック" charset="0"/>
                </a:endParaRPr>
              </a:p>
            </p:txBody>
          </p:sp>
          <p:sp>
            <p:nvSpPr>
              <p:cNvPr id="270346" name="Rectangle 10">
                <a:extLst>
                  <a:ext uri="{FF2B5EF4-FFF2-40B4-BE49-F238E27FC236}">
                    <a16:creationId xmlns:a16="http://schemas.microsoft.com/office/drawing/2014/main" id="{D198A97B-AC13-8D95-9ACE-C30D00A14571}"/>
                  </a:ext>
                </a:extLst>
              </p:cNvPr>
              <p:cNvSpPr>
                <a:spLocks noChangeArrowheads="1"/>
              </p:cNvSpPr>
              <p:nvPr/>
            </p:nvSpPr>
            <p:spPr bwMode="auto">
              <a:xfrm>
                <a:off x="2304" y="3024"/>
                <a:ext cx="2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7" rIns="92075" bIns="46037">
                <a:spAutoFit/>
              </a:bodyPr>
              <a:lstStyle/>
              <a:p>
                <a:pPr>
                  <a:defRPr/>
                </a:pPr>
                <a:r>
                  <a:rPr lang="en-US" sz="1800">
                    <a:latin typeface="Andale Mono" charset="0"/>
                    <a:ea typeface="ＭＳ Ｐゴシック" charset="0"/>
                    <a:cs typeface="ＭＳ Ｐゴシック" charset="0"/>
                  </a:rPr>
                  <a:t>R</a:t>
                </a:r>
              </a:p>
            </p:txBody>
          </p:sp>
        </p:grpSp>
        <p:grpSp>
          <p:nvGrpSpPr>
            <p:cNvPr id="35846" name="Group 11">
              <a:extLst>
                <a:ext uri="{FF2B5EF4-FFF2-40B4-BE49-F238E27FC236}">
                  <a16:creationId xmlns:a16="http://schemas.microsoft.com/office/drawing/2014/main" id="{8D7FFCB7-D15F-AE45-D580-1F3DB52D247F}"/>
                </a:ext>
              </a:extLst>
            </p:cNvPr>
            <p:cNvGrpSpPr>
              <a:grpSpLocks/>
            </p:cNvGrpSpPr>
            <p:nvPr/>
          </p:nvGrpSpPr>
          <p:grpSpPr bwMode="auto">
            <a:xfrm>
              <a:off x="2208" y="3504"/>
              <a:ext cx="432" cy="288"/>
              <a:chOff x="2208" y="3504"/>
              <a:chExt cx="432" cy="288"/>
            </a:xfrm>
          </p:grpSpPr>
          <p:sp>
            <p:nvSpPr>
              <p:cNvPr id="270348" name="Rectangle 12">
                <a:extLst>
                  <a:ext uri="{FF2B5EF4-FFF2-40B4-BE49-F238E27FC236}">
                    <a16:creationId xmlns:a16="http://schemas.microsoft.com/office/drawing/2014/main" id="{ED06F89E-0F8C-C909-F914-CE2FBCCE81FC}"/>
                  </a:ext>
                </a:extLst>
              </p:cNvPr>
              <p:cNvSpPr>
                <a:spLocks noChangeArrowheads="1"/>
              </p:cNvSpPr>
              <p:nvPr/>
            </p:nvSpPr>
            <p:spPr bwMode="auto">
              <a:xfrm>
                <a:off x="2208" y="3504"/>
                <a:ext cx="432" cy="288"/>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ＭＳ Ｐゴシック" charset="0"/>
                  <a:cs typeface="ＭＳ Ｐゴシック" charset="0"/>
                </a:endParaRPr>
              </a:p>
            </p:txBody>
          </p:sp>
          <p:sp>
            <p:nvSpPr>
              <p:cNvPr id="270349" name="Rectangle 13">
                <a:extLst>
                  <a:ext uri="{FF2B5EF4-FFF2-40B4-BE49-F238E27FC236}">
                    <a16:creationId xmlns:a16="http://schemas.microsoft.com/office/drawing/2014/main" id="{1EE9A053-F3B6-6EE0-62B7-41B014078596}"/>
                  </a:ext>
                </a:extLst>
              </p:cNvPr>
              <p:cNvSpPr>
                <a:spLocks noChangeArrowheads="1"/>
              </p:cNvSpPr>
              <p:nvPr/>
            </p:nvSpPr>
            <p:spPr bwMode="auto">
              <a:xfrm>
                <a:off x="2304" y="3552"/>
                <a:ext cx="22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7" rIns="92075" bIns="46037">
                <a:spAutoFit/>
              </a:bodyPr>
              <a:lstStyle/>
              <a:p>
                <a:pPr>
                  <a:defRPr/>
                </a:pPr>
                <a:r>
                  <a:rPr lang="en-US" sz="1800">
                    <a:latin typeface="Andale Mono" charset="0"/>
                    <a:ea typeface="ＭＳ Ｐゴシック" charset="0"/>
                    <a:cs typeface="ＭＳ Ｐゴシック" charset="0"/>
                  </a:rPr>
                  <a:t>R</a:t>
                </a:r>
              </a:p>
            </p:txBody>
          </p:sp>
        </p:grpSp>
        <p:grpSp>
          <p:nvGrpSpPr>
            <p:cNvPr id="35847" name="Group 14">
              <a:extLst>
                <a:ext uri="{FF2B5EF4-FFF2-40B4-BE49-F238E27FC236}">
                  <a16:creationId xmlns:a16="http://schemas.microsoft.com/office/drawing/2014/main" id="{BC58A8EA-E162-9923-EEE4-8A84FE0EEB5A}"/>
                </a:ext>
              </a:extLst>
            </p:cNvPr>
            <p:cNvGrpSpPr>
              <a:grpSpLocks/>
            </p:cNvGrpSpPr>
            <p:nvPr/>
          </p:nvGrpSpPr>
          <p:grpSpPr bwMode="auto">
            <a:xfrm>
              <a:off x="3648" y="2880"/>
              <a:ext cx="490" cy="480"/>
              <a:chOff x="3648" y="2880"/>
              <a:chExt cx="490" cy="480"/>
            </a:xfrm>
          </p:grpSpPr>
          <p:sp>
            <p:nvSpPr>
              <p:cNvPr id="270351" name="Rectangle 15">
                <a:extLst>
                  <a:ext uri="{FF2B5EF4-FFF2-40B4-BE49-F238E27FC236}">
                    <a16:creationId xmlns:a16="http://schemas.microsoft.com/office/drawing/2014/main" id="{FA30A656-06A1-E5BD-4ECD-9E52C6475C8E}"/>
                  </a:ext>
                </a:extLst>
              </p:cNvPr>
              <p:cNvSpPr>
                <a:spLocks noChangeArrowheads="1"/>
              </p:cNvSpPr>
              <p:nvPr/>
            </p:nvSpPr>
            <p:spPr bwMode="auto">
              <a:xfrm>
                <a:off x="3648" y="2999"/>
                <a:ext cx="46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7" rIns="92075" bIns="46037">
                <a:spAutoFit/>
              </a:bodyPr>
              <a:lstStyle/>
              <a:p>
                <a:pPr>
                  <a:defRPr/>
                </a:pPr>
                <a:r>
                  <a:rPr lang="en-US" sz="1800">
                    <a:latin typeface="Andale Mono" charset="0"/>
                    <a:ea typeface="ＭＳ Ｐゴシック" charset="0"/>
                    <a:cs typeface="ＭＳ Ｐゴシック" charset="0"/>
                  </a:rPr>
                  <a:t>Voter</a:t>
                </a:r>
              </a:p>
            </p:txBody>
          </p:sp>
          <p:sp>
            <p:nvSpPr>
              <p:cNvPr id="270352" name="Oval 16">
                <a:extLst>
                  <a:ext uri="{FF2B5EF4-FFF2-40B4-BE49-F238E27FC236}">
                    <a16:creationId xmlns:a16="http://schemas.microsoft.com/office/drawing/2014/main" id="{F4EFD3AF-3ECE-F409-39EB-4520E371CEEE}"/>
                  </a:ext>
                </a:extLst>
              </p:cNvPr>
              <p:cNvSpPr>
                <a:spLocks noChangeArrowheads="1"/>
              </p:cNvSpPr>
              <p:nvPr/>
            </p:nvSpPr>
            <p:spPr bwMode="auto">
              <a:xfrm>
                <a:off x="3658" y="2880"/>
                <a:ext cx="480" cy="480"/>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ＭＳ Ｐゴシック" charset="0"/>
                  <a:cs typeface="ＭＳ Ｐゴシック" charset="0"/>
                </a:endParaRPr>
              </a:p>
            </p:txBody>
          </p:sp>
        </p:grpSp>
        <p:sp>
          <p:nvSpPr>
            <p:cNvPr id="270353" name="Line 17">
              <a:extLst>
                <a:ext uri="{FF2B5EF4-FFF2-40B4-BE49-F238E27FC236}">
                  <a16:creationId xmlns:a16="http://schemas.microsoft.com/office/drawing/2014/main" id="{46D6EBFA-B858-5391-1ACC-8EA3C7196A40}"/>
                </a:ext>
              </a:extLst>
            </p:cNvPr>
            <p:cNvSpPr>
              <a:spLocks noChangeShapeType="1"/>
            </p:cNvSpPr>
            <p:nvPr/>
          </p:nvSpPr>
          <p:spPr bwMode="auto">
            <a:xfrm>
              <a:off x="1874" y="2544"/>
              <a:ext cx="334"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70354" name="Line 18">
              <a:extLst>
                <a:ext uri="{FF2B5EF4-FFF2-40B4-BE49-F238E27FC236}">
                  <a16:creationId xmlns:a16="http://schemas.microsoft.com/office/drawing/2014/main" id="{26C754EA-DD8D-93F2-6542-221F31B56AA8}"/>
                </a:ext>
              </a:extLst>
            </p:cNvPr>
            <p:cNvSpPr>
              <a:spLocks noChangeShapeType="1"/>
            </p:cNvSpPr>
            <p:nvPr/>
          </p:nvSpPr>
          <p:spPr bwMode="auto">
            <a:xfrm>
              <a:off x="1874" y="3648"/>
              <a:ext cx="334"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70355" name="Line 19">
              <a:extLst>
                <a:ext uri="{FF2B5EF4-FFF2-40B4-BE49-F238E27FC236}">
                  <a16:creationId xmlns:a16="http://schemas.microsoft.com/office/drawing/2014/main" id="{E29C01E7-DBB1-FDB9-3B20-F8BC13E26FE6}"/>
                </a:ext>
              </a:extLst>
            </p:cNvPr>
            <p:cNvSpPr>
              <a:spLocks noChangeShapeType="1"/>
            </p:cNvSpPr>
            <p:nvPr/>
          </p:nvSpPr>
          <p:spPr bwMode="auto">
            <a:xfrm>
              <a:off x="1874" y="3120"/>
              <a:ext cx="334"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70356" name="Line 20">
              <a:extLst>
                <a:ext uri="{FF2B5EF4-FFF2-40B4-BE49-F238E27FC236}">
                  <a16:creationId xmlns:a16="http://schemas.microsoft.com/office/drawing/2014/main" id="{CB9E6880-2321-460F-6ED7-3507ABDBC8A8}"/>
                </a:ext>
              </a:extLst>
            </p:cNvPr>
            <p:cNvSpPr>
              <a:spLocks noChangeShapeType="1"/>
            </p:cNvSpPr>
            <p:nvPr/>
          </p:nvSpPr>
          <p:spPr bwMode="auto">
            <a:xfrm>
              <a:off x="1872" y="2546"/>
              <a:ext cx="0" cy="1102"/>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70357" name="Line 21">
              <a:extLst>
                <a:ext uri="{FF2B5EF4-FFF2-40B4-BE49-F238E27FC236}">
                  <a16:creationId xmlns:a16="http://schemas.microsoft.com/office/drawing/2014/main" id="{82B1F96C-36FF-D6B5-4AAA-93352AB6A345}"/>
                </a:ext>
              </a:extLst>
            </p:cNvPr>
            <p:cNvSpPr>
              <a:spLocks noChangeShapeType="1"/>
            </p:cNvSpPr>
            <p:nvPr/>
          </p:nvSpPr>
          <p:spPr bwMode="auto">
            <a:xfrm>
              <a:off x="1490" y="3120"/>
              <a:ext cx="430" cy="0"/>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70358" name="Line 22">
              <a:extLst>
                <a:ext uri="{FF2B5EF4-FFF2-40B4-BE49-F238E27FC236}">
                  <a16:creationId xmlns:a16="http://schemas.microsoft.com/office/drawing/2014/main" id="{E1BBE44D-66F5-0FF7-9B30-3F4C5ECD4794}"/>
                </a:ext>
              </a:extLst>
            </p:cNvPr>
            <p:cNvSpPr>
              <a:spLocks noChangeShapeType="1"/>
            </p:cNvSpPr>
            <p:nvPr/>
          </p:nvSpPr>
          <p:spPr bwMode="auto">
            <a:xfrm>
              <a:off x="2642" y="3120"/>
              <a:ext cx="1006" cy="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70359" name="Line 23">
              <a:extLst>
                <a:ext uri="{FF2B5EF4-FFF2-40B4-BE49-F238E27FC236}">
                  <a16:creationId xmlns:a16="http://schemas.microsoft.com/office/drawing/2014/main" id="{18081A81-621E-1792-735D-3C7E79042440}"/>
                </a:ext>
              </a:extLst>
            </p:cNvPr>
            <p:cNvSpPr>
              <a:spLocks noChangeShapeType="1"/>
            </p:cNvSpPr>
            <p:nvPr/>
          </p:nvSpPr>
          <p:spPr bwMode="auto">
            <a:xfrm flipV="1">
              <a:off x="2641" y="3121"/>
              <a:ext cx="1006" cy="526"/>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70360" name="Line 24">
              <a:extLst>
                <a:ext uri="{FF2B5EF4-FFF2-40B4-BE49-F238E27FC236}">
                  <a16:creationId xmlns:a16="http://schemas.microsoft.com/office/drawing/2014/main" id="{6D5E8A2B-3F85-6CC4-D4AF-9B2402A6E697}"/>
                </a:ext>
              </a:extLst>
            </p:cNvPr>
            <p:cNvSpPr>
              <a:spLocks noChangeShapeType="1"/>
            </p:cNvSpPr>
            <p:nvPr/>
          </p:nvSpPr>
          <p:spPr bwMode="auto">
            <a:xfrm>
              <a:off x="2642" y="2546"/>
              <a:ext cx="1006" cy="574"/>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70361" name="Line 25">
              <a:extLst>
                <a:ext uri="{FF2B5EF4-FFF2-40B4-BE49-F238E27FC236}">
                  <a16:creationId xmlns:a16="http://schemas.microsoft.com/office/drawing/2014/main" id="{1DFA12DA-C72E-0C43-A9C9-CB64CECCECB2}"/>
                </a:ext>
              </a:extLst>
            </p:cNvPr>
            <p:cNvSpPr>
              <a:spLocks noChangeShapeType="1"/>
            </p:cNvSpPr>
            <p:nvPr/>
          </p:nvSpPr>
          <p:spPr bwMode="auto">
            <a:xfrm>
              <a:off x="4130" y="3120"/>
              <a:ext cx="478" cy="0"/>
            </a:xfrm>
            <a:prstGeom prst="line">
              <a:avLst/>
            </a:prstGeom>
            <a:noFill/>
            <a:ln w="12700">
              <a:solidFill>
                <a:schemeClr val="tx1"/>
              </a:solidFill>
              <a:round/>
              <a:headEnd type="none" w="sm" len="sm"/>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Helvetica" charset="0"/>
                <a:ea typeface="MS PGothic" charset="0"/>
                <a:cs typeface="MS PGothic" charset="0"/>
              </a:endParaRPr>
            </a:p>
          </p:txBody>
        </p:sp>
        <p:sp>
          <p:nvSpPr>
            <p:cNvPr id="270362" name="Rectangle 26">
              <a:extLst>
                <a:ext uri="{FF2B5EF4-FFF2-40B4-BE49-F238E27FC236}">
                  <a16:creationId xmlns:a16="http://schemas.microsoft.com/office/drawing/2014/main" id="{FE1CFAA3-EB8B-4BE4-F0AE-58E9EFE91F61}"/>
                </a:ext>
              </a:extLst>
            </p:cNvPr>
            <p:cNvSpPr>
              <a:spLocks noChangeArrowheads="1"/>
            </p:cNvSpPr>
            <p:nvPr/>
          </p:nvSpPr>
          <p:spPr bwMode="auto">
            <a:xfrm>
              <a:off x="4368" y="2880"/>
              <a:ext cx="548"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7" rIns="92075" bIns="46037">
              <a:spAutoFit/>
            </a:bodyPr>
            <a:lstStyle/>
            <a:p>
              <a:pPr>
                <a:defRPr/>
              </a:pPr>
              <a:r>
                <a:rPr lang="en-US" sz="1800">
                  <a:latin typeface="Andale Mono" charset="0"/>
                  <a:ea typeface="ＭＳ Ｐゴシック" charset="0"/>
                  <a:cs typeface="ＭＳ Ｐゴシック" charset="0"/>
                </a:rPr>
                <a:t>Output</a:t>
              </a:r>
            </a:p>
          </p:txBody>
        </p:sp>
        <p:sp>
          <p:nvSpPr>
            <p:cNvPr id="270363" name="Rectangle 27">
              <a:extLst>
                <a:ext uri="{FF2B5EF4-FFF2-40B4-BE49-F238E27FC236}">
                  <a16:creationId xmlns:a16="http://schemas.microsoft.com/office/drawing/2014/main" id="{22955DC4-E00C-CA17-860A-29394913E122}"/>
                </a:ext>
              </a:extLst>
            </p:cNvPr>
            <p:cNvSpPr>
              <a:spLocks noChangeArrowheads="1"/>
            </p:cNvSpPr>
            <p:nvPr/>
          </p:nvSpPr>
          <p:spPr bwMode="auto">
            <a:xfrm>
              <a:off x="1200" y="2880"/>
              <a:ext cx="43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lIns="92075" tIns="46037" rIns="92075" bIns="46037">
              <a:spAutoFit/>
            </a:bodyPr>
            <a:lstStyle/>
            <a:p>
              <a:pPr>
                <a:defRPr/>
              </a:pPr>
              <a:r>
                <a:rPr lang="en-US" sz="1800">
                  <a:latin typeface="Andale Mono" charset="0"/>
                  <a:ea typeface="ＭＳ Ｐゴシック" charset="0"/>
                  <a:cs typeface="ＭＳ Ｐゴシック" charset="0"/>
                </a:rPr>
                <a:t>Input</a:t>
              </a:r>
            </a:p>
          </p:txBody>
        </p:sp>
      </p:grpSp>
      <p:sp>
        <p:nvSpPr>
          <p:cNvPr id="3" name="TextBox 2">
            <a:extLst>
              <a:ext uri="{FF2B5EF4-FFF2-40B4-BE49-F238E27FC236}">
                <a16:creationId xmlns:a16="http://schemas.microsoft.com/office/drawing/2014/main" id="{6DFB619F-F7B5-FB59-7A1E-AC551A5F4E21}"/>
              </a:ext>
            </a:extLst>
          </p:cNvPr>
          <p:cNvSpPr txBox="1"/>
          <p:nvPr/>
        </p:nvSpPr>
        <p:spPr>
          <a:xfrm>
            <a:off x="1742115" y="5261695"/>
            <a:ext cx="5945222" cy="1117550"/>
          </a:xfrm>
          <a:prstGeom prst="rect">
            <a:avLst/>
          </a:prstGeom>
          <a:noFill/>
        </p:spPr>
        <p:txBody>
          <a:bodyPr wrap="square">
            <a:spAutoFit/>
          </a:bodyPr>
          <a:lstStyle/>
          <a:p>
            <a:pPr algn="l">
              <a:lnSpc>
                <a:spcPts val="1950"/>
              </a:lnSpc>
              <a:spcBef>
                <a:spcPts val="1350"/>
              </a:spcBef>
              <a:spcAft>
                <a:spcPts val="225"/>
              </a:spcAft>
            </a:pPr>
            <a:r>
              <a:rPr lang="en-US" sz="1000" b="0" i="0" u="none" strike="noStrike" dirty="0">
                <a:solidFill>
                  <a:srgbClr val="681DA8"/>
                </a:solidFill>
                <a:effectLst/>
                <a:latin typeface="Google Sans"/>
                <a:hlinkClick r:id="rId3"/>
              </a:rPr>
              <a:t>Triple-triple redundant 777 primary flight computer</a:t>
            </a:r>
          </a:p>
          <a:p>
            <a:pPr algn="l">
              <a:lnSpc>
                <a:spcPts val="1350"/>
              </a:lnSpc>
            </a:pPr>
            <a:r>
              <a:rPr lang="en-US" sz="1000" b="0" i="0" u="none" strike="noStrike" dirty="0">
                <a:solidFill>
                  <a:srgbClr val="202124"/>
                </a:solidFill>
                <a:effectLst/>
                <a:latin typeface="Google Sans"/>
                <a:hlinkClick r:id="rId3"/>
              </a:rPr>
              <a:t>IEEE Xplore</a:t>
            </a:r>
            <a:endParaRPr lang="en-US" sz="1000" b="0" i="0" u="none" strike="noStrike" dirty="0">
              <a:solidFill>
                <a:srgbClr val="681DA8"/>
              </a:solidFill>
              <a:effectLst/>
              <a:latin typeface="Helvetica Neue" panose="02000503000000020004" pitchFamily="2" charset="0"/>
              <a:hlinkClick r:id="rId3"/>
            </a:endParaRPr>
          </a:p>
          <a:p>
            <a:pPr algn="l"/>
            <a:r>
              <a:rPr lang="en-US" sz="1000" b="0" i="0" u="none" strike="noStrike" dirty="0">
                <a:solidFill>
                  <a:srgbClr val="4D5156"/>
                </a:solidFill>
                <a:effectLst/>
                <a:latin typeface="Helvetica Neue" panose="02000503000000020004" pitchFamily="2" charset="0"/>
                <a:hlinkClick r:id="rId3"/>
              </a:rPr>
              <a:t>https://ieeexplore.ieee.org › document</a:t>
            </a:r>
            <a:endParaRPr lang="en-US" sz="1000" b="0" i="0" u="none" strike="noStrike" dirty="0">
              <a:solidFill>
                <a:srgbClr val="681DA8"/>
              </a:solidFill>
              <a:effectLst/>
              <a:latin typeface="Helvetica Neue" panose="02000503000000020004" pitchFamily="2" charset="0"/>
              <a:hlinkClick r:id="rId3"/>
            </a:endParaRPr>
          </a:p>
          <a:p>
            <a:pPr algn="l">
              <a:lnSpc>
                <a:spcPts val="1650"/>
              </a:lnSpc>
            </a:pPr>
            <a:r>
              <a:rPr lang="en-US" sz="1000" b="0" i="0" u="none" strike="noStrike" dirty="0">
                <a:solidFill>
                  <a:srgbClr val="1F1F1F"/>
                </a:solidFill>
                <a:effectLst/>
                <a:latin typeface="Helvetica Neue" panose="02000503000000020004" pitchFamily="2" charset="0"/>
              </a:rPr>
              <a:t>by YC Yeh · 1996 · Cited by 451 — The heart of the FB concept </a:t>
            </a:r>
            <a:r>
              <a:rPr lang="en-US" sz="1000" b="1" i="0" u="none" strike="noStrike" dirty="0">
                <a:solidFill>
                  <a:srgbClr val="767676"/>
                </a:solidFill>
                <a:effectLst/>
                <a:latin typeface="Helvetica Neue" panose="02000503000000020004" pitchFamily="2" charset="0"/>
              </a:rPr>
              <a:t>is</a:t>
            </a:r>
            <a:r>
              <a:rPr lang="en-US" sz="1000" b="0" i="0" u="none" strike="noStrike" dirty="0">
                <a:solidFill>
                  <a:srgbClr val="1F1F1F"/>
                </a:solidFill>
                <a:effectLst/>
                <a:latin typeface="Helvetica Neue" panose="02000503000000020004" pitchFamily="2" charset="0"/>
              </a:rPr>
              <a:t> the </a:t>
            </a:r>
            <a:r>
              <a:rPr lang="en-US" sz="1000" b="1" i="0" u="none" strike="noStrike" dirty="0">
                <a:solidFill>
                  <a:srgbClr val="767676"/>
                </a:solidFill>
                <a:effectLst/>
                <a:latin typeface="Helvetica Neue" panose="02000503000000020004" pitchFamily="2" charset="0"/>
              </a:rPr>
              <a:t>use</a:t>
            </a:r>
            <a:r>
              <a:rPr lang="en-US" sz="1000" b="0" i="0" u="none" strike="noStrike" dirty="0">
                <a:solidFill>
                  <a:srgbClr val="1F1F1F"/>
                </a:solidFill>
                <a:effectLst/>
                <a:latin typeface="Helvetica Neue" panose="02000503000000020004" pitchFamily="2" charset="0"/>
              </a:rPr>
              <a:t> of </a:t>
            </a:r>
            <a:r>
              <a:rPr lang="en-US" sz="1000" b="1" i="0" u="none" strike="noStrike" dirty="0">
                <a:solidFill>
                  <a:srgbClr val="767676"/>
                </a:solidFill>
                <a:effectLst/>
                <a:latin typeface="Helvetica Neue" panose="02000503000000020004" pitchFamily="2" charset="0"/>
              </a:rPr>
              <a:t>triple redundancy</a:t>
            </a:r>
            <a:r>
              <a:rPr lang="en-US" sz="1000" b="0" i="0" u="none" strike="noStrike" dirty="0">
                <a:solidFill>
                  <a:srgbClr val="1F1F1F"/>
                </a:solidFill>
                <a:effectLst/>
                <a:latin typeface="Helvetica Neue" panose="02000503000000020004" pitchFamily="2" charset="0"/>
              </a:rPr>
              <a:t> for all hardware resources: computing system, airplane electrical power, hydraulic power </a:t>
            </a:r>
            <a:r>
              <a:rPr lang="en-US" sz="1000" dirty="0">
                <a:solidFill>
                  <a:srgbClr val="1F1F1F"/>
                </a:solidFill>
                <a:latin typeface="Helvetica Neue" panose="02000503000000020004" pitchFamily="2" charset="0"/>
              </a:rPr>
              <a:t>….</a:t>
            </a:r>
            <a:endParaRPr lang="en-US" sz="1000" b="0" i="0" u="none" strike="noStrike" dirty="0">
              <a:solidFill>
                <a:srgbClr val="1F1F1F"/>
              </a:solidFill>
              <a:effectLst/>
              <a:latin typeface="Helvetica Neue" panose="02000503000000020004" pitchFamily="2"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45C57F29-F43D-093E-4581-F9554A6ACBBF}"/>
              </a:ext>
            </a:extLst>
          </p:cNvPr>
          <p:cNvSpPr>
            <a:spLocks noGrp="1" noChangeArrowheads="1"/>
          </p:cNvSpPr>
          <p:nvPr>
            <p:ph type="title"/>
          </p:nvPr>
        </p:nvSpPr>
        <p:spPr/>
        <p:txBody>
          <a:bodyPr/>
          <a:lstStyle/>
          <a:p>
            <a:pPr>
              <a:defRPr/>
            </a:pPr>
            <a:r>
              <a:rPr lang="en-US">
                <a:ea typeface="+mj-ea"/>
                <a:cs typeface="ＭＳ Ｐゴシック" charset="0"/>
              </a:rPr>
              <a:t>Bernoulli Trials  </a:t>
            </a:r>
            <a:br>
              <a:rPr lang="en-US">
                <a:ea typeface="+mj-ea"/>
                <a:cs typeface="ＭＳ Ｐゴシック" charset="0"/>
              </a:rPr>
            </a:br>
            <a:r>
              <a:rPr lang="en-US" sz="2800">
                <a:ea typeface="+mj-ea"/>
                <a:cs typeface="ＭＳ Ｐゴシック" charset="0"/>
              </a:rPr>
              <a:t>TMR System Example (cont.)</a:t>
            </a:r>
          </a:p>
        </p:txBody>
      </p:sp>
      <p:sp>
        <p:nvSpPr>
          <p:cNvPr id="272387" name="Rectangle 3">
            <a:extLst>
              <a:ext uri="{FF2B5EF4-FFF2-40B4-BE49-F238E27FC236}">
                <a16:creationId xmlns:a16="http://schemas.microsoft.com/office/drawing/2014/main" id="{D9177EBD-EDDD-1988-AD46-44D64A69269D}"/>
              </a:ext>
            </a:extLst>
          </p:cNvPr>
          <p:cNvSpPr>
            <a:spLocks noGrp="1" noChangeArrowheads="1"/>
          </p:cNvSpPr>
          <p:nvPr>
            <p:ph type="body" idx="1"/>
          </p:nvPr>
        </p:nvSpPr>
        <p:spPr>
          <a:xfrm>
            <a:off x="685800" y="1363663"/>
            <a:ext cx="7772400" cy="4849812"/>
          </a:xfrm>
        </p:spPr>
        <p:txBody>
          <a:bodyPr/>
          <a:lstStyle/>
          <a:p>
            <a:pPr>
              <a:defRPr/>
            </a:pPr>
            <a:r>
              <a:rPr lang="en-US" dirty="0">
                <a:ea typeface="+mn-ea"/>
                <a:cs typeface="ＭＳ Ｐゴシック" charset="0"/>
              </a:rPr>
              <a:t>The reliability of TMR system is given by the expression:</a:t>
            </a:r>
          </a:p>
          <a:p>
            <a:pPr>
              <a:defRPr/>
            </a:pPr>
            <a:endParaRPr lang="en-US" dirty="0">
              <a:ea typeface="+mn-ea"/>
              <a:cs typeface="ＭＳ Ｐゴシック" charset="0"/>
            </a:endParaRPr>
          </a:p>
          <a:p>
            <a:pPr>
              <a:defRPr/>
            </a:pPr>
            <a:endParaRPr lang="en-US" dirty="0">
              <a:ea typeface="+mn-ea"/>
              <a:cs typeface="ＭＳ Ｐゴシック" charset="0"/>
            </a:endParaRPr>
          </a:p>
          <a:p>
            <a:pPr>
              <a:defRPr/>
            </a:pPr>
            <a:endParaRPr lang="en-US" dirty="0">
              <a:ea typeface="+mn-ea"/>
              <a:cs typeface="ＭＳ Ｐゴシック" charset="0"/>
            </a:endParaRPr>
          </a:p>
          <a:p>
            <a:pPr>
              <a:defRPr/>
            </a:pPr>
            <a:r>
              <a:rPr lang="en-US" dirty="0">
                <a:ea typeface="+mn-ea"/>
                <a:cs typeface="ＭＳ Ｐゴシック" charset="0"/>
              </a:rPr>
              <a:t>and thus 			</a:t>
            </a:r>
            <a:r>
              <a:rPr lang="en-US" u="sng" dirty="0">
                <a:ea typeface="+mn-ea"/>
                <a:cs typeface="ＭＳ Ｐゴシック" charset="0"/>
              </a:rPr>
              <a:t>Note that</a:t>
            </a:r>
            <a:r>
              <a:rPr lang="en-US" dirty="0">
                <a:ea typeface="+mn-ea"/>
                <a:cs typeface="ＭＳ Ｐゴシック" charset="0"/>
              </a:rPr>
              <a:t>:</a:t>
            </a:r>
          </a:p>
          <a:p>
            <a:pPr>
              <a:defRPr/>
            </a:pPr>
            <a:endParaRPr lang="en-US" dirty="0">
              <a:ea typeface="+mn-ea"/>
              <a:cs typeface="ＭＳ Ｐゴシック" charset="0"/>
            </a:endParaRPr>
          </a:p>
          <a:p>
            <a:pPr>
              <a:defRPr/>
            </a:pPr>
            <a:endParaRPr lang="en-US" dirty="0">
              <a:ea typeface="+mn-ea"/>
              <a:cs typeface="ＭＳ Ｐゴシック" charset="0"/>
            </a:endParaRPr>
          </a:p>
          <a:p>
            <a:pPr marL="0" indent="0">
              <a:buFontTx/>
              <a:buNone/>
              <a:defRPr/>
            </a:pPr>
            <a:endParaRPr lang="en-US" dirty="0">
              <a:ea typeface="+mn-ea"/>
              <a:cs typeface="ＭＳ Ｐゴシック" charset="0"/>
            </a:endParaRPr>
          </a:p>
          <a:p>
            <a:pPr>
              <a:defRPr/>
            </a:pPr>
            <a:r>
              <a:rPr lang="en-US" dirty="0">
                <a:ea typeface="+mn-ea"/>
                <a:cs typeface="ＭＳ Ｐゴシック" charset="0"/>
              </a:rPr>
              <a:t>Thus TMR increases reliability over the simplex system only if the simplex reliability is greater than 0.5; otherwise decreases reliability</a:t>
            </a:r>
          </a:p>
          <a:p>
            <a:pPr>
              <a:defRPr/>
            </a:pPr>
            <a:r>
              <a:rPr lang="en-US" dirty="0">
                <a:ea typeface="+mn-ea"/>
                <a:cs typeface="ＭＳ Ｐゴシック" charset="0"/>
              </a:rPr>
              <a:t>Note: the voter output corresponds to a majority; it is possible for two or more malfunctioning units to agree on an erroneous vote.</a:t>
            </a:r>
          </a:p>
        </p:txBody>
      </p:sp>
      <p:graphicFrame>
        <p:nvGraphicFramePr>
          <p:cNvPr id="37891" name="Object 4">
            <a:extLst>
              <a:ext uri="{FF2B5EF4-FFF2-40B4-BE49-F238E27FC236}">
                <a16:creationId xmlns:a16="http://schemas.microsoft.com/office/drawing/2014/main" id="{7282D03E-55D0-F38B-ED38-995A2098785D}"/>
              </a:ext>
            </a:extLst>
          </p:cNvPr>
          <p:cNvGraphicFramePr>
            <a:graphicFrameLocks/>
          </p:cNvGraphicFramePr>
          <p:nvPr/>
        </p:nvGraphicFramePr>
        <p:xfrm>
          <a:off x="658813" y="1839913"/>
          <a:ext cx="7699375" cy="687387"/>
        </p:xfrm>
        <a:graphic>
          <a:graphicData uri="http://schemas.openxmlformats.org/presentationml/2006/ole">
            <mc:AlternateContent xmlns:mc="http://schemas.openxmlformats.org/markup-compatibility/2006">
              <mc:Choice xmlns:v="urn:schemas-microsoft-com:vml" Requires="v">
                <p:oleObj name="Equation" r:id="rId3" imgW="7518400" imgH="673100" progId="Equation.3">
                  <p:embed/>
                </p:oleObj>
              </mc:Choice>
              <mc:Fallback>
                <p:oleObj name="Equation" r:id="rId3" imgW="7518400" imgH="673100" progId="Equation.3">
                  <p:embed/>
                  <p:pic>
                    <p:nvPicPr>
                      <p:cNvPr id="37891" name="Object 4">
                        <a:extLst>
                          <a:ext uri="{FF2B5EF4-FFF2-40B4-BE49-F238E27FC236}">
                            <a16:creationId xmlns:a16="http://schemas.microsoft.com/office/drawing/2014/main" id="{7282D03E-55D0-F38B-ED38-995A2098785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3" y="1839913"/>
                        <a:ext cx="76993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7892" name="Object 5">
            <a:extLst>
              <a:ext uri="{FF2B5EF4-FFF2-40B4-BE49-F238E27FC236}">
                <a16:creationId xmlns:a16="http://schemas.microsoft.com/office/drawing/2014/main" id="{E7A68311-C802-6466-D344-E0D9D545A9DF}"/>
              </a:ext>
            </a:extLst>
          </p:cNvPr>
          <p:cNvGraphicFramePr>
            <a:graphicFrameLocks/>
          </p:cNvGraphicFramePr>
          <p:nvPr/>
        </p:nvGraphicFramePr>
        <p:xfrm>
          <a:off x="1219200" y="3200400"/>
          <a:ext cx="2413000" cy="527050"/>
        </p:xfrm>
        <a:graphic>
          <a:graphicData uri="http://schemas.openxmlformats.org/presentationml/2006/ole">
            <mc:AlternateContent xmlns:mc="http://schemas.openxmlformats.org/markup-compatibility/2006">
              <mc:Choice xmlns:v="urn:schemas-microsoft-com:vml" Requires="v">
                <p:oleObj name="Equation" r:id="rId5" imgW="7315200" imgH="1600200" progId="Equation.3">
                  <p:embed/>
                </p:oleObj>
              </mc:Choice>
              <mc:Fallback>
                <p:oleObj name="Equation" r:id="rId5" imgW="7315200" imgH="1600200" progId="Equation.3">
                  <p:embed/>
                  <p:pic>
                    <p:nvPicPr>
                      <p:cNvPr id="37892" name="Object 5">
                        <a:extLst>
                          <a:ext uri="{FF2B5EF4-FFF2-40B4-BE49-F238E27FC236}">
                            <a16:creationId xmlns:a16="http://schemas.microsoft.com/office/drawing/2014/main" id="{E7A68311-C802-6466-D344-E0D9D545A9D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200400"/>
                        <a:ext cx="24130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7893" name="Object 6">
            <a:extLst>
              <a:ext uri="{FF2B5EF4-FFF2-40B4-BE49-F238E27FC236}">
                <a16:creationId xmlns:a16="http://schemas.microsoft.com/office/drawing/2014/main" id="{3C2FDFB1-75D4-F674-3CEA-E20308B4B34D}"/>
              </a:ext>
            </a:extLst>
          </p:cNvPr>
          <p:cNvGraphicFramePr>
            <a:graphicFrameLocks/>
          </p:cNvGraphicFramePr>
          <p:nvPr/>
        </p:nvGraphicFramePr>
        <p:xfrm>
          <a:off x="5346700" y="3149600"/>
          <a:ext cx="2578100" cy="1169988"/>
        </p:xfrm>
        <a:graphic>
          <a:graphicData uri="http://schemas.openxmlformats.org/presentationml/2006/ole">
            <mc:AlternateContent xmlns:mc="http://schemas.openxmlformats.org/markup-compatibility/2006">
              <mc:Choice xmlns:v="urn:schemas-microsoft-com:vml" Requires="v">
                <p:oleObj name="Equation" r:id="rId7" imgW="2349500" imgH="1181100" progId="Equation.3">
                  <p:embed/>
                </p:oleObj>
              </mc:Choice>
              <mc:Fallback>
                <p:oleObj name="Equation" r:id="rId7" imgW="2349500" imgH="1181100" progId="Equation.3">
                  <p:embed/>
                  <p:pic>
                    <p:nvPicPr>
                      <p:cNvPr id="37893" name="Object 6">
                        <a:extLst>
                          <a:ext uri="{FF2B5EF4-FFF2-40B4-BE49-F238E27FC236}">
                            <a16:creationId xmlns:a16="http://schemas.microsoft.com/office/drawing/2014/main" id="{3C2FDFB1-75D4-F674-3CEA-E20308B4B34D}"/>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6700" y="3149600"/>
                        <a:ext cx="2578100"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12038064-AE67-E73F-ACE2-E0B1C811A50F}"/>
              </a:ext>
            </a:extLst>
          </p:cNvPr>
          <p:cNvSpPr>
            <a:spLocks noGrp="1" noChangeArrowheads="1"/>
          </p:cNvSpPr>
          <p:nvPr>
            <p:ph type="title"/>
          </p:nvPr>
        </p:nvSpPr>
        <p:spPr/>
        <p:txBody>
          <a:bodyPr/>
          <a:lstStyle/>
          <a:p>
            <a:r>
              <a:rPr lang="en-US" altLang="en-US"/>
              <a:t>Reliability of TMR vs. Simplex</a:t>
            </a:r>
          </a:p>
        </p:txBody>
      </p:sp>
      <p:sp>
        <p:nvSpPr>
          <p:cNvPr id="283651" name="Rectangle 3">
            <a:extLst>
              <a:ext uri="{FF2B5EF4-FFF2-40B4-BE49-F238E27FC236}">
                <a16:creationId xmlns:a16="http://schemas.microsoft.com/office/drawing/2014/main" id="{2DAB36AC-9697-E187-2072-FA6F2E70FEA8}"/>
              </a:ext>
            </a:extLst>
          </p:cNvPr>
          <p:cNvSpPr>
            <a:spLocks noGrp="1" noChangeArrowheads="1"/>
          </p:cNvSpPr>
          <p:nvPr>
            <p:ph type="body" idx="1"/>
          </p:nvPr>
        </p:nvSpPr>
        <p:spPr/>
        <p:txBody>
          <a:bodyPr/>
          <a:lstStyle/>
          <a:p>
            <a:pPr>
              <a:defRPr/>
            </a:pPr>
            <a:endParaRPr lang="en-US" dirty="0">
              <a:ea typeface="+mn-ea"/>
              <a:cs typeface="+mn-cs"/>
            </a:endParaRPr>
          </a:p>
        </p:txBody>
      </p:sp>
      <p:pic>
        <p:nvPicPr>
          <p:cNvPr id="39939" name="Picture 2">
            <a:extLst>
              <a:ext uri="{FF2B5EF4-FFF2-40B4-BE49-F238E27FC236}">
                <a16:creationId xmlns:a16="http://schemas.microsoft.com/office/drawing/2014/main" id="{065D19D5-B80D-0A88-939A-A1CC088A8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59007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25E5B678-8B2A-04C5-7F19-788AD7C35F5C}"/>
              </a:ext>
            </a:extLst>
          </p:cNvPr>
          <p:cNvSpPr>
            <a:spLocks noGrp="1"/>
          </p:cNvSpPr>
          <p:nvPr>
            <p:ph type="title"/>
          </p:nvPr>
        </p:nvSpPr>
        <p:spPr/>
        <p:txBody>
          <a:bodyPr/>
          <a:lstStyle/>
          <a:p>
            <a:r>
              <a:rPr lang="en-US" altLang="en-US"/>
              <a:t>Reliability of TMR vs. Simplex</a:t>
            </a:r>
          </a:p>
        </p:txBody>
      </p:sp>
      <p:sp>
        <p:nvSpPr>
          <p:cNvPr id="40962" name="Content Placeholder 2">
            <a:extLst>
              <a:ext uri="{FF2B5EF4-FFF2-40B4-BE49-F238E27FC236}">
                <a16:creationId xmlns:a16="http://schemas.microsoft.com/office/drawing/2014/main" id="{6C5467D4-C3F8-C2CB-E2AC-A6AE15E8C2A3}"/>
              </a:ext>
            </a:extLst>
          </p:cNvPr>
          <p:cNvSpPr>
            <a:spLocks noGrp="1"/>
          </p:cNvSpPr>
          <p:nvPr>
            <p:ph idx="1"/>
          </p:nvPr>
        </p:nvSpPr>
        <p:spPr/>
        <p:txBody>
          <a:bodyPr/>
          <a:lstStyle/>
          <a:p>
            <a:endParaRPr lang="en-US" altLang="en-US"/>
          </a:p>
        </p:txBody>
      </p:sp>
      <p:pic>
        <p:nvPicPr>
          <p:cNvPr id="40963" name="Picture 2">
            <a:extLst>
              <a:ext uri="{FF2B5EF4-FFF2-40B4-BE49-F238E27FC236}">
                <a16:creationId xmlns:a16="http://schemas.microsoft.com/office/drawing/2014/main" id="{4A23E890-215C-75B9-DBE6-77657C17C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1524000"/>
            <a:ext cx="6334125"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defRPr/>
            </a:pPr>
            <a:r>
              <a:rPr lang="en-US">
                <a:ea typeface="+mj-ea"/>
                <a:cs typeface="+mj-cs"/>
              </a:rPr>
              <a:t>Application to Reliability Evaluation (cont.)</a:t>
            </a:r>
          </a:p>
        </p:txBody>
      </p:sp>
      <p:sp>
        <p:nvSpPr>
          <p:cNvPr id="14338" name="Rectangle 3"/>
          <p:cNvSpPr>
            <a:spLocks noGrp="1" noChangeArrowheads="1"/>
          </p:cNvSpPr>
          <p:nvPr>
            <p:ph type="body" idx="1"/>
          </p:nvPr>
        </p:nvSpPr>
        <p:spPr/>
        <p:txBody>
          <a:bodyPr/>
          <a:lstStyle/>
          <a:p>
            <a:r>
              <a:rPr lang="en-US" dirty="0"/>
              <a:t>For I=1,2,…,</a:t>
            </a:r>
            <a:r>
              <a:rPr lang="en-US" i="1" dirty="0"/>
              <a:t>n</a:t>
            </a:r>
            <a:r>
              <a:rPr lang="en-US" dirty="0"/>
              <a:t>, define events A</a:t>
            </a:r>
            <a:r>
              <a:rPr lang="en-US" i="1" baseline="-25000" dirty="0"/>
              <a:t>i</a:t>
            </a:r>
            <a:r>
              <a:rPr lang="en-US" dirty="0"/>
              <a:t>=</a:t>
            </a:r>
            <a:r>
              <a:rPr lang="ja-JP" altLang="en-US"/>
              <a:t>“</a:t>
            </a:r>
            <a:r>
              <a:rPr lang="en-US" altLang="ja-JP" dirty="0"/>
              <a:t>Component </a:t>
            </a:r>
            <a:r>
              <a:rPr lang="en-US" altLang="ja-JP" i="1" dirty="0" err="1"/>
              <a:t>i</a:t>
            </a:r>
            <a:r>
              <a:rPr lang="en-US" altLang="ja-JP" dirty="0"/>
              <a:t> is functioning properly.</a:t>
            </a:r>
            <a:r>
              <a:rPr lang="ja-JP" altLang="en-US"/>
              <a:t>”</a:t>
            </a:r>
            <a:r>
              <a:rPr lang="en-US" altLang="ja-JP" dirty="0"/>
              <a:t>  The </a:t>
            </a:r>
            <a:r>
              <a:rPr lang="en-US" altLang="ja-JP" b="1" dirty="0"/>
              <a:t>reliability</a:t>
            </a:r>
            <a:r>
              <a:rPr lang="en-US" altLang="ja-JP" dirty="0"/>
              <a:t>, </a:t>
            </a:r>
            <a:r>
              <a:rPr lang="en-US" altLang="ja-JP" dirty="0" err="1"/>
              <a:t>R</a:t>
            </a:r>
            <a:r>
              <a:rPr lang="en-US" altLang="ja-JP" i="1" baseline="-25000" dirty="0" err="1"/>
              <a:t>i</a:t>
            </a:r>
            <a:r>
              <a:rPr lang="en-US" altLang="ja-JP" dirty="0"/>
              <a:t>, of component </a:t>
            </a:r>
            <a:r>
              <a:rPr lang="en-US" altLang="ja-JP" i="1" dirty="0" err="1"/>
              <a:t>i</a:t>
            </a:r>
            <a:r>
              <a:rPr lang="en-US" altLang="ja-JP" dirty="0"/>
              <a:t> is defined as the probability that the component is functioning properly.  Then: </a:t>
            </a:r>
            <a:r>
              <a:rPr lang="en-US" altLang="ja-JP" dirty="0" err="1"/>
              <a:t>R</a:t>
            </a:r>
            <a:r>
              <a:rPr lang="en-US" altLang="ja-JP" i="1" baseline="-25000" dirty="0" err="1"/>
              <a:t>i</a:t>
            </a:r>
            <a:r>
              <a:rPr lang="en-US" altLang="ja-JP" dirty="0"/>
              <a:t>=P(A</a:t>
            </a:r>
            <a:r>
              <a:rPr lang="en-US" altLang="ja-JP" i="1" baseline="-25000" dirty="0"/>
              <a:t>i</a:t>
            </a:r>
            <a:r>
              <a:rPr lang="en-US" altLang="ja-JP" dirty="0"/>
              <a:t>).</a:t>
            </a:r>
          </a:p>
          <a:p>
            <a:r>
              <a:rPr lang="en-US" dirty="0"/>
              <a:t>By the assumption of series connections, the system reliability:</a:t>
            </a:r>
          </a:p>
          <a:p>
            <a:pPr>
              <a:buFontTx/>
              <a:buNone/>
            </a:pPr>
            <a:r>
              <a:rPr lang="en-US" dirty="0"/>
              <a:t>				</a:t>
            </a:r>
            <a:endParaRPr lang="en-US" sz="1600" dirty="0"/>
          </a:p>
          <a:p>
            <a:pPr>
              <a:buFontTx/>
              <a:buNone/>
            </a:pPr>
            <a:endParaRPr lang="en-US" sz="1600" dirty="0"/>
          </a:p>
          <a:p>
            <a:pPr>
              <a:buFontTx/>
              <a:buNone/>
            </a:pPr>
            <a:r>
              <a:rPr lang="en-US" sz="1600" dirty="0"/>
              <a:t>								</a:t>
            </a:r>
          </a:p>
          <a:p>
            <a:pPr>
              <a:buFontTx/>
              <a:buNone/>
            </a:pPr>
            <a:endParaRPr lang="en-US" sz="1600" dirty="0"/>
          </a:p>
          <a:p>
            <a:endParaRPr lang="en-US" dirty="0"/>
          </a:p>
          <a:p>
            <a:endParaRPr lang="en-US" dirty="0"/>
          </a:p>
        </p:txBody>
      </p:sp>
      <p:grpSp>
        <p:nvGrpSpPr>
          <p:cNvPr id="14339" name="Group 4"/>
          <p:cNvGrpSpPr>
            <a:grpSpLocks/>
          </p:cNvGrpSpPr>
          <p:nvPr/>
        </p:nvGrpSpPr>
        <p:grpSpPr bwMode="auto">
          <a:xfrm>
            <a:off x="2633662" y="3429000"/>
            <a:ext cx="3876675" cy="1720850"/>
            <a:chOff x="1706" y="2011"/>
            <a:chExt cx="2442" cy="1084"/>
          </a:xfrm>
        </p:grpSpPr>
        <p:grpSp>
          <p:nvGrpSpPr>
            <p:cNvPr id="14341" name="Group 5"/>
            <p:cNvGrpSpPr>
              <a:grpSpLocks/>
            </p:cNvGrpSpPr>
            <p:nvPr/>
          </p:nvGrpSpPr>
          <p:grpSpPr bwMode="auto">
            <a:xfrm>
              <a:off x="1706" y="2046"/>
              <a:ext cx="1661" cy="1049"/>
              <a:chOff x="1559" y="1947"/>
              <a:chExt cx="1661" cy="1049"/>
            </a:xfrm>
          </p:grpSpPr>
          <p:graphicFrame>
            <p:nvGraphicFramePr>
              <p:cNvPr id="14344" name="Object 6"/>
              <p:cNvGraphicFramePr>
                <a:graphicFrameLocks/>
              </p:cNvGraphicFramePr>
              <p:nvPr/>
            </p:nvGraphicFramePr>
            <p:xfrm>
              <a:off x="1559" y="1947"/>
              <a:ext cx="456" cy="192"/>
            </p:xfrm>
            <a:graphic>
              <a:graphicData uri="http://schemas.openxmlformats.org/presentationml/2006/ole">
                <mc:AlternateContent xmlns:mc="http://schemas.openxmlformats.org/markup-compatibility/2006">
                  <mc:Choice xmlns:v="urn:schemas-microsoft-com:vml" Requires="v">
                    <p:oleObj name="Equation" r:id="rId3" imgW="5803900" imgH="2451100" progId="Equation.3">
                      <p:embed/>
                    </p:oleObj>
                  </mc:Choice>
                  <mc:Fallback>
                    <p:oleObj name="Equation" r:id="rId3" imgW="5803900" imgH="2451100"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 y="1947"/>
                            <a:ext cx="45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4345" name="Object 7"/>
              <p:cNvGraphicFramePr>
                <a:graphicFrameLocks/>
              </p:cNvGraphicFramePr>
              <p:nvPr/>
            </p:nvGraphicFramePr>
            <p:xfrm>
              <a:off x="1748" y="2151"/>
              <a:ext cx="1288" cy="208"/>
            </p:xfrm>
            <a:graphic>
              <a:graphicData uri="http://schemas.openxmlformats.org/presentationml/2006/ole">
                <mc:AlternateContent xmlns:mc="http://schemas.openxmlformats.org/markup-compatibility/2006">
                  <mc:Choice xmlns:v="urn:schemas-microsoft-com:vml" Requires="v">
                    <p:oleObj name="Equation" r:id="rId5" imgW="7315200" imgH="1181100" progId="Equation.3">
                      <p:embed/>
                    </p:oleObj>
                  </mc:Choice>
                  <mc:Fallback>
                    <p:oleObj name="Equation" r:id="rId5" imgW="7315200" imgH="1181100"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8" y="2151"/>
                            <a:ext cx="1288" cy="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4346" name="Object 8"/>
              <p:cNvGraphicFramePr>
                <a:graphicFrameLocks/>
              </p:cNvGraphicFramePr>
              <p:nvPr/>
            </p:nvGraphicFramePr>
            <p:xfrm>
              <a:off x="1756" y="2436"/>
              <a:ext cx="1464" cy="192"/>
            </p:xfrm>
            <a:graphic>
              <a:graphicData uri="http://schemas.openxmlformats.org/presentationml/2006/ole">
                <mc:AlternateContent xmlns:mc="http://schemas.openxmlformats.org/markup-compatibility/2006">
                  <mc:Choice xmlns:v="urn:schemas-microsoft-com:vml" Requires="v">
                    <p:oleObj name="Equation" r:id="rId7" imgW="7315200" imgH="965200" progId="Equation.3">
                      <p:embed/>
                    </p:oleObj>
                  </mc:Choice>
                  <mc:Fallback>
                    <p:oleObj name="Equation" r:id="rId7" imgW="7315200" imgH="965200"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6" y="2436"/>
                            <a:ext cx="1464"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4347" name="Object 9"/>
              <p:cNvGraphicFramePr>
                <a:graphicFrameLocks/>
              </p:cNvGraphicFramePr>
              <p:nvPr/>
            </p:nvGraphicFramePr>
            <p:xfrm>
              <a:off x="1766" y="2649"/>
              <a:ext cx="575" cy="347"/>
            </p:xfrm>
            <a:graphic>
              <a:graphicData uri="http://schemas.openxmlformats.org/presentationml/2006/ole">
                <mc:AlternateContent xmlns:mc="http://schemas.openxmlformats.org/markup-compatibility/2006">
                  <mc:Choice xmlns:v="urn:schemas-microsoft-com:vml" Requires="v">
                    <p:oleObj name="Equation" r:id="rId9" imgW="698500" imgH="546100" progId="Equation.3">
                      <p:embed/>
                    </p:oleObj>
                  </mc:Choice>
                  <mc:Fallback>
                    <p:oleObj name="Equation" r:id="rId9" imgW="698500" imgH="546100" progId="Equation.3">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6" y="2649"/>
                            <a:ext cx="575" cy="3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sp>
          <p:nvSpPr>
            <p:cNvPr id="14342" name="Rectangle 10"/>
            <p:cNvSpPr>
              <a:spLocks noChangeArrowheads="1"/>
            </p:cNvSpPr>
            <p:nvPr/>
          </p:nvSpPr>
          <p:spPr bwMode="auto">
            <a:xfrm>
              <a:off x="3360" y="2808"/>
              <a:ext cx="422" cy="250"/>
            </a:xfrm>
            <a:prstGeom prst="rect">
              <a:avLst/>
            </a:prstGeom>
            <a:noFill/>
            <a:ln w="9525">
              <a:noFill/>
              <a:miter lim="800000"/>
              <a:headEnd/>
              <a:tailEnd/>
            </a:ln>
          </p:spPr>
          <p:txBody>
            <a:bodyPr wrap="none" lIns="92075" tIns="46037" rIns="92075" bIns="46037">
              <a:spAutoFit/>
            </a:bodyPr>
            <a:lstStyle/>
            <a:p>
              <a:r>
                <a:rPr lang="en-US" sz="2000">
                  <a:latin typeface="Times" pitchFamily="-84" charset="0"/>
                </a:rPr>
                <a:t>(2.1)</a:t>
              </a:r>
            </a:p>
          </p:txBody>
        </p:sp>
        <p:sp>
          <p:nvSpPr>
            <p:cNvPr id="14343" name="Text Box 11"/>
            <p:cNvSpPr txBox="1">
              <a:spLocks noChangeArrowheads="1"/>
            </p:cNvSpPr>
            <p:nvPr/>
          </p:nvSpPr>
          <p:spPr bwMode="auto">
            <a:xfrm>
              <a:off x="2159" y="2011"/>
              <a:ext cx="1989" cy="192"/>
            </a:xfrm>
            <a:prstGeom prst="rect">
              <a:avLst/>
            </a:prstGeom>
            <a:noFill/>
            <a:ln w="9525">
              <a:noFill/>
              <a:miter lim="800000"/>
              <a:headEnd/>
              <a:tailEnd/>
            </a:ln>
          </p:spPr>
          <p:txBody>
            <a:bodyPr wrap="none">
              <a:spAutoFit/>
            </a:bodyPr>
            <a:lstStyle/>
            <a:p>
              <a:r>
                <a:rPr lang="en-US" sz="1400"/>
                <a:t>(</a:t>
              </a:r>
              <a:r>
                <a:rPr lang="ja-JP" altLang="en-US" sz="1400">
                  <a:latin typeface="Arial" pitchFamily="34" charset="0"/>
                </a:rPr>
                <a:t>“</a:t>
              </a:r>
              <a:r>
                <a:rPr lang="en-US" altLang="ja-JP" sz="1400"/>
                <a:t>The system is functioning properly.</a:t>
              </a:r>
              <a:r>
                <a:rPr lang="ja-JP" altLang="en-US" sz="1400">
                  <a:latin typeface="Arial" pitchFamily="34" charset="0"/>
                </a:rPr>
                <a:t>”</a:t>
              </a:r>
              <a:r>
                <a:rPr lang="en-US" altLang="ja-JP" sz="1400"/>
                <a:t>)</a:t>
              </a:r>
              <a:endParaRPr lang="en-US" sz="14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p:txBody>
          <a:bodyPr/>
          <a:lstStyle/>
          <a:p>
            <a:pPr>
              <a:defRPr/>
            </a:pPr>
            <a:r>
              <a:rPr lang="en-US" dirty="0">
                <a:ea typeface="+mj-ea"/>
                <a:cs typeface="+mj-cs"/>
              </a:rPr>
              <a:t>Example of Effect of Complexity on Reliability</a:t>
            </a:r>
          </a:p>
        </p:txBody>
      </p:sp>
      <p:sp>
        <p:nvSpPr>
          <p:cNvPr id="269315" name="Rectangle 3"/>
          <p:cNvSpPr>
            <a:spLocks noGrp="1" noChangeArrowheads="1"/>
          </p:cNvSpPr>
          <p:nvPr>
            <p:ph type="body" idx="1"/>
          </p:nvPr>
        </p:nvSpPr>
        <p:spPr/>
        <p:txBody>
          <a:bodyPr/>
          <a:lstStyle/>
          <a:p>
            <a:pPr>
              <a:spcAft>
                <a:spcPct val="40000"/>
              </a:spcAft>
              <a:defRPr/>
            </a:pPr>
            <a:r>
              <a:rPr lang="en-US" b="1" dirty="0">
                <a:ea typeface="+mn-ea"/>
                <a:cs typeface="+mn-cs"/>
              </a:rPr>
              <a:t>Remember</a:t>
            </a:r>
            <a:r>
              <a:rPr lang="en-US" dirty="0">
                <a:ea typeface="+mn-ea"/>
                <a:cs typeface="+mn-cs"/>
              </a:rPr>
              <a:t> how quickly system reliability degrades with an increase in complexity.</a:t>
            </a:r>
          </a:p>
          <a:p>
            <a:pPr>
              <a:spcAft>
                <a:spcPct val="40000"/>
              </a:spcAft>
              <a:defRPr/>
            </a:pPr>
            <a:r>
              <a:rPr lang="en-US" dirty="0">
                <a:ea typeface="+mn-ea"/>
                <a:cs typeface="+mn-cs"/>
              </a:rPr>
              <a:t>For example, if a system consists of </a:t>
            </a:r>
            <a:r>
              <a:rPr lang="en-US" b="1" dirty="0">
                <a:ea typeface="+mn-ea"/>
                <a:cs typeface="+mn-cs"/>
              </a:rPr>
              <a:t>five components in a series, each having a reliability of 0.970, then the system reliability is 0.970</a:t>
            </a:r>
            <a:r>
              <a:rPr lang="en-US" b="1" baseline="30000" dirty="0">
                <a:ea typeface="+mn-ea"/>
                <a:cs typeface="+mn-cs"/>
              </a:rPr>
              <a:t>5</a:t>
            </a:r>
            <a:r>
              <a:rPr lang="en-US" b="1" dirty="0">
                <a:ea typeface="+mn-ea"/>
                <a:cs typeface="+mn-cs"/>
              </a:rPr>
              <a:t>=0.859.</a:t>
            </a:r>
          </a:p>
          <a:p>
            <a:pPr>
              <a:spcAft>
                <a:spcPct val="40000"/>
              </a:spcAft>
              <a:defRPr/>
            </a:pPr>
            <a:r>
              <a:rPr lang="en-US" dirty="0">
                <a:ea typeface="+mn-ea"/>
                <a:cs typeface="+mn-cs"/>
              </a:rPr>
              <a:t>If the system complexity is increased so that it contains ten similar components, its reliability is reduced 0.970</a:t>
            </a:r>
            <a:r>
              <a:rPr lang="en-US" baseline="30000" dirty="0">
                <a:ea typeface="+mn-ea"/>
                <a:cs typeface="+mn-cs"/>
              </a:rPr>
              <a:t>10</a:t>
            </a:r>
            <a:r>
              <a:rPr lang="en-US" dirty="0">
                <a:ea typeface="+mn-ea"/>
                <a:cs typeface="+mn-cs"/>
              </a:rPr>
              <a:t>=0.738.</a:t>
            </a:r>
          </a:p>
          <a:p>
            <a:pPr>
              <a:spcAft>
                <a:spcPct val="40000"/>
              </a:spcAft>
              <a:defRPr/>
            </a:pPr>
            <a:r>
              <a:rPr lang="en-US" dirty="0">
                <a:ea typeface="+mn-ea"/>
                <a:cs typeface="+mn-cs"/>
              </a:rPr>
              <a:t>Consider what happens to system reliability when a large system such as a computer system consists of tens to hundreds of thousands of components.</a:t>
            </a:r>
          </a:p>
          <a:p>
            <a:pPr>
              <a:spcAft>
                <a:spcPct val="40000"/>
              </a:spcAft>
              <a:defRPr/>
            </a:pPr>
            <a:endParaRPr lang="en-US" dirty="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pPr>
              <a:defRPr/>
            </a:pPr>
            <a:r>
              <a:rPr lang="en-US" dirty="0">
                <a:ea typeface="+mj-ea"/>
                <a:cs typeface="+mj-cs"/>
              </a:rPr>
              <a:t> Increasing Reliability Using Parallel Redundancy</a:t>
            </a:r>
          </a:p>
        </p:txBody>
      </p:sp>
      <p:sp>
        <p:nvSpPr>
          <p:cNvPr id="18434" name="Rectangle 3"/>
          <p:cNvSpPr>
            <a:spLocks noGrp="1" noChangeArrowheads="1"/>
          </p:cNvSpPr>
          <p:nvPr>
            <p:ph type="body" idx="1"/>
          </p:nvPr>
        </p:nvSpPr>
        <p:spPr>
          <a:xfrm>
            <a:off x="698500" y="1244600"/>
            <a:ext cx="7772400" cy="5045075"/>
          </a:xfrm>
        </p:spPr>
        <p:txBody>
          <a:bodyPr/>
          <a:lstStyle/>
          <a:p>
            <a:pPr>
              <a:lnSpc>
                <a:spcPct val="110000"/>
              </a:lnSpc>
              <a:spcAft>
                <a:spcPct val="20000"/>
              </a:spcAft>
            </a:pPr>
            <a:r>
              <a:rPr lang="en-US" sz="1600" dirty="0"/>
              <a:t>One</a:t>
            </a:r>
            <a:r>
              <a:rPr lang="en-US" dirty="0"/>
              <a:t> </a:t>
            </a:r>
            <a:r>
              <a:rPr lang="en-US" sz="1600" dirty="0"/>
              <a:t>way to </a:t>
            </a:r>
            <a:r>
              <a:rPr lang="en-US" sz="1600" b="1" dirty="0"/>
              <a:t>increase the reliability of a system is to use redundancy</a:t>
            </a:r>
            <a:r>
              <a:rPr lang="en-US" sz="1600" dirty="0"/>
              <a:t>, i.e., to replicate components with small reliabilities.  This is called </a:t>
            </a:r>
            <a:r>
              <a:rPr lang="en-US" sz="1600" b="1" dirty="0"/>
              <a:t>parallel redundancy</a:t>
            </a:r>
            <a:r>
              <a:rPr lang="en-US" sz="1600" dirty="0"/>
              <a:t>.</a:t>
            </a:r>
          </a:p>
          <a:p>
            <a:pPr>
              <a:lnSpc>
                <a:spcPct val="110000"/>
              </a:lnSpc>
              <a:spcAft>
                <a:spcPct val="20000"/>
              </a:spcAft>
            </a:pPr>
            <a:r>
              <a:rPr lang="en-US" sz="1600" dirty="0"/>
              <a:t>Consider a system consisting of </a:t>
            </a:r>
            <a:r>
              <a:rPr lang="en-US" sz="1600" i="1" dirty="0"/>
              <a:t>n</a:t>
            </a:r>
            <a:r>
              <a:rPr lang="en-US" sz="1600" dirty="0"/>
              <a:t> independent components in parallel;  the system fails to function only if </a:t>
            </a:r>
            <a:r>
              <a:rPr lang="en-US" sz="1600" i="1" dirty="0"/>
              <a:t>n</a:t>
            </a:r>
            <a:r>
              <a:rPr lang="en-US" sz="1600" dirty="0"/>
              <a:t> components have failed.</a:t>
            </a:r>
          </a:p>
          <a:p>
            <a:pPr>
              <a:lnSpc>
                <a:spcPct val="110000"/>
              </a:lnSpc>
              <a:spcBef>
                <a:spcPct val="10000"/>
              </a:spcBef>
              <a:spcAft>
                <a:spcPct val="10000"/>
              </a:spcAft>
            </a:pPr>
            <a:r>
              <a:rPr lang="en-US" sz="1600" dirty="0"/>
              <a:t>Define event A</a:t>
            </a:r>
            <a:r>
              <a:rPr lang="en-US" sz="1600" i="1" baseline="-25000" dirty="0"/>
              <a:t>i</a:t>
            </a:r>
            <a:r>
              <a:rPr lang="en-US" sz="1600" dirty="0"/>
              <a:t>=</a:t>
            </a:r>
            <a:r>
              <a:rPr lang="ja-JP" altLang="en-US" sz="1600"/>
              <a:t>“</a:t>
            </a:r>
            <a:r>
              <a:rPr lang="en-US" altLang="ja-JP" sz="1600" dirty="0"/>
              <a:t>The component </a:t>
            </a:r>
            <a:r>
              <a:rPr lang="en-US" altLang="ja-JP" sz="1600" i="1" dirty="0" err="1"/>
              <a:t>i</a:t>
            </a:r>
            <a:r>
              <a:rPr lang="en-US" altLang="ja-JP" sz="1600" dirty="0"/>
              <a:t> is functioning properly</a:t>
            </a:r>
            <a:r>
              <a:rPr lang="ja-JP" altLang="en-US" sz="1600"/>
              <a:t>”</a:t>
            </a:r>
            <a:r>
              <a:rPr lang="en-US" altLang="ja-JP" sz="1600" dirty="0"/>
              <a:t> and </a:t>
            </a:r>
          </a:p>
          <a:p>
            <a:pPr>
              <a:lnSpc>
                <a:spcPct val="110000"/>
              </a:lnSpc>
              <a:spcBef>
                <a:spcPct val="10000"/>
              </a:spcBef>
              <a:spcAft>
                <a:spcPct val="10000"/>
              </a:spcAft>
              <a:buFontTx/>
              <a:buNone/>
            </a:pPr>
            <a:r>
              <a:rPr lang="en-US" sz="1600" dirty="0"/>
              <a:t>	A</a:t>
            </a:r>
            <a:r>
              <a:rPr lang="en-US" sz="1600" i="1" baseline="-25000" dirty="0"/>
              <a:t>p</a:t>
            </a:r>
            <a:r>
              <a:rPr lang="en-US" sz="1600" dirty="0"/>
              <a:t>=</a:t>
            </a:r>
            <a:r>
              <a:rPr lang="ja-JP" altLang="en-US" sz="1600"/>
              <a:t>“</a:t>
            </a:r>
            <a:r>
              <a:rPr lang="en-US" altLang="ja-JP" sz="1600" dirty="0"/>
              <a:t>The parallel system of </a:t>
            </a:r>
            <a:r>
              <a:rPr lang="en-US" altLang="ja-JP" sz="1600" i="1" dirty="0"/>
              <a:t>n</a:t>
            </a:r>
            <a:r>
              <a:rPr lang="en-US" altLang="ja-JP" sz="1600" dirty="0"/>
              <a:t> components is functioning properly.</a:t>
            </a:r>
            <a:r>
              <a:rPr lang="ja-JP" altLang="en-US" sz="1600"/>
              <a:t>”</a:t>
            </a:r>
            <a:r>
              <a:rPr lang="en-US" altLang="ja-JP" sz="1600" dirty="0"/>
              <a:t>   </a:t>
            </a:r>
          </a:p>
          <a:p>
            <a:pPr>
              <a:lnSpc>
                <a:spcPct val="110000"/>
              </a:lnSpc>
              <a:spcBef>
                <a:spcPct val="10000"/>
              </a:spcBef>
              <a:spcAft>
                <a:spcPct val="10000"/>
              </a:spcAft>
              <a:buFontTx/>
              <a:buNone/>
            </a:pPr>
            <a:r>
              <a:rPr lang="en-US" sz="1600" dirty="0"/>
              <a:t>	Also let R</a:t>
            </a:r>
            <a:r>
              <a:rPr lang="en-US" sz="1600" i="1" baseline="-25000" dirty="0"/>
              <a:t>i</a:t>
            </a:r>
            <a:r>
              <a:rPr lang="en-US" sz="1600" dirty="0"/>
              <a:t>=P(A</a:t>
            </a:r>
            <a:r>
              <a:rPr lang="en-US" sz="1600" i="1" baseline="-25000" dirty="0"/>
              <a:t>i</a:t>
            </a:r>
            <a:r>
              <a:rPr lang="en-US" sz="1600" dirty="0"/>
              <a:t>) and R</a:t>
            </a:r>
            <a:r>
              <a:rPr lang="en-US" sz="1600" i="1" baseline="-25000" dirty="0"/>
              <a:t>p</a:t>
            </a:r>
            <a:r>
              <a:rPr lang="en-US" sz="1600" dirty="0"/>
              <a:t>=P(A</a:t>
            </a:r>
            <a:r>
              <a:rPr lang="en-US" sz="1600" i="1" baseline="-25000" dirty="0"/>
              <a:t>p</a:t>
            </a:r>
            <a:r>
              <a:rPr lang="en-US" sz="1600" dirty="0"/>
              <a:t>). </a:t>
            </a:r>
          </a:p>
          <a:p>
            <a:pPr>
              <a:lnSpc>
                <a:spcPct val="110000"/>
              </a:lnSpc>
              <a:spcBef>
                <a:spcPct val="10000"/>
              </a:spcBef>
              <a:spcAft>
                <a:spcPct val="10000"/>
              </a:spcAft>
              <a:buFontTx/>
              <a:buNone/>
            </a:pPr>
            <a:r>
              <a:rPr lang="en-US" sz="1600" dirty="0"/>
              <a:t>	To establish a relation between A</a:t>
            </a:r>
            <a:r>
              <a:rPr lang="en-US" sz="1600" i="1" baseline="-25000" dirty="0"/>
              <a:t>p</a:t>
            </a:r>
            <a:r>
              <a:rPr lang="en-US" sz="1600" dirty="0"/>
              <a:t> and the A</a:t>
            </a:r>
            <a:r>
              <a:rPr lang="en-US" sz="1600" i="1" baseline="-25000" dirty="0"/>
              <a:t>i</a:t>
            </a:r>
            <a:r>
              <a:rPr lang="ja-JP" altLang="en-US" sz="1600"/>
              <a:t>’</a:t>
            </a:r>
            <a:r>
              <a:rPr lang="en-US" altLang="ja-JP" sz="1600" dirty="0"/>
              <a:t>s, it is easier to consider the complementary events.  </a:t>
            </a:r>
          </a:p>
          <a:p>
            <a:pPr>
              <a:lnSpc>
                <a:spcPct val="110000"/>
              </a:lnSpc>
              <a:spcBef>
                <a:spcPct val="10000"/>
              </a:spcBef>
              <a:spcAft>
                <a:spcPct val="10000"/>
              </a:spcAft>
              <a:buFontTx/>
              <a:buNone/>
            </a:pPr>
            <a:r>
              <a:rPr lang="en-US" sz="1600" dirty="0"/>
              <a:t>	Thus:			</a:t>
            </a:r>
            <a:r>
              <a:rPr lang="en-US" dirty="0"/>
              <a:t>	</a:t>
            </a:r>
            <a:r>
              <a:rPr lang="ja-JP" altLang="en-US" sz="1600"/>
              <a:t>“</a:t>
            </a:r>
            <a:r>
              <a:rPr lang="en-US" altLang="ja-JP" sz="1600" dirty="0"/>
              <a:t>The parallel system has failed.</a:t>
            </a:r>
            <a:r>
              <a:rPr lang="ja-JP" altLang="en-US" sz="1600"/>
              <a:t>”</a:t>
            </a:r>
            <a:endParaRPr lang="en-US" altLang="ja-JP" sz="1600" dirty="0"/>
          </a:p>
          <a:p>
            <a:pPr>
              <a:lnSpc>
                <a:spcPct val="110000"/>
              </a:lnSpc>
              <a:spcAft>
                <a:spcPct val="20000"/>
              </a:spcAft>
              <a:buFontTx/>
              <a:buNone/>
            </a:pPr>
            <a:r>
              <a:rPr lang="en-US" sz="1600" dirty="0"/>
              <a:t>				            =  </a:t>
            </a:r>
            <a:r>
              <a:rPr lang="ja-JP" altLang="en-US" sz="1600"/>
              <a:t>“</a:t>
            </a:r>
            <a:r>
              <a:rPr lang="en-US" altLang="ja-JP" sz="1600" dirty="0"/>
              <a:t>All </a:t>
            </a:r>
            <a:r>
              <a:rPr lang="en-US" altLang="ja-JP" sz="1600" i="1" dirty="0"/>
              <a:t>n</a:t>
            </a:r>
            <a:r>
              <a:rPr lang="en-US" altLang="ja-JP" sz="1600" dirty="0"/>
              <a:t> components have failed.</a:t>
            </a:r>
            <a:r>
              <a:rPr lang="ja-JP" altLang="en-US" sz="1600"/>
              <a:t>”</a:t>
            </a:r>
            <a:endParaRPr lang="en-US" altLang="ja-JP" sz="1600" dirty="0"/>
          </a:p>
          <a:p>
            <a:pPr>
              <a:lnSpc>
                <a:spcPct val="110000"/>
              </a:lnSpc>
              <a:spcAft>
                <a:spcPct val="20000"/>
              </a:spcAft>
              <a:buFontTx/>
              <a:buNone/>
            </a:pPr>
            <a:endParaRPr lang="en-US" sz="1600" dirty="0"/>
          </a:p>
          <a:p>
            <a:pPr>
              <a:lnSpc>
                <a:spcPct val="110000"/>
              </a:lnSpc>
              <a:spcAft>
                <a:spcPct val="20000"/>
              </a:spcAft>
            </a:pPr>
            <a:r>
              <a:rPr lang="en-US" sz="1600" dirty="0"/>
              <a:t>Therefore, by independence:</a:t>
            </a:r>
          </a:p>
        </p:txBody>
      </p:sp>
      <p:graphicFrame>
        <p:nvGraphicFramePr>
          <p:cNvPr id="18435" name="Object 4"/>
          <p:cNvGraphicFramePr>
            <a:graphicFrameLocks/>
          </p:cNvGraphicFramePr>
          <p:nvPr/>
        </p:nvGraphicFramePr>
        <p:xfrm>
          <a:off x="3854450" y="4502150"/>
          <a:ext cx="533400" cy="355600"/>
        </p:xfrm>
        <a:graphic>
          <a:graphicData uri="http://schemas.openxmlformats.org/presentationml/2006/ole">
            <mc:AlternateContent xmlns:mc="http://schemas.openxmlformats.org/markup-compatibility/2006">
              <mc:Choice xmlns:v="urn:schemas-microsoft-com:vml" Requires="v">
                <p:oleObj name="Equation" r:id="rId3" imgW="4279900" imgH="2857500" progId="Equation.3">
                  <p:embed/>
                </p:oleObj>
              </mc:Choice>
              <mc:Fallback>
                <p:oleObj name="Equation" r:id="rId3" imgW="4279900" imgH="28575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450" y="4502150"/>
                        <a:ext cx="533400" cy="35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8436" name="Object 5"/>
          <p:cNvGraphicFramePr>
            <a:graphicFrameLocks/>
          </p:cNvGraphicFramePr>
          <p:nvPr/>
        </p:nvGraphicFramePr>
        <p:xfrm>
          <a:off x="4184650" y="5200650"/>
          <a:ext cx="1879600" cy="330200"/>
        </p:xfrm>
        <a:graphic>
          <a:graphicData uri="http://schemas.openxmlformats.org/presentationml/2006/ole">
            <mc:AlternateContent xmlns:mc="http://schemas.openxmlformats.org/markup-compatibility/2006">
              <mc:Choice xmlns:v="urn:schemas-microsoft-com:vml" Requires="v">
                <p:oleObj name="Equation" r:id="rId5" imgW="7315200" imgH="1295400" progId="Equation.3">
                  <p:embed/>
                </p:oleObj>
              </mc:Choice>
              <mc:Fallback>
                <p:oleObj name="Equation" r:id="rId5" imgW="7315200" imgH="129540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4650" y="5200650"/>
                        <a:ext cx="1879600" cy="33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18437" name="Object 6"/>
          <p:cNvGraphicFramePr>
            <a:graphicFrameLocks/>
          </p:cNvGraphicFramePr>
          <p:nvPr/>
        </p:nvGraphicFramePr>
        <p:xfrm>
          <a:off x="1954213" y="5924550"/>
          <a:ext cx="5272087" cy="355600"/>
        </p:xfrm>
        <a:graphic>
          <a:graphicData uri="http://schemas.openxmlformats.org/presentationml/2006/ole">
            <mc:AlternateContent xmlns:mc="http://schemas.openxmlformats.org/markup-compatibility/2006">
              <mc:Choice xmlns:v="urn:schemas-microsoft-com:vml" Requires="v">
                <p:oleObj name="Equation" r:id="rId7" imgW="7315200" imgH="495300" progId="Equation.3">
                  <p:embed/>
                </p:oleObj>
              </mc:Choice>
              <mc:Fallback>
                <p:oleObj name="Equation" r:id="rId7" imgW="7315200" imgH="495300"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4213" y="5924550"/>
                        <a:ext cx="5272087" cy="355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pPr>
              <a:defRPr/>
            </a:pPr>
            <a:r>
              <a:rPr lang="en-US" dirty="0">
                <a:ea typeface="+mj-ea"/>
                <a:cs typeface="+mj-cs"/>
              </a:rPr>
              <a:t>Increasing Reliability Using Redundancy (cont.)</a:t>
            </a:r>
          </a:p>
        </p:txBody>
      </p:sp>
      <p:sp>
        <p:nvSpPr>
          <p:cNvPr id="273411" name="Rectangle 3"/>
          <p:cNvSpPr>
            <a:spLocks noGrp="1" noChangeArrowheads="1"/>
          </p:cNvSpPr>
          <p:nvPr>
            <p:ph type="body" idx="1"/>
          </p:nvPr>
        </p:nvSpPr>
        <p:spPr>
          <a:xfrm>
            <a:off x="685800" y="1547813"/>
            <a:ext cx="7772400" cy="4675187"/>
          </a:xfrm>
        </p:spPr>
        <p:txBody>
          <a:bodyPr/>
          <a:lstStyle/>
          <a:p>
            <a:pPr>
              <a:spcBef>
                <a:spcPct val="50000"/>
              </a:spcBef>
              <a:defRPr/>
            </a:pPr>
            <a:r>
              <a:rPr lang="en-US" sz="1800" dirty="0">
                <a:ea typeface="+mn-ea"/>
                <a:cs typeface="+mn-cs"/>
              </a:rPr>
              <a:t>Now let </a:t>
            </a:r>
            <a:r>
              <a:rPr lang="en-US" sz="1800" dirty="0" err="1">
                <a:ea typeface="+mn-ea"/>
                <a:cs typeface="+mn-cs"/>
              </a:rPr>
              <a:t>F</a:t>
            </a:r>
            <a:r>
              <a:rPr lang="en-US" sz="1800" i="1" baseline="-25000" dirty="0" err="1">
                <a:ea typeface="+mn-ea"/>
                <a:cs typeface="+mn-cs"/>
              </a:rPr>
              <a:t>p</a:t>
            </a:r>
            <a:r>
              <a:rPr lang="en-US" sz="1800" dirty="0">
                <a:ea typeface="+mn-ea"/>
                <a:cs typeface="+mn-cs"/>
              </a:rPr>
              <a:t>=1-R</a:t>
            </a:r>
            <a:r>
              <a:rPr lang="en-US" sz="1800" i="1" baseline="-25000" dirty="0">
                <a:ea typeface="+mn-ea"/>
                <a:cs typeface="+mn-cs"/>
              </a:rPr>
              <a:t>p</a:t>
            </a:r>
            <a:r>
              <a:rPr lang="en-US" sz="1800" dirty="0">
                <a:ea typeface="+mn-ea"/>
                <a:cs typeface="+mn-cs"/>
              </a:rPr>
              <a:t> be the unreliability of the parallel system, and similarly let F</a:t>
            </a:r>
            <a:r>
              <a:rPr lang="en-US" sz="1800" i="1" baseline="-25000" dirty="0">
                <a:ea typeface="+mn-ea"/>
                <a:cs typeface="+mn-cs"/>
              </a:rPr>
              <a:t>i</a:t>
            </a:r>
            <a:r>
              <a:rPr lang="en-US" sz="1800" dirty="0">
                <a:ea typeface="+mn-ea"/>
                <a:cs typeface="+mn-cs"/>
              </a:rPr>
              <a:t>=1-R</a:t>
            </a:r>
            <a:r>
              <a:rPr lang="en-US" sz="1800" i="1" baseline="-25000" dirty="0">
                <a:ea typeface="+mn-ea"/>
                <a:cs typeface="+mn-cs"/>
              </a:rPr>
              <a:t>i</a:t>
            </a:r>
            <a:r>
              <a:rPr lang="en-US" sz="1800" dirty="0">
                <a:ea typeface="+mn-ea"/>
                <a:cs typeface="+mn-cs"/>
              </a:rPr>
              <a:t> be the unreliability of component</a:t>
            </a:r>
            <a:r>
              <a:rPr lang="en-US" sz="1800" i="1" dirty="0">
                <a:ea typeface="+mn-ea"/>
                <a:cs typeface="+mn-cs"/>
              </a:rPr>
              <a:t> </a:t>
            </a:r>
            <a:r>
              <a:rPr lang="en-US" sz="1800" i="1" dirty="0" err="1">
                <a:ea typeface="+mn-ea"/>
                <a:cs typeface="+mn-cs"/>
              </a:rPr>
              <a:t>i</a:t>
            </a:r>
            <a:r>
              <a:rPr lang="en-US" sz="1800" dirty="0">
                <a:ea typeface="+mn-ea"/>
                <a:cs typeface="+mn-cs"/>
              </a:rPr>
              <a:t>.</a:t>
            </a:r>
          </a:p>
          <a:p>
            <a:pPr>
              <a:spcBef>
                <a:spcPct val="50000"/>
              </a:spcBef>
              <a:defRPr/>
            </a:pPr>
            <a:r>
              <a:rPr lang="en-US" sz="1800" dirty="0">
                <a:ea typeface="+mn-ea"/>
                <a:cs typeface="+mn-cs"/>
              </a:rPr>
              <a:t>Then, since A</a:t>
            </a:r>
            <a:r>
              <a:rPr lang="en-US" sz="1800" i="1" baseline="-25000" dirty="0">
                <a:ea typeface="+mn-ea"/>
                <a:cs typeface="+mn-cs"/>
              </a:rPr>
              <a:t>i</a:t>
            </a:r>
            <a:r>
              <a:rPr lang="en-US" sz="1800" dirty="0">
                <a:ea typeface="+mn-ea"/>
                <a:cs typeface="+mn-cs"/>
              </a:rPr>
              <a:t> and A</a:t>
            </a:r>
            <a:r>
              <a:rPr lang="en-US" sz="1800" i="1" baseline="-25000" dirty="0">
                <a:ea typeface="+mn-ea"/>
                <a:cs typeface="+mn-cs"/>
              </a:rPr>
              <a:t>i</a:t>
            </a:r>
            <a:r>
              <a:rPr lang="en-US" sz="1800" dirty="0">
                <a:ea typeface="+mn-ea"/>
                <a:cs typeface="+mn-cs"/>
              </a:rPr>
              <a:t> are mutually exclusive and collectively exhaustive events, we have:</a:t>
            </a:r>
          </a:p>
          <a:p>
            <a:pPr>
              <a:spcBef>
                <a:spcPct val="50000"/>
              </a:spcBef>
              <a:defRPr/>
            </a:pPr>
            <a:endParaRPr lang="en-US" sz="1800" dirty="0">
              <a:ea typeface="+mn-ea"/>
              <a:cs typeface="+mn-cs"/>
            </a:endParaRPr>
          </a:p>
          <a:p>
            <a:pPr>
              <a:spcBef>
                <a:spcPct val="50000"/>
              </a:spcBef>
              <a:defRPr/>
            </a:pPr>
            <a:r>
              <a:rPr lang="en-US" sz="1800" dirty="0">
                <a:ea typeface="+mn-ea"/>
                <a:cs typeface="+mn-cs"/>
              </a:rPr>
              <a:t>And:</a:t>
            </a:r>
          </a:p>
          <a:p>
            <a:pPr>
              <a:spcBef>
                <a:spcPct val="50000"/>
              </a:spcBef>
              <a:defRPr/>
            </a:pPr>
            <a:endParaRPr lang="en-US" sz="1800" dirty="0">
              <a:ea typeface="+mn-ea"/>
              <a:cs typeface="+mn-cs"/>
            </a:endParaRPr>
          </a:p>
          <a:p>
            <a:pPr>
              <a:spcBef>
                <a:spcPct val="50000"/>
              </a:spcBef>
              <a:defRPr/>
            </a:pPr>
            <a:r>
              <a:rPr lang="en-US" sz="1800" dirty="0">
                <a:ea typeface="+mn-ea"/>
                <a:cs typeface="+mn-cs"/>
              </a:rPr>
              <a:t>Then:</a:t>
            </a:r>
          </a:p>
          <a:p>
            <a:pPr>
              <a:spcBef>
                <a:spcPct val="50000"/>
              </a:spcBef>
              <a:defRPr/>
            </a:pPr>
            <a:endParaRPr lang="en-US" sz="1800" dirty="0">
              <a:ea typeface="+mn-ea"/>
              <a:cs typeface="+mn-cs"/>
            </a:endParaRPr>
          </a:p>
          <a:p>
            <a:pPr>
              <a:spcBef>
                <a:spcPct val="50000"/>
              </a:spcBef>
              <a:defRPr/>
            </a:pPr>
            <a:r>
              <a:rPr lang="en-US" sz="1800" dirty="0">
                <a:ea typeface="+mn-ea"/>
                <a:cs typeface="+mn-cs"/>
              </a:rPr>
              <a:t>And:						</a:t>
            </a:r>
          </a:p>
        </p:txBody>
      </p:sp>
      <p:sp>
        <p:nvSpPr>
          <p:cNvPr id="20483" name="Line 4"/>
          <p:cNvSpPr>
            <a:spLocks noChangeShapeType="1"/>
          </p:cNvSpPr>
          <p:nvPr/>
        </p:nvSpPr>
        <p:spPr bwMode="auto">
          <a:xfrm>
            <a:off x="3063875" y="2286000"/>
            <a:ext cx="149225" cy="1588"/>
          </a:xfrm>
          <a:prstGeom prst="line">
            <a:avLst/>
          </a:prstGeom>
          <a:noFill/>
          <a:ln w="12700">
            <a:solidFill>
              <a:schemeClr val="tx1"/>
            </a:solidFill>
            <a:round/>
            <a:headEnd type="none" w="sm" len="sm"/>
            <a:tailEnd type="none" w="sm" len="sm"/>
          </a:ln>
        </p:spPr>
        <p:txBody>
          <a:bodyPr wrap="none" anchor="ctr"/>
          <a:lstStyle/>
          <a:p>
            <a:endParaRPr lang="en-US"/>
          </a:p>
        </p:txBody>
      </p:sp>
      <p:graphicFrame>
        <p:nvGraphicFramePr>
          <p:cNvPr id="20484" name="Object 5"/>
          <p:cNvGraphicFramePr>
            <a:graphicFrameLocks/>
          </p:cNvGraphicFramePr>
          <p:nvPr/>
        </p:nvGraphicFramePr>
        <p:xfrm>
          <a:off x="2919413" y="2555875"/>
          <a:ext cx="2514600" cy="330200"/>
        </p:xfrm>
        <a:graphic>
          <a:graphicData uri="http://schemas.openxmlformats.org/presentationml/2006/ole">
            <mc:AlternateContent xmlns:mc="http://schemas.openxmlformats.org/markup-compatibility/2006">
              <mc:Choice xmlns:v="urn:schemas-microsoft-com:vml" Requires="v">
                <p:oleObj name="Equation" r:id="rId3" imgW="7315200" imgH="965200" progId="Equation.3">
                  <p:embed/>
                </p:oleObj>
              </mc:Choice>
              <mc:Fallback>
                <p:oleObj name="Equation" r:id="rId3" imgW="7315200" imgH="96520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413" y="2555875"/>
                        <a:ext cx="2514600" cy="33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485" name="Object 6"/>
          <p:cNvGraphicFramePr>
            <a:graphicFrameLocks/>
          </p:cNvGraphicFramePr>
          <p:nvPr/>
        </p:nvGraphicFramePr>
        <p:xfrm>
          <a:off x="1731963" y="3346450"/>
          <a:ext cx="2362200" cy="381000"/>
        </p:xfrm>
        <a:graphic>
          <a:graphicData uri="http://schemas.openxmlformats.org/presentationml/2006/ole">
            <mc:AlternateContent xmlns:mc="http://schemas.openxmlformats.org/markup-compatibility/2006">
              <mc:Choice xmlns:v="urn:schemas-microsoft-com:vml" Requires="v">
                <p:oleObj name="Equation" r:id="rId5" imgW="7315200" imgH="1092200" progId="Equation.3">
                  <p:embed/>
                </p:oleObj>
              </mc:Choice>
              <mc:Fallback>
                <p:oleObj name="Equation" r:id="rId5" imgW="7315200" imgH="109220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31963" y="3346450"/>
                        <a:ext cx="2362200" cy="38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486" name="Object 7"/>
          <p:cNvGraphicFramePr>
            <a:graphicFrameLocks/>
          </p:cNvGraphicFramePr>
          <p:nvPr/>
        </p:nvGraphicFramePr>
        <p:xfrm>
          <a:off x="1771650" y="4084638"/>
          <a:ext cx="2068513" cy="555625"/>
        </p:xfrm>
        <a:graphic>
          <a:graphicData uri="http://schemas.openxmlformats.org/presentationml/2006/ole">
            <mc:AlternateContent xmlns:mc="http://schemas.openxmlformats.org/markup-compatibility/2006">
              <mc:Choice xmlns:v="urn:schemas-microsoft-com:vml" Requires="v">
                <p:oleObj name="Equation" r:id="rId7" imgW="1816100" imgH="546100" progId="Equation.3">
                  <p:embed/>
                </p:oleObj>
              </mc:Choice>
              <mc:Fallback>
                <p:oleObj name="Equation" r:id="rId7" imgW="1816100" imgH="546100"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1650" y="4084638"/>
                        <a:ext cx="2068513" cy="555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487" name="Object 8"/>
          <p:cNvGraphicFramePr>
            <a:graphicFrameLocks/>
          </p:cNvGraphicFramePr>
          <p:nvPr/>
        </p:nvGraphicFramePr>
        <p:xfrm>
          <a:off x="1706563" y="4887913"/>
          <a:ext cx="2301875" cy="581025"/>
        </p:xfrm>
        <a:graphic>
          <a:graphicData uri="http://schemas.openxmlformats.org/presentationml/2006/ole">
            <mc:AlternateContent xmlns:mc="http://schemas.openxmlformats.org/markup-compatibility/2006">
              <mc:Choice xmlns:v="urn:schemas-microsoft-com:vml" Requires="v">
                <p:oleObj name="Equation" r:id="rId9" imgW="2667000" imgH="546100" progId="Equation.3">
                  <p:embed/>
                </p:oleObj>
              </mc:Choice>
              <mc:Fallback>
                <p:oleObj name="Equation" r:id="rId9" imgW="2667000" imgH="546100"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6563" y="4887913"/>
                        <a:ext cx="23018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pPr>
              <a:defRPr/>
            </a:pPr>
            <a:r>
              <a:rPr lang="en-US">
                <a:ea typeface="+mj-ea"/>
                <a:cs typeface="+mj-cs"/>
              </a:rPr>
              <a:t>Product Law of Unreliabilities</a:t>
            </a:r>
          </a:p>
        </p:txBody>
      </p:sp>
      <p:sp>
        <p:nvSpPr>
          <p:cNvPr id="275459" name="Rectangle 3"/>
          <p:cNvSpPr>
            <a:spLocks noGrp="1" noChangeArrowheads="1"/>
          </p:cNvSpPr>
          <p:nvPr>
            <p:ph type="body" idx="1"/>
          </p:nvPr>
        </p:nvSpPr>
        <p:spPr/>
        <p:txBody>
          <a:bodyPr/>
          <a:lstStyle/>
          <a:p>
            <a:pPr>
              <a:defRPr/>
            </a:pPr>
            <a:endParaRPr lang="en-US">
              <a:ea typeface="+mn-ea"/>
              <a:cs typeface="+mn-cs"/>
            </a:endParaRPr>
          </a:p>
          <a:p>
            <a:pPr>
              <a:lnSpc>
                <a:spcPct val="110000"/>
              </a:lnSpc>
              <a:spcAft>
                <a:spcPct val="40000"/>
              </a:spcAft>
              <a:defRPr/>
            </a:pPr>
            <a:r>
              <a:rPr lang="en-US">
                <a:ea typeface="+mn-ea"/>
                <a:cs typeface="+mn-cs"/>
              </a:rPr>
              <a:t>Thus, for parallel systems of </a:t>
            </a:r>
            <a:r>
              <a:rPr lang="en-US" i="1">
                <a:ea typeface="+mn-ea"/>
                <a:cs typeface="+mn-cs"/>
              </a:rPr>
              <a:t>n</a:t>
            </a:r>
            <a:r>
              <a:rPr lang="en-US">
                <a:ea typeface="+mn-ea"/>
                <a:cs typeface="+mn-cs"/>
              </a:rPr>
              <a:t> independent components, we have a </a:t>
            </a:r>
            <a:r>
              <a:rPr lang="en-US" b="1">
                <a:ea typeface="+mn-ea"/>
                <a:cs typeface="+mn-cs"/>
              </a:rPr>
              <a:t>product law of unreliabilities</a:t>
            </a:r>
            <a:r>
              <a:rPr lang="en-US">
                <a:ea typeface="+mn-ea"/>
                <a:cs typeface="+mn-cs"/>
              </a:rPr>
              <a:t> analogous to the </a:t>
            </a:r>
            <a:r>
              <a:rPr lang="en-US" b="1">
                <a:ea typeface="+mn-ea"/>
                <a:cs typeface="+mn-cs"/>
              </a:rPr>
              <a:t>product law of reliabilities</a:t>
            </a:r>
            <a:r>
              <a:rPr lang="en-US">
                <a:ea typeface="+mn-ea"/>
                <a:cs typeface="+mn-cs"/>
              </a:rPr>
              <a:t> of series systems.</a:t>
            </a:r>
          </a:p>
          <a:p>
            <a:pPr>
              <a:lnSpc>
                <a:spcPct val="110000"/>
              </a:lnSpc>
              <a:spcAft>
                <a:spcPct val="40000"/>
              </a:spcAft>
              <a:defRPr/>
            </a:pPr>
            <a:r>
              <a:rPr lang="en-US">
                <a:ea typeface="+mn-ea"/>
                <a:cs typeface="+mn-cs"/>
              </a:rPr>
              <a:t>If we have a parallel system of five components, each with a reliability of 0.970, then the system reliability is increased to:</a:t>
            </a:r>
          </a:p>
          <a:p>
            <a:pPr>
              <a:lnSpc>
                <a:spcPct val="110000"/>
              </a:lnSpc>
              <a:spcAft>
                <a:spcPct val="40000"/>
              </a:spcAft>
              <a:defRPr/>
            </a:pPr>
            <a:endParaRPr lang="en-US">
              <a:ea typeface="+mn-ea"/>
              <a:cs typeface="+mn-cs"/>
            </a:endParaRPr>
          </a:p>
          <a:p>
            <a:pPr>
              <a:lnSpc>
                <a:spcPct val="110000"/>
              </a:lnSpc>
              <a:spcAft>
                <a:spcPct val="40000"/>
              </a:spcAft>
              <a:defRPr/>
            </a:pPr>
            <a:endParaRPr lang="en-US">
              <a:ea typeface="+mn-ea"/>
              <a:cs typeface="+mn-cs"/>
            </a:endParaRPr>
          </a:p>
          <a:p>
            <a:pPr>
              <a:lnSpc>
                <a:spcPct val="110000"/>
              </a:lnSpc>
              <a:spcAft>
                <a:spcPct val="40000"/>
              </a:spcAft>
              <a:defRPr/>
            </a:pPr>
            <a:r>
              <a:rPr lang="en-US">
                <a:ea typeface="+mn-ea"/>
                <a:cs typeface="+mn-cs"/>
              </a:rPr>
              <a:t>However, we should be aware of the </a:t>
            </a:r>
            <a:r>
              <a:rPr lang="en-US" b="1">
                <a:ea typeface="+mn-ea"/>
                <a:cs typeface="+mn-cs"/>
              </a:rPr>
              <a:t>law of diminishing returns</a:t>
            </a:r>
            <a:r>
              <a:rPr lang="en-US">
                <a:ea typeface="+mn-ea"/>
                <a:cs typeface="+mn-cs"/>
              </a:rPr>
              <a:t>.</a:t>
            </a:r>
          </a:p>
        </p:txBody>
      </p:sp>
      <p:graphicFrame>
        <p:nvGraphicFramePr>
          <p:cNvPr id="22531" name="Object 4"/>
          <p:cNvGraphicFramePr>
            <a:graphicFrameLocks/>
          </p:cNvGraphicFramePr>
          <p:nvPr/>
        </p:nvGraphicFramePr>
        <p:xfrm>
          <a:off x="1095375" y="4156075"/>
          <a:ext cx="6932613" cy="398463"/>
        </p:xfrm>
        <a:graphic>
          <a:graphicData uri="http://schemas.openxmlformats.org/presentationml/2006/ole">
            <mc:AlternateContent xmlns:mc="http://schemas.openxmlformats.org/markup-compatibility/2006">
              <mc:Choice xmlns:v="urn:schemas-microsoft-com:vml" Requires="v">
                <p:oleObj name="Equation" r:id="rId3" imgW="7315200" imgH="368300" progId="Equation.3">
                  <p:embed/>
                </p:oleObj>
              </mc:Choice>
              <mc:Fallback>
                <p:oleObj name="Equation" r:id="rId3" imgW="7315200" imgH="36830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5" y="4156075"/>
                        <a:ext cx="6932613" cy="39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pPr>
              <a:defRPr/>
            </a:pPr>
            <a:r>
              <a:rPr lang="en-US">
                <a:ea typeface="+mj-ea"/>
                <a:cs typeface="+mj-cs"/>
              </a:rPr>
              <a:t>Reliability Curve of a Parallel Redundant System</a:t>
            </a:r>
          </a:p>
        </p:txBody>
      </p:sp>
      <p:sp>
        <p:nvSpPr>
          <p:cNvPr id="24578" name="Line 3"/>
          <p:cNvSpPr>
            <a:spLocks noChangeShapeType="1"/>
          </p:cNvSpPr>
          <p:nvPr/>
        </p:nvSpPr>
        <p:spPr bwMode="auto">
          <a:xfrm>
            <a:off x="1441450" y="2170113"/>
            <a:ext cx="0" cy="26574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79" name="Line 4"/>
          <p:cNvSpPr>
            <a:spLocks noChangeShapeType="1"/>
          </p:cNvSpPr>
          <p:nvPr/>
        </p:nvSpPr>
        <p:spPr bwMode="auto">
          <a:xfrm>
            <a:off x="1444625" y="4827588"/>
            <a:ext cx="5449888"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0" name="Line 5"/>
          <p:cNvSpPr>
            <a:spLocks noChangeShapeType="1"/>
          </p:cNvSpPr>
          <p:nvPr/>
        </p:nvSpPr>
        <p:spPr bwMode="auto">
          <a:xfrm>
            <a:off x="1443038" y="4294188"/>
            <a:ext cx="1381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1" name="Line 6"/>
          <p:cNvSpPr>
            <a:spLocks noChangeShapeType="1"/>
          </p:cNvSpPr>
          <p:nvPr/>
        </p:nvSpPr>
        <p:spPr bwMode="auto">
          <a:xfrm>
            <a:off x="1443038" y="3762375"/>
            <a:ext cx="13811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2" name="Line 7"/>
          <p:cNvSpPr>
            <a:spLocks noChangeShapeType="1"/>
          </p:cNvSpPr>
          <p:nvPr/>
        </p:nvSpPr>
        <p:spPr bwMode="auto">
          <a:xfrm>
            <a:off x="1454150" y="2698750"/>
            <a:ext cx="13811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3" name="Line 8"/>
          <p:cNvSpPr>
            <a:spLocks noChangeShapeType="1"/>
          </p:cNvSpPr>
          <p:nvPr/>
        </p:nvSpPr>
        <p:spPr bwMode="auto">
          <a:xfrm>
            <a:off x="1454150" y="2166938"/>
            <a:ext cx="13811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4" name="Line 9"/>
          <p:cNvSpPr>
            <a:spLocks noChangeShapeType="1"/>
          </p:cNvSpPr>
          <p:nvPr/>
        </p:nvSpPr>
        <p:spPr bwMode="auto">
          <a:xfrm>
            <a:off x="1995488" y="4691063"/>
            <a:ext cx="0" cy="1381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5" name="Line 10"/>
          <p:cNvSpPr>
            <a:spLocks noChangeShapeType="1"/>
          </p:cNvSpPr>
          <p:nvPr/>
        </p:nvSpPr>
        <p:spPr bwMode="auto">
          <a:xfrm>
            <a:off x="2540000" y="4691063"/>
            <a:ext cx="0" cy="1381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6" name="Line 11"/>
          <p:cNvSpPr>
            <a:spLocks noChangeShapeType="1"/>
          </p:cNvSpPr>
          <p:nvPr/>
        </p:nvSpPr>
        <p:spPr bwMode="auto">
          <a:xfrm>
            <a:off x="3084513" y="4691063"/>
            <a:ext cx="0" cy="1381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7" name="Line 12"/>
          <p:cNvSpPr>
            <a:spLocks noChangeShapeType="1"/>
          </p:cNvSpPr>
          <p:nvPr/>
        </p:nvSpPr>
        <p:spPr bwMode="auto">
          <a:xfrm>
            <a:off x="3629025" y="4691063"/>
            <a:ext cx="0" cy="1381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8" name="Line 13"/>
          <p:cNvSpPr>
            <a:spLocks noChangeShapeType="1"/>
          </p:cNvSpPr>
          <p:nvPr/>
        </p:nvSpPr>
        <p:spPr bwMode="auto">
          <a:xfrm>
            <a:off x="4173538" y="4691063"/>
            <a:ext cx="0" cy="1381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9" name="Line 14"/>
          <p:cNvSpPr>
            <a:spLocks noChangeShapeType="1"/>
          </p:cNvSpPr>
          <p:nvPr/>
        </p:nvSpPr>
        <p:spPr bwMode="auto">
          <a:xfrm>
            <a:off x="4716463" y="4691063"/>
            <a:ext cx="0" cy="1381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90" name="Line 15"/>
          <p:cNvSpPr>
            <a:spLocks noChangeShapeType="1"/>
          </p:cNvSpPr>
          <p:nvPr/>
        </p:nvSpPr>
        <p:spPr bwMode="auto">
          <a:xfrm>
            <a:off x="5260975" y="4691063"/>
            <a:ext cx="0" cy="1381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91" name="Line 16"/>
          <p:cNvSpPr>
            <a:spLocks noChangeShapeType="1"/>
          </p:cNvSpPr>
          <p:nvPr/>
        </p:nvSpPr>
        <p:spPr bwMode="auto">
          <a:xfrm>
            <a:off x="5805488" y="4691063"/>
            <a:ext cx="0" cy="1381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92" name="Line 17"/>
          <p:cNvSpPr>
            <a:spLocks noChangeShapeType="1"/>
          </p:cNvSpPr>
          <p:nvPr/>
        </p:nvSpPr>
        <p:spPr bwMode="auto">
          <a:xfrm>
            <a:off x="6350000" y="4691063"/>
            <a:ext cx="0" cy="1381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93" name="Line 18"/>
          <p:cNvSpPr>
            <a:spLocks noChangeShapeType="1"/>
          </p:cNvSpPr>
          <p:nvPr/>
        </p:nvSpPr>
        <p:spPr bwMode="auto">
          <a:xfrm>
            <a:off x="6894513" y="4691063"/>
            <a:ext cx="0" cy="138112"/>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94" name="Line 19"/>
          <p:cNvSpPr>
            <a:spLocks noChangeShapeType="1"/>
          </p:cNvSpPr>
          <p:nvPr/>
        </p:nvSpPr>
        <p:spPr bwMode="auto">
          <a:xfrm>
            <a:off x="1454150" y="3203575"/>
            <a:ext cx="138113"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95" name="Line 20"/>
          <p:cNvSpPr>
            <a:spLocks noChangeShapeType="1"/>
          </p:cNvSpPr>
          <p:nvPr/>
        </p:nvSpPr>
        <p:spPr bwMode="auto">
          <a:xfrm>
            <a:off x="3627438" y="2206625"/>
            <a:ext cx="531812" cy="0"/>
          </a:xfrm>
          <a:prstGeom prst="line">
            <a:avLst/>
          </a:prstGeom>
          <a:noFill/>
          <a:ln w="12700">
            <a:solidFill>
              <a:schemeClr val="tx1"/>
            </a:solidFill>
            <a:round/>
            <a:headEnd type="oval" w="med" len="med"/>
            <a:tailEnd type="oval" w="med" len="med"/>
          </a:ln>
        </p:spPr>
        <p:txBody>
          <a:bodyPr wrap="none" anchor="ctr"/>
          <a:lstStyle/>
          <a:p>
            <a:endParaRPr lang="en-US"/>
          </a:p>
        </p:txBody>
      </p:sp>
      <p:sp>
        <p:nvSpPr>
          <p:cNvPr id="24596" name="Line 21"/>
          <p:cNvSpPr>
            <a:spLocks noChangeShapeType="1"/>
          </p:cNvSpPr>
          <p:nvPr/>
        </p:nvSpPr>
        <p:spPr bwMode="auto">
          <a:xfrm>
            <a:off x="4165600" y="2206625"/>
            <a:ext cx="531813" cy="0"/>
          </a:xfrm>
          <a:prstGeom prst="line">
            <a:avLst/>
          </a:prstGeom>
          <a:noFill/>
          <a:ln w="12700">
            <a:solidFill>
              <a:schemeClr val="tx1"/>
            </a:solidFill>
            <a:round/>
            <a:headEnd type="oval" w="med" len="med"/>
            <a:tailEnd type="oval" w="med" len="med"/>
          </a:ln>
        </p:spPr>
        <p:txBody>
          <a:bodyPr wrap="none" anchor="ctr"/>
          <a:lstStyle/>
          <a:p>
            <a:endParaRPr lang="en-US"/>
          </a:p>
        </p:txBody>
      </p:sp>
      <p:sp>
        <p:nvSpPr>
          <p:cNvPr id="24597" name="Line 22"/>
          <p:cNvSpPr>
            <a:spLocks noChangeShapeType="1"/>
          </p:cNvSpPr>
          <p:nvPr/>
        </p:nvSpPr>
        <p:spPr bwMode="auto">
          <a:xfrm>
            <a:off x="4702175" y="2206625"/>
            <a:ext cx="531813" cy="0"/>
          </a:xfrm>
          <a:prstGeom prst="line">
            <a:avLst/>
          </a:prstGeom>
          <a:noFill/>
          <a:ln w="12700">
            <a:solidFill>
              <a:schemeClr val="tx1"/>
            </a:solidFill>
            <a:round/>
            <a:headEnd type="oval" w="med" len="med"/>
            <a:tailEnd type="oval" w="med" len="med"/>
          </a:ln>
        </p:spPr>
        <p:txBody>
          <a:bodyPr wrap="none" anchor="ctr"/>
          <a:lstStyle/>
          <a:p>
            <a:endParaRPr lang="en-US"/>
          </a:p>
        </p:txBody>
      </p:sp>
      <p:sp>
        <p:nvSpPr>
          <p:cNvPr id="24598" name="Line 23"/>
          <p:cNvSpPr>
            <a:spLocks noChangeShapeType="1"/>
          </p:cNvSpPr>
          <p:nvPr/>
        </p:nvSpPr>
        <p:spPr bwMode="auto">
          <a:xfrm>
            <a:off x="5233988" y="2206625"/>
            <a:ext cx="531812" cy="0"/>
          </a:xfrm>
          <a:prstGeom prst="line">
            <a:avLst/>
          </a:prstGeom>
          <a:noFill/>
          <a:ln w="12700">
            <a:solidFill>
              <a:schemeClr val="tx1"/>
            </a:solidFill>
            <a:round/>
            <a:headEnd type="oval" w="med" len="med"/>
            <a:tailEnd type="oval" w="med" len="med"/>
          </a:ln>
        </p:spPr>
        <p:txBody>
          <a:bodyPr wrap="none" anchor="ctr"/>
          <a:lstStyle/>
          <a:p>
            <a:endParaRPr lang="en-US"/>
          </a:p>
        </p:txBody>
      </p:sp>
      <p:sp>
        <p:nvSpPr>
          <p:cNvPr id="24599" name="Line 24"/>
          <p:cNvSpPr>
            <a:spLocks noChangeShapeType="1"/>
          </p:cNvSpPr>
          <p:nvPr/>
        </p:nvSpPr>
        <p:spPr bwMode="auto">
          <a:xfrm>
            <a:off x="5765800" y="2206625"/>
            <a:ext cx="531813" cy="0"/>
          </a:xfrm>
          <a:prstGeom prst="line">
            <a:avLst/>
          </a:prstGeom>
          <a:noFill/>
          <a:ln w="12700">
            <a:solidFill>
              <a:schemeClr val="tx1"/>
            </a:solidFill>
            <a:round/>
            <a:headEnd type="oval" w="med" len="med"/>
            <a:tailEnd type="oval" w="med" len="med"/>
          </a:ln>
        </p:spPr>
        <p:txBody>
          <a:bodyPr wrap="none" anchor="ctr"/>
          <a:lstStyle/>
          <a:p>
            <a:endParaRPr lang="en-US"/>
          </a:p>
        </p:txBody>
      </p:sp>
      <p:sp>
        <p:nvSpPr>
          <p:cNvPr id="24600" name="Line 25"/>
          <p:cNvSpPr>
            <a:spLocks noChangeShapeType="1"/>
          </p:cNvSpPr>
          <p:nvPr/>
        </p:nvSpPr>
        <p:spPr bwMode="auto">
          <a:xfrm>
            <a:off x="6299200" y="2206625"/>
            <a:ext cx="531813" cy="0"/>
          </a:xfrm>
          <a:prstGeom prst="line">
            <a:avLst/>
          </a:prstGeom>
          <a:noFill/>
          <a:ln w="12700">
            <a:solidFill>
              <a:schemeClr val="tx1"/>
            </a:solidFill>
            <a:round/>
            <a:headEnd type="oval" w="med" len="med"/>
            <a:tailEnd type="oval" w="med" len="med"/>
          </a:ln>
        </p:spPr>
        <p:txBody>
          <a:bodyPr wrap="none" anchor="ctr"/>
          <a:lstStyle/>
          <a:p>
            <a:endParaRPr lang="en-US"/>
          </a:p>
        </p:txBody>
      </p:sp>
      <p:sp>
        <p:nvSpPr>
          <p:cNvPr id="24601" name="Line 26"/>
          <p:cNvSpPr>
            <a:spLocks noChangeShapeType="1"/>
          </p:cNvSpPr>
          <p:nvPr/>
        </p:nvSpPr>
        <p:spPr bwMode="auto">
          <a:xfrm>
            <a:off x="3095625" y="2206625"/>
            <a:ext cx="531813" cy="0"/>
          </a:xfrm>
          <a:prstGeom prst="line">
            <a:avLst/>
          </a:prstGeom>
          <a:noFill/>
          <a:ln w="12700">
            <a:solidFill>
              <a:schemeClr val="tx1"/>
            </a:solidFill>
            <a:round/>
            <a:headEnd type="oval" w="med" len="med"/>
            <a:tailEnd type="oval" w="med" len="med"/>
          </a:ln>
        </p:spPr>
        <p:txBody>
          <a:bodyPr wrap="none" anchor="ctr"/>
          <a:lstStyle/>
          <a:p>
            <a:endParaRPr lang="en-US"/>
          </a:p>
        </p:txBody>
      </p:sp>
      <p:sp>
        <p:nvSpPr>
          <p:cNvPr id="24602" name="Line 27"/>
          <p:cNvSpPr>
            <a:spLocks noChangeShapeType="1"/>
          </p:cNvSpPr>
          <p:nvPr/>
        </p:nvSpPr>
        <p:spPr bwMode="auto">
          <a:xfrm flipV="1">
            <a:off x="2565400" y="2208213"/>
            <a:ext cx="531813" cy="66675"/>
          </a:xfrm>
          <a:prstGeom prst="line">
            <a:avLst/>
          </a:prstGeom>
          <a:noFill/>
          <a:ln w="12700">
            <a:solidFill>
              <a:schemeClr val="tx1"/>
            </a:solidFill>
            <a:round/>
            <a:headEnd type="oval" w="med" len="med"/>
            <a:tailEnd type="oval" w="med" len="med"/>
          </a:ln>
        </p:spPr>
        <p:txBody>
          <a:bodyPr wrap="none" anchor="ctr"/>
          <a:lstStyle/>
          <a:p>
            <a:endParaRPr lang="en-US"/>
          </a:p>
        </p:txBody>
      </p:sp>
      <p:sp>
        <p:nvSpPr>
          <p:cNvPr id="24603" name="Line 28"/>
          <p:cNvSpPr>
            <a:spLocks noChangeShapeType="1"/>
          </p:cNvSpPr>
          <p:nvPr/>
        </p:nvSpPr>
        <p:spPr bwMode="auto">
          <a:xfrm flipV="1">
            <a:off x="2016125" y="2278063"/>
            <a:ext cx="542925" cy="1477962"/>
          </a:xfrm>
          <a:prstGeom prst="line">
            <a:avLst/>
          </a:prstGeom>
          <a:noFill/>
          <a:ln w="12700">
            <a:solidFill>
              <a:schemeClr val="tx1"/>
            </a:solidFill>
            <a:round/>
            <a:headEnd type="oval" w="med" len="med"/>
            <a:tailEnd type="oval" w="med" len="med"/>
          </a:ln>
        </p:spPr>
        <p:txBody>
          <a:bodyPr wrap="none" anchor="ctr"/>
          <a:lstStyle/>
          <a:p>
            <a:endParaRPr lang="en-US"/>
          </a:p>
        </p:txBody>
      </p:sp>
      <p:sp>
        <p:nvSpPr>
          <p:cNvPr id="24604" name="Rectangle 29"/>
          <p:cNvSpPr>
            <a:spLocks noChangeArrowheads="1"/>
          </p:cNvSpPr>
          <p:nvPr/>
        </p:nvSpPr>
        <p:spPr bwMode="auto">
          <a:xfrm>
            <a:off x="1117600" y="2098675"/>
            <a:ext cx="438150" cy="228600"/>
          </a:xfrm>
          <a:prstGeom prst="rect">
            <a:avLst/>
          </a:prstGeom>
          <a:noFill/>
          <a:ln w="9525">
            <a:noFill/>
            <a:miter lim="800000"/>
            <a:headEnd/>
            <a:tailEnd/>
          </a:ln>
        </p:spPr>
        <p:txBody>
          <a:bodyPr lIns="92075" tIns="46037" rIns="92075" bIns="46037">
            <a:spAutoFit/>
          </a:bodyPr>
          <a:lstStyle/>
          <a:p>
            <a:r>
              <a:rPr lang="en-US" sz="900">
                <a:latin typeface="Andale Mono" pitchFamily="-84" charset="0"/>
              </a:rPr>
              <a:t>1.0</a:t>
            </a:r>
          </a:p>
        </p:txBody>
      </p:sp>
      <p:sp>
        <p:nvSpPr>
          <p:cNvPr id="24605" name="Rectangle 30"/>
          <p:cNvSpPr>
            <a:spLocks noChangeArrowheads="1"/>
          </p:cNvSpPr>
          <p:nvPr/>
        </p:nvSpPr>
        <p:spPr bwMode="auto">
          <a:xfrm>
            <a:off x="1039813" y="2603500"/>
            <a:ext cx="525462" cy="228600"/>
          </a:xfrm>
          <a:prstGeom prst="rect">
            <a:avLst/>
          </a:prstGeom>
          <a:noFill/>
          <a:ln w="9525">
            <a:noFill/>
            <a:miter lim="800000"/>
            <a:headEnd/>
            <a:tailEnd/>
          </a:ln>
        </p:spPr>
        <p:txBody>
          <a:bodyPr lIns="92075" tIns="46037" rIns="92075" bIns="46037">
            <a:spAutoFit/>
          </a:bodyPr>
          <a:lstStyle/>
          <a:p>
            <a:r>
              <a:rPr lang="en-US" sz="900">
                <a:latin typeface="Andale Mono" pitchFamily="-84" charset="0"/>
              </a:rPr>
              <a:t>0.99</a:t>
            </a:r>
          </a:p>
        </p:txBody>
      </p:sp>
      <p:sp>
        <p:nvSpPr>
          <p:cNvPr id="24606" name="Rectangle 31"/>
          <p:cNvSpPr>
            <a:spLocks noChangeArrowheads="1"/>
          </p:cNvSpPr>
          <p:nvPr/>
        </p:nvSpPr>
        <p:spPr bwMode="auto">
          <a:xfrm>
            <a:off x="1049338" y="3089275"/>
            <a:ext cx="534987" cy="228600"/>
          </a:xfrm>
          <a:prstGeom prst="rect">
            <a:avLst/>
          </a:prstGeom>
          <a:noFill/>
          <a:ln w="9525">
            <a:noFill/>
            <a:miter lim="800000"/>
            <a:headEnd/>
            <a:tailEnd/>
          </a:ln>
        </p:spPr>
        <p:txBody>
          <a:bodyPr lIns="92075" tIns="46037" rIns="92075" bIns="46037">
            <a:spAutoFit/>
          </a:bodyPr>
          <a:lstStyle/>
          <a:p>
            <a:r>
              <a:rPr lang="en-US" sz="900">
                <a:latin typeface="Andale Mono" pitchFamily="-84" charset="0"/>
              </a:rPr>
              <a:t>0.98</a:t>
            </a:r>
          </a:p>
        </p:txBody>
      </p:sp>
      <p:sp>
        <p:nvSpPr>
          <p:cNvPr id="24607" name="Rectangle 32"/>
          <p:cNvSpPr>
            <a:spLocks noChangeArrowheads="1"/>
          </p:cNvSpPr>
          <p:nvPr/>
        </p:nvSpPr>
        <p:spPr bwMode="auto">
          <a:xfrm>
            <a:off x="1058863" y="3654425"/>
            <a:ext cx="515937" cy="228600"/>
          </a:xfrm>
          <a:prstGeom prst="rect">
            <a:avLst/>
          </a:prstGeom>
          <a:noFill/>
          <a:ln w="9525">
            <a:noFill/>
            <a:miter lim="800000"/>
            <a:headEnd/>
            <a:tailEnd/>
          </a:ln>
        </p:spPr>
        <p:txBody>
          <a:bodyPr lIns="92075" tIns="46037" rIns="92075" bIns="46037">
            <a:spAutoFit/>
          </a:bodyPr>
          <a:lstStyle/>
          <a:p>
            <a:r>
              <a:rPr lang="en-US" sz="900">
                <a:latin typeface="Andale Mono" pitchFamily="-84" charset="0"/>
              </a:rPr>
              <a:t>0.97</a:t>
            </a:r>
          </a:p>
        </p:txBody>
      </p:sp>
      <p:sp>
        <p:nvSpPr>
          <p:cNvPr id="24608" name="Rectangle 33"/>
          <p:cNvSpPr>
            <a:spLocks noChangeArrowheads="1"/>
          </p:cNvSpPr>
          <p:nvPr/>
        </p:nvSpPr>
        <p:spPr bwMode="auto">
          <a:xfrm>
            <a:off x="1038225" y="4187825"/>
            <a:ext cx="496888" cy="228600"/>
          </a:xfrm>
          <a:prstGeom prst="rect">
            <a:avLst/>
          </a:prstGeom>
          <a:noFill/>
          <a:ln w="9525">
            <a:noFill/>
            <a:miter lim="800000"/>
            <a:headEnd/>
            <a:tailEnd/>
          </a:ln>
        </p:spPr>
        <p:txBody>
          <a:bodyPr lIns="92075" tIns="46037" rIns="92075" bIns="46037">
            <a:spAutoFit/>
          </a:bodyPr>
          <a:lstStyle/>
          <a:p>
            <a:r>
              <a:rPr lang="en-US" sz="900">
                <a:latin typeface="Andale Mono" pitchFamily="-84" charset="0"/>
              </a:rPr>
              <a:t>0.96</a:t>
            </a:r>
          </a:p>
        </p:txBody>
      </p:sp>
      <p:sp>
        <p:nvSpPr>
          <p:cNvPr id="24609" name="Rectangle 34"/>
          <p:cNvSpPr>
            <a:spLocks noChangeArrowheads="1"/>
          </p:cNvSpPr>
          <p:nvPr/>
        </p:nvSpPr>
        <p:spPr bwMode="auto">
          <a:xfrm>
            <a:off x="1038225" y="4662488"/>
            <a:ext cx="515938" cy="228600"/>
          </a:xfrm>
          <a:prstGeom prst="rect">
            <a:avLst/>
          </a:prstGeom>
          <a:noFill/>
          <a:ln w="9525">
            <a:noFill/>
            <a:miter lim="800000"/>
            <a:headEnd/>
            <a:tailEnd/>
          </a:ln>
        </p:spPr>
        <p:txBody>
          <a:bodyPr lIns="92075" tIns="46037" rIns="92075" bIns="46037">
            <a:spAutoFit/>
          </a:bodyPr>
          <a:lstStyle/>
          <a:p>
            <a:r>
              <a:rPr lang="en-US" sz="900">
                <a:latin typeface="Andale Mono" pitchFamily="-84" charset="0"/>
              </a:rPr>
              <a:t>0.95</a:t>
            </a:r>
          </a:p>
        </p:txBody>
      </p:sp>
      <p:sp>
        <p:nvSpPr>
          <p:cNvPr id="24610" name="Rectangle 35"/>
          <p:cNvSpPr>
            <a:spLocks noChangeArrowheads="1"/>
          </p:cNvSpPr>
          <p:nvPr/>
        </p:nvSpPr>
        <p:spPr bwMode="auto">
          <a:xfrm rot="16200000" flipH="1">
            <a:off x="240506" y="3212307"/>
            <a:ext cx="1254125" cy="274638"/>
          </a:xfrm>
          <a:prstGeom prst="rect">
            <a:avLst/>
          </a:prstGeom>
          <a:noFill/>
          <a:ln w="9525">
            <a:noFill/>
            <a:miter lim="800000"/>
            <a:headEnd/>
            <a:tailEnd/>
          </a:ln>
        </p:spPr>
        <p:txBody>
          <a:bodyPr wrap="none" lIns="92075" tIns="46037" rIns="92075" bIns="46037">
            <a:spAutoFit/>
          </a:bodyPr>
          <a:lstStyle/>
          <a:p>
            <a:r>
              <a:rPr lang="en-US" sz="1200">
                <a:latin typeface="Andale Mono" pitchFamily="-84" charset="0"/>
              </a:rPr>
              <a:t>Reliability R</a:t>
            </a:r>
            <a:r>
              <a:rPr lang="en-US" sz="1800" i="1" baseline="-25000">
                <a:latin typeface="Andale Mono" pitchFamily="-84" charset="0"/>
              </a:rPr>
              <a:t>p</a:t>
            </a:r>
            <a:r>
              <a:rPr lang="en-US" sz="1200">
                <a:latin typeface="Andale Mono" pitchFamily="-84" charset="0"/>
              </a:rPr>
              <a:t>(</a:t>
            </a:r>
            <a:r>
              <a:rPr lang="en-US" sz="1200" i="1">
                <a:latin typeface="Andale Mono" pitchFamily="-84" charset="0"/>
              </a:rPr>
              <a:t>n</a:t>
            </a:r>
            <a:r>
              <a:rPr lang="en-US" sz="1200">
                <a:latin typeface="Andale Mono" pitchFamily="-84" charset="0"/>
              </a:rPr>
              <a:t>)</a:t>
            </a:r>
          </a:p>
        </p:txBody>
      </p:sp>
      <p:sp>
        <p:nvSpPr>
          <p:cNvPr id="24611" name="Rectangle 36"/>
          <p:cNvSpPr>
            <a:spLocks noChangeArrowheads="1"/>
          </p:cNvSpPr>
          <p:nvPr/>
        </p:nvSpPr>
        <p:spPr bwMode="auto">
          <a:xfrm>
            <a:off x="2519363" y="5348288"/>
            <a:ext cx="3154362" cy="274637"/>
          </a:xfrm>
          <a:prstGeom prst="rect">
            <a:avLst/>
          </a:prstGeom>
          <a:noFill/>
          <a:ln w="9525">
            <a:noFill/>
            <a:miter lim="800000"/>
            <a:headEnd/>
            <a:tailEnd/>
          </a:ln>
        </p:spPr>
        <p:txBody>
          <a:bodyPr wrap="none" lIns="92075" tIns="46037" rIns="92075" bIns="46037">
            <a:spAutoFit/>
          </a:bodyPr>
          <a:lstStyle/>
          <a:p>
            <a:r>
              <a:rPr lang="en-US" sz="1200">
                <a:latin typeface="Andale Mono" pitchFamily="-84" charset="0"/>
              </a:rPr>
              <a:t>Number of components </a:t>
            </a:r>
            <a:r>
              <a:rPr lang="en-US" sz="1200" i="1">
                <a:latin typeface="Andale Mono" pitchFamily="-84" charset="0"/>
              </a:rPr>
              <a:t>n</a:t>
            </a:r>
            <a:r>
              <a:rPr lang="en-US" sz="1200">
                <a:latin typeface="Andale Mono" pitchFamily="-84" charset="0"/>
              </a:rPr>
              <a:t>, each with R=0.97</a:t>
            </a:r>
          </a:p>
        </p:txBody>
      </p:sp>
      <p:sp>
        <p:nvSpPr>
          <p:cNvPr id="24612" name="Rectangle 37"/>
          <p:cNvSpPr>
            <a:spLocks noChangeArrowheads="1"/>
          </p:cNvSpPr>
          <p:nvPr/>
        </p:nvSpPr>
        <p:spPr bwMode="auto">
          <a:xfrm>
            <a:off x="1370013" y="4829175"/>
            <a:ext cx="5713412" cy="228600"/>
          </a:xfrm>
          <a:prstGeom prst="rect">
            <a:avLst/>
          </a:prstGeom>
          <a:noFill/>
          <a:ln w="9525">
            <a:noFill/>
            <a:miter lim="800000"/>
            <a:headEnd/>
            <a:tailEnd/>
          </a:ln>
        </p:spPr>
        <p:txBody>
          <a:bodyPr wrap="none" lIns="92075" tIns="46037" rIns="92075" bIns="46037">
            <a:spAutoFit/>
          </a:bodyPr>
          <a:lstStyle/>
          <a:p>
            <a:r>
              <a:rPr lang="en-US" sz="900">
                <a:latin typeface="Andale Mono" pitchFamily="-84" charset="0"/>
              </a:rPr>
              <a:t>      1.0     2.0     3.0     4.0     5.0     6.0     7.0     8.0     9.0    10.0</a:t>
            </a:r>
          </a:p>
        </p:txBody>
      </p:sp>
    </p:spTree>
  </p:cSld>
  <p:clrMapOvr>
    <a:masterClrMapping/>
  </p:clrMapOvr>
</p:sld>
</file>

<file path=ppt/theme/theme1.xml><?xml version="1.0" encoding="utf-8"?>
<a:theme xmlns:a="http://schemas.openxmlformats.org/drawingml/2006/main" name="untitled 26">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untitled 26">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a:ln>
              <a:noFill/>
            </a:ln>
            <a:solidFill>
              <a:schemeClr val="tx1"/>
            </a:solidFill>
            <a:effectLst/>
            <a:latin typeface="Helvetica"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800" b="0" i="0" u="none" strike="noStrike" cap="none" normalizeH="0" baseline="0">
            <a:ln>
              <a:noFill/>
            </a:ln>
            <a:solidFill>
              <a:schemeClr val="tx1"/>
            </a:solidFill>
            <a:effectLst/>
            <a:latin typeface="Helvetica" charset="0"/>
            <a:ea typeface="ＭＳ Ｐゴシック" charset="0"/>
          </a:defRPr>
        </a:defPPr>
      </a:lstStyle>
    </a:lnDef>
  </a:objectDefaults>
  <a:extraClrSchemeLst>
    <a:extraClrScheme>
      <a:clrScheme name="untitled 26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ntitled 26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ntitled 26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ntitled 26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ntitled 26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ntitled 26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ntitled 26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Power HD:Applications:Microsoft Office:Microsoft PowerPoint 4:</Template>
  <TotalTime>4562</TotalTime>
  <Pages>20</Pages>
  <Words>2312</Words>
  <Application>Microsoft Macintosh PowerPoint</Application>
  <PresentationFormat>On-screen Show (4:3)</PresentationFormat>
  <Paragraphs>269</Paragraphs>
  <Slides>36</Slides>
  <Notes>23</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ＭＳ Ｐゴシック</vt:lpstr>
      <vt:lpstr>Andale Mono</vt:lpstr>
      <vt:lpstr>Arial</vt:lpstr>
      <vt:lpstr>Google Sans</vt:lpstr>
      <vt:lpstr>Helvetica</vt:lpstr>
      <vt:lpstr>Helvetica Neue</vt:lpstr>
      <vt:lpstr>Symbol</vt:lpstr>
      <vt:lpstr>Times</vt:lpstr>
      <vt:lpstr>Times New Roman</vt:lpstr>
      <vt:lpstr>untitled 26</vt:lpstr>
      <vt:lpstr>Equation</vt:lpstr>
      <vt:lpstr>Reliability Applications Series, Parallel, Series-Parallel and Non-Series Parallel</vt:lpstr>
      <vt:lpstr>Today’s Topics</vt:lpstr>
      <vt:lpstr>Application to Reliability Evaluation of Series, Parallel, Series-Parallel Systems</vt:lpstr>
      <vt:lpstr>Application to Reliability Evaluation (cont.)</vt:lpstr>
      <vt:lpstr>Example of Effect of Complexity on Reliability</vt:lpstr>
      <vt:lpstr> Increasing Reliability Using Parallel Redundancy</vt:lpstr>
      <vt:lpstr>Increasing Reliability Using Redundancy (cont.)</vt:lpstr>
      <vt:lpstr>Product Law of Unreliabilities</vt:lpstr>
      <vt:lpstr>Reliability Curve of a Parallel Redundant System</vt:lpstr>
      <vt:lpstr>Reliability of Series-Parallel Systems</vt:lpstr>
      <vt:lpstr>Reliability of Series-Parallel Systems (cont.)</vt:lpstr>
      <vt:lpstr>Series-Parallel System Example</vt:lpstr>
      <vt:lpstr>Application of Bayes Complex system Example</vt:lpstr>
      <vt:lpstr>Bayes’ Formula Example 3 (cont.)</vt:lpstr>
      <vt:lpstr>Bayes’ Formula Example 3 (cont.)</vt:lpstr>
      <vt:lpstr> ZJUI Lecture Non-Series parallel and Triple Modular Redundancy</vt:lpstr>
      <vt:lpstr>Reliability of Series-Parallel Systems</vt:lpstr>
      <vt:lpstr>Non-Series Parallel System Example</vt:lpstr>
      <vt:lpstr>Non-Series-Parallel-Systems (cont.)</vt:lpstr>
      <vt:lpstr>Non-Series Parallel System Example</vt:lpstr>
      <vt:lpstr>Non-Series Parallel System Example</vt:lpstr>
      <vt:lpstr>Non-Series Parallel System Example</vt:lpstr>
      <vt:lpstr>Next:  Bernoulli Trials and application to a TMR system</vt:lpstr>
      <vt:lpstr>Bernoulli Trials</vt:lpstr>
      <vt:lpstr>Bernoulli Trials  (cont.)</vt:lpstr>
      <vt:lpstr>Bernoulli Trials (Cont’d)</vt:lpstr>
      <vt:lpstr>Bernoulli Trials  (cont.)</vt:lpstr>
      <vt:lpstr>Bernoulli Trials  (cont.)</vt:lpstr>
      <vt:lpstr>Bernoulli Trials  (cont.)</vt:lpstr>
      <vt:lpstr>Example</vt:lpstr>
      <vt:lpstr>Bernoulli Trials  Example m-out-of-n system</vt:lpstr>
      <vt:lpstr>Bernoulli Trials  Example (cont.)</vt:lpstr>
      <vt:lpstr>Bernoulli Trials   TMR System Example</vt:lpstr>
      <vt:lpstr>Bernoulli Trials   TMR System Example (cont.)</vt:lpstr>
      <vt:lpstr>Reliability of TMR vs. Simplex</vt:lpstr>
      <vt:lpstr>Reliability of TMR vs. Simplex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Fault Tolerant Computing</dc:title>
  <dc:subject>lecture 1</dc:subject>
  <dc:creator>Center for Reliable and High-performance Computing</dc:creator>
  <cp:lastModifiedBy>Iyer, Ravishankar K</cp:lastModifiedBy>
  <cp:revision>125</cp:revision>
  <cp:lastPrinted>1999-02-23T18:27:52Z</cp:lastPrinted>
  <dcterms:created xsi:type="dcterms:W3CDTF">1997-10-16T10:43:32Z</dcterms:created>
  <dcterms:modified xsi:type="dcterms:W3CDTF">2025-05-19T07:42:24Z</dcterms:modified>
</cp:coreProperties>
</file>