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66" r:id="rId6"/>
    <p:sldId id="267"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5" d="100"/>
          <a:sy n="85" d="100"/>
        </p:scale>
        <p:origin x="1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3/11/2021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3/11/2021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olarsystem.nasa.gov/moons/earths-moon/lunar-phases-and-eclipses/" TargetMode="External"/><Relationship Id="rId2" Type="http://schemas.openxmlformats.org/officeDocument/2006/relationships/hyperlink" Target="https://www.bing.com/search?q=Lunar+phase&amp;filters=sid%3ac93d8634-ebca-9c91-10fd-77b18a0d95db&amp;form=ENTLN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5BBF-521F-4422-8AAD-CF11C31E6E4A}"/>
              </a:ext>
            </a:extLst>
          </p:cNvPr>
          <p:cNvSpPr>
            <a:spLocks noGrp="1"/>
          </p:cNvSpPr>
          <p:nvPr>
            <p:ph type="ctrTitle"/>
          </p:nvPr>
        </p:nvSpPr>
        <p:spPr/>
        <p:txBody>
          <a:bodyPr/>
          <a:lstStyle/>
          <a:p>
            <a:r>
              <a:rPr lang="en-US" dirty="0"/>
              <a:t>Lunar Phase Influence On Crime in Austin Texas</a:t>
            </a:r>
          </a:p>
        </p:txBody>
      </p:sp>
      <p:sp>
        <p:nvSpPr>
          <p:cNvPr id="3" name="Subtitle 2">
            <a:extLst>
              <a:ext uri="{FF2B5EF4-FFF2-40B4-BE49-F238E27FC236}">
                <a16:creationId xmlns:a16="http://schemas.microsoft.com/office/drawing/2014/main" id="{8C2458AD-19AE-48F5-8C62-FECEBD1CA74F}"/>
              </a:ext>
            </a:extLst>
          </p:cNvPr>
          <p:cNvSpPr>
            <a:spLocks noGrp="1"/>
          </p:cNvSpPr>
          <p:nvPr>
            <p:ph type="subTitle" idx="1"/>
          </p:nvPr>
        </p:nvSpPr>
        <p:spPr/>
        <p:txBody>
          <a:bodyPr/>
          <a:lstStyle/>
          <a:p>
            <a:pPr algn="ctr"/>
            <a:r>
              <a:rPr lang="en-US" dirty="0"/>
              <a:t>Rice-hou-data-pt-01-2021</a:t>
            </a:r>
          </a:p>
          <a:p>
            <a:pPr algn="ctr"/>
            <a:r>
              <a:rPr lang="en-US" b="0" i="0" dirty="0">
                <a:effectLst/>
                <a:latin typeface="Slack-Lato"/>
              </a:rPr>
              <a:t>Team: Jon </a:t>
            </a:r>
            <a:r>
              <a:rPr lang="en-US" b="0" i="0" dirty="0" err="1">
                <a:effectLst/>
                <a:latin typeface="Slack-Lato"/>
              </a:rPr>
              <a:t>Argoitia</a:t>
            </a:r>
            <a:r>
              <a:rPr lang="en-US" b="0" i="0" dirty="0">
                <a:effectLst/>
                <a:latin typeface="Slack-Lato"/>
              </a:rPr>
              <a:t>, Erin O'Brien, Gregory Talbott &amp; Fatima </a:t>
            </a:r>
            <a:r>
              <a:rPr lang="en-US" b="0" i="0" dirty="0" err="1">
                <a:effectLst/>
                <a:latin typeface="Slack-Lato"/>
              </a:rPr>
              <a:t>Shami</a:t>
            </a:r>
            <a:endParaRPr lang="en-US" dirty="0"/>
          </a:p>
          <a:p>
            <a:pPr algn="ctr"/>
            <a:endParaRPr lang="en-US" dirty="0"/>
          </a:p>
        </p:txBody>
      </p:sp>
    </p:spTree>
    <p:extLst>
      <p:ext uri="{BB962C8B-B14F-4D97-AF65-F5344CB8AC3E}">
        <p14:creationId xmlns:p14="http://schemas.microsoft.com/office/powerpoint/2010/main" val="304294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AEFC-BBED-4422-9BF2-741680CEBE19}"/>
              </a:ext>
            </a:extLst>
          </p:cNvPr>
          <p:cNvSpPr>
            <a:spLocks noGrp="1"/>
          </p:cNvSpPr>
          <p:nvPr>
            <p:ph type="title"/>
          </p:nvPr>
        </p:nvSpPr>
        <p:spPr/>
        <p:txBody>
          <a:bodyPr/>
          <a:lstStyle/>
          <a:p>
            <a:r>
              <a:rPr lang="en-US" b="0" i="0" dirty="0">
                <a:effectLst/>
                <a:latin typeface="Slack-Lato"/>
              </a:rPr>
              <a:t>assault and intoxication crimes and theft</a:t>
            </a:r>
            <a:endParaRPr lang="en-US" dirty="0"/>
          </a:p>
        </p:txBody>
      </p:sp>
      <p:sp>
        <p:nvSpPr>
          <p:cNvPr id="3" name="Content Placeholder 2">
            <a:extLst>
              <a:ext uri="{FF2B5EF4-FFF2-40B4-BE49-F238E27FC236}">
                <a16:creationId xmlns:a16="http://schemas.microsoft.com/office/drawing/2014/main" id="{249C8CB7-B321-4DAD-91B5-5FD605BF8D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8100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2AB7-1EE3-4EE4-9915-9591AE1622A8}"/>
              </a:ext>
            </a:extLst>
          </p:cNvPr>
          <p:cNvSpPr>
            <a:spLocks noGrp="1"/>
          </p:cNvSpPr>
          <p:nvPr>
            <p:ph type="title"/>
          </p:nvPr>
        </p:nvSpPr>
        <p:spPr/>
        <p:txBody>
          <a:bodyPr/>
          <a:lstStyle/>
          <a:p>
            <a:r>
              <a:rPr lang="en-US" b="0" i="0" dirty="0">
                <a:effectLst/>
                <a:latin typeface="Slack-Lato"/>
              </a:rPr>
              <a:t>Relationship between random minor crimes to see if people acting stupid increases</a:t>
            </a:r>
            <a:endParaRPr lang="en-US" dirty="0"/>
          </a:p>
        </p:txBody>
      </p:sp>
      <p:sp>
        <p:nvSpPr>
          <p:cNvPr id="3" name="Content Placeholder 2">
            <a:extLst>
              <a:ext uri="{FF2B5EF4-FFF2-40B4-BE49-F238E27FC236}">
                <a16:creationId xmlns:a16="http://schemas.microsoft.com/office/drawing/2014/main" id="{89D501B8-AF98-4A15-BE3D-670C64D158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83387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2E98D-1AA0-433F-BDA3-BDD038400B5A}"/>
              </a:ext>
            </a:extLst>
          </p:cNvPr>
          <p:cNvSpPr>
            <a:spLocks noGrp="1"/>
          </p:cNvSpPr>
          <p:nvPr>
            <p:ph type="title"/>
          </p:nvPr>
        </p:nvSpPr>
        <p:spPr/>
        <p:txBody>
          <a:bodyPr/>
          <a:lstStyle/>
          <a:p>
            <a:r>
              <a:rPr lang="en-US" b="0" i="0" dirty="0">
                <a:effectLst/>
                <a:latin typeface="Slack-Lato"/>
              </a:rPr>
              <a:t>split out crimes for individual correlations to see if one in particular is driving trends</a:t>
            </a:r>
            <a:endParaRPr lang="en-US" dirty="0"/>
          </a:p>
        </p:txBody>
      </p:sp>
      <p:sp>
        <p:nvSpPr>
          <p:cNvPr id="3" name="Content Placeholder 2">
            <a:extLst>
              <a:ext uri="{FF2B5EF4-FFF2-40B4-BE49-F238E27FC236}">
                <a16:creationId xmlns:a16="http://schemas.microsoft.com/office/drawing/2014/main" id="{44CD2637-E077-420A-A67B-4742FB65C9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7350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lstStyle/>
          <a:p>
            <a:r>
              <a:rPr lang="en-US" b="0" i="0" dirty="0">
                <a:effectLst/>
                <a:latin typeface="Slack-Lato"/>
              </a:rPr>
              <a:t>compare on annual and monthly basis</a:t>
            </a:r>
            <a:endParaRPr lang="en-US" dirty="0"/>
          </a:p>
        </p:txBody>
      </p:sp>
      <p:sp>
        <p:nvSpPr>
          <p:cNvPr id="3" name="Content Placeholder 2">
            <a:extLst>
              <a:ext uri="{FF2B5EF4-FFF2-40B4-BE49-F238E27FC236}">
                <a16:creationId xmlns:a16="http://schemas.microsoft.com/office/drawing/2014/main" id="{2121498F-F0FF-4477-9771-DD0C875A3B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05028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9619-3931-44F3-901B-4E43CA2CB754}"/>
              </a:ext>
            </a:extLst>
          </p:cNvPr>
          <p:cNvSpPr>
            <a:spLocks noGrp="1"/>
          </p:cNvSpPr>
          <p:nvPr>
            <p:ph type="title"/>
          </p:nvPr>
        </p:nvSpPr>
        <p:spPr/>
        <p:txBody>
          <a:bodyPr/>
          <a:lstStyle/>
          <a:p>
            <a:pPr algn="ctr"/>
            <a:r>
              <a:rPr lang="en-US" b="1" dirty="0"/>
              <a:t>8-Phases of the lunar cycle</a:t>
            </a:r>
          </a:p>
        </p:txBody>
      </p:sp>
      <p:sp>
        <p:nvSpPr>
          <p:cNvPr id="3" name="Content Placeholder 2">
            <a:extLst>
              <a:ext uri="{FF2B5EF4-FFF2-40B4-BE49-F238E27FC236}">
                <a16:creationId xmlns:a16="http://schemas.microsoft.com/office/drawing/2014/main" id="{7E87F349-5D60-4135-B6A8-91204589F9C5}"/>
              </a:ext>
            </a:extLst>
          </p:cNvPr>
          <p:cNvSpPr>
            <a:spLocks noGrp="1"/>
          </p:cNvSpPr>
          <p:nvPr>
            <p:ph idx="1"/>
          </p:nvPr>
        </p:nvSpPr>
        <p:spPr/>
        <p:txBody>
          <a:bodyPr>
            <a:normAutofit/>
          </a:bodyPr>
          <a:lstStyle/>
          <a:p>
            <a:pPr marL="0" indent="0">
              <a:buNone/>
            </a:pPr>
            <a:r>
              <a:rPr lang="en-US" sz="2800" b="0" i="0" dirty="0">
                <a:effectLst/>
              </a:rPr>
              <a:t>When sunlight reflects off the near side, we call it a full Moon. The rest of the month we see parts of the daytime side of the Moon, or phases. These eight phases are, in order, </a:t>
            </a:r>
            <a:r>
              <a:rPr lang="en-US" sz="2800" b="1" i="0" dirty="0">
                <a:effectLst/>
              </a:rPr>
              <a:t>new Moon, </a:t>
            </a:r>
            <a:r>
              <a:rPr lang="en-US" sz="2800" b="1" i="0" u="none" strike="noStrike" dirty="0">
                <a:effectLst/>
                <a:hlinkClick r:id="rId2">
                  <a:extLst>
                    <a:ext uri="{A12FA001-AC4F-418D-AE19-62706E023703}">
                      <ahyp:hlinkClr xmlns:ahyp="http://schemas.microsoft.com/office/drawing/2018/hyperlinkcolor" val="tx"/>
                    </a:ext>
                  </a:extLst>
                </a:hlinkClick>
              </a:rPr>
              <a:t>waxing crescent</a:t>
            </a:r>
            <a:r>
              <a:rPr lang="en-US" sz="2800" b="1" i="0" dirty="0">
                <a:effectLst/>
              </a:rPr>
              <a:t>, first quarter, waxing </a:t>
            </a:r>
            <a:r>
              <a:rPr lang="en-US" sz="2800" b="1" i="0" u="none" strike="noStrike" dirty="0">
                <a:effectLst/>
                <a:hlinkClick r:id="rId2">
                  <a:extLst>
                    <a:ext uri="{A12FA001-AC4F-418D-AE19-62706E023703}">
                      <ahyp:hlinkClr xmlns:ahyp="http://schemas.microsoft.com/office/drawing/2018/hyperlinkcolor" val="tx"/>
                    </a:ext>
                  </a:extLst>
                </a:hlinkClick>
              </a:rPr>
              <a:t>gibbous</a:t>
            </a:r>
            <a:r>
              <a:rPr lang="en-US" sz="2800" b="1" i="0" dirty="0">
                <a:effectLst/>
              </a:rPr>
              <a:t>, full Moon, waning gibbous, third quarter and waning crescent</a:t>
            </a:r>
            <a:r>
              <a:rPr lang="en-US" sz="2800" b="0" i="0" dirty="0">
                <a:effectLst/>
              </a:rPr>
              <a:t>. The cycle repeats once a month (every 29.5 days).</a:t>
            </a:r>
          </a:p>
          <a:p>
            <a:pPr marL="0" indent="0">
              <a:buNone/>
            </a:pPr>
            <a:endParaRPr lang="en-US" sz="2800" dirty="0"/>
          </a:p>
        </p:txBody>
      </p:sp>
      <p:sp>
        <p:nvSpPr>
          <p:cNvPr id="8" name="TextBox 7">
            <a:extLst>
              <a:ext uri="{FF2B5EF4-FFF2-40B4-BE49-F238E27FC236}">
                <a16:creationId xmlns:a16="http://schemas.microsoft.com/office/drawing/2014/main" id="{B479AC54-8F65-42E9-BF92-7F7D17125AAE}"/>
              </a:ext>
            </a:extLst>
          </p:cNvPr>
          <p:cNvSpPr txBox="1"/>
          <p:nvPr/>
        </p:nvSpPr>
        <p:spPr>
          <a:xfrm>
            <a:off x="914399" y="4928358"/>
            <a:ext cx="10329333" cy="553998"/>
          </a:xfrm>
          <a:prstGeom prst="rect">
            <a:avLst/>
          </a:prstGeom>
          <a:noFill/>
        </p:spPr>
        <p:txBody>
          <a:bodyPr wrap="square">
            <a:spAutoFit/>
          </a:bodyPr>
          <a:lstStyle/>
          <a:p>
            <a:r>
              <a:rPr lang="en-US" sz="1200" dirty="0"/>
              <a:t>Retrieved from </a:t>
            </a:r>
            <a:r>
              <a:rPr lang="en-US" sz="1200" dirty="0">
                <a:hlinkClick r:id="rId3"/>
              </a:rPr>
              <a:t>https://solarsystem.nasa.gov/moons/earths-moon/lunar-phases-and-eclipses/</a:t>
            </a:r>
            <a:r>
              <a:rPr lang="en-US" sz="1200" dirty="0"/>
              <a:t> on March 11, 2021</a:t>
            </a:r>
          </a:p>
          <a:p>
            <a:endParaRPr lang="en-US" dirty="0"/>
          </a:p>
        </p:txBody>
      </p:sp>
    </p:spTree>
    <p:extLst>
      <p:ext uri="{BB962C8B-B14F-4D97-AF65-F5344CB8AC3E}">
        <p14:creationId xmlns:p14="http://schemas.microsoft.com/office/powerpoint/2010/main" val="2052288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199D-176D-4BAE-A7DD-BB982686691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9085E2C-1888-40A5-8FC7-941B2CBA4B96}"/>
              </a:ext>
            </a:extLst>
          </p:cNvPr>
          <p:cNvSpPr>
            <a:spLocks noGrp="1"/>
          </p:cNvSpPr>
          <p:nvPr>
            <p:ph idx="1"/>
          </p:nvPr>
        </p:nvSpPr>
        <p:spPr/>
        <p:txBody>
          <a:bodyPr>
            <a:normAutofit/>
          </a:bodyPr>
          <a:lstStyle/>
          <a:p>
            <a:pPr marL="0" indent="0">
              <a:buNone/>
            </a:pPr>
            <a:r>
              <a:rPr lang="en-US" sz="2800" b="0" i="0" dirty="0">
                <a:effectLst/>
                <a:latin typeface="Slack-Lato"/>
              </a:rPr>
              <a:t>Our project is to uncover patterns in criminal activity in Austin with the various moon phases. Covering data between 20XX to 2021. We'll examine relationships between types of crime and moon phase; crime rates and moon phase; and related questions, as the data admits.</a:t>
            </a:r>
            <a:endParaRPr lang="en-US" sz="2800" dirty="0"/>
          </a:p>
        </p:txBody>
      </p:sp>
    </p:spTree>
    <p:extLst>
      <p:ext uri="{BB962C8B-B14F-4D97-AF65-F5344CB8AC3E}">
        <p14:creationId xmlns:p14="http://schemas.microsoft.com/office/powerpoint/2010/main" val="1765600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FD41-2734-4F75-8227-C74FAF063705}"/>
              </a:ext>
            </a:extLst>
          </p:cNvPr>
          <p:cNvSpPr>
            <a:spLocks noGrp="1"/>
          </p:cNvSpPr>
          <p:nvPr>
            <p:ph type="title"/>
          </p:nvPr>
        </p:nvSpPr>
        <p:spPr/>
        <p:txBody>
          <a:bodyPr/>
          <a:lstStyle/>
          <a:p>
            <a:r>
              <a:rPr lang="en-US" dirty="0"/>
              <a:t>Hypothesis and question(s)</a:t>
            </a:r>
          </a:p>
        </p:txBody>
      </p:sp>
      <p:sp>
        <p:nvSpPr>
          <p:cNvPr id="3" name="Content Placeholder 2">
            <a:extLst>
              <a:ext uri="{FF2B5EF4-FFF2-40B4-BE49-F238E27FC236}">
                <a16:creationId xmlns:a16="http://schemas.microsoft.com/office/drawing/2014/main" id="{B81063FD-5713-4F10-BAB2-A3C3CD53B581}"/>
              </a:ext>
            </a:extLst>
          </p:cNvPr>
          <p:cNvSpPr>
            <a:spLocks noGrp="1"/>
          </p:cNvSpPr>
          <p:nvPr>
            <p:ph idx="1"/>
          </p:nvPr>
        </p:nvSpPr>
        <p:spPr/>
        <p:txBody>
          <a:bodyPr>
            <a:normAutofit/>
          </a:bodyPr>
          <a:lstStyle/>
          <a:p>
            <a:pPr marL="0" indent="0">
              <a:buNone/>
            </a:pPr>
            <a:r>
              <a:rPr lang="en-US" sz="2800" dirty="0"/>
              <a:t>H</a:t>
            </a:r>
            <a:r>
              <a:rPr lang="en-US" sz="2800" baseline="-25000" dirty="0"/>
              <a:t>1:  Incidents of  in Austin, Tx increase  as the lunar phase  </a:t>
            </a:r>
            <a:r>
              <a:rPr lang="en-US" sz="2800" baseline="-25000" dirty="0" err="1"/>
              <a:t>approachs</a:t>
            </a:r>
            <a:r>
              <a:rPr lang="en-US" sz="2800" baseline="-25000" dirty="0"/>
              <a:t> the full moon phase</a:t>
            </a:r>
          </a:p>
          <a:p>
            <a:pPr marL="0" indent="0">
              <a:buNone/>
            </a:pPr>
            <a:r>
              <a:rPr lang="en-US" sz="2800" dirty="0"/>
              <a:t>H</a:t>
            </a:r>
            <a:r>
              <a:rPr lang="en-US" sz="2800" baseline="-25000" dirty="0"/>
              <a:t>0 : Incidents of  in Austin, Tx  do not increase as the lunar phases  approach the full moon phase</a:t>
            </a:r>
          </a:p>
          <a:p>
            <a:pPr marL="0" indent="0">
              <a:buNone/>
            </a:pPr>
            <a:r>
              <a:rPr lang="en-US" sz="2800" baseline="-25000" dirty="0"/>
              <a:t>Q1. Is there a positive relationship between major crimes and reported incidents over time (per day) ?</a:t>
            </a:r>
          </a:p>
          <a:p>
            <a:pPr marL="0" indent="0">
              <a:buNone/>
            </a:pPr>
            <a:r>
              <a:rPr lang="en-US" sz="2800" baseline="-25000" dirty="0"/>
              <a:t>Q2. Is there a positive relationship between major crimes reported and nonviolent crimes reported by moon phase?</a:t>
            </a:r>
          </a:p>
          <a:p>
            <a:pPr marL="0" indent="0">
              <a:buNone/>
            </a:pPr>
            <a:r>
              <a:rPr lang="en-US" sz="2800" baseline="-25000" dirty="0"/>
              <a:t>Q3. Is there a correlation between moon phase and  assault, intoxication, and theft crimes? </a:t>
            </a:r>
          </a:p>
          <a:p>
            <a:pPr marL="0" indent="0">
              <a:buNone/>
            </a:pPr>
            <a:r>
              <a:rPr lang="en-US" sz="2800" baseline="-25000" dirty="0"/>
              <a:t>Q4. Is there an increase in minor (stupid) crimes as the lunar phase approaches the full moon phase?</a:t>
            </a:r>
          </a:p>
          <a:p>
            <a:pPr marL="0" indent="0">
              <a:buNone/>
            </a:pPr>
            <a:endParaRPr lang="en-US" sz="2800" baseline="-25000" dirty="0"/>
          </a:p>
          <a:p>
            <a:pPr marL="0" indent="0">
              <a:buNone/>
            </a:pPr>
            <a:endParaRPr lang="en-US" baseline="-25000" dirty="0"/>
          </a:p>
          <a:p>
            <a:pPr marL="0" indent="0">
              <a:buNone/>
            </a:pPr>
            <a:endParaRPr lang="en-US" baseline="-25000" dirty="0"/>
          </a:p>
        </p:txBody>
      </p:sp>
    </p:spTree>
    <p:extLst>
      <p:ext uri="{BB962C8B-B14F-4D97-AF65-F5344CB8AC3E}">
        <p14:creationId xmlns:p14="http://schemas.microsoft.com/office/powerpoint/2010/main" val="75230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AE22-F20D-4474-86BD-1FD9535930EB}"/>
              </a:ext>
            </a:extLst>
          </p:cNvPr>
          <p:cNvSpPr>
            <a:spLocks noGrp="1"/>
          </p:cNvSpPr>
          <p:nvPr>
            <p:ph type="title"/>
          </p:nvPr>
        </p:nvSpPr>
        <p:spPr/>
        <p:txBody>
          <a:bodyPr/>
          <a:lstStyle/>
          <a:p>
            <a:r>
              <a:rPr lang="en-US" b="0" i="0" dirty="0">
                <a:effectLst/>
                <a:latin typeface="Slack-Lato"/>
              </a:rPr>
              <a:t>summary statistics</a:t>
            </a:r>
            <a:endParaRPr lang="en-US" dirty="0"/>
          </a:p>
        </p:txBody>
      </p:sp>
      <p:sp>
        <p:nvSpPr>
          <p:cNvPr id="3" name="Content Placeholder 2">
            <a:extLst>
              <a:ext uri="{FF2B5EF4-FFF2-40B4-BE49-F238E27FC236}">
                <a16:creationId xmlns:a16="http://schemas.microsoft.com/office/drawing/2014/main" id="{3FC08B26-83D5-484F-A2AB-7598AC5DB7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408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FE8FF-2B16-4F99-A093-EE0640E6A27F}"/>
              </a:ext>
            </a:extLst>
          </p:cNvPr>
          <p:cNvSpPr>
            <a:spLocks noGrp="1"/>
          </p:cNvSpPr>
          <p:nvPr>
            <p:ph type="title"/>
          </p:nvPr>
        </p:nvSpPr>
        <p:spPr/>
        <p:txBody>
          <a:bodyPr/>
          <a:lstStyle/>
          <a:p>
            <a:r>
              <a:rPr lang="en-US" b="0" i="0" dirty="0">
                <a:effectLst/>
                <a:latin typeface="Slack-Lato"/>
              </a:rPr>
              <a:t>major crimes vs total number of reports for a day</a:t>
            </a:r>
            <a:endParaRPr lang="en-US" dirty="0"/>
          </a:p>
        </p:txBody>
      </p:sp>
      <p:sp>
        <p:nvSpPr>
          <p:cNvPr id="3" name="Content Placeholder 2">
            <a:extLst>
              <a:ext uri="{FF2B5EF4-FFF2-40B4-BE49-F238E27FC236}">
                <a16:creationId xmlns:a16="http://schemas.microsoft.com/office/drawing/2014/main" id="{3545B7BE-E626-4E3D-9F36-6FBF512F0C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79767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5493-E7F1-412B-A9BA-2DF226C21DD5}"/>
              </a:ext>
            </a:extLst>
          </p:cNvPr>
          <p:cNvSpPr>
            <a:spLocks noGrp="1"/>
          </p:cNvSpPr>
          <p:nvPr>
            <p:ph type="title"/>
          </p:nvPr>
        </p:nvSpPr>
        <p:spPr/>
        <p:txBody>
          <a:bodyPr/>
          <a:lstStyle/>
          <a:p>
            <a:r>
              <a:rPr lang="en-US" b="0" i="0" dirty="0">
                <a:effectLst/>
                <a:latin typeface="Slack-Lato"/>
              </a:rPr>
              <a:t>graphical representation of moon phase cycle and number of crime reports by day</a:t>
            </a:r>
            <a:endParaRPr lang="en-US" dirty="0"/>
          </a:p>
        </p:txBody>
      </p:sp>
      <p:sp>
        <p:nvSpPr>
          <p:cNvPr id="3" name="Content Placeholder 2">
            <a:extLst>
              <a:ext uri="{FF2B5EF4-FFF2-40B4-BE49-F238E27FC236}">
                <a16:creationId xmlns:a16="http://schemas.microsoft.com/office/drawing/2014/main" id="{35B83C3F-CC5C-48DC-ACC3-A4A67037DFDB}"/>
              </a:ext>
            </a:extLst>
          </p:cNvPr>
          <p:cNvSpPr>
            <a:spLocks noGrp="1"/>
          </p:cNvSpPr>
          <p:nvPr>
            <p:ph idx="1"/>
          </p:nvPr>
        </p:nvSpPr>
        <p:spPr/>
        <p:txBody>
          <a:bodyPr/>
          <a:lstStyle/>
          <a:p>
            <a:br>
              <a:rPr lang="en-US" dirty="0"/>
            </a:br>
            <a:br>
              <a:rPr lang="en-US"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1272027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C741-F272-49E7-9612-DEA67F56623D}"/>
              </a:ext>
            </a:extLst>
          </p:cNvPr>
          <p:cNvSpPr>
            <a:spLocks noGrp="1"/>
          </p:cNvSpPr>
          <p:nvPr>
            <p:ph type="title"/>
          </p:nvPr>
        </p:nvSpPr>
        <p:spPr/>
        <p:txBody>
          <a:bodyPr/>
          <a:lstStyle/>
          <a:p>
            <a:r>
              <a:rPr lang="en-US" b="0" i="0" dirty="0">
                <a:effectLst/>
                <a:latin typeface="Slack-Lato"/>
              </a:rPr>
              <a:t>whisker plot of moon phase and crime to check for outliers</a:t>
            </a:r>
            <a:endParaRPr lang="en-US" dirty="0"/>
          </a:p>
        </p:txBody>
      </p:sp>
      <p:sp>
        <p:nvSpPr>
          <p:cNvPr id="3" name="Content Placeholder 2">
            <a:extLst>
              <a:ext uri="{FF2B5EF4-FFF2-40B4-BE49-F238E27FC236}">
                <a16:creationId xmlns:a16="http://schemas.microsoft.com/office/drawing/2014/main" id="{7482E290-D741-4C19-A0CF-CE0CA97A32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7809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A5F4-9F3C-4D83-85B6-F91D19F7CA56}"/>
              </a:ext>
            </a:extLst>
          </p:cNvPr>
          <p:cNvSpPr>
            <a:spLocks noGrp="1"/>
          </p:cNvSpPr>
          <p:nvPr>
            <p:ph type="title"/>
          </p:nvPr>
        </p:nvSpPr>
        <p:spPr/>
        <p:txBody>
          <a:bodyPr>
            <a:normAutofit fontScale="90000"/>
          </a:bodyPr>
          <a:lstStyle/>
          <a:p>
            <a:r>
              <a:rPr lang="en-US" b="0" i="0" dirty="0">
                <a:effectLst/>
                <a:latin typeface="Slack-Lato"/>
              </a:rPr>
              <a:t>compare violent crime and nonviolent crime trends to see if one or the other changes with moon phase</a:t>
            </a:r>
            <a:br>
              <a:rPr lang="en-US" dirty="0"/>
            </a:br>
            <a:endParaRPr lang="en-US" dirty="0"/>
          </a:p>
        </p:txBody>
      </p:sp>
      <p:sp>
        <p:nvSpPr>
          <p:cNvPr id="3" name="Content Placeholder 2">
            <a:extLst>
              <a:ext uri="{FF2B5EF4-FFF2-40B4-BE49-F238E27FC236}">
                <a16:creationId xmlns:a16="http://schemas.microsoft.com/office/drawing/2014/main" id="{8A0FA189-5163-4F15-A6ED-B066DA6DFDC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5302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99</TotalTime>
  <Words>401</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Slack-Lato</vt:lpstr>
      <vt:lpstr>Celestial</vt:lpstr>
      <vt:lpstr>Lunar Phase Influence On Crime in Austin Texas</vt:lpstr>
      <vt:lpstr>8-Phases of the lunar cycle</vt:lpstr>
      <vt:lpstr>Problem statement</vt:lpstr>
      <vt:lpstr>Hypothesis and question(s)</vt:lpstr>
      <vt:lpstr>summary statistics</vt:lpstr>
      <vt:lpstr>major crimes vs total number of reports for a day</vt:lpstr>
      <vt:lpstr>graphical representation of moon phase cycle and number of crime reports by day</vt:lpstr>
      <vt:lpstr>whisker plot of moon phase and crime to check for outliers</vt:lpstr>
      <vt:lpstr>compare violent crime and nonviolent crime trends to see if one or the other changes with moon phase </vt:lpstr>
      <vt:lpstr>assault and intoxication crimes and theft</vt:lpstr>
      <vt:lpstr>Relationship between random minor crimes to see if people acting stupid increases</vt:lpstr>
      <vt:lpstr>split out crimes for individual correlations to see if one in particular is driving trends</vt:lpstr>
      <vt:lpstr>compare on annual and monthly basis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Lunar Phase Influence On Crime in Austin Texas</dc:title>
  <dc:creator>Gregory Talbott</dc:creator>
  <cp:lastModifiedBy>Gregory Talbott</cp:lastModifiedBy>
  <cp:revision>11</cp:revision>
  <dcterms:created xsi:type="dcterms:W3CDTF">2021-03-12T00:04:46Z</dcterms:created>
  <dcterms:modified xsi:type="dcterms:W3CDTF">2021-03-12T01:44:31Z</dcterms:modified>
</cp:coreProperties>
</file>