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58" r:id="rId5"/>
    <p:sldId id="270" r:id="rId6"/>
    <p:sldId id="266" r:id="rId7"/>
    <p:sldId id="267" r:id="rId8"/>
    <p:sldId id="259" r:id="rId9"/>
    <p:sldId id="260" r:id="rId10"/>
    <p:sldId id="261" r:id="rId11"/>
    <p:sldId id="262" r:id="rId12"/>
    <p:sldId id="274" r:id="rId13"/>
    <p:sldId id="271" r:id="rId14"/>
    <p:sldId id="269" r:id="rId15"/>
    <p:sldId id="272" r:id="rId16"/>
    <p:sldId id="273" r:id="rId17"/>
    <p:sldId id="27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5" d="100"/>
          <a:sy n="85" d="100"/>
        </p:scale>
        <p:origin x="1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3/12/2021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3/12/2021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olarsystem.nasa.gov/moons/earths-moon/lunar-phases-and-eclipses/" TargetMode="External"/><Relationship Id="rId2" Type="http://schemas.openxmlformats.org/officeDocument/2006/relationships/hyperlink" Target="https://www.bing.com/search?q=Lunar+phase&amp;filters=sid%3ac93d8634-ebca-9c91-10fd-77b18a0d95db&amp;form=ENTLN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alendar-12.com/moon_phases/" TargetMode="External"/><Relationship Id="rId2" Type="http://schemas.openxmlformats.org/officeDocument/2006/relationships/hyperlink" Target="https://data.austintexas.gov/Public-Safety/Crime-Repor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5BBF-521F-4422-8AAD-CF11C31E6E4A}"/>
              </a:ext>
            </a:extLst>
          </p:cNvPr>
          <p:cNvSpPr>
            <a:spLocks noGrp="1"/>
          </p:cNvSpPr>
          <p:nvPr>
            <p:ph type="ctrTitle"/>
          </p:nvPr>
        </p:nvSpPr>
        <p:spPr/>
        <p:txBody>
          <a:bodyPr/>
          <a:lstStyle/>
          <a:p>
            <a:r>
              <a:rPr lang="en-US" dirty="0"/>
              <a:t>Lunar Phase Influence On Crime in Austin Texas</a:t>
            </a:r>
          </a:p>
        </p:txBody>
      </p:sp>
      <p:sp>
        <p:nvSpPr>
          <p:cNvPr id="3" name="Subtitle 2">
            <a:extLst>
              <a:ext uri="{FF2B5EF4-FFF2-40B4-BE49-F238E27FC236}">
                <a16:creationId xmlns:a16="http://schemas.microsoft.com/office/drawing/2014/main" id="{8C2458AD-19AE-48F5-8C62-FECEBD1CA74F}"/>
              </a:ext>
            </a:extLst>
          </p:cNvPr>
          <p:cNvSpPr>
            <a:spLocks noGrp="1"/>
          </p:cNvSpPr>
          <p:nvPr>
            <p:ph type="subTitle" idx="1"/>
          </p:nvPr>
        </p:nvSpPr>
        <p:spPr/>
        <p:txBody>
          <a:bodyPr/>
          <a:lstStyle/>
          <a:p>
            <a:pPr algn="ctr"/>
            <a:r>
              <a:rPr lang="en-US" dirty="0"/>
              <a:t>Rice-hou-data-pt-01-2021</a:t>
            </a:r>
          </a:p>
          <a:p>
            <a:pPr algn="ctr"/>
            <a:r>
              <a:rPr lang="en-US" b="0" i="0" dirty="0">
                <a:effectLst/>
                <a:latin typeface="Slack-Lato"/>
              </a:rPr>
              <a:t>Team: Jon </a:t>
            </a:r>
            <a:r>
              <a:rPr lang="en-US" b="0" i="0" dirty="0" err="1">
                <a:effectLst/>
                <a:latin typeface="Slack-Lato"/>
              </a:rPr>
              <a:t>Argoitia</a:t>
            </a:r>
            <a:r>
              <a:rPr lang="en-US" b="0" i="0" dirty="0">
                <a:effectLst/>
                <a:latin typeface="Slack-Lato"/>
              </a:rPr>
              <a:t>, Erin O'Brien, Gregory Talbott &amp; Fatima </a:t>
            </a:r>
            <a:r>
              <a:rPr lang="en-US" b="0" i="0" dirty="0" err="1">
                <a:effectLst/>
                <a:latin typeface="Slack-Lato"/>
              </a:rPr>
              <a:t>Shami</a:t>
            </a:r>
            <a:endParaRPr lang="en-US" dirty="0"/>
          </a:p>
          <a:p>
            <a:pPr algn="ctr"/>
            <a:endParaRPr lang="en-US" dirty="0"/>
          </a:p>
        </p:txBody>
      </p:sp>
    </p:spTree>
    <p:extLst>
      <p:ext uri="{BB962C8B-B14F-4D97-AF65-F5344CB8AC3E}">
        <p14:creationId xmlns:p14="http://schemas.microsoft.com/office/powerpoint/2010/main" val="3042949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8A5F4-9F3C-4D83-85B6-F91D19F7CA56}"/>
              </a:ext>
            </a:extLst>
          </p:cNvPr>
          <p:cNvSpPr>
            <a:spLocks noGrp="1"/>
          </p:cNvSpPr>
          <p:nvPr>
            <p:ph type="title"/>
          </p:nvPr>
        </p:nvSpPr>
        <p:spPr/>
        <p:txBody>
          <a:bodyPr>
            <a:normAutofit fontScale="90000"/>
          </a:bodyPr>
          <a:lstStyle/>
          <a:p>
            <a:r>
              <a:rPr lang="en-US" b="0" i="0" dirty="0">
                <a:effectLst/>
                <a:latin typeface="Slack-Lato"/>
              </a:rPr>
              <a:t>compare violent crime and nonviolent crime trends to see if one or the other changes with moon phase</a:t>
            </a:r>
            <a:br>
              <a:rPr lang="en-US" dirty="0"/>
            </a:br>
            <a:endParaRPr lang="en-US" dirty="0"/>
          </a:p>
        </p:txBody>
      </p:sp>
      <p:sp>
        <p:nvSpPr>
          <p:cNvPr id="3" name="Content Placeholder 2">
            <a:extLst>
              <a:ext uri="{FF2B5EF4-FFF2-40B4-BE49-F238E27FC236}">
                <a16:creationId xmlns:a16="http://schemas.microsoft.com/office/drawing/2014/main" id="{8A0FA189-5163-4F15-A6ED-B066DA6DFDC5}"/>
              </a:ext>
            </a:extLst>
          </p:cNvPr>
          <p:cNvSpPr>
            <a:spLocks noGrp="1"/>
          </p:cNvSpPr>
          <p:nvPr>
            <p:ph idx="1"/>
          </p:nvPr>
        </p:nvSpPr>
        <p:spPr>
          <a:xfrm>
            <a:off x="5892800" y="2415823"/>
            <a:ext cx="3228622" cy="2799644"/>
          </a:xfrm>
        </p:spPr>
        <p:txBody>
          <a:bodyPr>
            <a:normAutofit/>
          </a:bodyPr>
          <a:lstStyle/>
          <a:p>
            <a:pPr marL="0" indent="0" algn="ctr">
              <a:buNone/>
            </a:pPr>
            <a:r>
              <a:rPr lang="en-US" sz="2400" u="sng" dirty="0"/>
              <a:t>Theft Crimes</a:t>
            </a:r>
          </a:p>
          <a:p>
            <a:pPr marL="0" indent="0">
              <a:buNone/>
            </a:pPr>
            <a:r>
              <a:rPr lang="en-US" sz="2400" dirty="0"/>
              <a:t>   THEFT       124,599</a:t>
            </a:r>
          </a:p>
          <a:p>
            <a:pPr marL="0" indent="0">
              <a:buNone/>
            </a:pPr>
            <a:r>
              <a:rPr lang="en-US" sz="2400" dirty="0"/>
              <a:t>   BURGLARY     93,318</a:t>
            </a:r>
          </a:p>
        </p:txBody>
      </p:sp>
      <p:sp>
        <p:nvSpPr>
          <p:cNvPr id="5" name="TextBox 4">
            <a:extLst>
              <a:ext uri="{FF2B5EF4-FFF2-40B4-BE49-F238E27FC236}">
                <a16:creationId xmlns:a16="http://schemas.microsoft.com/office/drawing/2014/main" id="{A536506B-A13A-4285-BE33-AB8D4F930E5C}"/>
              </a:ext>
            </a:extLst>
          </p:cNvPr>
          <p:cNvSpPr txBox="1"/>
          <p:nvPr/>
        </p:nvSpPr>
        <p:spPr>
          <a:xfrm>
            <a:off x="1230490" y="3102591"/>
            <a:ext cx="2903715" cy="1938992"/>
          </a:xfrm>
          <a:prstGeom prst="rect">
            <a:avLst/>
          </a:prstGeom>
          <a:noFill/>
        </p:spPr>
        <p:txBody>
          <a:bodyPr wrap="square">
            <a:spAutoFit/>
          </a:bodyPr>
          <a:lstStyle/>
          <a:p>
            <a:r>
              <a:rPr lang="en-US" sz="2400" u="sng" dirty="0"/>
              <a:t>Moon Phases</a:t>
            </a:r>
          </a:p>
          <a:p>
            <a:r>
              <a:rPr lang="en-US" sz="2400" dirty="0"/>
              <a:t>First Quarter    7,453</a:t>
            </a:r>
          </a:p>
          <a:p>
            <a:r>
              <a:rPr lang="en-US" sz="2400" dirty="0"/>
              <a:t>New Moon       7,412</a:t>
            </a:r>
          </a:p>
          <a:p>
            <a:r>
              <a:rPr lang="en-US" sz="2400" dirty="0"/>
              <a:t>Last Quarter     7,257</a:t>
            </a:r>
          </a:p>
          <a:p>
            <a:r>
              <a:rPr lang="en-US" sz="2400" dirty="0"/>
              <a:t>Full Moon         7,245</a:t>
            </a:r>
          </a:p>
        </p:txBody>
      </p:sp>
      <p:sp>
        <p:nvSpPr>
          <p:cNvPr id="6" name="TextBox 5">
            <a:extLst>
              <a:ext uri="{FF2B5EF4-FFF2-40B4-BE49-F238E27FC236}">
                <a16:creationId xmlns:a16="http://schemas.microsoft.com/office/drawing/2014/main" id="{F7BCE2E9-99D8-4C04-B372-EBF93964FD3B}"/>
              </a:ext>
            </a:extLst>
          </p:cNvPr>
          <p:cNvSpPr txBox="1"/>
          <p:nvPr/>
        </p:nvSpPr>
        <p:spPr>
          <a:xfrm>
            <a:off x="437446" y="5508977"/>
            <a:ext cx="3499555" cy="923330"/>
          </a:xfrm>
          <a:prstGeom prst="rect">
            <a:avLst/>
          </a:prstGeom>
          <a:noFill/>
        </p:spPr>
        <p:txBody>
          <a:bodyPr wrap="square" rtlCol="0">
            <a:spAutoFit/>
          </a:bodyPr>
          <a:lstStyle/>
          <a:p>
            <a:r>
              <a:rPr lang="en-US" dirty="0"/>
              <a:t>* The number of Lunar phases is far less than the number of theft crimes </a:t>
            </a:r>
          </a:p>
        </p:txBody>
      </p:sp>
    </p:spTree>
    <p:extLst>
      <p:ext uri="{BB962C8B-B14F-4D97-AF65-F5344CB8AC3E}">
        <p14:creationId xmlns:p14="http://schemas.microsoft.com/office/powerpoint/2010/main" val="205302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AEFC-BBED-4422-9BF2-741680CEBE19}"/>
              </a:ext>
            </a:extLst>
          </p:cNvPr>
          <p:cNvSpPr>
            <a:spLocks noGrp="1"/>
          </p:cNvSpPr>
          <p:nvPr>
            <p:ph type="title"/>
          </p:nvPr>
        </p:nvSpPr>
        <p:spPr/>
        <p:txBody>
          <a:bodyPr/>
          <a:lstStyle/>
          <a:p>
            <a:pPr algn="ctr"/>
            <a:r>
              <a:rPr lang="en-US" b="0" i="0" dirty="0">
                <a:effectLst/>
                <a:latin typeface="Slack-Lato"/>
              </a:rPr>
              <a:t>Drug crimes </a:t>
            </a:r>
            <a:endParaRPr lang="en-US" dirty="0"/>
          </a:p>
        </p:txBody>
      </p:sp>
      <p:sp>
        <p:nvSpPr>
          <p:cNvPr id="3" name="Content Placeholder 2">
            <a:extLst>
              <a:ext uri="{FF2B5EF4-FFF2-40B4-BE49-F238E27FC236}">
                <a16:creationId xmlns:a16="http://schemas.microsoft.com/office/drawing/2014/main" id="{249C8CB7-B321-4DAD-91B5-5FD605BF8D84}"/>
              </a:ext>
            </a:extLst>
          </p:cNvPr>
          <p:cNvSpPr>
            <a:spLocks noGrp="1"/>
          </p:cNvSpPr>
          <p:nvPr>
            <p:ph idx="1"/>
          </p:nvPr>
        </p:nvSpPr>
        <p:spPr>
          <a:xfrm>
            <a:off x="685801" y="2142067"/>
            <a:ext cx="3558821" cy="3649133"/>
          </a:xfrm>
        </p:spPr>
        <p:txBody>
          <a:bodyPr>
            <a:normAutofit/>
          </a:bodyPr>
          <a:lstStyle/>
          <a:p>
            <a:pPr marL="0" indent="0" algn="ctr">
              <a:buNone/>
            </a:pPr>
            <a:r>
              <a:rPr lang="en-US" sz="2400" u="sng" dirty="0"/>
              <a:t>Lunar Phases</a:t>
            </a:r>
          </a:p>
          <a:p>
            <a:pPr marL="0" indent="0">
              <a:buNone/>
            </a:pPr>
            <a:r>
              <a:rPr lang="en-US" sz="2400" dirty="0"/>
              <a:t>First Quarter    1,126</a:t>
            </a:r>
          </a:p>
          <a:p>
            <a:pPr marL="0" indent="0">
              <a:buNone/>
            </a:pPr>
            <a:r>
              <a:rPr lang="en-US" sz="2400" dirty="0"/>
              <a:t>Last Quarter     1,124</a:t>
            </a:r>
          </a:p>
          <a:p>
            <a:pPr marL="0" indent="0">
              <a:buNone/>
            </a:pPr>
            <a:r>
              <a:rPr lang="en-US" sz="2400" dirty="0"/>
              <a:t>Full Moon         1,033</a:t>
            </a:r>
          </a:p>
          <a:p>
            <a:pPr marL="0" indent="0">
              <a:buNone/>
            </a:pPr>
            <a:r>
              <a:rPr lang="en-US" sz="2400" dirty="0"/>
              <a:t>New Moon       1,025</a:t>
            </a:r>
          </a:p>
        </p:txBody>
      </p:sp>
      <p:sp>
        <p:nvSpPr>
          <p:cNvPr id="5" name="TextBox 4">
            <a:extLst>
              <a:ext uri="{FF2B5EF4-FFF2-40B4-BE49-F238E27FC236}">
                <a16:creationId xmlns:a16="http://schemas.microsoft.com/office/drawing/2014/main" id="{0CEC7557-B234-4642-8062-464E74D2A37C}"/>
              </a:ext>
            </a:extLst>
          </p:cNvPr>
          <p:cNvSpPr txBox="1"/>
          <p:nvPr/>
        </p:nvSpPr>
        <p:spPr>
          <a:xfrm>
            <a:off x="6096000" y="2806889"/>
            <a:ext cx="2348089" cy="830997"/>
          </a:xfrm>
          <a:prstGeom prst="rect">
            <a:avLst/>
          </a:prstGeom>
          <a:noFill/>
        </p:spPr>
        <p:txBody>
          <a:bodyPr wrap="square">
            <a:spAutoFit/>
          </a:bodyPr>
          <a:lstStyle/>
          <a:p>
            <a:r>
              <a:rPr lang="en-US" sz="2400" u="sng" dirty="0"/>
              <a:t>DRUG RELATED   </a:t>
            </a:r>
          </a:p>
          <a:p>
            <a:r>
              <a:rPr lang="en-US" sz="2400" dirty="0"/>
              <a:t> 31,911</a:t>
            </a:r>
          </a:p>
        </p:txBody>
      </p:sp>
      <p:sp>
        <p:nvSpPr>
          <p:cNvPr id="6" name="TextBox 5">
            <a:extLst>
              <a:ext uri="{FF2B5EF4-FFF2-40B4-BE49-F238E27FC236}">
                <a16:creationId xmlns:a16="http://schemas.microsoft.com/office/drawing/2014/main" id="{2D4AE5FC-0C5D-4FCF-B340-242EE7F23ABC}"/>
              </a:ext>
            </a:extLst>
          </p:cNvPr>
          <p:cNvSpPr txBox="1"/>
          <p:nvPr/>
        </p:nvSpPr>
        <p:spPr>
          <a:xfrm>
            <a:off x="437446" y="5508977"/>
            <a:ext cx="3499555" cy="923330"/>
          </a:xfrm>
          <a:prstGeom prst="rect">
            <a:avLst/>
          </a:prstGeom>
          <a:noFill/>
        </p:spPr>
        <p:txBody>
          <a:bodyPr wrap="square" rtlCol="0">
            <a:spAutoFit/>
          </a:bodyPr>
          <a:lstStyle/>
          <a:p>
            <a:r>
              <a:rPr lang="en-US" dirty="0"/>
              <a:t>* The number of Lunar phases is far less than the number of drug related crimes </a:t>
            </a:r>
          </a:p>
        </p:txBody>
      </p:sp>
    </p:spTree>
    <p:extLst>
      <p:ext uri="{BB962C8B-B14F-4D97-AF65-F5344CB8AC3E}">
        <p14:creationId xmlns:p14="http://schemas.microsoft.com/office/powerpoint/2010/main" val="638100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9949-280F-43AA-8DA0-8BCC418455C6}"/>
              </a:ext>
            </a:extLst>
          </p:cNvPr>
          <p:cNvSpPr>
            <a:spLocks noGrp="1"/>
          </p:cNvSpPr>
          <p:nvPr>
            <p:ph type="title"/>
          </p:nvPr>
        </p:nvSpPr>
        <p:spPr/>
        <p:txBody>
          <a:bodyPr>
            <a:normAutofit/>
          </a:bodyPr>
          <a:lstStyle/>
          <a:p>
            <a:r>
              <a:rPr lang="en-US" sz="3200" b="0" i="0" dirty="0">
                <a:effectLst/>
                <a:latin typeface="Slack-Lato"/>
              </a:rPr>
              <a:t>Comparing high crime holidays and full moon</a:t>
            </a:r>
            <a:endParaRPr lang="en-US" sz="3200" dirty="0"/>
          </a:p>
        </p:txBody>
      </p:sp>
      <p:sp>
        <p:nvSpPr>
          <p:cNvPr id="4" name="Content Placeholder 3">
            <a:extLst>
              <a:ext uri="{FF2B5EF4-FFF2-40B4-BE49-F238E27FC236}">
                <a16:creationId xmlns:a16="http://schemas.microsoft.com/office/drawing/2014/main" id="{237D400C-391F-1040-B25C-80BDF5942ED4}"/>
              </a:ext>
            </a:extLst>
          </p:cNvPr>
          <p:cNvSpPr>
            <a:spLocks noGrp="1"/>
          </p:cNvSpPr>
          <p:nvPr>
            <p:ph idx="1"/>
          </p:nvPr>
        </p:nvSpPr>
        <p:spPr>
          <a:xfrm>
            <a:off x="685801" y="2142067"/>
            <a:ext cx="10432142" cy="3649133"/>
          </a:xfrm>
        </p:spPr>
        <p:txBody>
          <a:bodyPr>
            <a:normAutofit/>
          </a:bodyPr>
          <a:lstStyle/>
          <a:p>
            <a:r>
              <a:rPr lang="en-US" sz="2400" dirty="0"/>
              <a:t>Data was selected over 3 years (2015-2017) for four months with important holidays:</a:t>
            </a:r>
          </a:p>
          <a:p>
            <a:pPr lvl="1"/>
            <a:r>
              <a:rPr lang="en-US" sz="2000" dirty="0"/>
              <a:t>January –New Years</a:t>
            </a:r>
          </a:p>
          <a:p>
            <a:pPr lvl="1"/>
            <a:r>
              <a:rPr lang="en-US" sz="2000" dirty="0"/>
              <a:t>July – 4</a:t>
            </a:r>
            <a:r>
              <a:rPr lang="en-US" sz="2000" baseline="30000" dirty="0"/>
              <a:t>th</a:t>
            </a:r>
            <a:r>
              <a:rPr lang="en-US" sz="2000" dirty="0"/>
              <a:t> of July</a:t>
            </a:r>
          </a:p>
          <a:p>
            <a:pPr lvl="1"/>
            <a:r>
              <a:rPr lang="en-US" sz="2000" dirty="0"/>
              <a:t>October  - Halloween</a:t>
            </a:r>
          </a:p>
          <a:p>
            <a:pPr lvl="1"/>
            <a:r>
              <a:rPr lang="en-US" sz="2000" dirty="0"/>
              <a:t>December  - Christmas</a:t>
            </a:r>
          </a:p>
          <a:p>
            <a:r>
              <a:rPr lang="en-US" sz="2400" dirty="0"/>
              <a:t>Data was analyzed to see if there was a correlation between the holidays, the full moon and crime reports</a:t>
            </a:r>
          </a:p>
        </p:txBody>
      </p:sp>
    </p:spTree>
    <p:extLst>
      <p:ext uri="{BB962C8B-B14F-4D97-AF65-F5344CB8AC3E}">
        <p14:creationId xmlns:p14="http://schemas.microsoft.com/office/powerpoint/2010/main" val="86104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9949-280F-43AA-8DA0-8BCC418455C6}"/>
              </a:ext>
            </a:extLst>
          </p:cNvPr>
          <p:cNvSpPr>
            <a:spLocks noGrp="1"/>
          </p:cNvSpPr>
          <p:nvPr>
            <p:ph type="title"/>
          </p:nvPr>
        </p:nvSpPr>
        <p:spPr/>
        <p:txBody>
          <a:bodyPr>
            <a:normAutofit/>
          </a:bodyPr>
          <a:lstStyle/>
          <a:p>
            <a:r>
              <a:rPr lang="en-US" sz="3200" b="0" i="0" dirty="0">
                <a:effectLst/>
                <a:latin typeface="Slack-Lato"/>
              </a:rPr>
              <a:t>Comparing high crime holidays and Full moon</a:t>
            </a:r>
            <a:endParaRPr lang="en-US" sz="3200" dirty="0"/>
          </a:p>
        </p:txBody>
      </p:sp>
      <p:pic>
        <p:nvPicPr>
          <p:cNvPr id="5" name="Content Placeholder 4" descr="Graphical user interface, application&#10;&#10;Description automatically generated">
            <a:extLst>
              <a:ext uri="{FF2B5EF4-FFF2-40B4-BE49-F238E27FC236}">
                <a16:creationId xmlns:a16="http://schemas.microsoft.com/office/drawing/2014/main" id="{ADE2B374-553A-9F4F-BA68-20850A121087}"/>
              </a:ext>
            </a:extLst>
          </p:cNvPr>
          <p:cNvPicPr>
            <a:picLocks noGrp="1" noChangeAspect="1"/>
          </p:cNvPicPr>
          <p:nvPr>
            <p:ph idx="1"/>
          </p:nvPr>
        </p:nvPicPr>
        <p:blipFill>
          <a:blip r:embed="rId2"/>
          <a:stretch>
            <a:fillRect/>
          </a:stretch>
        </p:blipFill>
        <p:spPr>
          <a:xfrm>
            <a:off x="685801" y="2065867"/>
            <a:ext cx="6246828" cy="3657600"/>
          </a:xfrm>
          <a:solidFill>
            <a:schemeClr val="tx1"/>
          </a:solidFill>
        </p:spPr>
      </p:pic>
      <p:sp>
        <p:nvSpPr>
          <p:cNvPr id="3" name="TextBox 2">
            <a:extLst>
              <a:ext uri="{FF2B5EF4-FFF2-40B4-BE49-F238E27FC236}">
                <a16:creationId xmlns:a16="http://schemas.microsoft.com/office/drawing/2014/main" id="{0A4E97E8-59BE-684B-B5CB-D73B37E605B7}"/>
              </a:ext>
            </a:extLst>
          </p:cNvPr>
          <p:cNvSpPr txBox="1"/>
          <p:nvPr/>
        </p:nvSpPr>
        <p:spPr>
          <a:xfrm>
            <a:off x="7590972" y="2065867"/>
            <a:ext cx="3352800"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When comparting New Years (1</a:t>
            </a:r>
            <a:r>
              <a:rPr lang="en-US" sz="2400" baseline="30000" dirty="0"/>
              <a:t>st</a:t>
            </a:r>
            <a:r>
              <a:rPr lang="en-US" sz="2400" dirty="0"/>
              <a:t> of January) the crimes reported were above 400</a:t>
            </a:r>
          </a:p>
          <a:p>
            <a:pPr marL="285750" indent="-285750">
              <a:buFont typeface="Arial" panose="020B0604020202020204" pitchFamily="34" charset="0"/>
              <a:buChar char="•"/>
            </a:pPr>
            <a:r>
              <a:rPr lang="en-US" sz="2400" dirty="0"/>
              <a:t>The days the full moon was out the crime rate reports varied randomly</a:t>
            </a:r>
          </a:p>
        </p:txBody>
      </p:sp>
    </p:spTree>
    <p:extLst>
      <p:ext uri="{BB962C8B-B14F-4D97-AF65-F5344CB8AC3E}">
        <p14:creationId xmlns:p14="http://schemas.microsoft.com/office/powerpoint/2010/main" val="373404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9949-280F-43AA-8DA0-8BCC418455C6}"/>
              </a:ext>
            </a:extLst>
          </p:cNvPr>
          <p:cNvSpPr>
            <a:spLocks noGrp="1"/>
          </p:cNvSpPr>
          <p:nvPr>
            <p:ph type="title"/>
          </p:nvPr>
        </p:nvSpPr>
        <p:spPr/>
        <p:txBody>
          <a:bodyPr>
            <a:normAutofit/>
          </a:bodyPr>
          <a:lstStyle/>
          <a:p>
            <a:r>
              <a:rPr lang="en-US" sz="3200" b="0" i="0" dirty="0">
                <a:effectLst/>
                <a:latin typeface="Slack-Lato"/>
              </a:rPr>
              <a:t>Comparing high crime holidays and full moon</a:t>
            </a:r>
            <a:endParaRPr lang="en-US" sz="3200" dirty="0"/>
          </a:p>
        </p:txBody>
      </p:sp>
      <p:pic>
        <p:nvPicPr>
          <p:cNvPr id="9" name="Content Placeholder 8" descr="Graphical user interface, application&#10;&#10;Description automatically generated with medium confidence">
            <a:extLst>
              <a:ext uri="{FF2B5EF4-FFF2-40B4-BE49-F238E27FC236}">
                <a16:creationId xmlns:a16="http://schemas.microsoft.com/office/drawing/2014/main" id="{E6B4DD0D-C8DB-F348-8AF5-E6D9AC7445B1}"/>
              </a:ext>
            </a:extLst>
          </p:cNvPr>
          <p:cNvPicPr>
            <a:picLocks noGrp="1" noChangeAspect="1"/>
          </p:cNvPicPr>
          <p:nvPr>
            <p:ph idx="1"/>
          </p:nvPr>
        </p:nvPicPr>
        <p:blipFill>
          <a:blip r:embed="rId2"/>
          <a:stretch>
            <a:fillRect/>
          </a:stretch>
        </p:blipFill>
        <p:spPr>
          <a:xfrm>
            <a:off x="685801" y="2065867"/>
            <a:ext cx="5882101" cy="3649662"/>
          </a:xfrm>
          <a:solidFill>
            <a:schemeClr val="tx1"/>
          </a:solidFill>
        </p:spPr>
      </p:pic>
      <p:sp>
        <p:nvSpPr>
          <p:cNvPr id="10" name="TextBox 9">
            <a:extLst>
              <a:ext uri="{FF2B5EF4-FFF2-40B4-BE49-F238E27FC236}">
                <a16:creationId xmlns:a16="http://schemas.microsoft.com/office/drawing/2014/main" id="{6137D893-DDB5-FB47-8F58-ED821C456F0C}"/>
              </a:ext>
            </a:extLst>
          </p:cNvPr>
          <p:cNvSpPr txBox="1"/>
          <p:nvPr/>
        </p:nvSpPr>
        <p:spPr>
          <a:xfrm>
            <a:off x="7344229" y="2065867"/>
            <a:ext cx="3352800"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There was no crime correlation for 4</a:t>
            </a:r>
            <a:r>
              <a:rPr lang="en-US" sz="2400" baseline="30000" dirty="0"/>
              <a:t>th</a:t>
            </a:r>
            <a:r>
              <a:rPr lang="en-US" sz="2400" dirty="0"/>
              <a:t> of July (American independence day)</a:t>
            </a:r>
          </a:p>
          <a:p>
            <a:pPr marL="285750" indent="-285750">
              <a:buFont typeface="Arial" panose="020B0604020202020204" pitchFamily="34" charset="0"/>
              <a:buChar char="•"/>
            </a:pPr>
            <a:r>
              <a:rPr lang="en-US" sz="2400" dirty="0"/>
              <a:t>Crime reports were higher on the 1</a:t>
            </a:r>
            <a:r>
              <a:rPr lang="en-US" sz="2400" baseline="30000" dirty="0"/>
              <a:t>st</a:t>
            </a:r>
            <a:r>
              <a:rPr lang="en-US" sz="2400" dirty="0"/>
              <a:t> of the month</a:t>
            </a:r>
          </a:p>
          <a:p>
            <a:pPr marL="285750" indent="-285750">
              <a:buFont typeface="Arial" panose="020B0604020202020204" pitchFamily="34" charset="0"/>
              <a:buChar char="•"/>
            </a:pPr>
            <a:r>
              <a:rPr lang="en-US" sz="2400" dirty="0"/>
              <a:t>The reported crimes varied on the days of full moon </a:t>
            </a:r>
          </a:p>
        </p:txBody>
      </p:sp>
    </p:spTree>
    <p:extLst>
      <p:ext uri="{BB962C8B-B14F-4D97-AF65-F5344CB8AC3E}">
        <p14:creationId xmlns:p14="http://schemas.microsoft.com/office/powerpoint/2010/main" val="3955146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9949-280F-43AA-8DA0-8BCC418455C6}"/>
              </a:ext>
            </a:extLst>
          </p:cNvPr>
          <p:cNvSpPr>
            <a:spLocks noGrp="1"/>
          </p:cNvSpPr>
          <p:nvPr>
            <p:ph type="title"/>
          </p:nvPr>
        </p:nvSpPr>
        <p:spPr/>
        <p:txBody>
          <a:bodyPr>
            <a:normAutofit/>
          </a:bodyPr>
          <a:lstStyle/>
          <a:p>
            <a:r>
              <a:rPr lang="en-US" sz="3200" b="0" i="0" dirty="0">
                <a:effectLst/>
                <a:latin typeface="Slack-Lato"/>
              </a:rPr>
              <a:t>Comparing high crime holidays and full moon</a:t>
            </a:r>
            <a:endParaRPr lang="en-US" sz="3200" dirty="0"/>
          </a:p>
        </p:txBody>
      </p:sp>
      <p:pic>
        <p:nvPicPr>
          <p:cNvPr id="6" name="Content Placeholder 5" descr="A picture containing shape&#10;&#10;Description automatically generated">
            <a:extLst>
              <a:ext uri="{FF2B5EF4-FFF2-40B4-BE49-F238E27FC236}">
                <a16:creationId xmlns:a16="http://schemas.microsoft.com/office/drawing/2014/main" id="{3D742373-C084-814A-AE05-1CFA75FA8967}"/>
              </a:ext>
            </a:extLst>
          </p:cNvPr>
          <p:cNvPicPr>
            <a:picLocks noGrp="1" noChangeAspect="1"/>
          </p:cNvPicPr>
          <p:nvPr>
            <p:ph idx="1"/>
          </p:nvPr>
        </p:nvPicPr>
        <p:blipFill>
          <a:blip r:embed="rId2"/>
          <a:stretch>
            <a:fillRect/>
          </a:stretch>
        </p:blipFill>
        <p:spPr>
          <a:xfrm>
            <a:off x="685801" y="1909309"/>
            <a:ext cx="6270896" cy="3649662"/>
          </a:xfrm>
          <a:solidFill>
            <a:schemeClr val="tx1"/>
          </a:solidFill>
        </p:spPr>
      </p:pic>
      <p:sp>
        <p:nvSpPr>
          <p:cNvPr id="8" name="TextBox 7">
            <a:extLst>
              <a:ext uri="{FF2B5EF4-FFF2-40B4-BE49-F238E27FC236}">
                <a16:creationId xmlns:a16="http://schemas.microsoft.com/office/drawing/2014/main" id="{01DE470B-ABC4-4740-93FE-B274579067C0}"/>
              </a:ext>
            </a:extLst>
          </p:cNvPr>
          <p:cNvSpPr txBox="1"/>
          <p:nvPr/>
        </p:nvSpPr>
        <p:spPr>
          <a:xfrm>
            <a:off x="7718290" y="1914147"/>
            <a:ext cx="3352800"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When compared to Halloween (October 31</a:t>
            </a:r>
            <a:r>
              <a:rPr lang="en-US" sz="2400" baseline="30000" dirty="0"/>
              <a:t>st</a:t>
            </a:r>
            <a:r>
              <a:rPr lang="en-US" sz="2400" dirty="0"/>
              <a:t>) there was a high crime trend for the years 2015 and 2016 but not 2017</a:t>
            </a:r>
          </a:p>
          <a:p>
            <a:pPr marL="285750" indent="-285750">
              <a:buFont typeface="Arial" panose="020B0604020202020204" pitchFamily="34" charset="0"/>
              <a:buChar char="•"/>
            </a:pPr>
            <a:r>
              <a:rPr lang="en-US" sz="2400" dirty="0"/>
              <a:t>Crimes reported  were high on the first of the month</a:t>
            </a:r>
          </a:p>
          <a:p>
            <a:pPr marL="285750" indent="-285750">
              <a:buFont typeface="Arial" panose="020B0604020202020204" pitchFamily="34" charset="0"/>
              <a:buChar char="•"/>
            </a:pPr>
            <a:r>
              <a:rPr lang="en-US" sz="2400" dirty="0"/>
              <a:t>The days the full moon showed no trend</a:t>
            </a:r>
          </a:p>
        </p:txBody>
      </p:sp>
    </p:spTree>
    <p:extLst>
      <p:ext uri="{BB962C8B-B14F-4D97-AF65-F5344CB8AC3E}">
        <p14:creationId xmlns:p14="http://schemas.microsoft.com/office/powerpoint/2010/main" val="155600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9949-280F-43AA-8DA0-8BCC418455C6}"/>
              </a:ext>
            </a:extLst>
          </p:cNvPr>
          <p:cNvSpPr>
            <a:spLocks noGrp="1"/>
          </p:cNvSpPr>
          <p:nvPr>
            <p:ph type="title"/>
          </p:nvPr>
        </p:nvSpPr>
        <p:spPr/>
        <p:txBody>
          <a:bodyPr>
            <a:normAutofit/>
          </a:bodyPr>
          <a:lstStyle/>
          <a:p>
            <a:r>
              <a:rPr lang="en-US" sz="3200" b="0" i="0" dirty="0">
                <a:effectLst/>
                <a:latin typeface="Slack-Lato"/>
              </a:rPr>
              <a:t>Comparing high crime holidays and full moon</a:t>
            </a:r>
            <a:endParaRPr lang="en-US" sz="3200" dirty="0"/>
          </a:p>
        </p:txBody>
      </p:sp>
      <p:pic>
        <p:nvPicPr>
          <p:cNvPr id="6" name="Content Placeholder 5" descr="Graphical user interface, application&#10;&#10;Description automatically generated">
            <a:extLst>
              <a:ext uri="{FF2B5EF4-FFF2-40B4-BE49-F238E27FC236}">
                <a16:creationId xmlns:a16="http://schemas.microsoft.com/office/drawing/2014/main" id="{AABB4EA8-5387-BD4B-A182-4E2E68A3E1C5}"/>
              </a:ext>
            </a:extLst>
          </p:cNvPr>
          <p:cNvPicPr>
            <a:picLocks noGrp="1" noChangeAspect="1"/>
          </p:cNvPicPr>
          <p:nvPr>
            <p:ph idx="1"/>
          </p:nvPr>
        </p:nvPicPr>
        <p:blipFill>
          <a:blip r:embed="rId2"/>
          <a:stretch>
            <a:fillRect/>
          </a:stretch>
        </p:blipFill>
        <p:spPr>
          <a:xfrm>
            <a:off x="685801" y="2065867"/>
            <a:ext cx="6484107" cy="3649662"/>
          </a:xfrm>
          <a:solidFill>
            <a:schemeClr val="tx1"/>
          </a:solidFill>
        </p:spPr>
      </p:pic>
      <p:sp>
        <p:nvSpPr>
          <p:cNvPr id="8" name="TextBox 7">
            <a:extLst>
              <a:ext uri="{FF2B5EF4-FFF2-40B4-BE49-F238E27FC236}">
                <a16:creationId xmlns:a16="http://schemas.microsoft.com/office/drawing/2014/main" id="{45272294-9412-DD43-B5DE-54CB66A9AE03}"/>
              </a:ext>
            </a:extLst>
          </p:cNvPr>
          <p:cNvSpPr txBox="1"/>
          <p:nvPr/>
        </p:nvSpPr>
        <p:spPr>
          <a:xfrm>
            <a:off x="7590972" y="2065867"/>
            <a:ext cx="3352800"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Crime reports decreased around Christmas (25</a:t>
            </a:r>
            <a:r>
              <a:rPr lang="en-US" sz="2400" baseline="30000" dirty="0"/>
              <a:t>th</a:t>
            </a:r>
            <a:r>
              <a:rPr lang="en-US" sz="2400" dirty="0"/>
              <a:t> December)</a:t>
            </a:r>
          </a:p>
          <a:p>
            <a:pPr marL="285750" indent="-285750">
              <a:buFont typeface="Arial" panose="020B0604020202020204" pitchFamily="34" charset="0"/>
              <a:buChar char="•"/>
            </a:pPr>
            <a:r>
              <a:rPr lang="en-US" sz="2400" dirty="0"/>
              <a:t>Crime reporting rates were higher on the 1</a:t>
            </a:r>
            <a:r>
              <a:rPr lang="en-US" sz="2400" baseline="30000" dirty="0"/>
              <a:t>st</a:t>
            </a:r>
            <a:r>
              <a:rPr lang="en-US" sz="2400" dirty="0"/>
              <a:t> of the month</a:t>
            </a:r>
          </a:p>
          <a:p>
            <a:pPr marL="285750" indent="-285750">
              <a:buFont typeface="Arial" panose="020B0604020202020204" pitchFamily="34" charset="0"/>
              <a:buChar char="•"/>
            </a:pPr>
            <a:r>
              <a:rPr lang="en-US" sz="2400" dirty="0"/>
              <a:t>There was no relation between the full moon and crimes reported </a:t>
            </a:r>
          </a:p>
        </p:txBody>
      </p:sp>
    </p:spTree>
    <p:extLst>
      <p:ext uri="{BB962C8B-B14F-4D97-AF65-F5344CB8AC3E}">
        <p14:creationId xmlns:p14="http://schemas.microsoft.com/office/powerpoint/2010/main" val="3232841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9949-280F-43AA-8DA0-8BCC418455C6}"/>
              </a:ext>
            </a:extLst>
          </p:cNvPr>
          <p:cNvSpPr>
            <a:spLocks noGrp="1"/>
          </p:cNvSpPr>
          <p:nvPr>
            <p:ph type="title"/>
          </p:nvPr>
        </p:nvSpPr>
        <p:spPr/>
        <p:txBody>
          <a:bodyPr>
            <a:normAutofit/>
          </a:bodyPr>
          <a:lstStyle/>
          <a:p>
            <a:r>
              <a:rPr lang="en-US" sz="3200" b="0" i="0" dirty="0">
                <a:effectLst/>
                <a:latin typeface="Slack-Lato"/>
              </a:rPr>
              <a:t>Comparing high crime holidays and full moon</a:t>
            </a:r>
            <a:endParaRPr lang="en-US" sz="3200" dirty="0"/>
          </a:p>
        </p:txBody>
      </p:sp>
      <p:sp>
        <p:nvSpPr>
          <p:cNvPr id="4" name="Content Placeholder 3">
            <a:extLst>
              <a:ext uri="{FF2B5EF4-FFF2-40B4-BE49-F238E27FC236}">
                <a16:creationId xmlns:a16="http://schemas.microsoft.com/office/drawing/2014/main" id="{237D400C-391F-1040-B25C-80BDF5942ED4}"/>
              </a:ext>
            </a:extLst>
          </p:cNvPr>
          <p:cNvSpPr>
            <a:spLocks noGrp="1"/>
          </p:cNvSpPr>
          <p:nvPr>
            <p:ph idx="1"/>
          </p:nvPr>
        </p:nvSpPr>
        <p:spPr>
          <a:xfrm>
            <a:off x="685801" y="2142067"/>
            <a:ext cx="10432142" cy="3649133"/>
          </a:xfrm>
        </p:spPr>
        <p:txBody>
          <a:bodyPr>
            <a:normAutofit/>
          </a:bodyPr>
          <a:lstStyle/>
          <a:p>
            <a:r>
              <a:rPr lang="en-US" sz="2400" b="1" dirty="0"/>
              <a:t>There was no correlation between the full moon and crime reported</a:t>
            </a:r>
          </a:p>
          <a:p>
            <a:r>
              <a:rPr lang="en-US" sz="2400" dirty="0"/>
              <a:t>Crimes reported were highest for 1</a:t>
            </a:r>
            <a:r>
              <a:rPr lang="en-US" sz="2400" baseline="30000" dirty="0"/>
              <a:t>st</a:t>
            </a:r>
            <a:r>
              <a:rPr lang="en-US" sz="2400" dirty="0"/>
              <a:t> of January for all years chosen</a:t>
            </a:r>
          </a:p>
          <a:p>
            <a:r>
              <a:rPr lang="en-US" sz="2400" dirty="0"/>
              <a:t>There was an overall increase in the crime reports on the 1</a:t>
            </a:r>
            <a:r>
              <a:rPr lang="en-US" sz="2400" baseline="30000" dirty="0"/>
              <a:t>st</a:t>
            </a:r>
            <a:r>
              <a:rPr lang="en-US" sz="2400" dirty="0"/>
              <a:t> of the months chosen</a:t>
            </a:r>
          </a:p>
          <a:p>
            <a:r>
              <a:rPr lang="en-US" sz="2400" dirty="0"/>
              <a:t>Crime reports decreased during Christmas time</a:t>
            </a:r>
          </a:p>
        </p:txBody>
      </p:sp>
    </p:spTree>
    <p:extLst>
      <p:ext uri="{BB962C8B-B14F-4D97-AF65-F5344CB8AC3E}">
        <p14:creationId xmlns:p14="http://schemas.microsoft.com/office/powerpoint/2010/main" val="2492173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51FF2-53D6-4C09-9042-A52B4995B7B1}"/>
              </a:ext>
            </a:extLst>
          </p:cNvPr>
          <p:cNvSpPr>
            <a:spLocks noGrp="1"/>
          </p:cNvSpPr>
          <p:nvPr>
            <p:ph type="title"/>
          </p:nvPr>
        </p:nvSpPr>
        <p:spPr/>
        <p:txBody>
          <a:bodyPr/>
          <a:lstStyle/>
          <a:p>
            <a:r>
              <a:rPr lang="en-US" dirty="0"/>
              <a:t>Comparing Overall Crime with Crime during full moon </a:t>
            </a:r>
          </a:p>
        </p:txBody>
      </p:sp>
      <p:pic>
        <p:nvPicPr>
          <p:cNvPr id="5" name="Content Placeholder 4">
            <a:extLst>
              <a:ext uri="{FF2B5EF4-FFF2-40B4-BE49-F238E27FC236}">
                <a16:creationId xmlns:a16="http://schemas.microsoft.com/office/drawing/2014/main" id="{69B57829-34C3-40FC-89BA-77F4E2B1FF57}"/>
              </a:ext>
            </a:extLst>
          </p:cNvPr>
          <p:cNvPicPr>
            <a:picLocks noGrp="1" noChangeAspect="1"/>
          </p:cNvPicPr>
          <p:nvPr>
            <p:ph idx="1"/>
          </p:nvPr>
        </p:nvPicPr>
        <p:blipFill>
          <a:blip r:embed="rId2"/>
          <a:stretch>
            <a:fillRect/>
          </a:stretch>
        </p:blipFill>
        <p:spPr>
          <a:xfrm>
            <a:off x="6096000" y="1678400"/>
            <a:ext cx="3719297" cy="2479531"/>
          </a:xfrm>
          <a:solidFill>
            <a:schemeClr val="tx1"/>
          </a:solidFill>
        </p:spPr>
      </p:pic>
      <p:pic>
        <p:nvPicPr>
          <p:cNvPr id="7" name="Picture 6">
            <a:extLst>
              <a:ext uri="{FF2B5EF4-FFF2-40B4-BE49-F238E27FC236}">
                <a16:creationId xmlns:a16="http://schemas.microsoft.com/office/drawing/2014/main" id="{47BF138F-31FC-4A84-9320-2C447762AA8E}"/>
              </a:ext>
            </a:extLst>
          </p:cNvPr>
          <p:cNvPicPr>
            <a:picLocks noChangeAspect="1"/>
          </p:cNvPicPr>
          <p:nvPr/>
        </p:nvPicPr>
        <p:blipFill>
          <a:blip r:embed="rId3"/>
          <a:stretch>
            <a:fillRect/>
          </a:stretch>
        </p:blipFill>
        <p:spPr>
          <a:xfrm>
            <a:off x="6089004" y="4157931"/>
            <a:ext cx="3726293" cy="2546527"/>
          </a:xfrm>
          <a:prstGeom prst="rect">
            <a:avLst/>
          </a:prstGeom>
          <a:solidFill>
            <a:schemeClr val="tx1"/>
          </a:solidFill>
        </p:spPr>
      </p:pic>
      <p:sp>
        <p:nvSpPr>
          <p:cNvPr id="10" name="TextBox 9">
            <a:extLst>
              <a:ext uri="{FF2B5EF4-FFF2-40B4-BE49-F238E27FC236}">
                <a16:creationId xmlns:a16="http://schemas.microsoft.com/office/drawing/2014/main" id="{B3B36B7B-3D95-4230-BA46-A2DC12F7F06E}"/>
              </a:ext>
            </a:extLst>
          </p:cNvPr>
          <p:cNvSpPr txBox="1"/>
          <p:nvPr/>
        </p:nvSpPr>
        <p:spPr>
          <a:xfrm>
            <a:off x="567328" y="2235941"/>
            <a:ext cx="4752211" cy="2585323"/>
          </a:xfrm>
          <a:prstGeom prst="rect">
            <a:avLst/>
          </a:prstGeom>
          <a:noFill/>
        </p:spPr>
        <p:txBody>
          <a:bodyPr wrap="square" rtlCol="0">
            <a:spAutoFit/>
          </a:bodyPr>
          <a:lstStyle/>
          <a:p>
            <a:pPr marL="285750" indent="-285750">
              <a:buFont typeface="Arial" panose="020B0604020202020204" pitchFamily="34" charset="0"/>
              <a:buChar char="•"/>
            </a:pPr>
            <a:r>
              <a:rPr lang="en-US" dirty="0"/>
              <a:t>When one compares the overall data for crime reports with just the crime reports for the full moon, we can see a clear see a similar mean in both crime reports</a:t>
            </a:r>
          </a:p>
          <a:p>
            <a:pPr marL="285750" indent="-285750">
              <a:buFont typeface="Arial" panose="020B0604020202020204" pitchFamily="34" charset="0"/>
              <a:buChar char="•"/>
            </a:pPr>
            <a:r>
              <a:rPr lang="en-US" dirty="0"/>
              <a:t>There is also more variance in the Number of Crimes in Years than the Number of Crimes during Full Moon, but that is more than likely due to the higher number of data for Crimes during Years</a:t>
            </a:r>
          </a:p>
        </p:txBody>
      </p:sp>
    </p:spTree>
    <p:extLst>
      <p:ext uri="{BB962C8B-B14F-4D97-AF65-F5344CB8AC3E}">
        <p14:creationId xmlns:p14="http://schemas.microsoft.com/office/powerpoint/2010/main" val="3611135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C9619-3931-44F3-901B-4E43CA2CB754}"/>
              </a:ext>
            </a:extLst>
          </p:cNvPr>
          <p:cNvSpPr>
            <a:spLocks noGrp="1"/>
          </p:cNvSpPr>
          <p:nvPr>
            <p:ph type="title"/>
          </p:nvPr>
        </p:nvSpPr>
        <p:spPr/>
        <p:txBody>
          <a:bodyPr/>
          <a:lstStyle/>
          <a:p>
            <a:pPr algn="ctr"/>
            <a:r>
              <a:rPr lang="en-US" b="1" dirty="0"/>
              <a:t>8-Phases of the lunar cycle</a:t>
            </a:r>
          </a:p>
        </p:txBody>
      </p:sp>
      <p:sp>
        <p:nvSpPr>
          <p:cNvPr id="3" name="Content Placeholder 2">
            <a:extLst>
              <a:ext uri="{FF2B5EF4-FFF2-40B4-BE49-F238E27FC236}">
                <a16:creationId xmlns:a16="http://schemas.microsoft.com/office/drawing/2014/main" id="{7E87F349-5D60-4135-B6A8-91204589F9C5}"/>
              </a:ext>
            </a:extLst>
          </p:cNvPr>
          <p:cNvSpPr>
            <a:spLocks noGrp="1"/>
          </p:cNvSpPr>
          <p:nvPr>
            <p:ph idx="1"/>
          </p:nvPr>
        </p:nvSpPr>
        <p:spPr/>
        <p:txBody>
          <a:bodyPr>
            <a:normAutofit/>
          </a:bodyPr>
          <a:lstStyle/>
          <a:p>
            <a:pPr marL="0" indent="0">
              <a:buNone/>
            </a:pPr>
            <a:r>
              <a:rPr lang="en-US" sz="2800" b="0" i="0" dirty="0">
                <a:effectLst/>
              </a:rPr>
              <a:t>When sunlight reflects off the near side, we call it a full Moon. The rest of the month we see parts of the daytime side of the Moon, or phases. These eight phases are, in order, </a:t>
            </a:r>
            <a:r>
              <a:rPr lang="en-US" sz="2800" b="1" i="0" dirty="0">
                <a:effectLst/>
              </a:rPr>
              <a:t>new Moon, </a:t>
            </a:r>
            <a:r>
              <a:rPr lang="en-US" sz="2800" b="1" i="0" u="none" strike="noStrike" dirty="0">
                <a:effectLst/>
                <a:hlinkClick r:id="rId2">
                  <a:extLst>
                    <a:ext uri="{A12FA001-AC4F-418D-AE19-62706E023703}">
                      <ahyp:hlinkClr xmlns:ahyp="http://schemas.microsoft.com/office/drawing/2018/hyperlinkcolor" val="tx"/>
                    </a:ext>
                  </a:extLst>
                </a:hlinkClick>
              </a:rPr>
              <a:t>waxing crescent</a:t>
            </a:r>
            <a:r>
              <a:rPr lang="en-US" sz="2800" b="1" i="0" dirty="0">
                <a:effectLst/>
              </a:rPr>
              <a:t>, first quarter, waxing </a:t>
            </a:r>
            <a:r>
              <a:rPr lang="en-US" sz="2800" b="1" i="0" u="none" strike="noStrike" dirty="0">
                <a:effectLst/>
                <a:hlinkClick r:id="rId2">
                  <a:extLst>
                    <a:ext uri="{A12FA001-AC4F-418D-AE19-62706E023703}">
                      <ahyp:hlinkClr xmlns:ahyp="http://schemas.microsoft.com/office/drawing/2018/hyperlinkcolor" val="tx"/>
                    </a:ext>
                  </a:extLst>
                </a:hlinkClick>
              </a:rPr>
              <a:t>gibbous</a:t>
            </a:r>
            <a:r>
              <a:rPr lang="en-US" sz="2800" b="1" i="0" dirty="0">
                <a:effectLst/>
              </a:rPr>
              <a:t>, full Moon, waning gibbous, third quarter and waning crescent</a:t>
            </a:r>
            <a:r>
              <a:rPr lang="en-US" sz="2800" b="0" i="0" dirty="0">
                <a:effectLst/>
              </a:rPr>
              <a:t>. The cycle repeats once a month (every 29.5 days).</a:t>
            </a:r>
          </a:p>
          <a:p>
            <a:pPr marL="0" indent="0">
              <a:buNone/>
            </a:pPr>
            <a:endParaRPr lang="en-US" sz="2800" dirty="0"/>
          </a:p>
        </p:txBody>
      </p:sp>
      <p:sp>
        <p:nvSpPr>
          <p:cNvPr id="8" name="TextBox 7">
            <a:extLst>
              <a:ext uri="{FF2B5EF4-FFF2-40B4-BE49-F238E27FC236}">
                <a16:creationId xmlns:a16="http://schemas.microsoft.com/office/drawing/2014/main" id="{B479AC54-8F65-42E9-BF92-7F7D17125AAE}"/>
              </a:ext>
            </a:extLst>
          </p:cNvPr>
          <p:cNvSpPr txBox="1"/>
          <p:nvPr/>
        </p:nvSpPr>
        <p:spPr>
          <a:xfrm>
            <a:off x="914399" y="4928358"/>
            <a:ext cx="10329333" cy="553998"/>
          </a:xfrm>
          <a:prstGeom prst="rect">
            <a:avLst/>
          </a:prstGeom>
          <a:noFill/>
        </p:spPr>
        <p:txBody>
          <a:bodyPr wrap="square">
            <a:spAutoFit/>
          </a:bodyPr>
          <a:lstStyle/>
          <a:p>
            <a:r>
              <a:rPr lang="en-US" sz="1200" dirty="0"/>
              <a:t>Retrieved from </a:t>
            </a:r>
            <a:r>
              <a:rPr lang="en-US" sz="1200" dirty="0">
                <a:hlinkClick r:id="rId3"/>
              </a:rPr>
              <a:t>https://solarsystem.nasa.gov/moons/earths-moon/lunar-phases-and-eclipses/</a:t>
            </a:r>
            <a:r>
              <a:rPr lang="en-US" sz="1200" dirty="0"/>
              <a:t> on March 11, 2021</a:t>
            </a:r>
          </a:p>
          <a:p>
            <a:endParaRPr lang="en-US" dirty="0"/>
          </a:p>
        </p:txBody>
      </p:sp>
    </p:spTree>
    <p:extLst>
      <p:ext uri="{BB962C8B-B14F-4D97-AF65-F5344CB8AC3E}">
        <p14:creationId xmlns:p14="http://schemas.microsoft.com/office/powerpoint/2010/main" val="2052288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8199D-176D-4BAE-A7DD-BB982686691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9085E2C-1888-40A5-8FC7-941B2CBA4B96}"/>
              </a:ext>
            </a:extLst>
          </p:cNvPr>
          <p:cNvSpPr>
            <a:spLocks noGrp="1"/>
          </p:cNvSpPr>
          <p:nvPr>
            <p:ph idx="1"/>
          </p:nvPr>
        </p:nvSpPr>
        <p:spPr/>
        <p:txBody>
          <a:bodyPr>
            <a:normAutofit/>
          </a:bodyPr>
          <a:lstStyle/>
          <a:p>
            <a:pPr marL="0" indent="0">
              <a:buNone/>
            </a:pPr>
            <a:r>
              <a:rPr lang="en-US" sz="2800" b="0" i="0" dirty="0">
                <a:effectLst/>
                <a:latin typeface="Slack-Lato"/>
              </a:rPr>
              <a:t>Our project is to uncover patterns in criminal activity in Austin </a:t>
            </a:r>
            <a:r>
              <a:rPr lang="en-US" sz="2800" dirty="0">
                <a:latin typeface="Slack-Lato"/>
              </a:rPr>
              <a:t>influenced by four of the eight lunar phases</a:t>
            </a:r>
            <a:r>
              <a:rPr lang="en-US" sz="2800" b="0" i="0" dirty="0">
                <a:effectLst/>
                <a:latin typeface="Slack-Lato"/>
              </a:rPr>
              <a:t>. Covering data between 2014 to 2021. We'll examine relationships between types of crime and moon phase; crime rates and moon phase; and related questions, as the data admits.</a:t>
            </a:r>
            <a:endParaRPr lang="en-US" sz="2800" dirty="0"/>
          </a:p>
        </p:txBody>
      </p:sp>
    </p:spTree>
    <p:extLst>
      <p:ext uri="{BB962C8B-B14F-4D97-AF65-F5344CB8AC3E}">
        <p14:creationId xmlns:p14="http://schemas.microsoft.com/office/powerpoint/2010/main" val="1765600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1FD41-2734-4F75-8227-C74FAF063705}"/>
              </a:ext>
            </a:extLst>
          </p:cNvPr>
          <p:cNvSpPr>
            <a:spLocks noGrp="1"/>
          </p:cNvSpPr>
          <p:nvPr>
            <p:ph type="title"/>
          </p:nvPr>
        </p:nvSpPr>
        <p:spPr/>
        <p:txBody>
          <a:bodyPr/>
          <a:lstStyle/>
          <a:p>
            <a:r>
              <a:rPr lang="en-US" dirty="0"/>
              <a:t>Hypothesis and question(s)</a:t>
            </a:r>
          </a:p>
        </p:txBody>
      </p:sp>
      <p:sp>
        <p:nvSpPr>
          <p:cNvPr id="3" name="Content Placeholder 2">
            <a:extLst>
              <a:ext uri="{FF2B5EF4-FFF2-40B4-BE49-F238E27FC236}">
                <a16:creationId xmlns:a16="http://schemas.microsoft.com/office/drawing/2014/main" id="{B81063FD-5713-4F10-BAB2-A3C3CD53B581}"/>
              </a:ext>
            </a:extLst>
          </p:cNvPr>
          <p:cNvSpPr>
            <a:spLocks noGrp="1"/>
          </p:cNvSpPr>
          <p:nvPr>
            <p:ph idx="1"/>
          </p:nvPr>
        </p:nvSpPr>
        <p:spPr/>
        <p:txBody>
          <a:bodyPr>
            <a:normAutofit/>
          </a:bodyPr>
          <a:lstStyle/>
          <a:p>
            <a:pPr marL="0" indent="0">
              <a:buNone/>
            </a:pPr>
            <a:r>
              <a:rPr lang="en-US" sz="2800" dirty="0"/>
              <a:t>H</a:t>
            </a:r>
            <a:r>
              <a:rPr lang="en-US" sz="2800" baseline="-25000" dirty="0"/>
              <a:t>1:  Incidents of  crime in Austin, Tx increase  as the lunar cycle  approaches the full moon phase</a:t>
            </a:r>
          </a:p>
          <a:p>
            <a:pPr marL="0" indent="0">
              <a:buNone/>
            </a:pPr>
            <a:r>
              <a:rPr lang="en-US" sz="2800" dirty="0"/>
              <a:t>H</a:t>
            </a:r>
            <a:r>
              <a:rPr lang="en-US" sz="2800" baseline="-25000" dirty="0"/>
              <a:t>0 : Incidents of  crime in Austin, Tx  do not increase as the lunar cycle  approaches the full moon phase</a:t>
            </a:r>
          </a:p>
          <a:p>
            <a:pPr marL="0" indent="0">
              <a:buNone/>
            </a:pPr>
            <a:r>
              <a:rPr lang="en-US" sz="2800" baseline="-25000" dirty="0"/>
              <a:t>Q1. Is there a positive relationship between major crimes and reported incidents over time (per day) ?</a:t>
            </a:r>
          </a:p>
          <a:p>
            <a:pPr marL="0" indent="0">
              <a:buNone/>
            </a:pPr>
            <a:r>
              <a:rPr lang="en-US" sz="2800" baseline="-25000" dirty="0"/>
              <a:t>Q2. Is there a positive relationship between major crimes reported and nonviolent crimes reported by moon phase?</a:t>
            </a:r>
          </a:p>
          <a:p>
            <a:pPr marL="0" indent="0">
              <a:buNone/>
            </a:pPr>
            <a:r>
              <a:rPr lang="en-US" sz="2800" baseline="-25000" dirty="0"/>
              <a:t>Q3. Is there a correlation between moon phase and  assault, intoxication, and theft crimes? </a:t>
            </a:r>
          </a:p>
          <a:p>
            <a:pPr marL="0" indent="0">
              <a:buNone/>
            </a:pPr>
            <a:r>
              <a:rPr lang="en-US" sz="2800" baseline="-25000" dirty="0"/>
              <a:t>Q4. Is there an increase in minor (stupid) crimes as the lunar phase approaches the full moon phase?</a:t>
            </a:r>
          </a:p>
          <a:p>
            <a:pPr marL="0" indent="0">
              <a:buNone/>
            </a:pPr>
            <a:endParaRPr lang="en-US" sz="2800" baseline="-25000" dirty="0"/>
          </a:p>
          <a:p>
            <a:pPr marL="0" indent="0">
              <a:buNone/>
            </a:pPr>
            <a:endParaRPr lang="en-US" baseline="-25000" dirty="0"/>
          </a:p>
          <a:p>
            <a:pPr marL="0" indent="0">
              <a:buNone/>
            </a:pPr>
            <a:endParaRPr lang="en-US" baseline="-25000" dirty="0"/>
          </a:p>
        </p:txBody>
      </p:sp>
    </p:spTree>
    <p:extLst>
      <p:ext uri="{BB962C8B-B14F-4D97-AF65-F5344CB8AC3E}">
        <p14:creationId xmlns:p14="http://schemas.microsoft.com/office/powerpoint/2010/main" val="752304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DAE22-F20D-4474-86BD-1FD9535930EB}"/>
              </a:ext>
            </a:extLst>
          </p:cNvPr>
          <p:cNvSpPr>
            <a:spLocks noGrp="1"/>
          </p:cNvSpPr>
          <p:nvPr>
            <p:ph type="title"/>
          </p:nvPr>
        </p:nvSpPr>
        <p:spPr/>
        <p:txBody>
          <a:bodyPr/>
          <a:lstStyle/>
          <a:p>
            <a:r>
              <a:rPr lang="en-US" b="0" i="0" dirty="0">
                <a:effectLst/>
                <a:latin typeface="Slack-Lato"/>
              </a:rPr>
              <a:t>DATA Analysis</a:t>
            </a:r>
            <a:endParaRPr lang="en-US" dirty="0"/>
          </a:p>
        </p:txBody>
      </p:sp>
      <p:sp>
        <p:nvSpPr>
          <p:cNvPr id="3" name="Content Placeholder 2">
            <a:extLst>
              <a:ext uri="{FF2B5EF4-FFF2-40B4-BE49-F238E27FC236}">
                <a16:creationId xmlns:a16="http://schemas.microsoft.com/office/drawing/2014/main" id="{3FC08B26-83D5-484F-A2AB-7598AC5DB742}"/>
              </a:ext>
            </a:extLst>
          </p:cNvPr>
          <p:cNvSpPr>
            <a:spLocks noGrp="1"/>
          </p:cNvSpPr>
          <p:nvPr>
            <p:ph idx="1"/>
          </p:nvPr>
        </p:nvSpPr>
        <p:spPr/>
        <p:txBody>
          <a:bodyPr/>
          <a:lstStyle/>
          <a:p>
            <a:r>
              <a:rPr lang="en-US" dirty="0"/>
              <a:t>The crime data API was collected from </a:t>
            </a:r>
            <a:r>
              <a:rPr lang="en-US" dirty="0">
                <a:hlinkClick r:id="rId2"/>
              </a:rPr>
              <a:t>https://data.austintexas.gov/Public-Safety/Crime-Reports/</a:t>
            </a:r>
            <a:r>
              <a:rPr lang="en-US" dirty="0"/>
              <a:t> for years 2014 to 2021 </a:t>
            </a:r>
          </a:p>
          <a:p>
            <a:r>
              <a:rPr lang="en-US" dirty="0"/>
              <a:t>A .csv file was created for the moon phase data by putting the data collected for moon phase and time in excel and save from link </a:t>
            </a:r>
            <a:r>
              <a:rPr lang="en-US" dirty="0">
                <a:hlinkClick r:id="rId3"/>
              </a:rPr>
              <a:t>https://www.calendar-12.com/moon_phases/</a:t>
            </a:r>
            <a:endParaRPr lang="en-US" dirty="0"/>
          </a:p>
          <a:p>
            <a:endParaRPr lang="en-US" dirty="0"/>
          </a:p>
          <a:p>
            <a:endParaRPr lang="en-US" dirty="0"/>
          </a:p>
        </p:txBody>
      </p:sp>
    </p:spTree>
    <p:extLst>
      <p:ext uri="{BB962C8B-B14F-4D97-AF65-F5344CB8AC3E}">
        <p14:creationId xmlns:p14="http://schemas.microsoft.com/office/powerpoint/2010/main" val="1787882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DAE22-F20D-4474-86BD-1FD9535930EB}"/>
              </a:ext>
            </a:extLst>
          </p:cNvPr>
          <p:cNvSpPr>
            <a:spLocks noGrp="1"/>
          </p:cNvSpPr>
          <p:nvPr>
            <p:ph type="title"/>
          </p:nvPr>
        </p:nvSpPr>
        <p:spPr/>
        <p:txBody>
          <a:bodyPr/>
          <a:lstStyle/>
          <a:p>
            <a:r>
              <a:rPr lang="en-US" b="0" i="0" dirty="0">
                <a:effectLst/>
                <a:latin typeface="Slack-Lato"/>
              </a:rPr>
              <a:t>summary statistics</a:t>
            </a:r>
            <a:endParaRPr lang="en-US" dirty="0"/>
          </a:p>
        </p:txBody>
      </p:sp>
      <p:sp>
        <p:nvSpPr>
          <p:cNvPr id="3" name="Content Placeholder 2">
            <a:extLst>
              <a:ext uri="{FF2B5EF4-FFF2-40B4-BE49-F238E27FC236}">
                <a16:creationId xmlns:a16="http://schemas.microsoft.com/office/drawing/2014/main" id="{3FC08B26-83D5-484F-A2AB-7598AC5DB742}"/>
              </a:ext>
            </a:extLst>
          </p:cNvPr>
          <p:cNvSpPr>
            <a:spLocks noGrp="1"/>
          </p:cNvSpPr>
          <p:nvPr>
            <p:ph idx="1"/>
          </p:nvPr>
        </p:nvSpPr>
        <p:spPr/>
        <p:txBody>
          <a:bodyPr>
            <a:normAutofit/>
          </a:bodyPr>
          <a:lstStyle/>
          <a:p>
            <a:r>
              <a:rPr lang="en-US" sz="2800" dirty="0"/>
              <a:t>Criminal Activity Reports and Lunar Phases were object type data and summary information is relegated to counts</a:t>
            </a:r>
          </a:p>
          <a:p>
            <a:r>
              <a:rPr lang="en-US" sz="2800" dirty="0"/>
              <a:t>There were a total of 23,222 Lunar Phases reported across the cleaned/combined dataset  focusing on Theft; Disturbance; Burglary; Assault; Intoxication Crime; Criminal Mischief; Drug Related; Fraud; Harassment; and Runaway Child  </a:t>
            </a:r>
          </a:p>
        </p:txBody>
      </p:sp>
    </p:spTree>
    <p:extLst>
      <p:ext uri="{BB962C8B-B14F-4D97-AF65-F5344CB8AC3E}">
        <p14:creationId xmlns:p14="http://schemas.microsoft.com/office/powerpoint/2010/main" val="234087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FE8FF-2B16-4F99-A093-EE0640E6A27F}"/>
              </a:ext>
            </a:extLst>
          </p:cNvPr>
          <p:cNvSpPr>
            <a:spLocks noGrp="1"/>
          </p:cNvSpPr>
          <p:nvPr>
            <p:ph type="title"/>
          </p:nvPr>
        </p:nvSpPr>
        <p:spPr/>
        <p:txBody>
          <a:bodyPr/>
          <a:lstStyle/>
          <a:p>
            <a:r>
              <a:rPr lang="en-US" b="0" i="0" dirty="0">
                <a:effectLst/>
                <a:latin typeface="Slack-Lato"/>
              </a:rPr>
              <a:t>major crimes vs total number of reports for a day</a:t>
            </a:r>
            <a:endParaRPr lang="en-US" dirty="0"/>
          </a:p>
        </p:txBody>
      </p:sp>
      <p:sp>
        <p:nvSpPr>
          <p:cNvPr id="3" name="Content Placeholder 2">
            <a:extLst>
              <a:ext uri="{FF2B5EF4-FFF2-40B4-BE49-F238E27FC236}">
                <a16:creationId xmlns:a16="http://schemas.microsoft.com/office/drawing/2014/main" id="{3545B7BE-E626-4E3D-9F36-6FBF512F0CC4}"/>
              </a:ext>
            </a:extLst>
          </p:cNvPr>
          <p:cNvSpPr>
            <a:spLocks noGrp="1"/>
          </p:cNvSpPr>
          <p:nvPr>
            <p:ph idx="1"/>
          </p:nvPr>
        </p:nvSpPr>
        <p:spPr>
          <a:xfrm>
            <a:off x="685802" y="2142067"/>
            <a:ext cx="4326466" cy="3649133"/>
          </a:xfrm>
        </p:spPr>
        <p:txBody>
          <a:bodyPr>
            <a:normAutofit/>
          </a:bodyPr>
          <a:lstStyle/>
          <a:p>
            <a:pPr marL="0" indent="0" algn="ctr">
              <a:buNone/>
            </a:pPr>
            <a:r>
              <a:rPr lang="en-US" sz="2400" u="sng" dirty="0"/>
              <a:t>Lunar Phases</a:t>
            </a:r>
          </a:p>
          <a:p>
            <a:pPr marL="0" indent="0">
              <a:buNone/>
            </a:pPr>
            <a:r>
              <a:rPr lang="en-US" sz="2400" dirty="0"/>
              <a:t>First Quarter    19,272</a:t>
            </a:r>
          </a:p>
          <a:p>
            <a:pPr marL="0" indent="0">
              <a:buNone/>
            </a:pPr>
            <a:r>
              <a:rPr lang="en-US" sz="2400" dirty="0"/>
              <a:t>Last Quarter     19,213</a:t>
            </a:r>
          </a:p>
          <a:p>
            <a:pPr marL="0" indent="0">
              <a:buNone/>
            </a:pPr>
            <a:r>
              <a:rPr lang="en-US" sz="2400" dirty="0"/>
              <a:t>New Moon       19,141</a:t>
            </a:r>
          </a:p>
          <a:p>
            <a:pPr marL="0" indent="0">
              <a:buNone/>
            </a:pPr>
            <a:r>
              <a:rPr lang="en-US" sz="2400" dirty="0"/>
              <a:t>Full Moon         18,776</a:t>
            </a:r>
          </a:p>
        </p:txBody>
      </p:sp>
      <p:sp>
        <p:nvSpPr>
          <p:cNvPr id="8" name="TextBox 7">
            <a:extLst>
              <a:ext uri="{FF2B5EF4-FFF2-40B4-BE49-F238E27FC236}">
                <a16:creationId xmlns:a16="http://schemas.microsoft.com/office/drawing/2014/main" id="{269FA021-30DC-4890-83EC-B2AA477E06C6}"/>
              </a:ext>
            </a:extLst>
          </p:cNvPr>
          <p:cNvSpPr txBox="1"/>
          <p:nvPr/>
        </p:nvSpPr>
        <p:spPr>
          <a:xfrm>
            <a:off x="5658554" y="2005548"/>
            <a:ext cx="6096000" cy="4154984"/>
          </a:xfrm>
          <a:prstGeom prst="rect">
            <a:avLst/>
          </a:prstGeom>
          <a:noFill/>
        </p:spPr>
        <p:txBody>
          <a:bodyPr wrap="square">
            <a:spAutoFit/>
          </a:bodyPr>
          <a:lstStyle/>
          <a:p>
            <a:r>
              <a:rPr lang="en-US" sz="2400" u="sng" dirty="0"/>
              <a:t>Major Crimes and Number of Reports</a:t>
            </a:r>
          </a:p>
          <a:p>
            <a:r>
              <a:rPr lang="en-US" sz="2400" dirty="0"/>
              <a:t>THEFT                             124,599</a:t>
            </a:r>
          </a:p>
          <a:p>
            <a:r>
              <a:rPr lang="en-US" sz="2400" dirty="0"/>
              <a:t>DISTURBANCE               101,170</a:t>
            </a:r>
          </a:p>
          <a:p>
            <a:r>
              <a:rPr lang="en-US" sz="2400" dirty="0"/>
              <a:t>BURGLARY                      93,318</a:t>
            </a:r>
          </a:p>
          <a:p>
            <a:r>
              <a:rPr lang="en-US" sz="2400" dirty="0"/>
              <a:t>ASSAULT                          76,263</a:t>
            </a:r>
          </a:p>
          <a:p>
            <a:r>
              <a:rPr lang="en-US" sz="2400" dirty="0"/>
              <a:t>INTOXICATION CRIME   39,901</a:t>
            </a:r>
          </a:p>
          <a:p>
            <a:r>
              <a:rPr lang="en-US" sz="2400" dirty="0"/>
              <a:t>CRIMINAL MISCHIEF      35,115</a:t>
            </a:r>
          </a:p>
          <a:p>
            <a:r>
              <a:rPr lang="en-US" sz="2400" dirty="0"/>
              <a:t>DRUG RELATED               31,911</a:t>
            </a:r>
          </a:p>
          <a:p>
            <a:r>
              <a:rPr lang="en-US" sz="2400" dirty="0"/>
              <a:t>FRAUD                              31,587</a:t>
            </a:r>
          </a:p>
          <a:p>
            <a:r>
              <a:rPr lang="en-US" sz="2400" dirty="0"/>
              <a:t>HARASSMENT                 17,185</a:t>
            </a:r>
          </a:p>
          <a:p>
            <a:r>
              <a:rPr lang="en-US" sz="2400" dirty="0"/>
              <a:t>RUNAWAY CHILD            12,995</a:t>
            </a:r>
          </a:p>
        </p:txBody>
      </p:sp>
      <p:sp>
        <p:nvSpPr>
          <p:cNvPr id="9" name="TextBox 8">
            <a:extLst>
              <a:ext uri="{FF2B5EF4-FFF2-40B4-BE49-F238E27FC236}">
                <a16:creationId xmlns:a16="http://schemas.microsoft.com/office/drawing/2014/main" id="{76601E15-9BDF-4F21-B65B-76943796F650}"/>
              </a:ext>
            </a:extLst>
          </p:cNvPr>
          <p:cNvSpPr txBox="1"/>
          <p:nvPr/>
        </p:nvSpPr>
        <p:spPr>
          <a:xfrm>
            <a:off x="437446" y="5508977"/>
            <a:ext cx="3499555" cy="923330"/>
          </a:xfrm>
          <a:prstGeom prst="rect">
            <a:avLst/>
          </a:prstGeom>
          <a:noFill/>
        </p:spPr>
        <p:txBody>
          <a:bodyPr wrap="square" rtlCol="0">
            <a:spAutoFit/>
          </a:bodyPr>
          <a:lstStyle/>
          <a:p>
            <a:r>
              <a:rPr lang="en-US" dirty="0"/>
              <a:t>* The number of Lunar phases is far less than the number of major crimes reported </a:t>
            </a:r>
          </a:p>
        </p:txBody>
      </p:sp>
    </p:spTree>
    <p:extLst>
      <p:ext uri="{BB962C8B-B14F-4D97-AF65-F5344CB8AC3E}">
        <p14:creationId xmlns:p14="http://schemas.microsoft.com/office/powerpoint/2010/main" val="2979767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D5493-E7F1-412B-A9BA-2DF226C21DD5}"/>
              </a:ext>
            </a:extLst>
          </p:cNvPr>
          <p:cNvSpPr>
            <a:spLocks noGrp="1"/>
          </p:cNvSpPr>
          <p:nvPr>
            <p:ph type="title"/>
          </p:nvPr>
        </p:nvSpPr>
        <p:spPr/>
        <p:txBody>
          <a:bodyPr/>
          <a:lstStyle/>
          <a:p>
            <a:r>
              <a:rPr lang="en-US" b="0" i="0" dirty="0">
                <a:effectLst/>
                <a:latin typeface="Slack-Lato"/>
              </a:rPr>
              <a:t>moon phase cycle and intoxication crimes reports by day</a:t>
            </a:r>
            <a:endParaRPr lang="en-US" dirty="0"/>
          </a:p>
        </p:txBody>
      </p:sp>
      <p:sp>
        <p:nvSpPr>
          <p:cNvPr id="3" name="Content Placeholder 2">
            <a:extLst>
              <a:ext uri="{FF2B5EF4-FFF2-40B4-BE49-F238E27FC236}">
                <a16:creationId xmlns:a16="http://schemas.microsoft.com/office/drawing/2014/main" id="{35B83C3F-CC5C-48DC-ACC3-A4A67037DFDB}"/>
              </a:ext>
            </a:extLst>
          </p:cNvPr>
          <p:cNvSpPr>
            <a:spLocks noGrp="1"/>
          </p:cNvSpPr>
          <p:nvPr>
            <p:ph idx="1"/>
          </p:nvPr>
        </p:nvSpPr>
        <p:spPr>
          <a:xfrm>
            <a:off x="6096000" y="2302933"/>
            <a:ext cx="3536243" cy="1986844"/>
          </a:xfrm>
        </p:spPr>
        <p:txBody>
          <a:bodyPr>
            <a:normAutofit fontScale="70000" lnSpcReduction="20000"/>
          </a:bodyPr>
          <a:lstStyle/>
          <a:p>
            <a:pPr marL="0" indent="0">
              <a:buNone/>
            </a:pPr>
            <a:br>
              <a:rPr lang="en-US" dirty="0"/>
            </a:br>
            <a:br>
              <a:rPr lang="en-US" dirty="0"/>
            </a:br>
            <a:br>
              <a:rPr lang="en-US" dirty="0"/>
            </a:br>
            <a:br>
              <a:rPr lang="en-US" dirty="0"/>
            </a:br>
            <a:r>
              <a:rPr lang="en-US" sz="3100" u="sng" dirty="0"/>
              <a:t>INTOXICATION CRIME   </a:t>
            </a:r>
          </a:p>
          <a:p>
            <a:pPr marL="0" indent="0">
              <a:buNone/>
            </a:pPr>
            <a:r>
              <a:rPr lang="en-US" sz="3100" dirty="0"/>
              <a:t> 39,901</a:t>
            </a:r>
            <a:br>
              <a:rPr lang="en-US" sz="3100" dirty="0"/>
            </a:br>
            <a:br>
              <a:rPr lang="en-US" sz="3100" dirty="0"/>
            </a:br>
            <a:br>
              <a:rPr lang="en-US" dirty="0"/>
            </a:br>
            <a:endParaRPr lang="en-US" dirty="0"/>
          </a:p>
        </p:txBody>
      </p:sp>
      <p:sp>
        <p:nvSpPr>
          <p:cNvPr id="6" name="TextBox 5">
            <a:extLst>
              <a:ext uri="{FF2B5EF4-FFF2-40B4-BE49-F238E27FC236}">
                <a16:creationId xmlns:a16="http://schemas.microsoft.com/office/drawing/2014/main" id="{01D1ED3F-9D99-426D-9463-ADCE4B524AD8}"/>
              </a:ext>
            </a:extLst>
          </p:cNvPr>
          <p:cNvSpPr txBox="1"/>
          <p:nvPr/>
        </p:nvSpPr>
        <p:spPr>
          <a:xfrm>
            <a:off x="1310747" y="2828835"/>
            <a:ext cx="3249964" cy="1938992"/>
          </a:xfrm>
          <a:prstGeom prst="rect">
            <a:avLst/>
          </a:prstGeom>
          <a:noFill/>
        </p:spPr>
        <p:txBody>
          <a:bodyPr wrap="square">
            <a:spAutoFit/>
          </a:bodyPr>
          <a:lstStyle/>
          <a:p>
            <a:pPr algn="ctr"/>
            <a:r>
              <a:rPr lang="en-US" sz="2400" u="sng" dirty="0"/>
              <a:t>Lunar Phases</a:t>
            </a:r>
          </a:p>
          <a:p>
            <a:r>
              <a:rPr lang="en-US" sz="2400" dirty="0"/>
              <a:t>Full Moon        1,395</a:t>
            </a:r>
          </a:p>
          <a:p>
            <a:r>
              <a:rPr lang="en-US" sz="2400" dirty="0"/>
              <a:t>Last Quarter    1,392</a:t>
            </a:r>
          </a:p>
          <a:p>
            <a:r>
              <a:rPr lang="en-US" sz="2400" dirty="0"/>
              <a:t>New Moon      1,381</a:t>
            </a:r>
          </a:p>
          <a:p>
            <a:r>
              <a:rPr lang="en-US" sz="2400" dirty="0"/>
              <a:t>First Quarter   1,372</a:t>
            </a:r>
          </a:p>
        </p:txBody>
      </p:sp>
      <p:sp>
        <p:nvSpPr>
          <p:cNvPr id="7" name="TextBox 6">
            <a:extLst>
              <a:ext uri="{FF2B5EF4-FFF2-40B4-BE49-F238E27FC236}">
                <a16:creationId xmlns:a16="http://schemas.microsoft.com/office/drawing/2014/main" id="{3BCE4454-57A6-46DF-A8AB-A7C4009111A4}"/>
              </a:ext>
            </a:extLst>
          </p:cNvPr>
          <p:cNvSpPr txBox="1"/>
          <p:nvPr/>
        </p:nvSpPr>
        <p:spPr>
          <a:xfrm>
            <a:off x="437446" y="5508977"/>
            <a:ext cx="3499555" cy="923330"/>
          </a:xfrm>
          <a:prstGeom prst="rect">
            <a:avLst/>
          </a:prstGeom>
          <a:noFill/>
        </p:spPr>
        <p:txBody>
          <a:bodyPr wrap="square" rtlCol="0">
            <a:spAutoFit/>
          </a:bodyPr>
          <a:lstStyle/>
          <a:p>
            <a:r>
              <a:rPr lang="en-US" dirty="0"/>
              <a:t>* The number of Lunar phases is far less than the number of intoxication crimes  </a:t>
            </a:r>
          </a:p>
        </p:txBody>
      </p:sp>
    </p:spTree>
    <p:extLst>
      <p:ext uri="{BB962C8B-B14F-4D97-AF65-F5344CB8AC3E}">
        <p14:creationId xmlns:p14="http://schemas.microsoft.com/office/powerpoint/2010/main" val="1272027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DC741-F272-49E7-9612-DEA67F56623D}"/>
              </a:ext>
            </a:extLst>
          </p:cNvPr>
          <p:cNvSpPr>
            <a:spLocks noGrp="1"/>
          </p:cNvSpPr>
          <p:nvPr>
            <p:ph type="title"/>
          </p:nvPr>
        </p:nvSpPr>
        <p:spPr/>
        <p:txBody>
          <a:bodyPr/>
          <a:lstStyle/>
          <a:p>
            <a:pPr algn="ctr"/>
            <a:r>
              <a:rPr lang="en-US" b="0" i="0" dirty="0">
                <a:effectLst/>
                <a:latin typeface="Slack-Lato"/>
              </a:rPr>
              <a:t>moon phase and assault crimes </a:t>
            </a:r>
            <a:endParaRPr lang="en-US" dirty="0"/>
          </a:p>
        </p:txBody>
      </p:sp>
      <p:sp>
        <p:nvSpPr>
          <p:cNvPr id="3" name="Content Placeholder 2">
            <a:extLst>
              <a:ext uri="{FF2B5EF4-FFF2-40B4-BE49-F238E27FC236}">
                <a16:creationId xmlns:a16="http://schemas.microsoft.com/office/drawing/2014/main" id="{7482E290-D741-4C19-A0CF-CE0CA97A3242}"/>
              </a:ext>
            </a:extLst>
          </p:cNvPr>
          <p:cNvSpPr>
            <a:spLocks noGrp="1"/>
          </p:cNvSpPr>
          <p:nvPr>
            <p:ph idx="1"/>
          </p:nvPr>
        </p:nvSpPr>
        <p:spPr>
          <a:xfrm>
            <a:off x="6096000" y="2218267"/>
            <a:ext cx="2204155" cy="2573867"/>
          </a:xfrm>
        </p:spPr>
        <p:txBody>
          <a:bodyPr>
            <a:normAutofit/>
          </a:bodyPr>
          <a:lstStyle/>
          <a:p>
            <a:pPr marL="0" indent="0">
              <a:buNone/>
            </a:pPr>
            <a:r>
              <a:rPr lang="en-US" sz="2400" u="sng" dirty="0"/>
              <a:t>ASSAULT</a:t>
            </a:r>
            <a:r>
              <a:rPr lang="en-US" sz="2400" dirty="0"/>
              <a:t>    76,263</a:t>
            </a:r>
          </a:p>
        </p:txBody>
      </p:sp>
      <p:sp>
        <p:nvSpPr>
          <p:cNvPr id="5" name="TextBox 4">
            <a:extLst>
              <a:ext uri="{FF2B5EF4-FFF2-40B4-BE49-F238E27FC236}">
                <a16:creationId xmlns:a16="http://schemas.microsoft.com/office/drawing/2014/main" id="{872F1617-0441-47FE-92F4-8BFAA8504E0D}"/>
              </a:ext>
            </a:extLst>
          </p:cNvPr>
          <p:cNvSpPr txBox="1"/>
          <p:nvPr/>
        </p:nvSpPr>
        <p:spPr>
          <a:xfrm>
            <a:off x="1682045" y="3068724"/>
            <a:ext cx="3228622" cy="1938992"/>
          </a:xfrm>
          <a:prstGeom prst="rect">
            <a:avLst/>
          </a:prstGeom>
          <a:noFill/>
        </p:spPr>
        <p:txBody>
          <a:bodyPr wrap="square">
            <a:spAutoFit/>
          </a:bodyPr>
          <a:lstStyle/>
          <a:p>
            <a:r>
              <a:rPr lang="en-US" sz="2400" u="sng" dirty="0"/>
              <a:t>Lunar Phases</a:t>
            </a:r>
          </a:p>
          <a:p>
            <a:r>
              <a:rPr lang="en-US" sz="2400" dirty="0"/>
              <a:t>First Quarter    2,623</a:t>
            </a:r>
          </a:p>
          <a:p>
            <a:r>
              <a:rPr lang="en-US" sz="2400" dirty="0"/>
              <a:t>New Moon       2,600</a:t>
            </a:r>
          </a:p>
          <a:p>
            <a:r>
              <a:rPr lang="en-US" sz="2400" dirty="0"/>
              <a:t>Last Quarter     2,596</a:t>
            </a:r>
          </a:p>
          <a:p>
            <a:r>
              <a:rPr lang="en-US" sz="2400" dirty="0"/>
              <a:t>Full Moon         2,546</a:t>
            </a:r>
          </a:p>
        </p:txBody>
      </p:sp>
      <p:sp>
        <p:nvSpPr>
          <p:cNvPr id="6" name="TextBox 5">
            <a:extLst>
              <a:ext uri="{FF2B5EF4-FFF2-40B4-BE49-F238E27FC236}">
                <a16:creationId xmlns:a16="http://schemas.microsoft.com/office/drawing/2014/main" id="{7DA5D872-2E50-46A6-8E7E-EC4C419E6CD9}"/>
              </a:ext>
            </a:extLst>
          </p:cNvPr>
          <p:cNvSpPr txBox="1"/>
          <p:nvPr/>
        </p:nvSpPr>
        <p:spPr>
          <a:xfrm>
            <a:off x="437446" y="5508977"/>
            <a:ext cx="3499555" cy="923330"/>
          </a:xfrm>
          <a:prstGeom prst="rect">
            <a:avLst/>
          </a:prstGeom>
          <a:noFill/>
        </p:spPr>
        <p:txBody>
          <a:bodyPr wrap="square" rtlCol="0">
            <a:spAutoFit/>
          </a:bodyPr>
          <a:lstStyle/>
          <a:p>
            <a:r>
              <a:rPr lang="en-US" dirty="0"/>
              <a:t>* The number of Lunar phases is far less than the number of assault crimes </a:t>
            </a:r>
          </a:p>
        </p:txBody>
      </p:sp>
    </p:spTree>
    <p:extLst>
      <p:ext uri="{BB962C8B-B14F-4D97-AF65-F5344CB8AC3E}">
        <p14:creationId xmlns:p14="http://schemas.microsoft.com/office/powerpoint/2010/main" val="35378090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209</TotalTime>
  <Words>1027</Words>
  <Application>Microsoft Office PowerPoint</Application>
  <PresentationFormat>Widescreen</PresentationFormat>
  <Paragraphs>106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Slack-Lato</vt:lpstr>
      <vt:lpstr>Celestial</vt:lpstr>
      <vt:lpstr>Lunar Phase Influence On Crime in Austin Texas</vt:lpstr>
      <vt:lpstr>8-Phases of the lunar cycle</vt:lpstr>
      <vt:lpstr>Problem statement</vt:lpstr>
      <vt:lpstr>Hypothesis and question(s)</vt:lpstr>
      <vt:lpstr>DATA Analysis</vt:lpstr>
      <vt:lpstr>summary statistics</vt:lpstr>
      <vt:lpstr>major crimes vs total number of reports for a day</vt:lpstr>
      <vt:lpstr>moon phase cycle and intoxication crimes reports by day</vt:lpstr>
      <vt:lpstr>moon phase and assault crimes </vt:lpstr>
      <vt:lpstr>compare violent crime and nonviolent crime trends to see if one or the other changes with moon phase </vt:lpstr>
      <vt:lpstr>Drug crimes </vt:lpstr>
      <vt:lpstr>Comparing high crime holidays and full moon</vt:lpstr>
      <vt:lpstr>Comparing high crime holidays and Full moon</vt:lpstr>
      <vt:lpstr>Comparing high crime holidays and full moon</vt:lpstr>
      <vt:lpstr>Comparing high crime holidays and full moon</vt:lpstr>
      <vt:lpstr>Comparing high crime holidays and full moon</vt:lpstr>
      <vt:lpstr>Comparing high crime holidays and full moon</vt:lpstr>
      <vt:lpstr>Comparing Overall Crime with Crime during full moon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Lunar Phase Influence On Crime in Austin Texas</dc:title>
  <dc:creator>Gregory Talbott</dc:creator>
  <cp:lastModifiedBy>Gregory Talbott</cp:lastModifiedBy>
  <cp:revision>29</cp:revision>
  <dcterms:created xsi:type="dcterms:W3CDTF">2021-03-12T00:04:46Z</dcterms:created>
  <dcterms:modified xsi:type="dcterms:W3CDTF">2021-03-13T05:23:41Z</dcterms:modified>
</cp:coreProperties>
</file>