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0" r:id="rId6"/>
    <p:sldId id="266" r:id="rId7"/>
    <p:sldId id="267" r:id="rId8"/>
    <p:sldId id="259" r:id="rId9"/>
    <p:sldId id="260" r:id="rId10"/>
    <p:sldId id="261" r:id="rId11"/>
    <p:sldId id="262" r:id="rId12"/>
    <p:sldId id="274" r:id="rId13"/>
    <p:sldId id="277" r:id="rId14"/>
    <p:sldId id="278" r:id="rId15"/>
    <p:sldId id="271" r:id="rId16"/>
    <p:sldId id="269"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32"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a:xfrm>
            <a:off x="5892800" y="2415823"/>
            <a:ext cx="3228622" cy="2799644"/>
          </a:xfrm>
        </p:spPr>
        <p:txBody>
          <a:bodyPr>
            <a:normAutofit/>
          </a:bodyPr>
          <a:lstStyle/>
          <a:p>
            <a:pPr marL="0" indent="0" algn="ctr">
              <a:buNone/>
            </a:pPr>
            <a:r>
              <a:rPr lang="en-US" sz="2400" u="sng" dirty="0"/>
              <a:t>Theft Crimes</a:t>
            </a:r>
          </a:p>
          <a:p>
            <a:pPr marL="0" indent="0">
              <a:buNone/>
            </a:pPr>
            <a:r>
              <a:rPr lang="en-US" sz="2400" dirty="0"/>
              <a:t>   THEFT       124,599</a:t>
            </a:r>
          </a:p>
          <a:p>
            <a:pPr marL="0" indent="0">
              <a:buNone/>
            </a:pPr>
            <a:r>
              <a:rPr lang="en-US" sz="2400" dirty="0"/>
              <a:t>   BURGLARY     93,318</a:t>
            </a:r>
          </a:p>
        </p:txBody>
      </p:sp>
      <p:sp>
        <p:nvSpPr>
          <p:cNvPr id="5" name="TextBox 4">
            <a:extLst>
              <a:ext uri="{FF2B5EF4-FFF2-40B4-BE49-F238E27FC236}">
                <a16:creationId xmlns:a16="http://schemas.microsoft.com/office/drawing/2014/main" id="{A536506B-A13A-4285-BE33-AB8D4F930E5C}"/>
              </a:ext>
            </a:extLst>
          </p:cNvPr>
          <p:cNvSpPr txBox="1"/>
          <p:nvPr/>
        </p:nvSpPr>
        <p:spPr>
          <a:xfrm>
            <a:off x="1230490" y="3102591"/>
            <a:ext cx="2903715" cy="1938992"/>
          </a:xfrm>
          <a:prstGeom prst="rect">
            <a:avLst/>
          </a:prstGeom>
          <a:noFill/>
        </p:spPr>
        <p:txBody>
          <a:bodyPr wrap="square">
            <a:spAutoFit/>
          </a:bodyPr>
          <a:lstStyle/>
          <a:p>
            <a:r>
              <a:rPr lang="en-US" sz="2400" u="sng" dirty="0"/>
              <a:t>Moon Phases</a:t>
            </a:r>
          </a:p>
          <a:p>
            <a:r>
              <a:rPr lang="en-US" sz="2400" dirty="0"/>
              <a:t>First Quarter    7,453</a:t>
            </a:r>
          </a:p>
          <a:p>
            <a:r>
              <a:rPr lang="en-US" sz="2400" dirty="0"/>
              <a:t>New Moon       7,412</a:t>
            </a:r>
          </a:p>
          <a:p>
            <a:r>
              <a:rPr lang="en-US" sz="2400" dirty="0"/>
              <a:t>Last Quarter     7,257</a:t>
            </a:r>
          </a:p>
          <a:p>
            <a:r>
              <a:rPr lang="en-US" sz="2400" dirty="0"/>
              <a:t>Full Moon         7,245</a:t>
            </a:r>
          </a:p>
        </p:txBody>
      </p:sp>
      <p:sp>
        <p:nvSpPr>
          <p:cNvPr id="6" name="TextBox 5">
            <a:extLst>
              <a:ext uri="{FF2B5EF4-FFF2-40B4-BE49-F238E27FC236}">
                <a16:creationId xmlns:a16="http://schemas.microsoft.com/office/drawing/2014/main" id="{F7BCE2E9-99D8-4C04-B372-EBF93964FD3B}"/>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theft crimes </a:t>
            </a:r>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pPr algn="ctr"/>
            <a:r>
              <a:rPr lang="en-US" b="0" i="0" dirty="0">
                <a:effectLst/>
                <a:latin typeface="Slack-Lato"/>
              </a:rPr>
              <a:t>Drug crimes </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a:xfrm>
            <a:off x="685801" y="2142067"/>
            <a:ext cx="3558821" cy="3649133"/>
          </a:xfrm>
        </p:spPr>
        <p:txBody>
          <a:bodyPr>
            <a:normAutofit/>
          </a:bodyPr>
          <a:lstStyle/>
          <a:p>
            <a:pPr marL="0" indent="0" algn="ctr">
              <a:buNone/>
            </a:pPr>
            <a:r>
              <a:rPr lang="en-US" sz="2400" u="sng" dirty="0"/>
              <a:t>Lunar Phases</a:t>
            </a:r>
          </a:p>
          <a:p>
            <a:pPr marL="0" indent="0">
              <a:buNone/>
            </a:pPr>
            <a:r>
              <a:rPr lang="en-US" sz="2400" dirty="0"/>
              <a:t>First Quarter    1,126</a:t>
            </a:r>
          </a:p>
          <a:p>
            <a:pPr marL="0" indent="0">
              <a:buNone/>
            </a:pPr>
            <a:r>
              <a:rPr lang="en-US" sz="2400" dirty="0"/>
              <a:t>Last Quarter     1,124</a:t>
            </a:r>
          </a:p>
          <a:p>
            <a:pPr marL="0" indent="0">
              <a:buNone/>
            </a:pPr>
            <a:r>
              <a:rPr lang="en-US" sz="2400" dirty="0"/>
              <a:t>Full Moon         1,033</a:t>
            </a:r>
          </a:p>
          <a:p>
            <a:pPr marL="0" indent="0">
              <a:buNone/>
            </a:pPr>
            <a:r>
              <a:rPr lang="en-US" sz="2400" dirty="0"/>
              <a:t>New Moon       1,025</a:t>
            </a:r>
          </a:p>
        </p:txBody>
      </p:sp>
      <p:sp>
        <p:nvSpPr>
          <p:cNvPr id="5" name="TextBox 4">
            <a:extLst>
              <a:ext uri="{FF2B5EF4-FFF2-40B4-BE49-F238E27FC236}">
                <a16:creationId xmlns:a16="http://schemas.microsoft.com/office/drawing/2014/main" id="{0CEC7557-B234-4642-8062-464E74D2A37C}"/>
              </a:ext>
            </a:extLst>
          </p:cNvPr>
          <p:cNvSpPr txBox="1"/>
          <p:nvPr/>
        </p:nvSpPr>
        <p:spPr>
          <a:xfrm>
            <a:off x="6096000" y="2806889"/>
            <a:ext cx="2348089" cy="830997"/>
          </a:xfrm>
          <a:prstGeom prst="rect">
            <a:avLst/>
          </a:prstGeom>
          <a:noFill/>
        </p:spPr>
        <p:txBody>
          <a:bodyPr wrap="square">
            <a:spAutoFit/>
          </a:bodyPr>
          <a:lstStyle/>
          <a:p>
            <a:r>
              <a:rPr lang="en-US" sz="2400" u="sng" dirty="0"/>
              <a:t>DRUG RELATED   </a:t>
            </a:r>
          </a:p>
          <a:p>
            <a:r>
              <a:rPr lang="en-US" sz="2400" dirty="0"/>
              <a:t> 31,911</a:t>
            </a:r>
          </a:p>
        </p:txBody>
      </p:sp>
      <p:sp>
        <p:nvSpPr>
          <p:cNvPr id="6" name="TextBox 5">
            <a:extLst>
              <a:ext uri="{FF2B5EF4-FFF2-40B4-BE49-F238E27FC236}">
                <a16:creationId xmlns:a16="http://schemas.microsoft.com/office/drawing/2014/main" id="{2D4AE5FC-0C5D-4FCF-B340-242EE7F23ABC}"/>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drug related crimes </a:t>
            </a:r>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Tree>
    <p:extLst>
      <p:ext uri="{BB962C8B-B14F-4D97-AF65-F5344CB8AC3E}">
        <p14:creationId xmlns:p14="http://schemas.microsoft.com/office/powerpoint/2010/main" val="861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9FF9-F654-44C7-84AB-C2B03949550A}"/>
              </a:ext>
            </a:extLst>
          </p:cNvPr>
          <p:cNvSpPr>
            <a:spLocks noGrp="1"/>
          </p:cNvSpPr>
          <p:nvPr>
            <p:ph type="title"/>
          </p:nvPr>
        </p:nvSpPr>
        <p:spPr>
          <a:xfrm>
            <a:off x="638667" y="0"/>
            <a:ext cx="10131425" cy="1456267"/>
          </a:xfrm>
        </p:spPr>
        <p:txBody>
          <a:bodyPr/>
          <a:lstStyle/>
          <a:p>
            <a:r>
              <a:rPr lang="en-US" dirty="0"/>
              <a:t>Crime reports over the years </a:t>
            </a:r>
          </a:p>
        </p:txBody>
      </p:sp>
      <p:pic>
        <p:nvPicPr>
          <p:cNvPr id="5" name="Picture 4">
            <a:extLst>
              <a:ext uri="{FF2B5EF4-FFF2-40B4-BE49-F238E27FC236}">
                <a16:creationId xmlns:a16="http://schemas.microsoft.com/office/drawing/2014/main" id="{47D2A71A-599D-401D-8B29-0C062AED5A82}"/>
              </a:ext>
            </a:extLst>
          </p:cNvPr>
          <p:cNvPicPr>
            <a:picLocks noChangeAspect="1"/>
          </p:cNvPicPr>
          <p:nvPr/>
        </p:nvPicPr>
        <p:blipFill>
          <a:blip r:embed="rId2"/>
          <a:stretch>
            <a:fillRect/>
          </a:stretch>
        </p:blipFill>
        <p:spPr>
          <a:xfrm>
            <a:off x="5300223" y="1592456"/>
            <a:ext cx="4551575" cy="2301981"/>
          </a:xfrm>
          <a:prstGeom prst="rect">
            <a:avLst/>
          </a:prstGeom>
        </p:spPr>
      </p:pic>
      <p:pic>
        <p:nvPicPr>
          <p:cNvPr id="7" name="Picture 6">
            <a:extLst>
              <a:ext uri="{FF2B5EF4-FFF2-40B4-BE49-F238E27FC236}">
                <a16:creationId xmlns:a16="http://schemas.microsoft.com/office/drawing/2014/main" id="{5AF0E7A4-00D0-4E6E-8FB7-5B332620A891}"/>
              </a:ext>
            </a:extLst>
          </p:cNvPr>
          <p:cNvPicPr>
            <a:picLocks noChangeAspect="1"/>
          </p:cNvPicPr>
          <p:nvPr/>
        </p:nvPicPr>
        <p:blipFill>
          <a:blip r:embed="rId3"/>
          <a:stretch>
            <a:fillRect/>
          </a:stretch>
        </p:blipFill>
        <p:spPr>
          <a:xfrm>
            <a:off x="803633" y="3996725"/>
            <a:ext cx="4277415" cy="2334212"/>
          </a:xfrm>
          <a:prstGeom prst="rect">
            <a:avLst/>
          </a:prstGeom>
        </p:spPr>
      </p:pic>
      <p:pic>
        <p:nvPicPr>
          <p:cNvPr id="9" name="Picture 8">
            <a:extLst>
              <a:ext uri="{FF2B5EF4-FFF2-40B4-BE49-F238E27FC236}">
                <a16:creationId xmlns:a16="http://schemas.microsoft.com/office/drawing/2014/main" id="{D0458E20-722B-4751-AE24-840E29F4EC2A}"/>
              </a:ext>
            </a:extLst>
          </p:cNvPr>
          <p:cNvPicPr>
            <a:picLocks noChangeAspect="1"/>
          </p:cNvPicPr>
          <p:nvPr/>
        </p:nvPicPr>
        <p:blipFill>
          <a:blip r:embed="rId4"/>
          <a:stretch>
            <a:fillRect/>
          </a:stretch>
        </p:blipFill>
        <p:spPr>
          <a:xfrm>
            <a:off x="5300223" y="3996725"/>
            <a:ext cx="4551575" cy="2365933"/>
          </a:xfrm>
          <a:prstGeom prst="rect">
            <a:avLst/>
          </a:prstGeom>
        </p:spPr>
      </p:pic>
      <p:pic>
        <p:nvPicPr>
          <p:cNvPr id="15" name="Picture 14">
            <a:extLst>
              <a:ext uri="{FF2B5EF4-FFF2-40B4-BE49-F238E27FC236}">
                <a16:creationId xmlns:a16="http://schemas.microsoft.com/office/drawing/2014/main" id="{8810F4F5-8AB7-4B4A-8728-5A20B4CE323A}"/>
              </a:ext>
            </a:extLst>
          </p:cNvPr>
          <p:cNvPicPr>
            <a:picLocks noChangeAspect="1"/>
          </p:cNvPicPr>
          <p:nvPr/>
        </p:nvPicPr>
        <p:blipFill>
          <a:blip r:embed="rId5"/>
          <a:stretch>
            <a:fillRect/>
          </a:stretch>
        </p:blipFill>
        <p:spPr>
          <a:xfrm>
            <a:off x="803633" y="1069899"/>
            <a:ext cx="4277415" cy="2824538"/>
          </a:xfrm>
          <a:prstGeom prst="rect">
            <a:avLst/>
          </a:prstGeom>
        </p:spPr>
      </p:pic>
      <p:sp>
        <p:nvSpPr>
          <p:cNvPr id="16" name="TextBox 15">
            <a:extLst>
              <a:ext uri="{FF2B5EF4-FFF2-40B4-BE49-F238E27FC236}">
                <a16:creationId xmlns:a16="http://schemas.microsoft.com/office/drawing/2014/main" id="{4F697F3A-9EE5-4854-B5AD-D1D4B8F25C49}"/>
              </a:ext>
            </a:extLst>
          </p:cNvPr>
          <p:cNvSpPr txBox="1"/>
          <p:nvPr/>
        </p:nvSpPr>
        <p:spPr>
          <a:xfrm>
            <a:off x="10012325" y="1489435"/>
            <a:ext cx="2179675"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Plotted daily crime rates over time by the entire study years as well as by single year</a:t>
            </a:r>
          </a:p>
          <a:p>
            <a:pPr marL="285750" indent="-285750">
              <a:buFont typeface="Arial" panose="020B0604020202020204" pitchFamily="34" charset="0"/>
              <a:buChar char="•"/>
            </a:pPr>
            <a:r>
              <a:rPr lang="en-US" sz="1400" dirty="0"/>
              <a:t>The data is very noisy and difficult to interpret on a line graph</a:t>
            </a:r>
          </a:p>
          <a:p>
            <a:pPr marL="285750" indent="-285750">
              <a:buFont typeface="Arial" panose="020B0604020202020204" pitchFamily="34" charset="0"/>
              <a:buChar char="•"/>
            </a:pPr>
            <a:r>
              <a:rPr lang="en-US" sz="1400" dirty="0"/>
              <a:t>Determined more robust summary statistics were necessary to interpret the data </a:t>
            </a:r>
          </a:p>
        </p:txBody>
      </p:sp>
    </p:spTree>
    <p:extLst>
      <p:ext uri="{BB962C8B-B14F-4D97-AF65-F5344CB8AC3E}">
        <p14:creationId xmlns:p14="http://schemas.microsoft.com/office/powerpoint/2010/main" val="413037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3AF-539E-442D-8EF6-DD7D8D26CC39}"/>
              </a:ext>
            </a:extLst>
          </p:cNvPr>
          <p:cNvSpPr>
            <a:spLocks noGrp="1"/>
          </p:cNvSpPr>
          <p:nvPr>
            <p:ph type="title"/>
          </p:nvPr>
        </p:nvSpPr>
        <p:spPr>
          <a:xfrm>
            <a:off x="742362" y="76985"/>
            <a:ext cx="10131425" cy="1456267"/>
          </a:xfrm>
        </p:spPr>
        <p:txBody>
          <a:bodyPr/>
          <a:lstStyle/>
          <a:p>
            <a:r>
              <a:rPr lang="en-US" dirty="0"/>
              <a:t>Crime Reports Over the Year Cont.</a:t>
            </a:r>
          </a:p>
        </p:txBody>
      </p:sp>
      <p:pic>
        <p:nvPicPr>
          <p:cNvPr id="4" name="Picture 3">
            <a:extLst>
              <a:ext uri="{FF2B5EF4-FFF2-40B4-BE49-F238E27FC236}">
                <a16:creationId xmlns:a16="http://schemas.microsoft.com/office/drawing/2014/main" id="{2A2FC3E4-2CA5-46C6-A076-52FFA0FAB81F}"/>
              </a:ext>
            </a:extLst>
          </p:cNvPr>
          <p:cNvPicPr>
            <a:picLocks noChangeAspect="1"/>
          </p:cNvPicPr>
          <p:nvPr/>
        </p:nvPicPr>
        <p:blipFill>
          <a:blip r:embed="rId2"/>
          <a:stretch>
            <a:fillRect/>
          </a:stretch>
        </p:blipFill>
        <p:spPr>
          <a:xfrm>
            <a:off x="789493" y="1349156"/>
            <a:ext cx="4277415" cy="2231825"/>
          </a:xfrm>
          <a:prstGeom prst="rect">
            <a:avLst/>
          </a:prstGeom>
        </p:spPr>
      </p:pic>
      <p:pic>
        <p:nvPicPr>
          <p:cNvPr id="5" name="Picture 4">
            <a:extLst>
              <a:ext uri="{FF2B5EF4-FFF2-40B4-BE49-F238E27FC236}">
                <a16:creationId xmlns:a16="http://schemas.microsoft.com/office/drawing/2014/main" id="{A4581CA4-7483-453C-B9ED-4AF338387CED}"/>
              </a:ext>
            </a:extLst>
          </p:cNvPr>
          <p:cNvPicPr>
            <a:picLocks noChangeAspect="1"/>
          </p:cNvPicPr>
          <p:nvPr/>
        </p:nvPicPr>
        <p:blipFill>
          <a:blip r:embed="rId3"/>
          <a:stretch>
            <a:fillRect/>
          </a:stretch>
        </p:blipFill>
        <p:spPr>
          <a:xfrm>
            <a:off x="5271939" y="1349156"/>
            <a:ext cx="4192573" cy="2240807"/>
          </a:xfrm>
          <a:prstGeom prst="rect">
            <a:avLst/>
          </a:prstGeom>
        </p:spPr>
      </p:pic>
      <p:pic>
        <p:nvPicPr>
          <p:cNvPr id="7" name="Picture 6">
            <a:extLst>
              <a:ext uri="{FF2B5EF4-FFF2-40B4-BE49-F238E27FC236}">
                <a16:creationId xmlns:a16="http://schemas.microsoft.com/office/drawing/2014/main" id="{5FA9B77E-399D-4F66-8D2A-B5CD1F3028C0}"/>
              </a:ext>
            </a:extLst>
          </p:cNvPr>
          <p:cNvPicPr>
            <a:picLocks noChangeAspect="1"/>
          </p:cNvPicPr>
          <p:nvPr/>
        </p:nvPicPr>
        <p:blipFill>
          <a:blip r:embed="rId4"/>
          <a:stretch>
            <a:fillRect/>
          </a:stretch>
        </p:blipFill>
        <p:spPr>
          <a:xfrm>
            <a:off x="789493" y="3770161"/>
            <a:ext cx="4277415" cy="2248578"/>
          </a:xfrm>
          <a:prstGeom prst="rect">
            <a:avLst/>
          </a:prstGeom>
        </p:spPr>
      </p:pic>
      <p:pic>
        <p:nvPicPr>
          <p:cNvPr id="9" name="Picture 8">
            <a:extLst>
              <a:ext uri="{FF2B5EF4-FFF2-40B4-BE49-F238E27FC236}">
                <a16:creationId xmlns:a16="http://schemas.microsoft.com/office/drawing/2014/main" id="{20FA38FF-3A8B-4FCA-920B-5408E7AA608A}"/>
              </a:ext>
            </a:extLst>
          </p:cNvPr>
          <p:cNvPicPr>
            <a:picLocks noChangeAspect="1"/>
          </p:cNvPicPr>
          <p:nvPr/>
        </p:nvPicPr>
        <p:blipFill>
          <a:blip r:embed="rId5"/>
          <a:stretch>
            <a:fillRect/>
          </a:stretch>
        </p:blipFill>
        <p:spPr>
          <a:xfrm>
            <a:off x="5271939" y="3745299"/>
            <a:ext cx="4192573" cy="2250252"/>
          </a:xfrm>
          <a:prstGeom prst="rect">
            <a:avLst/>
          </a:prstGeom>
        </p:spPr>
      </p:pic>
    </p:spTree>
    <p:extLst>
      <p:ext uri="{BB962C8B-B14F-4D97-AF65-F5344CB8AC3E}">
        <p14:creationId xmlns:p14="http://schemas.microsoft.com/office/powerpoint/2010/main" val="238000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Tree>
    <p:extLst>
      <p:ext uri="{BB962C8B-B14F-4D97-AF65-F5344CB8AC3E}">
        <p14:creationId xmlns:p14="http://schemas.microsoft.com/office/powerpoint/2010/main" val="37340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Tree>
    <p:extLst>
      <p:ext uri="{BB962C8B-B14F-4D97-AF65-F5344CB8AC3E}">
        <p14:creationId xmlns:p14="http://schemas.microsoft.com/office/powerpoint/2010/main" val="395514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Tree>
    <p:extLst>
      <p:ext uri="{BB962C8B-B14F-4D97-AF65-F5344CB8AC3E}">
        <p14:creationId xmlns:p14="http://schemas.microsoft.com/office/powerpoint/2010/main" val="15560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Tree>
    <p:extLst>
      <p:ext uri="{BB962C8B-B14F-4D97-AF65-F5344CB8AC3E}">
        <p14:creationId xmlns:p14="http://schemas.microsoft.com/office/powerpoint/2010/main" val="323284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b="1" dirty="0"/>
              <a:t>There was no correlation between the full moon and crime reported</a:t>
            </a:r>
          </a:p>
          <a:p>
            <a:r>
              <a:rPr lang="en-US" sz="2400" dirty="0"/>
              <a:t>Crimes reported were highest for 1</a:t>
            </a:r>
            <a:r>
              <a:rPr lang="en-US" sz="2400" baseline="30000" dirty="0"/>
              <a:t>st</a:t>
            </a:r>
            <a:r>
              <a:rPr lang="en-US" sz="2400" dirty="0"/>
              <a:t> of January for all years chosen</a:t>
            </a:r>
          </a:p>
          <a:p>
            <a:r>
              <a:rPr lang="en-US" sz="2400" dirty="0"/>
              <a:t>There was an overall increase in the crime reports on the 1</a:t>
            </a:r>
            <a:r>
              <a:rPr lang="en-US" sz="2400" baseline="30000" dirty="0"/>
              <a:t>st</a:t>
            </a:r>
            <a:r>
              <a:rPr lang="en-US" sz="2400" dirty="0"/>
              <a:t> of the months chosen</a:t>
            </a:r>
          </a:p>
          <a:p>
            <a:r>
              <a:rPr lang="en-US" sz="2400" dirty="0"/>
              <a:t>Crime reports decreased during Christmas time</a:t>
            </a:r>
          </a:p>
        </p:txBody>
      </p:sp>
    </p:spTree>
    <p:extLst>
      <p:ext uri="{BB962C8B-B14F-4D97-AF65-F5344CB8AC3E}">
        <p14:creationId xmlns:p14="http://schemas.microsoft.com/office/powerpoint/2010/main" val="249217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FF2-53D6-4C09-9042-A52B4995B7B1}"/>
              </a:ext>
            </a:extLst>
          </p:cNvPr>
          <p:cNvSpPr>
            <a:spLocks noGrp="1"/>
          </p:cNvSpPr>
          <p:nvPr>
            <p:ph type="title"/>
          </p:nvPr>
        </p:nvSpPr>
        <p:spPr/>
        <p:txBody>
          <a:bodyPr/>
          <a:lstStyle/>
          <a:p>
            <a:r>
              <a:rPr lang="en-US" dirty="0"/>
              <a:t>Comparing Overall Crime with Crime during full moon </a:t>
            </a:r>
          </a:p>
        </p:txBody>
      </p:sp>
      <p:pic>
        <p:nvPicPr>
          <p:cNvPr id="5" name="Content Placeholder 4">
            <a:extLst>
              <a:ext uri="{FF2B5EF4-FFF2-40B4-BE49-F238E27FC236}">
                <a16:creationId xmlns:a16="http://schemas.microsoft.com/office/drawing/2014/main" id="{69B57829-34C3-40FC-89BA-77F4E2B1FF57}"/>
              </a:ext>
            </a:extLst>
          </p:cNvPr>
          <p:cNvPicPr>
            <a:picLocks noGrp="1" noChangeAspect="1"/>
          </p:cNvPicPr>
          <p:nvPr>
            <p:ph idx="1"/>
          </p:nvPr>
        </p:nvPicPr>
        <p:blipFill>
          <a:blip r:embed="rId2"/>
          <a:stretch>
            <a:fillRect/>
          </a:stretch>
        </p:blipFill>
        <p:spPr>
          <a:xfrm>
            <a:off x="6096000" y="1678400"/>
            <a:ext cx="3719297" cy="2479531"/>
          </a:xfrm>
          <a:solidFill>
            <a:schemeClr val="tx1"/>
          </a:solidFill>
        </p:spPr>
      </p:pic>
      <p:pic>
        <p:nvPicPr>
          <p:cNvPr id="7" name="Picture 6">
            <a:extLst>
              <a:ext uri="{FF2B5EF4-FFF2-40B4-BE49-F238E27FC236}">
                <a16:creationId xmlns:a16="http://schemas.microsoft.com/office/drawing/2014/main" id="{47BF138F-31FC-4A84-9320-2C447762AA8E}"/>
              </a:ext>
            </a:extLst>
          </p:cNvPr>
          <p:cNvPicPr>
            <a:picLocks noChangeAspect="1"/>
          </p:cNvPicPr>
          <p:nvPr/>
        </p:nvPicPr>
        <p:blipFill>
          <a:blip r:embed="rId3"/>
          <a:stretch>
            <a:fillRect/>
          </a:stretch>
        </p:blipFill>
        <p:spPr>
          <a:xfrm>
            <a:off x="6089004" y="4157931"/>
            <a:ext cx="3726293" cy="2546527"/>
          </a:xfrm>
          <a:prstGeom prst="rect">
            <a:avLst/>
          </a:prstGeom>
          <a:solidFill>
            <a:schemeClr val="tx1"/>
          </a:solidFill>
        </p:spPr>
      </p:pic>
      <p:sp>
        <p:nvSpPr>
          <p:cNvPr id="10" name="TextBox 9">
            <a:extLst>
              <a:ext uri="{FF2B5EF4-FFF2-40B4-BE49-F238E27FC236}">
                <a16:creationId xmlns:a16="http://schemas.microsoft.com/office/drawing/2014/main" id="{B3B36B7B-3D95-4230-BA46-A2DC12F7F06E}"/>
              </a:ext>
            </a:extLst>
          </p:cNvPr>
          <p:cNvSpPr txBox="1"/>
          <p:nvPr/>
        </p:nvSpPr>
        <p:spPr>
          <a:xfrm>
            <a:off x="567328" y="2235941"/>
            <a:ext cx="4752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one compares the overall data for crime reports with just the crime reports for the full moon, we can see a clear see a similar mean in both crime reports</a:t>
            </a:r>
          </a:p>
          <a:p>
            <a:pPr marL="285750" indent="-285750">
              <a:buFont typeface="Arial" panose="020B0604020202020204" pitchFamily="34" charset="0"/>
              <a:buChar char="•"/>
            </a:pPr>
            <a:r>
              <a:rPr lang="en-US" dirty="0"/>
              <a:t>There is also more variance in the Number of Crimes in Years than the Number of Crimes during Full Moon, but that is more than likely due to the higher number of data for Crimes during Years</a:t>
            </a:r>
          </a:p>
        </p:txBody>
      </p:sp>
    </p:spTree>
    <p:extLst>
      <p:ext uri="{BB962C8B-B14F-4D97-AF65-F5344CB8AC3E}">
        <p14:creationId xmlns:p14="http://schemas.microsoft.com/office/powerpoint/2010/main" val="361113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a:t>
            </a:r>
            <a:r>
              <a:rPr lang="en-US" sz="2800" dirty="0">
                <a:latin typeface="Slack-Lato"/>
              </a:rPr>
              <a:t>influenced by four of the eight lunar phases</a:t>
            </a:r>
            <a:r>
              <a:rPr lang="en-US" sz="2800" b="0" i="0" dirty="0">
                <a:effectLst/>
                <a:latin typeface="Slack-Lato"/>
              </a:rPr>
              <a:t>. Covering data between 2014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crime in Austin, Tx increase  as the lunar cycle  approaches the full moon phase</a:t>
            </a:r>
          </a:p>
          <a:p>
            <a:pPr marL="0" indent="0">
              <a:buNone/>
            </a:pPr>
            <a:r>
              <a:rPr lang="en-US" sz="2800" dirty="0"/>
              <a:t>H</a:t>
            </a:r>
            <a:r>
              <a:rPr lang="en-US" sz="2800" baseline="-25000" dirty="0"/>
              <a:t>0 : Incidents of  crime in Austin, Tx  do not increase as the lunar cycle  approaches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normAutofit/>
          </a:bodyPr>
          <a:lstStyle/>
          <a:p>
            <a:r>
              <a:rPr lang="en-US" sz="2800" dirty="0"/>
              <a:t>Criminal Activity Reports and Lunar Phases were object type data and summary information is relegated to counts</a:t>
            </a:r>
          </a:p>
          <a:p>
            <a:r>
              <a:rPr lang="en-US" sz="2800" dirty="0"/>
              <a:t>There were a total of 23,222 Lunar Phases reported across the cleaned/combined dataset  focusing on Theft; Disturbance; Burglary; Assault; Intoxication Crime; Criminal Mischief; Drug Related; Fraud; Harassment; and Runaway Child  </a:t>
            </a:r>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a:xfrm>
            <a:off x="685802" y="2142067"/>
            <a:ext cx="4326466" cy="3649133"/>
          </a:xfrm>
        </p:spPr>
        <p:txBody>
          <a:bodyPr>
            <a:normAutofit/>
          </a:bodyPr>
          <a:lstStyle/>
          <a:p>
            <a:pPr marL="0" indent="0" algn="ctr">
              <a:buNone/>
            </a:pPr>
            <a:r>
              <a:rPr lang="en-US" sz="2400" u="sng" dirty="0"/>
              <a:t>Lunar Phases</a:t>
            </a:r>
          </a:p>
          <a:p>
            <a:pPr marL="0" indent="0">
              <a:buNone/>
            </a:pPr>
            <a:r>
              <a:rPr lang="en-US" sz="2400" dirty="0"/>
              <a:t>First Quarter    19,272</a:t>
            </a:r>
          </a:p>
          <a:p>
            <a:pPr marL="0" indent="0">
              <a:buNone/>
            </a:pPr>
            <a:r>
              <a:rPr lang="en-US" sz="2400" dirty="0"/>
              <a:t>Last Quarter     19,213</a:t>
            </a:r>
          </a:p>
          <a:p>
            <a:pPr marL="0" indent="0">
              <a:buNone/>
            </a:pPr>
            <a:r>
              <a:rPr lang="en-US" sz="2400" dirty="0"/>
              <a:t>New Moon       19,141</a:t>
            </a:r>
          </a:p>
          <a:p>
            <a:pPr marL="0" indent="0">
              <a:buNone/>
            </a:pPr>
            <a:r>
              <a:rPr lang="en-US" sz="2400" dirty="0"/>
              <a:t>Full Moon         18,776</a:t>
            </a:r>
          </a:p>
        </p:txBody>
      </p:sp>
      <p:sp>
        <p:nvSpPr>
          <p:cNvPr id="8" name="TextBox 7">
            <a:extLst>
              <a:ext uri="{FF2B5EF4-FFF2-40B4-BE49-F238E27FC236}">
                <a16:creationId xmlns:a16="http://schemas.microsoft.com/office/drawing/2014/main" id="{269FA021-30DC-4890-83EC-B2AA477E06C6}"/>
              </a:ext>
            </a:extLst>
          </p:cNvPr>
          <p:cNvSpPr txBox="1"/>
          <p:nvPr/>
        </p:nvSpPr>
        <p:spPr>
          <a:xfrm>
            <a:off x="5658554" y="2005548"/>
            <a:ext cx="6096000" cy="4154984"/>
          </a:xfrm>
          <a:prstGeom prst="rect">
            <a:avLst/>
          </a:prstGeom>
          <a:noFill/>
        </p:spPr>
        <p:txBody>
          <a:bodyPr wrap="square">
            <a:spAutoFit/>
          </a:bodyPr>
          <a:lstStyle/>
          <a:p>
            <a:r>
              <a:rPr lang="en-US" sz="2400" u="sng" dirty="0"/>
              <a:t>Major Crimes and Number of Reports</a:t>
            </a:r>
          </a:p>
          <a:p>
            <a:r>
              <a:rPr lang="en-US" sz="2400" dirty="0"/>
              <a:t>THEFT                             124,599</a:t>
            </a:r>
          </a:p>
          <a:p>
            <a:r>
              <a:rPr lang="en-US" sz="2400" dirty="0"/>
              <a:t>DISTURBANCE               101,170</a:t>
            </a:r>
          </a:p>
          <a:p>
            <a:r>
              <a:rPr lang="en-US" sz="2400" dirty="0"/>
              <a:t>BURGLARY                      93,318</a:t>
            </a:r>
          </a:p>
          <a:p>
            <a:r>
              <a:rPr lang="en-US" sz="2400" dirty="0"/>
              <a:t>ASSAULT                          76,263</a:t>
            </a:r>
          </a:p>
          <a:p>
            <a:r>
              <a:rPr lang="en-US" sz="2400" dirty="0"/>
              <a:t>INTOXICATION CRIME   39,901</a:t>
            </a:r>
          </a:p>
          <a:p>
            <a:r>
              <a:rPr lang="en-US" sz="2400" dirty="0"/>
              <a:t>CRIMINAL MISCHIEF      35,115</a:t>
            </a:r>
          </a:p>
          <a:p>
            <a:r>
              <a:rPr lang="en-US" sz="2400" dirty="0"/>
              <a:t>DRUG RELATED               31,911</a:t>
            </a:r>
          </a:p>
          <a:p>
            <a:r>
              <a:rPr lang="en-US" sz="2400" dirty="0"/>
              <a:t>FRAUD                              31,587</a:t>
            </a:r>
          </a:p>
          <a:p>
            <a:r>
              <a:rPr lang="en-US" sz="2400" dirty="0"/>
              <a:t>HARASSMENT                 17,185</a:t>
            </a:r>
          </a:p>
          <a:p>
            <a:r>
              <a:rPr lang="en-US" sz="2400" dirty="0"/>
              <a:t>RUNAWAY CHILD            12,995</a:t>
            </a:r>
          </a:p>
        </p:txBody>
      </p:sp>
      <p:sp>
        <p:nvSpPr>
          <p:cNvPr id="9" name="TextBox 8">
            <a:extLst>
              <a:ext uri="{FF2B5EF4-FFF2-40B4-BE49-F238E27FC236}">
                <a16:creationId xmlns:a16="http://schemas.microsoft.com/office/drawing/2014/main" id="{76601E15-9BDF-4F21-B65B-76943796F650}"/>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major crimes reported </a:t>
            </a:r>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moon phase cycle and intoxication crimes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a:xfrm>
            <a:off x="6096000" y="2302933"/>
            <a:ext cx="3536243" cy="1986844"/>
          </a:xfrm>
        </p:spPr>
        <p:txBody>
          <a:bodyPr>
            <a:normAutofit fontScale="70000" lnSpcReduction="20000"/>
          </a:bodyPr>
          <a:lstStyle/>
          <a:p>
            <a:pPr marL="0" indent="0">
              <a:buNone/>
            </a:pPr>
            <a:br>
              <a:rPr lang="en-US" dirty="0"/>
            </a:br>
            <a:br>
              <a:rPr lang="en-US" dirty="0"/>
            </a:br>
            <a:br>
              <a:rPr lang="en-US" dirty="0"/>
            </a:br>
            <a:br>
              <a:rPr lang="en-US" dirty="0"/>
            </a:br>
            <a:r>
              <a:rPr lang="en-US" sz="3100" u="sng" dirty="0"/>
              <a:t>INTOXICATION CRIME   </a:t>
            </a:r>
          </a:p>
          <a:p>
            <a:pPr marL="0" indent="0">
              <a:buNone/>
            </a:pPr>
            <a:r>
              <a:rPr lang="en-US" sz="3100" dirty="0"/>
              <a:t> 39,901</a:t>
            </a:r>
            <a:br>
              <a:rPr lang="en-US" sz="3100" dirty="0"/>
            </a:br>
            <a:br>
              <a:rPr lang="en-US" sz="3100" dirty="0"/>
            </a:br>
            <a:br>
              <a:rPr lang="en-US" dirty="0"/>
            </a:br>
            <a:endParaRPr lang="en-US" dirty="0"/>
          </a:p>
        </p:txBody>
      </p:sp>
      <p:sp>
        <p:nvSpPr>
          <p:cNvPr id="6" name="TextBox 5">
            <a:extLst>
              <a:ext uri="{FF2B5EF4-FFF2-40B4-BE49-F238E27FC236}">
                <a16:creationId xmlns:a16="http://schemas.microsoft.com/office/drawing/2014/main" id="{01D1ED3F-9D99-426D-9463-ADCE4B524AD8}"/>
              </a:ext>
            </a:extLst>
          </p:cNvPr>
          <p:cNvSpPr txBox="1"/>
          <p:nvPr/>
        </p:nvSpPr>
        <p:spPr>
          <a:xfrm>
            <a:off x="1310747" y="2828835"/>
            <a:ext cx="3249964" cy="1938992"/>
          </a:xfrm>
          <a:prstGeom prst="rect">
            <a:avLst/>
          </a:prstGeom>
          <a:noFill/>
        </p:spPr>
        <p:txBody>
          <a:bodyPr wrap="square">
            <a:spAutoFit/>
          </a:bodyPr>
          <a:lstStyle/>
          <a:p>
            <a:pPr algn="ctr"/>
            <a:r>
              <a:rPr lang="en-US" sz="2400" u="sng" dirty="0"/>
              <a:t>Lunar Phases</a:t>
            </a:r>
          </a:p>
          <a:p>
            <a:r>
              <a:rPr lang="en-US" sz="2400" dirty="0"/>
              <a:t>Full Moon        1,395</a:t>
            </a:r>
          </a:p>
          <a:p>
            <a:r>
              <a:rPr lang="en-US" sz="2400" dirty="0"/>
              <a:t>Last Quarter    1,392</a:t>
            </a:r>
          </a:p>
          <a:p>
            <a:r>
              <a:rPr lang="en-US" sz="2400" dirty="0"/>
              <a:t>New Moon      1,381</a:t>
            </a:r>
          </a:p>
          <a:p>
            <a:r>
              <a:rPr lang="en-US" sz="2400" dirty="0"/>
              <a:t>First Quarter   1,372</a:t>
            </a:r>
          </a:p>
        </p:txBody>
      </p:sp>
      <p:sp>
        <p:nvSpPr>
          <p:cNvPr id="7" name="TextBox 6">
            <a:extLst>
              <a:ext uri="{FF2B5EF4-FFF2-40B4-BE49-F238E27FC236}">
                <a16:creationId xmlns:a16="http://schemas.microsoft.com/office/drawing/2014/main" id="{3BCE4454-57A6-46DF-A8AB-A7C4009111A4}"/>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intoxication crimes  </a:t>
            </a:r>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pPr algn="ctr"/>
            <a:r>
              <a:rPr lang="en-US" b="0" i="0" dirty="0">
                <a:effectLst/>
                <a:latin typeface="Slack-Lato"/>
              </a:rPr>
              <a:t>moon phase and assault crimes </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a:xfrm>
            <a:off x="6096000" y="2218267"/>
            <a:ext cx="2204155" cy="2573867"/>
          </a:xfrm>
        </p:spPr>
        <p:txBody>
          <a:bodyPr>
            <a:normAutofit/>
          </a:bodyPr>
          <a:lstStyle/>
          <a:p>
            <a:pPr marL="0" indent="0">
              <a:buNone/>
            </a:pPr>
            <a:r>
              <a:rPr lang="en-US" sz="2400" u="sng" dirty="0"/>
              <a:t>ASSAULT</a:t>
            </a:r>
            <a:r>
              <a:rPr lang="en-US" sz="2400" dirty="0"/>
              <a:t>    76,263</a:t>
            </a:r>
          </a:p>
        </p:txBody>
      </p:sp>
      <p:sp>
        <p:nvSpPr>
          <p:cNvPr id="5" name="TextBox 4">
            <a:extLst>
              <a:ext uri="{FF2B5EF4-FFF2-40B4-BE49-F238E27FC236}">
                <a16:creationId xmlns:a16="http://schemas.microsoft.com/office/drawing/2014/main" id="{872F1617-0441-47FE-92F4-8BFAA8504E0D}"/>
              </a:ext>
            </a:extLst>
          </p:cNvPr>
          <p:cNvSpPr txBox="1"/>
          <p:nvPr/>
        </p:nvSpPr>
        <p:spPr>
          <a:xfrm>
            <a:off x="1682045" y="3068724"/>
            <a:ext cx="3228622" cy="1938992"/>
          </a:xfrm>
          <a:prstGeom prst="rect">
            <a:avLst/>
          </a:prstGeom>
          <a:noFill/>
        </p:spPr>
        <p:txBody>
          <a:bodyPr wrap="square">
            <a:spAutoFit/>
          </a:bodyPr>
          <a:lstStyle/>
          <a:p>
            <a:r>
              <a:rPr lang="en-US" sz="2400" u="sng" dirty="0"/>
              <a:t>Lunar Phases</a:t>
            </a:r>
          </a:p>
          <a:p>
            <a:r>
              <a:rPr lang="en-US" sz="2400" dirty="0"/>
              <a:t>First Quarter    2,623</a:t>
            </a:r>
          </a:p>
          <a:p>
            <a:r>
              <a:rPr lang="en-US" sz="2400" dirty="0"/>
              <a:t>New Moon       2,600</a:t>
            </a:r>
          </a:p>
          <a:p>
            <a:r>
              <a:rPr lang="en-US" sz="2400" dirty="0"/>
              <a:t>Last Quarter     2,596</a:t>
            </a:r>
          </a:p>
          <a:p>
            <a:r>
              <a:rPr lang="en-US" sz="2400" dirty="0"/>
              <a:t>Full Moon         2,546</a:t>
            </a:r>
          </a:p>
        </p:txBody>
      </p:sp>
      <p:sp>
        <p:nvSpPr>
          <p:cNvPr id="6" name="TextBox 5">
            <a:extLst>
              <a:ext uri="{FF2B5EF4-FFF2-40B4-BE49-F238E27FC236}">
                <a16:creationId xmlns:a16="http://schemas.microsoft.com/office/drawing/2014/main" id="{7DA5D872-2E50-46A6-8E7E-EC4C419E6CD9}"/>
              </a:ext>
            </a:extLst>
          </p:cNvPr>
          <p:cNvSpPr txBox="1"/>
          <p:nvPr/>
        </p:nvSpPr>
        <p:spPr>
          <a:xfrm>
            <a:off x="437446" y="5508977"/>
            <a:ext cx="3499555" cy="923330"/>
          </a:xfrm>
          <a:prstGeom prst="rect">
            <a:avLst/>
          </a:prstGeom>
          <a:noFill/>
        </p:spPr>
        <p:txBody>
          <a:bodyPr wrap="square" rtlCol="0">
            <a:spAutoFit/>
          </a:bodyPr>
          <a:lstStyle/>
          <a:p>
            <a:r>
              <a:rPr lang="en-US" dirty="0"/>
              <a:t>* The number of Lunar phases is far less than the number of assault crimes </a:t>
            </a:r>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225</TotalTime>
  <Words>1080</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moon phase cycle and intoxication crimes reports by day</vt:lpstr>
      <vt:lpstr>moon phase and assault crimes </vt:lpstr>
      <vt:lpstr>compare violent crime and nonviolent crime trends to see if one or the other changes with moon phase </vt:lpstr>
      <vt:lpstr>Drug crimes </vt:lpstr>
      <vt:lpstr>Comparing high crime holidays and full moon</vt:lpstr>
      <vt:lpstr>Crime reports over the years </vt:lpstr>
      <vt:lpstr>Crime Reports Over the Year Cont.</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Overall Crime with Crime during full moon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Erin Wagner</cp:lastModifiedBy>
  <cp:revision>31</cp:revision>
  <dcterms:created xsi:type="dcterms:W3CDTF">2021-03-12T00:04:46Z</dcterms:created>
  <dcterms:modified xsi:type="dcterms:W3CDTF">2021-03-13T15:27:39Z</dcterms:modified>
</cp:coreProperties>
</file>