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70" r:id="rId6"/>
    <p:sldId id="266" r:id="rId7"/>
    <p:sldId id="267" r:id="rId8"/>
    <p:sldId id="259" r:id="rId9"/>
    <p:sldId id="260" r:id="rId10"/>
    <p:sldId id="261" r:id="rId11"/>
    <p:sldId id="262" r:id="rId12"/>
    <p:sldId id="263" r:id="rId13"/>
    <p:sldId id="264" r:id="rId14"/>
    <p:sldId id="265" r:id="rId15"/>
    <p:sldId id="274" r:id="rId16"/>
    <p:sldId id="271" r:id="rId17"/>
    <p:sldId id="269"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20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larsystem.nasa.gov/moons/earths-moon/lunar-phases-and-eclipses/" TargetMode="External"/><Relationship Id="rId2" Type="http://schemas.openxmlformats.org/officeDocument/2006/relationships/hyperlink" Target="https://www.bing.com/search?q=Lunar+phase&amp;filters=sid%3ac93d8634-ebca-9c91-10fd-77b18a0d95db&amp;form=ENTL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endar-12.com/moon_phases/" TargetMode="External"/><Relationship Id="rId2" Type="http://schemas.openxmlformats.org/officeDocument/2006/relationships/hyperlink" Target="https://data.austintexas.gov/Public-Safety/Crime-Repor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5BBF-521F-4422-8AAD-CF11C31E6E4A}"/>
              </a:ext>
            </a:extLst>
          </p:cNvPr>
          <p:cNvSpPr>
            <a:spLocks noGrp="1"/>
          </p:cNvSpPr>
          <p:nvPr>
            <p:ph type="ctrTitle"/>
          </p:nvPr>
        </p:nvSpPr>
        <p:spPr/>
        <p:txBody>
          <a:bodyPr/>
          <a:lstStyle/>
          <a:p>
            <a:r>
              <a:rPr lang="en-US" dirty="0"/>
              <a:t>Lunar Phase Influence On Crime in Austin Texas</a:t>
            </a:r>
          </a:p>
        </p:txBody>
      </p:sp>
      <p:sp>
        <p:nvSpPr>
          <p:cNvPr id="3" name="Subtitle 2">
            <a:extLst>
              <a:ext uri="{FF2B5EF4-FFF2-40B4-BE49-F238E27FC236}">
                <a16:creationId xmlns:a16="http://schemas.microsoft.com/office/drawing/2014/main" id="{8C2458AD-19AE-48F5-8C62-FECEBD1CA74F}"/>
              </a:ext>
            </a:extLst>
          </p:cNvPr>
          <p:cNvSpPr>
            <a:spLocks noGrp="1"/>
          </p:cNvSpPr>
          <p:nvPr>
            <p:ph type="subTitle" idx="1"/>
          </p:nvPr>
        </p:nvSpPr>
        <p:spPr/>
        <p:txBody>
          <a:bodyPr/>
          <a:lstStyle/>
          <a:p>
            <a:pPr algn="ctr"/>
            <a:r>
              <a:rPr lang="en-US" dirty="0"/>
              <a:t>Rice-hou-data-pt-01-2021</a:t>
            </a:r>
          </a:p>
          <a:p>
            <a:pPr algn="ctr"/>
            <a:r>
              <a:rPr lang="en-US" b="0" i="0" dirty="0">
                <a:effectLst/>
                <a:latin typeface="Slack-Lato"/>
              </a:rPr>
              <a:t>Team: Jon </a:t>
            </a:r>
            <a:r>
              <a:rPr lang="en-US" b="0" i="0" dirty="0" err="1">
                <a:effectLst/>
                <a:latin typeface="Slack-Lato"/>
              </a:rPr>
              <a:t>Argoitia</a:t>
            </a:r>
            <a:r>
              <a:rPr lang="en-US" b="0" i="0" dirty="0">
                <a:effectLst/>
                <a:latin typeface="Slack-Lato"/>
              </a:rPr>
              <a:t>, Erin O'Brien, Gregory Talbott &amp; Fatima </a:t>
            </a:r>
            <a:r>
              <a:rPr lang="en-US" b="0" i="0" dirty="0" err="1">
                <a:effectLst/>
                <a:latin typeface="Slack-Lato"/>
              </a:rPr>
              <a:t>Shami</a:t>
            </a:r>
            <a:endParaRPr lang="en-US" dirty="0"/>
          </a:p>
          <a:p>
            <a:pPr algn="ctr"/>
            <a:endParaRPr lang="en-US" dirty="0"/>
          </a:p>
        </p:txBody>
      </p:sp>
    </p:spTree>
    <p:extLst>
      <p:ext uri="{BB962C8B-B14F-4D97-AF65-F5344CB8AC3E}">
        <p14:creationId xmlns:p14="http://schemas.microsoft.com/office/powerpoint/2010/main" val="304294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A5F4-9F3C-4D83-85B6-F91D19F7CA56}"/>
              </a:ext>
            </a:extLst>
          </p:cNvPr>
          <p:cNvSpPr>
            <a:spLocks noGrp="1"/>
          </p:cNvSpPr>
          <p:nvPr>
            <p:ph type="title"/>
          </p:nvPr>
        </p:nvSpPr>
        <p:spPr/>
        <p:txBody>
          <a:bodyPr>
            <a:normAutofit fontScale="90000"/>
          </a:bodyPr>
          <a:lstStyle/>
          <a:p>
            <a:r>
              <a:rPr lang="en-US" b="0" i="0" dirty="0">
                <a:effectLst/>
                <a:latin typeface="Slack-Lato"/>
              </a:rPr>
              <a:t>compare violent crime and nonviolent crime trends to see if one or the other changes with moon phase</a:t>
            </a:r>
            <a:br>
              <a:rPr lang="en-US" dirty="0"/>
            </a:br>
            <a:endParaRPr lang="en-US" dirty="0"/>
          </a:p>
        </p:txBody>
      </p:sp>
      <p:sp>
        <p:nvSpPr>
          <p:cNvPr id="3" name="Content Placeholder 2">
            <a:extLst>
              <a:ext uri="{FF2B5EF4-FFF2-40B4-BE49-F238E27FC236}">
                <a16:creationId xmlns:a16="http://schemas.microsoft.com/office/drawing/2014/main" id="{8A0FA189-5163-4F15-A6ED-B066DA6DFD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3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AEFC-BBED-4422-9BF2-741680CEBE19}"/>
              </a:ext>
            </a:extLst>
          </p:cNvPr>
          <p:cNvSpPr>
            <a:spLocks noGrp="1"/>
          </p:cNvSpPr>
          <p:nvPr>
            <p:ph type="title"/>
          </p:nvPr>
        </p:nvSpPr>
        <p:spPr/>
        <p:txBody>
          <a:bodyPr/>
          <a:lstStyle/>
          <a:p>
            <a:r>
              <a:rPr lang="en-US" b="0" i="0" dirty="0">
                <a:effectLst/>
                <a:latin typeface="Slack-Lato"/>
              </a:rPr>
              <a:t>assault and intoxication crimes and theft</a:t>
            </a:r>
            <a:endParaRPr lang="en-US" dirty="0"/>
          </a:p>
        </p:txBody>
      </p:sp>
      <p:sp>
        <p:nvSpPr>
          <p:cNvPr id="3" name="Content Placeholder 2">
            <a:extLst>
              <a:ext uri="{FF2B5EF4-FFF2-40B4-BE49-F238E27FC236}">
                <a16:creationId xmlns:a16="http://schemas.microsoft.com/office/drawing/2014/main" id="{249C8CB7-B321-4DAD-91B5-5FD605BF8D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81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2AB7-1EE3-4EE4-9915-9591AE1622A8}"/>
              </a:ext>
            </a:extLst>
          </p:cNvPr>
          <p:cNvSpPr>
            <a:spLocks noGrp="1"/>
          </p:cNvSpPr>
          <p:nvPr>
            <p:ph type="title"/>
          </p:nvPr>
        </p:nvSpPr>
        <p:spPr/>
        <p:txBody>
          <a:bodyPr/>
          <a:lstStyle/>
          <a:p>
            <a:r>
              <a:rPr lang="en-US" b="0" i="0" dirty="0">
                <a:effectLst/>
                <a:latin typeface="Slack-Lato"/>
              </a:rPr>
              <a:t>Relationship between random minor crimes to see if people acting stupid increases</a:t>
            </a:r>
            <a:endParaRPr lang="en-US" dirty="0"/>
          </a:p>
        </p:txBody>
      </p:sp>
      <p:sp>
        <p:nvSpPr>
          <p:cNvPr id="3" name="Content Placeholder 2">
            <a:extLst>
              <a:ext uri="{FF2B5EF4-FFF2-40B4-BE49-F238E27FC236}">
                <a16:creationId xmlns:a16="http://schemas.microsoft.com/office/drawing/2014/main" id="{89D501B8-AF98-4A15-BE3D-670C64D158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338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E98D-1AA0-433F-BDA3-BDD038400B5A}"/>
              </a:ext>
            </a:extLst>
          </p:cNvPr>
          <p:cNvSpPr>
            <a:spLocks noGrp="1"/>
          </p:cNvSpPr>
          <p:nvPr>
            <p:ph type="title"/>
          </p:nvPr>
        </p:nvSpPr>
        <p:spPr/>
        <p:txBody>
          <a:bodyPr/>
          <a:lstStyle/>
          <a:p>
            <a:r>
              <a:rPr lang="en-US" b="0" i="0" dirty="0">
                <a:effectLst/>
                <a:latin typeface="Slack-Lato"/>
              </a:rPr>
              <a:t>split out crimes for individual correlations to see if one in particular is driving trends</a:t>
            </a:r>
            <a:endParaRPr lang="en-US" dirty="0"/>
          </a:p>
        </p:txBody>
      </p:sp>
      <p:sp>
        <p:nvSpPr>
          <p:cNvPr id="3" name="Content Placeholder 2">
            <a:extLst>
              <a:ext uri="{FF2B5EF4-FFF2-40B4-BE49-F238E27FC236}">
                <a16:creationId xmlns:a16="http://schemas.microsoft.com/office/drawing/2014/main" id="{44CD2637-E077-420A-A67B-4742FB65C9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735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lstStyle/>
          <a:p>
            <a:r>
              <a:rPr lang="en-US" b="0" i="0" dirty="0">
                <a:effectLst/>
                <a:latin typeface="Slack-Lato"/>
              </a:rPr>
              <a:t>compare on annual and monthly basis</a:t>
            </a:r>
            <a:endParaRPr lang="en-US" dirty="0"/>
          </a:p>
        </p:txBody>
      </p:sp>
      <p:sp>
        <p:nvSpPr>
          <p:cNvPr id="3" name="Content Placeholder 2">
            <a:extLst>
              <a:ext uri="{FF2B5EF4-FFF2-40B4-BE49-F238E27FC236}">
                <a16:creationId xmlns:a16="http://schemas.microsoft.com/office/drawing/2014/main" id="{2121498F-F0FF-4477-9771-DD0C875A3B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502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dirty="0"/>
              <a:t>Data was selected over 3 years (2015-2017) for four months with important holidays:</a:t>
            </a:r>
          </a:p>
          <a:p>
            <a:pPr lvl="1"/>
            <a:r>
              <a:rPr lang="en-US" sz="2000" dirty="0"/>
              <a:t>January –New Years</a:t>
            </a:r>
          </a:p>
          <a:p>
            <a:pPr lvl="1"/>
            <a:r>
              <a:rPr lang="en-US" sz="2000" dirty="0"/>
              <a:t>July – 4</a:t>
            </a:r>
            <a:r>
              <a:rPr lang="en-US" sz="2000" baseline="30000" dirty="0"/>
              <a:t>th</a:t>
            </a:r>
            <a:r>
              <a:rPr lang="en-US" sz="2000" dirty="0"/>
              <a:t> of July</a:t>
            </a:r>
          </a:p>
          <a:p>
            <a:pPr lvl="1"/>
            <a:r>
              <a:rPr lang="en-US" sz="2000" dirty="0"/>
              <a:t>October  - Halloween</a:t>
            </a:r>
          </a:p>
          <a:p>
            <a:pPr lvl="1"/>
            <a:r>
              <a:rPr lang="en-US" sz="2000" dirty="0"/>
              <a:t>December  - Christmas</a:t>
            </a:r>
          </a:p>
          <a:p>
            <a:r>
              <a:rPr lang="en-US" sz="2400" dirty="0"/>
              <a:t>Data was analyzed to see if there was a correlation between the holidays, the full moon and crime reports</a:t>
            </a:r>
          </a:p>
        </p:txBody>
      </p:sp>
    </p:spTree>
    <p:extLst>
      <p:ext uri="{BB962C8B-B14F-4D97-AF65-F5344CB8AC3E}">
        <p14:creationId xmlns:p14="http://schemas.microsoft.com/office/powerpoint/2010/main" val="8610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5" name="Content Placeholder 4" descr="Graphical user interface, application&#10;&#10;Description automatically generated">
            <a:extLst>
              <a:ext uri="{FF2B5EF4-FFF2-40B4-BE49-F238E27FC236}">
                <a16:creationId xmlns:a16="http://schemas.microsoft.com/office/drawing/2014/main" id="{ADE2B374-553A-9F4F-BA68-20850A121087}"/>
              </a:ext>
            </a:extLst>
          </p:cNvPr>
          <p:cNvPicPr>
            <a:picLocks noGrp="1" noChangeAspect="1"/>
          </p:cNvPicPr>
          <p:nvPr>
            <p:ph idx="1"/>
          </p:nvPr>
        </p:nvPicPr>
        <p:blipFill>
          <a:blip r:embed="rId2"/>
          <a:stretch>
            <a:fillRect/>
          </a:stretch>
        </p:blipFill>
        <p:spPr>
          <a:xfrm>
            <a:off x="685801" y="2065867"/>
            <a:ext cx="6246828" cy="3657600"/>
          </a:xfrm>
          <a:solidFill>
            <a:schemeClr val="tx1"/>
          </a:solidFill>
        </p:spPr>
      </p:pic>
      <p:sp>
        <p:nvSpPr>
          <p:cNvPr id="3" name="TextBox 2">
            <a:extLst>
              <a:ext uri="{FF2B5EF4-FFF2-40B4-BE49-F238E27FC236}">
                <a16:creationId xmlns:a16="http://schemas.microsoft.com/office/drawing/2014/main" id="{0A4E97E8-59BE-684B-B5CB-D73B37E605B7}"/>
              </a:ext>
            </a:extLst>
          </p:cNvPr>
          <p:cNvSpPr txBox="1"/>
          <p:nvPr/>
        </p:nvSpPr>
        <p:spPr>
          <a:xfrm>
            <a:off x="7590972" y="2065867"/>
            <a:ext cx="335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comparting New Years (1</a:t>
            </a:r>
            <a:r>
              <a:rPr lang="en-US" sz="2400" baseline="30000" dirty="0"/>
              <a:t>st</a:t>
            </a:r>
            <a:r>
              <a:rPr lang="en-US" sz="2400" dirty="0"/>
              <a:t> of January) the crimes reported were above 400</a:t>
            </a:r>
          </a:p>
          <a:p>
            <a:pPr marL="285750" indent="-285750">
              <a:buFont typeface="Arial" panose="020B0604020202020204" pitchFamily="34" charset="0"/>
              <a:buChar char="•"/>
            </a:pPr>
            <a:r>
              <a:rPr lang="en-US" sz="2400" dirty="0"/>
              <a:t>The days the full moon was out the crime rate reports varied randomly</a:t>
            </a:r>
          </a:p>
        </p:txBody>
      </p:sp>
    </p:spTree>
    <p:extLst>
      <p:ext uri="{BB962C8B-B14F-4D97-AF65-F5344CB8AC3E}">
        <p14:creationId xmlns:p14="http://schemas.microsoft.com/office/powerpoint/2010/main" val="37340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9" name="Content Placeholder 8" descr="Graphical user interface, application&#10;&#10;Description automatically generated with medium confidence">
            <a:extLst>
              <a:ext uri="{FF2B5EF4-FFF2-40B4-BE49-F238E27FC236}">
                <a16:creationId xmlns:a16="http://schemas.microsoft.com/office/drawing/2014/main" id="{E6B4DD0D-C8DB-F348-8AF5-E6D9AC7445B1}"/>
              </a:ext>
            </a:extLst>
          </p:cNvPr>
          <p:cNvPicPr>
            <a:picLocks noGrp="1" noChangeAspect="1"/>
          </p:cNvPicPr>
          <p:nvPr>
            <p:ph idx="1"/>
          </p:nvPr>
        </p:nvPicPr>
        <p:blipFill>
          <a:blip r:embed="rId2"/>
          <a:stretch>
            <a:fillRect/>
          </a:stretch>
        </p:blipFill>
        <p:spPr>
          <a:xfrm>
            <a:off x="685801" y="2065867"/>
            <a:ext cx="5882101" cy="3649662"/>
          </a:xfrm>
          <a:solidFill>
            <a:schemeClr val="tx1"/>
          </a:solidFill>
        </p:spPr>
      </p:pic>
      <p:sp>
        <p:nvSpPr>
          <p:cNvPr id="10" name="TextBox 9">
            <a:extLst>
              <a:ext uri="{FF2B5EF4-FFF2-40B4-BE49-F238E27FC236}">
                <a16:creationId xmlns:a16="http://schemas.microsoft.com/office/drawing/2014/main" id="{6137D893-DDB5-FB47-8F58-ED821C456F0C}"/>
              </a:ext>
            </a:extLst>
          </p:cNvPr>
          <p:cNvSpPr txBox="1"/>
          <p:nvPr/>
        </p:nvSpPr>
        <p:spPr>
          <a:xfrm>
            <a:off x="7344229"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was no crime correlation for 4</a:t>
            </a:r>
            <a:r>
              <a:rPr lang="en-US" sz="2400" baseline="30000" dirty="0"/>
              <a:t>th</a:t>
            </a:r>
            <a:r>
              <a:rPr lang="en-US" sz="2400" dirty="0"/>
              <a:t> of July (American independence day)</a:t>
            </a:r>
          </a:p>
          <a:p>
            <a:pPr marL="285750" indent="-285750">
              <a:buFont typeface="Arial" panose="020B0604020202020204" pitchFamily="34" charset="0"/>
              <a:buChar char="•"/>
            </a:pPr>
            <a:r>
              <a:rPr lang="en-US" sz="2400" dirty="0"/>
              <a:t>Crime reports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 reported crimes varied on the days of full moon </a:t>
            </a:r>
          </a:p>
        </p:txBody>
      </p:sp>
    </p:spTree>
    <p:extLst>
      <p:ext uri="{BB962C8B-B14F-4D97-AF65-F5344CB8AC3E}">
        <p14:creationId xmlns:p14="http://schemas.microsoft.com/office/powerpoint/2010/main" val="395514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A picture containing shape&#10;&#10;Description automatically generated">
            <a:extLst>
              <a:ext uri="{FF2B5EF4-FFF2-40B4-BE49-F238E27FC236}">
                <a16:creationId xmlns:a16="http://schemas.microsoft.com/office/drawing/2014/main" id="{3D742373-C084-814A-AE05-1CFA75FA8967}"/>
              </a:ext>
            </a:extLst>
          </p:cNvPr>
          <p:cNvPicPr>
            <a:picLocks noGrp="1" noChangeAspect="1"/>
          </p:cNvPicPr>
          <p:nvPr>
            <p:ph idx="1"/>
          </p:nvPr>
        </p:nvPicPr>
        <p:blipFill>
          <a:blip r:embed="rId2"/>
          <a:stretch>
            <a:fillRect/>
          </a:stretch>
        </p:blipFill>
        <p:spPr>
          <a:xfrm>
            <a:off x="685801" y="1909309"/>
            <a:ext cx="6270896" cy="3649662"/>
          </a:xfrm>
          <a:solidFill>
            <a:schemeClr val="tx1"/>
          </a:solidFill>
        </p:spPr>
      </p:pic>
      <p:sp>
        <p:nvSpPr>
          <p:cNvPr id="8" name="TextBox 7">
            <a:extLst>
              <a:ext uri="{FF2B5EF4-FFF2-40B4-BE49-F238E27FC236}">
                <a16:creationId xmlns:a16="http://schemas.microsoft.com/office/drawing/2014/main" id="{01DE470B-ABC4-4740-93FE-B274579067C0}"/>
              </a:ext>
            </a:extLst>
          </p:cNvPr>
          <p:cNvSpPr txBox="1"/>
          <p:nvPr/>
        </p:nvSpPr>
        <p:spPr>
          <a:xfrm>
            <a:off x="7718290" y="1914147"/>
            <a:ext cx="33528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compared to Halloween (October 31</a:t>
            </a:r>
            <a:r>
              <a:rPr lang="en-US" sz="2400" baseline="30000" dirty="0"/>
              <a:t>st</a:t>
            </a:r>
            <a:r>
              <a:rPr lang="en-US" sz="2400" dirty="0"/>
              <a:t>) there was a high crime trend for the years 2015 and 2016 but not 2017</a:t>
            </a:r>
          </a:p>
          <a:p>
            <a:pPr marL="285750" indent="-285750">
              <a:buFont typeface="Arial" panose="020B0604020202020204" pitchFamily="34" charset="0"/>
              <a:buChar char="•"/>
            </a:pPr>
            <a:r>
              <a:rPr lang="en-US" sz="2400" dirty="0"/>
              <a:t>Crimes reported  were high on the first of the month</a:t>
            </a:r>
          </a:p>
          <a:p>
            <a:pPr marL="285750" indent="-285750">
              <a:buFont typeface="Arial" panose="020B0604020202020204" pitchFamily="34" charset="0"/>
              <a:buChar char="•"/>
            </a:pPr>
            <a:r>
              <a:rPr lang="en-US" sz="2400" dirty="0"/>
              <a:t>The days the full moon showed no trend</a:t>
            </a:r>
          </a:p>
        </p:txBody>
      </p:sp>
    </p:spTree>
    <p:extLst>
      <p:ext uri="{BB962C8B-B14F-4D97-AF65-F5344CB8AC3E}">
        <p14:creationId xmlns:p14="http://schemas.microsoft.com/office/powerpoint/2010/main" val="15560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pic>
        <p:nvPicPr>
          <p:cNvPr id="6" name="Content Placeholder 5" descr="Graphical user interface, application&#10;&#10;Description automatically generated">
            <a:extLst>
              <a:ext uri="{FF2B5EF4-FFF2-40B4-BE49-F238E27FC236}">
                <a16:creationId xmlns:a16="http://schemas.microsoft.com/office/drawing/2014/main" id="{AABB4EA8-5387-BD4B-A182-4E2E68A3E1C5}"/>
              </a:ext>
            </a:extLst>
          </p:cNvPr>
          <p:cNvPicPr>
            <a:picLocks noGrp="1" noChangeAspect="1"/>
          </p:cNvPicPr>
          <p:nvPr>
            <p:ph idx="1"/>
          </p:nvPr>
        </p:nvPicPr>
        <p:blipFill>
          <a:blip r:embed="rId2"/>
          <a:stretch>
            <a:fillRect/>
          </a:stretch>
        </p:blipFill>
        <p:spPr>
          <a:xfrm>
            <a:off x="685801" y="2065867"/>
            <a:ext cx="6484107" cy="3649662"/>
          </a:xfrm>
          <a:solidFill>
            <a:schemeClr val="tx1"/>
          </a:solidFill>
        </p:spPr>
      </p:pic>
      <p:sp>
        <p:nvSpPr>
          <p:cNvPr id="8" name="TextBox 7">
            <a:extLst>
              <a:ext uri="{FF2B5EF4-FFF2-40B4-BE49-F238E27FC236}">
                <a16:creationId xmlns:a16="http://schemas.microsoft.com/office/drawing/2014/main" id="{45272294-9412-DD43-B5DE-54CB66A9AE03}"/>
              </a:ext>
            </a:extLst>
          </p:cNvPr>
          <p:cNvSpPr txBox="1"/>
          <p:nvPr/>
        </p:nvSpPr>
        <p:spPr>
          <a:xfrm>
            <a:off x="7590972" y="2065867"/>
            <a:ext cx="3352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Crime reports decreased around Christmas (25</a:t>
            </a:r>
            <a:r>
              <a:rPr lang="en-US" sz="2400" baseline="30000" dirty="0"/>
              <a:t>th</a:t>
            </a:r>
            <a:r>
              <a:rPr lang="en-US" sz="2400" dirty="0"/>
              <a:t> December)</a:t>
            </a:r>
          </a:p>
          <a:p>
            <a:pPr marL="285750" indent="-285750">
              <a:buFont typeface="Arial" panose="020B0604020202020204" pitchFamily="34" charset="0"/>
              <a:buChar char="•"/>
            </a:pPr>
            <a:r>
              <a:rPr lang="en-US" sz="2400" dirty="0"/>
              <a:t>Crime reporting rates were higher on the 1</a:t>
            </a:r>
            <a:r>
              <a:rPr lang="en-US" sz="2400" baseline="30000" dirty="0"/>
              <a:t>st</a:t>
            </a:r>
            <a:r>
              <a:rPr lang="en-US" sz="2400" dirty="0"/>
              <a:t> of the month</a:t>
            </a:r>
          </a:p>
          <a:p>
            <a:pPr marL="285750" indent="-285750">
              <a:buFont typeface="Arial" panose="020B0604020202020204" pitchFamily="34" charset="0"/>
              <a:buChar char="•"/>
            </a:pPr>
            <a:r>
              <a:rPr lang="en-US" sz="2400" dirty="0"/>
              <a:t>There was no relation between the full moon and crimes reported </a:t>
            </a:r>
          </a:p>
        </p:txBody>
      </p:sp>
    </p:spTree>
    <p:extLst>
      <p:ext uri="{BB962C8B-B14F-4D97-AF65-F5344CB8AC3E}">
        <p14:creationId xmlns:p14="http://schemas.microsoft.com/office/powerpoint/2010/main" val="32328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619-3931-44F3-901B-4E43CA2CB754}"/>
              </a:ext>
            </a:extLst>
          </p:cNvPr>
          <p:cNvSpPr>
            <a:spLocks noGrp="1"/>
          </p:cNvSpPr>
          <p:nvPr>
            <p:ph type="title"/>
          </p:nvPr>
        </p:nvSpPr>
        <p:spPr/>
        <p:txBody>
          <a:bodyPr/>
          <a:lstStyle/>
          <a:p>
            <a:pPr algn="ctr"/>
            <a:r>
              <a:rPr lang="en-US" b="1" dirty="0"/>
              <a:t>8-Phases of the lunar cycle</a:t>
            </a:r>
          </a:p>
        </p:txBody>
      </p:sp>
      <p:sp>
        <p:nvSpPr>
          <p:cNvPr id="3" name="Content Placeholder 2">
            <a:extLst>
              <a:ext uri="{FF2B5EF4-FFF2-40B4-BE49-F238E27FC236}">
                <a16:creationId xmlns:a16="http://schemas.microsoft.com/office/drawing/2014/main" id="{7E87F349-5D60-4135-B6A8-91204589F9C5}"/>
              </a:ext>
            </a:extLst>
          </p:cNvPr>
          <p:cNvSpPr>
            <a:spLocks noGrp="1"/>
          </p:cNvSpPr>
          <p:nvPr>
            <p:ph idx="1"/>
          </p:nvPr>
        </p:nvSpPr>
        <p:spPr/>
        <p:txBody>
          <a:bodyPr>
            <a:normAutofit/>
          </a:bodyPr>
          <a:lstStyle/>
          <a:p>
            <a:pPr marL="0" indent="0">
              <a:buNone/>
            </a:pPr>
            <a:r>
              <a:rPr lang="en-US" sz="2800" b="0" i="0" dirty="0">
                <a:effectLst/>
              </a:rPr>
              <a:t>When sunlight reflects off the near side, we call it a full Moon. The rest of the month we see parts of the daytime side of the Moon, or phases. These eight phases are, in order, </a:t>
            </a:r>
            <a:r>
              <a:rPr lang="en-US" sz="2800" b="1" i="0" dirty="0">
                <a:effectLst/>
              </a:rPr>
              <a:t>new Moon, </a:t>
            </a:r>
            <a:r>
              <a:rPr lang="en-US" sz="2800" b="1" i="0" u="none" strike="noStrike" dirty="0">
                <a:effectLst/>
                <a:hlinkClick r:id="rId2">
                  <a:extLst>
                    <a:ext uri="{A12FA001-AC4F-418D-AE19-62706E023703}">
                      <ahyp:hlinkClr xmlns:ahyp="http://schemas.microsoft.com/office/drawing/2018/hyperlinkcolor" val="tx"/>
                    </a:ext>
                  </a:extLst>
                </a:hlinkClick>
              </a:rPr>
              <a:t>waxing crescent</a:t>
            </a:r>
            <a:r>
              <a:rPr lang="en-US" sz="2800" b="1" i="0" dirty="0">
                <a:effectLst/>
              </a:rPr>
              <a:t>, first quarter, waxing </a:t>
            </a:r>
            <a:r>
              <a:rPr lang="en-US" sz="2800" b="1" i="0" u="none" strike="noStrike" dirty="0">
                <a:effectLst/>
                <a:hlinkClick r:id="rId2">
                  <a:extLst>
                    <a:ext uri="{A12FA001-AC4F-418D-AE19-62706E023703}">
                      <ahyp:hlinkClr xmlns:ahyp="http://schemas.microsoft.com/office/drawing/2018/hyperlinkcolor" val="tx"/>
                    </a:ext>
                  </a:extLst>
                </a:hlinkClick>
              </a:rPr>
              <a:t>gibbous</a:t>
            </a:r>
            <a:r>
              <a:rPr lang="en-US" sz="2800" b="1" i="0" dirty="0">
                <a:effectLst/>
              </a:rPr>
              <a:t>, full Moon, waning gibbous, third quarter and waning crescent</a:t>
            </a:r>
            <a:r>
              <a:rPr lang="en-US" sz="2800" b="0" i="0" dirty="0">
                <a:effectLst/>
              </a:rPr>
              <a:t>. The cycle repeats once a month (every 29.5 days).</a:t>
            </a:r>
          </a:p>
          <a:p>
            <a:pPr marL="0" indent="0">
              <a:buNone/>
            </a:pPr>
            <a:endParaRPr lang="en-US" sz="2800" dirty="0"/>
          </a:p>
        </p:txBody>
      </p:sp>
      <p:sp>
        <p:nvSpPr>
          <p:cNvPr id="8" name="TextBox 7">
            <a:extLst>
              <a:ext uri="{FF2B5EF4-FFF2-40B4-BE49-F238E27FC236}">
                <a16:creationId xmlns:a16="http://schemas.microsoft.com/office/drawing/2014/main" id="{B479AC54-8F65-42E9-BF92-7F7D17125AAE}"/>
              </a:ext>
            </a:extLst>
          </p:cNvPr>
          <p:cNvSpPr txBox="1"/>
          <p:nvPr/>
        </p:nvSpPr>
        <p:spPr>
          <a:xfrm>
            <a:off x="914399" y="4928358"/>
            <a:ext cx="10329333" cy="553998"/>
          </a:xfrm>
          <a:prstGeom prst="rect">
            <a:avLst/>
          </a:prstGeom>
          <a:noFill/>
        </p:spPr>
        <p:txBody>
          <a:bodyPr wrap="square">
            <a:spAutoFit/>
          </a:bodyPr>
          <a:lstStyle/>
          <a:p>
            <a:r>
              <a:rPr lang="en-US" sz="1200" dirty="0"/>
              <a:t>Retrieved from </a:t>
            </a:r>
            <a:r>
              <a:rPr lang="en-US" sz="1200" dirty="0">
                <a:hlinkClick r:id="rId3"/>
              </a:rPr>
              <a:t>https://solarsystem.nasa.gov/moons/earths-moon/lunar-phases-and-eclipses/</a:t>
            </a:r>
            <a:r>
              <a:rPr lang="en-US" sz="1200" dirty="0"/>
              <a:t> on March 11, 2021</a:t>
            </a:r>
          </a:p>
          <a:p>
            <a:endParaRPr lang="en-US" dirty="0"/>
          </a:p>
        </p:txBody>
      </p:sp>
    </p:spTree>
    <p:extLst>
      <p:ext uri="{BB962C8B-B14F-4D97-AF65-F5344CB8AC3E}">
        <p14:creationId xmlns:p14="http://schemas.microsoft.com/office/powerpoint/2010/main" val="205228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9949-280F-43AA-8DA0-8BCC418455C6}"/>
              </a:ext>
            </a:extLst>
          </p:cNvPr>
          <p:cNvSpPr>
            <a:spLocks noGrp="1"/>
          </p:cNvSpPr>
          <p:nvPr>
            <p:ph type="title"/>
          </p:nvPr>
        </p:nvSpPr>
        <p:spPr/>
        <p:txBody>
          <a:bodyPr>
            <a:normAutofit/>
          </a:bodyPr>
          <a:lstStyle/>
          <a:p>
            <a:r>
              <a:rPr lang="en-US" sz="3200" b="0" i="0" dirty="0">
                <a:effectLst/>
                <a:latin typeface="Slack-Lato"/>
              </a:rPr>
              <a:t>Comparing high crime holidays and full moon</a:t>
            </a:r>
            <a:endParaRPr lang="en-US" sz="3200" dirty="0"/>
          </a:p>
        </p:txBody>
      </p:sp>
      <p:sp>
        <p:nvSpPr>
          <p:cNvPr id="4" name="Content Placeholder 3">
            <a:extLst>
              <a:ext uri="{FF2B5EF4-FFF2-40B4-BE49-F238E27FC236}">
                <a16:creationId xmlns:a16="http://schemas.microsoft.com/office/drawing/2014/main" id="{237D400C-391F-1040-B25C-80BDF5942ED4}"/>
              </a:ext>
            </a:extLst>
          </p:cNvPr>
          <p:cNvSpPr>
            <a:spLocks noGrp="1"/>
          </p:cNvSpPr>
          <p:nvPr>
            <p:ph idx="1"/>
          </p:nvPr>
        </p:nvSpPr>
        <p:spPr>
          <a:xfrm>
            <a:off x="685801" y="2142067"/>
            <a:ext cx="10432142" cy="3649133"/>
          </a:xfrm>
        </p:spPr>
        <p:txBody>
          <a:bodyPr>
            <a:normAutofit/>
          </a:bodyPr>
          <a:lstStyle/>
          <a:p>
            <a:r>
              <a:rPr lang="en-US" sz="2400" b="1" dirty="0"/>
              <a:t>There was no correlation between the full moon and crime reported</a:t>
            </a:r>
          </a:p>
          <a:p>
            <a:r>
              <a:rPr lang="en-US" sz="2400" dirty="0"/>
              <a:t>Crimes reported were highest for 1</a:t>
            </a:r>
            <a:r>
              <a:rPr lang="en-US" sz="2400" baseline="30000" dirty="0"/>
              <a:t>st</a:t>
            </a:r>
            <a:r>
              <a:rPr lang="en-US" sz="2400" dirty="0"/>
              <a:t> of January for all years chosen</a:t>
            </a:r>
          </a:p>
          <a:p>
            <a:r>
              <a:rPr lang="en-US" sz="2400" dirty="0"/>
              <a:t>There was an overall increase in the crime reports on the 1</a:t>
            </a:r>
            <a:r>
              <a:rPr lang="en-US" sz="2400" baseline="30000" dirty="0"/>
              <a:t>st</a:t>
            </a:r>
            <a:r>
              <a:rPr lang="en-US" sz="2400" dirty="0"/>
              <a:t> of the months chosen</a:t>
            </a:r>
          </a:p>
          <a:p>
            <a:r>
              <a:rPr lang="en-US" sz="2400" dirty="0"/>
              <a:t>Crime reports decreased during Christmas time</a:t>
            </a:r>
          </a:p>
        </p:txBody>
      </p:sp>
    </p:spTree>
    <p:extLst>
      <p:ext uri="{BB962C8B-B14F-4D97-AF65-F5344CB8AC3E}">
        <p14:creationId xmlns:p14="http://schemas.microsoft.com/office/powerpoint/2010/main" val="249217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99D-176D-4BAE-A7DD-BB982686691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9085E2C-1888-40A5-8FC7-941B2CBA4B96}"/>
              </a:ext>
            </a:extLst>
          </p:cNvPr>
          <p:cNvSpPr>
            <a:spLocks noGrp="1"/>
          </p:cNvSpPr>
          <p:nvPr>
            <p:ph idx="1"/>
          </p:nvPr>
        </p:nvSpPr>
        <p:spPr/>
        <p:txBody>
          <a:bodyPr>
            <a:normAutofit/>
          </a:bodyPr>
          <a:lstStyle/>
          <a:p>
            <a:pPr marL="0" indent="0">
              <a:buNone/>
            </a:pPr>
            <a:r>
              <a:rPr lang="en-US" sz="2800" b="0" i="0" dirty="0">
                <a:effectLst/>
                <a:latin typeface="Slack-Lato"/>
              </a:rPr>
              <a:t>Our project is to uncover patterns in criminal activity in Austin with the various moon phases. Covering data between 2014 to 2021. We'll examine relationships between types of crime and moon phase; crime rates and moon phase; and related questions, as the data admits.</a:t>
            </a:r>
            <a:endParaRPr lang="en-US" sz="2800" dirty="0"/>
          </a:p>
        </p:txBody>
      </p:sp>
    </p:spTree>
    <p:extLst>
      <p:ext uri="{BB962C8B-B14F-4D97-AF65-F5344CB8AC3E}">
        <p14:creationId xmlns:p14="http://schemas.microsoft.com/office/powerpoint/2010/main" val="176560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D41-2734-4F75-8227-C74FAF063705}"/>
              </a:ext>
            </a:extLst>
          </p:cNvPr>
          <p:cNvSpPr>
            <a:spLocks noGrp="1"/>
          </p:cNvSpPr>
          <p:nvPr>
            <p:ph type="title"/>
          </p:nvPr>
        </p:nvSpPr>
        <p:spPr/>
        <p:txBody>
          <a:bodyPr/>
          <a:lstStyle/>
          <a:p>
            <a:r>
              <a:rPr lang="en-US" dirty="0"/>
              <a:t>Hypothesis and question(s)</a:t>
            </a:r>
          </a:p>
        </p:txBody>
      </p:sp>
      <p:sp>
        <p:nvSpPr>
          <p:cNvPr id="3" name="Content Placeholder 2">
            <a:extLst>
              <a:ext uri="{FF2B5EF4-FFF2-40B4-BE49-F238E27FC236}">
                <a16:creationId xmlns:a16="http://schemas.microsoft.com/office/drawing/2014/main" id="{B81063FD-5713-4F10-BAB2-A3C3CD53B581}"/>
              </a:ext>
            </a:extLst>
          </p:cNvPr>
          <p:cNvSpPr>
            <a:spLocks noGrp="1"/>
          </p:cNvSpPr>
          <p:nvPr>
            <p:ph idx="1"/>
          </p:nvPr>
        </p:nvSpPr>
        <p:spPr/>
        <p:txBody>
          <a:bodyPr>
            <a:normAutofit/>
          </a:bodyPr>
          <a:lstStyle/>
          <a:p>
            <a:pPr marL="0" indent="0">
              <a:buNone/>
            </a:pPr>
            <a:r>
              <a:rPr lang="en-US" sz="2800" dirty="0"/>
              <a:t>H</a:t>
            </a:r>
            <a:r>
              <a:rPr lang="en-US" sz="2800" baseline="-25000" dirty="0"/>
              <a:t>1:  Incidents of  in Austin, Tx increase  as the lunar phase  </a:t>
            </a:r>
            <a:r>
              <a:rPr lang="en-US" sz="2800" baseline="-25000" dirty="0" err="1"/>
              <a:t>approachs</a:t>
            </a:r>
            <a:r>
              <a:rPr lang="en-US" sz="2800" baseline="-25000" dirty="0"/>
              <a:t> the full moon phase</a:t>
            </a:r>
          </a:p>
          <a:p>
            <a:pPr marL="0" indent="0">
              <a:buNone/>
            </a:pPr>
            <a:r>
              <a:rPr lang="en-US" sz="2800" dirty="0"/>
              <a:t>H</a:t>
            </a:r>
            <a:r>
              <a:rPr lang="en-US" sz="2800" baseline="-25000" dirty="0"/>
              <a:t>0 : Incidents of  in Austin, Tx  do not increase as the lunar phases  approach the full moon phase</a:t>
            </a:r>
          </a:p>
          <a:p>
            <a:pPr marL="0" indent="0">
              <a:buNone/>
            </a:pPr>
            <a:r>
              <a:rPr lang="en-US" sz="2800" baseline="-25000" dirty="0"/>
              <a:t>Q1. Is there a positive relationship between major crimes and reported incidents over time (per day) ?</a:t>
            </a:r>
          </a:p>
          <a:p>
            <a:pPr marL="0" indent="0">
              <a:buNone/>
            </a:pPr>
            <a:r>
              <a:rPr lang="en-US" sz="2800" baseline="-25000" dirty="0"/>
              <a:t>Q2. Is there a positive relationship between major crimes reported and nonviolent crimes reported by moon phase?</a:t>
            </a:r>
          </a:p>
          <a:p>
            <a:pPr marL="0" indent="0">
              <a:buNone/>
            </a:pPr>
            <a:r>
              <a:rPr lang="en-US" sz="2800" baseline="-25000" dirty="0"/>
              <a:t>Q3. Is there a correlation between moon phase and  assault, intoxication, and theft crimes? </a:t>
            </a:r>
          </a:p>
          <a:p>
            <a:pPr marL="0" indent="0">
              <a:buNone/>
            </a:pPr>
            <a:r>
              <a:rPr lang="en-US" sz="2800" baseline="-25000" dirty="0"/>
              <a:t>Q4. Is there an increase in minor (stupid) crimes as the lunar phase approaches the full moon phase?</a:t>
            </a:r>
          </a:p>
          <a:p>
            <a:pPr marL="0" indent="0">
              <a:buNone/>
            </a:pPr>
            <a:endParaRPr lang="en-US" sz="2800" baseline="-25000" dirty="0"/>
          </a:p>
          <a:p>
            <a:pPr marL="0" indent="0">
              <a:buNone/>
            </a:pPr>
            <a:endParaRPr lang="en-US" baseline="-25000" dirty="0"/>
          </a:p>
          <a:p>
            <a:pPr marL="0" indent="0">
              <a:buNone/>
            </a:pPr>
            <a:endParaRPr lang="en-US" baseline="-25000" dirty="0"/>
          </a:p>
        </p:txBody>
      </p:sp>
    </p:spTree>
    <p:extLst>
      <p:ext uri="{BB962C8B-B14F-4D97-AF65-F5344CB8AC3E}">
        <p14:creationId xmlns:p14="http://schemas.microsoft.com/office/powerpoint/2010/main" val="75230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DATA Analysis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r>
              <a:rPr lang="en-US" dirty="0"/>
              <a:t>The crime data API was collected from </a:t>
            </a:r>
            <a:r>
              <a:rPr lang="en-US" dirty="0">
                <a:hlinkClick r:id="rId2"/>
              </a:rPr>
              <a:t>https://data.austintexas.gov/Public-Safety/Crime-Reports/</a:t>
            </a:r>
            <a:r>
              <a:rPr lang="en-US" dirty="0"/>
              <a:t> for years 2014 to 2021 </a:t>
            </a:r>
          </a:p>
          <a:p>
            <a:r>
              <a:rPr lang="en-US" dirty="0"/>
              <a:t>A .csv file was created for the moon phase data by putting the data collected for moon phase and time in excel and save from link </a:t>
            </a:r>
            <a:r>
              <a:rPr lang="en-US" dirty="0">
                <a:hlinkClick r:id="rId3"/>
              </a:rPr>
              <a:t>https://www.calendar-12.com/moon_phases/</a:t>
            </a:r>
            <a:endParaRPr lang="en-US" dirty="0"/>
          </a:p>
          <a:p>
            <a:endParaRPr lang="en-US" dirty="0"/>
          </a:p>
          <a:p>
            <a:endParaRPr lang="en-US" dirty="0"/>
          </a:p>
        </p:txBody>
      </p:sp>
    </p:spTree>
    <p:extLst>
      <p:ext uri="{BB962C8B-B14F-4D97-AF65-F5344CB8AC3E}">
        <p14:creationId xmlns:p14="http://schemas.microsoft.com/office/powerpoint/2010/main" val="178788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E22-F20D-4474-86BD-1FD9535930EB}"/>
              </a:ext>
            </a:extLst>
          </p:cNvPr>
          <p:cNvSpPr>
            <a:spLocks noGrp="1"/>
          </p:cNvSpPr>
          <p:nvPr>
            <p:ph type="title"/>
          </p:nvPr>
        </p:nvSpPr>
        <p:spPr/>
        <p:txBody>
          <a:bodyPr/>
          <a:lstStyle/>
          <a:p>
            <a:r>
              <a:rPr lang="en-US" b="0" i="0" dirty="0">
                <a:effectLst/>
                <a:latin typeface="Slack-Lato"/>
              </a:rPr>
              <a:t>summary statistics</a:t>
            </a:r>
            <a:endParaRPr lang="en-US" dirty="0"/>
          </a:p>
        </p:txBody>
      </p:sp>
      <p:sp>
        <p:nvSpPr>
          <p:cNvPr id="3" name="Content Placeholder 2">
            <a:extLst>
              <a:ext uri="{FF2B5EF4-FFF2-40B4-BE49-F238E27FC236}">
                <a16:creationId xmlns:a16="http://schemas.microsoft.com/office/drawing/2014/main" id="{3FC08B26-83D5-484F-A2AB-7598AC5DB7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E8FF-2B16-4F99-A093-EE0640E6A27F}"/>
              </a:ext>
            </a:extLst>
          </p:cNvPr>
          <p:cNvSpPr>
            <a:spLocks noGrp="1"/>
          </p:cNvSpPr>
          <p:nvPr>
            <p:ph type="title"/>
          </p:nvPr>
        </p:nvSpPr>
        <p:spPr/>
        <p:txBody>
          <a:bodyPr/>
          <a:lstStyle/>
          <a:p>
            <a:r>
              <a:rPr lang="en-US" b="0" i="0" dirty="0">
                <a:effectLst/>
                <a:latin typeface="Slack-Lato"/>
              </a:rPr>
              <a:t>major crimes vs total number of reports for a day</a:t>
            </a:r>
            <a:endParaRPr lang="en-US" dirty="0"/>
          </a:p>
        </p:txBody>
      </p:sp>
      <p:sp>
        <p:nvSpPr>
          <p:cNvPr id="3" name="Content Placeholder 2">
            <a:extLst>
              <a:ext uri="{FF2B5EF4-FFF2-40B4-BE49-F238E27FC236}">
                <a16:creationId xmlns:a16="http://schemas.microsoft.com/office/drawing/2014/main" id="{3545B7BE-E626-4E3D-9F36-6FBF512F0C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97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5493-E7F1-412B-A9BA-2DF226C21DD5}"/>
              </a:ext>
            </a:extLst>
          </p:cNvPr>
          <p:cNvSpPr>
            <a:spLocks noGrp="1"/>
          </p:cNvSpPr>
          <p:nvPr>
            <p:ph type="title"/>
          </p:nvPr>
        </p:nvSpPr>
        <p:spPr/>
        <p:txBody>
          <a:bodyPr/>
          <a:lstStyle/>
          <a:p>
            <a:r>
              <a:rPr lang="en-US" b="0" i="0" dirty="0">
                <a:effectLst/>
                <a:latin typeface="Slack-Lato"/>
              </a:rPr>
              <a:t>graphical representation of moon phase cycle and number of crime reports by day</a:t>
            </a:r>
            <a:endParaRPr lang="en-US" dirty="0"/>
          </a:p>
        </p:txBody>
      </p:sp>
      <p:sp>
        <p:nvSpPr>
          <p:cNvPr id="3" name="Content Placeholder 2">
            <a:extLst>
              <a:ext uri="{FF2B5EF4-FFF2-40B4-BE49-F238E27FC236}">
                <a16:creationId xmlns:a16="http://schemas.microsoft.com/office/drawing/2014/main" id="{35B83C3F-CC5C-48DC-ACC3-A4A67037DFDB}"/>
              </a:ext>
            </a:extLst>
          </p:cNvPr>
          <p:cNvSpPr>
            <a:spLocks noGrp="1"/>
          </p:cNvSpPr>
          <p:nvPr>
            <p:ph idx="1"/>
          </p:nvPr>
        </p:nvSpPr>
        <p:spPr/>
        <p:txBody>
          <a:bodyPr/>
          <a:lstStyle/>
          <a:p>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2720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741-F272-49E7-9612-DEA67F56623D}"/>
              </a:ext>
            </a:extLst>
          </p:cNvPr>
          <p:cNvSpPr>
            <a:spLocks noGrp="1"/>
          </p:cNvSpPr>
          <p:nvPr>
            <p:ph type="title"/>
          </p:nvPr>
        </p:nvSpPr>
        <p:spPr/>
        <p:txBody>
          <a:bodyPr/>
          <a:lstStyle/>
          <a:p>
            <a:r>
              <a:rPr lang="en-US" b="0" i="0" dirty="0">
                <a:effectLst/>
                <a:latin typeface="Slack-Lato"/>
              </a:rPr>
              <a:t>whisker plot of moon phase and crime to check for outliers</a:t>
            </a:r>
            <a:endParaRPr lang="en-US" dirty="0"/>
          </a:p>
        </p:txBody>
      </p:sp>
      <p:sp>
        <p:nvSpPr>
          <p:cNvPr id="3" name="Content Placeholder 2">
            <a:extLst>
              <a:ext uri="{FF2B5EF4-FFF2-40B4-BE49-F238E27FC236}">
                <a16:creationId xmlns:a16="http://schemas.microsoft.com/office/drawing/2014/main" id="{7482E290-D741-4C19-A0CF-CE0CA97A32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780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130</TotalTime>
  <Words>738</Words>
  <Application>Microsoft Macintosh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Slack-Lato</vt:lpstr>
      <vt:lpstr>Celestial</vt:lpstr>
      <vt:lpstr>Lunar Phase Influence On Crime in Austin Texas</vt:lpstr>
      <vt:lpstr>8-Phases of the lunar cycle</vt:lpstr>
      <vt:lpstr>Problem statement</vt:lpstr>
      <vt:lpstr>Hypothesis and question(s)</vt:lpstr>
      <vt:lpstr>DATA Analysis</vt:lpstr>
      <vt:lpstr>summary statistics</vt:lpstr>
      <vt:lpstr>major crimes vs total number of reports for a day</vt:lpstr>
      <vt:lpstr>graphical representation of moon phase cycle and number of crime reports by day</vt:lpstr>
      <vt:lpstr>whisker plot of moon phase and crime to check for outliers</vt:lpstr>
      <vt:lpstr>compare violent crime and nonviolent crime trends to see if one or the other changes with moon phase </vt:lpstr>
      <vt:lpstr>assault and intoxication crimes and theft</vt:lpstr>
      <vt:lpstr>Relationship between random minor crimes to see if people acting stupid increases</vt:lpstr>
      <vt:lpstr>split out crimes for individual correlations to see if one in particular is driving trends</vt:lpstr>
      <vt:lpstr>compare on annual and monthly basis</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lpstr>Comparing high crime holidays and full moon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Phase Influence On Crime in Austin Texas</dc:title>
  <dc:creator>Gregory Talbott</dc:creator>
  <cp:lastModifiedBy>Fatima Shami</cp:lastModifiedBy>
  <cp:revision>15</cp:revision>
  <dcterms:created xsi:type="dcterms:W3CDTF">2021-03-12T00:04:46Z</dcterms:created>
  <dcterms:modified xsi:type="dcterms:W3CDTF">2021-03-13T00:56:30Z</dcterms:modified>
</cp:coreProperties>
</file>