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43"/>
  </p:normalViewPr>
  <p:slideViewPr>
    <p:cSldViewPr snapToGrid="0" snapToObjects="1">
      <p:cViewPr varScale="1">
        <p:scale>
          <a:sx n="110" d="100"/>
          <a:sy n="110" d="100"/>
        </p:scale>
        <p:origin x="200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B712F-D114-E041-BB4B-53A7AEFC2F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1E3FEB-0192-F847-8073-8C6286365F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EC3EA-14B9-A24B-9E40-317FA3D36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6E716-98BC-0C4A-A361-44C9A06D8977}" type="datetimeFigureOut">
              <a:rPr lang="en-GB" smtClean="0"/>
              <a:t>10/01/2019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F2AB71-D89C-974A-94DE-13DF5F696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7C55A7-4831-A444-82DD-063551706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EA38A-5E62-B247-A4CE-821BBBC61A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2831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C43A8-26AE-4F4D-ABDC-AFB072C9B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CC49F0-3080-4D43-B38B-0E1E5B0105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EB92D1-807B-5C4F-B1B1-FF0182DBC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6E716-98BC-0C4A-A361-44C9A06D8977}" type="datetimeFigureOut">
              <a:rPr lang="en-GB" smtClean="0"/>
              <a:t>10/01/2019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56CC40-9FE1-BB46-ACBD-00FEF42D4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FB1078-2DE7-094C-A898-1F9F57F25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EA38A-5E62-B247-A4CE-821BBBC61A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7765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9D2FFB-9687-224F-A46B-300750F181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D4A265-59B4-434D-978A-6E594DC72E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E186A4-5B70-AF4F-9CD5-9F6E0AFF2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6E716-98BC-0C4A-A361-44C9A06D8977}" type="datetimeFigureOut">
              <a:rPr lang="en-GB" smtClean="0"/>
              <a:t>10/01/2019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84B7D1-82B0-CA4E-BEA0-1DA6ADBD2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4C46C-D50C-5144-AEA6-C85D91E29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EA38A-5E62-B247-A4CE-821BBBC61A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7538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65810-D5F8-9D4A-B4B9-9C6036E10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AE7B42-DF9C-5949-A3EB-3A1CE70B18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476074-F4DC-8F4F-8E9A-9E1D9AFEF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6E716-98BC-0C4A-A361-44C9A06D8977}" type="datetimeFigureOut">
              <a:rPr lang="en-GB" smtClean="0"/>
              <a:t>10/01/2019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969C83-FD86-7E45-897F-0F78F38C8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E9341-55A7-5349-9F73-D73971CD9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EA38A-5E62-B247-A4CE-821BBBC61A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456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17B1F-6E2D-6F47-BCB2-C9ACC28DF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A10AD7-4479-564B-ACBC-5B48513BE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3A68C5-8758-924B-B521-BAA74FE2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6E716-98BC-0C4A-A361-44C9A06D8977}" type="datetimeFigureOut">
              <a:rPr lang="en-GB" smtClean="0"/>
              <a:t>10/01/2019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9FFCEF-A2D2-B844-B0F7-4E9CB3DF0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76E22B-ECEA-CE43-9061-4B5D2BECF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EA38A-5E62-B247-A4CE-821BBBC61A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9546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7B18C-0D4A-1A4C-852A-2D436CF96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6E8F90-B77E-1143-BAF1-3CD96F60E2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85BB1E-712D-BA49-86FC-D90663590A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5AA61D-FD0E-DF4F-A4C8-A4BBD2130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6E716-98BC-0C4A-A361-44C9A06D8977}" type="datetimeFigureOut">
              <a:rPr lang="en-GB" smtClean="0"/>
              <a:t>10/01/2019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2E4111-EA60-714D-816E-9687B5344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8BB5B8-116E-3A41-92E6-ED8BBC08A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EA38A-5E62-B247-A4CE-821BBBC61A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505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70E06-08F5-604D-803F-9405866B5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299425-CBA2-334C-A985-D7C8EB88DD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6A9C7C-FDDC-2546-8D55-5323C6DDB0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65FF9E-D0E2-4D49-9F47-BF853A1C50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45DC84-812D-4446-A3EF-5D4AECC6A6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3B4197-3097-D84B-AD2F-B76618826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6E716-98BC-0C4A-A361-44C9A06D8977}" type="datetimeFigureOut">
              <a:rPr lang="en-GB" smtClean="0"/>
              <a:t>10/01/2019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9F271B-8DFA-7C4E-B911-655D326C2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4B4172-F1C4-A84D-9394-09A0522CB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EA38A-5E62-B247-A4CE-821BBBC61A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592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C20CF-205F-4242-B012-E26F003DE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CB071D-02A7-7944-AA2B-57004E635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6E716-98BC-0C4A-A361-44C9A06D8977}" type="datetimeFigureOut">
              <a:rPr lang="en-GB" smtClean="0"/>
              <a:t>10/01/2019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082FC4-3D2F-1049-AA97-2AC1263A6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0F4894-34EA-2E40-9C36-5DF12629B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EA38A-5E62-B247-A4CE-821BBBC61A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6092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9BB2B5-53BD-EA45-809B-D863909B2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6E716-98BC-0C4A-A361-44C9A06D8977}" type="datetimeFigureOut">
              <a:rPr lang="en-GB" smtClean="0"/>
              <a:t>10/01/2019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7C55D5-804A-A941-B518-4B4AA906A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5B1599-770D-744B-B95B-F1FE05E87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EA38A-5E62-B247-A4CE-821BBBC61A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3799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A69AD-A2DA-5E4F-929E-F964A4C9D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1AF4A0-B931-C14D-93B4-D5AEC4202E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0181BD-D4E4-054D-A592-908AD8F45D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1A1F48-BFE8-354D-9C8A-9884B7535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6E716-98BC-0C4A-A361-44C9A06D8977}" type="datetimeFigureOut">
              <a:rPr lang="en-GB" smtClean="0"/>
              <a:t>10/01/2019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DF8FD5-D841-5743-B108-56E651A3D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FE6F06-E45E-1A44-8BD7-2BCED526D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EA38A-5E62-B247-A4CE-821BBBC61A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4863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91879-8635-B44E-B502-15A84745A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DE4F75-EF0C-0C4B-9B3B-BDE3606917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288F51-339B-CA47-AB58-005D899061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ED749F-431D-9F42-900E-819262B19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6E716-98BC-0C4A-A361-44C9A06D8977}" type="datetimeFigureOut">
              <a:rPr lang="en-GB" smtClean="0"/>
              <a:t>10/01/2019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090D66-8C82-C24A-AAF4-5DA9A749F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0DD250-35A6-704F-B031-2FC16B09A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EA38A-5E62-B247-A4CE-821BBBC61A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391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18D64E-C986-044E-AF3F-8B6FFF380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870B60-334F-4A40-AC6C-3BC508F17C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53921B-3FF7-FE40-82F0-200ADCC361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6E716-98BC-0C4A-A361-44C9A06D8977}" type="datetimeFigureOut">
              <a:rPr lang="en-GB" smtClean="0"/>
              <a:t>10/01/2019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E63F6F-93B1-204C-8310-1ADA048167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9694FB-352D-464C-B074-DF1A4208D1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CEA38A-5E62-B247-A4CE-821BBBC61A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7519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baseline="0">
          <a:solidFill>
            <a:schemeClr val="tx1"/>
          </a:solidFill>
          <a:latin typeface="Museo 700" panose="02000000000000000000" pitchFamily="2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baseline="0">
          <a:solidFill>
            <a:schemeClr val="tx1"/>
          </a:solidFill>
          <a:latin typeface="Museo 300" panose="02000000000000000000" pitchFamily="2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Museo 300" panose="02000000000000000000" pitchFamily="2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Museo 300" panose="02000000000000000000" pitchFamily="2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Museo 300" panose="02000000000000000000" pitchFamily="2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Museo 300" panose="02000000000000000000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8F91F-F907-6440-B320-68BDDEA275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Species determination – what’s in my sample?</a:t>
            </a:r>
          </a:p>
        </p:txBody>
      </p:sp>
    </p:spTree>
    <p:extLst>
      <p:ext uri="{BB962C8B-B14F-4D97-AF65-F5344CB8AC3E}">
        <p14:creationId xmlns:p14="http://schemas.microsoft.com/office/powerpoint/2010/main" val="1946842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30F1D-7B77-3A4D-B989-F33E57FFB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my sample?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B01D6-E877-A34B-86EA-480FB97E0A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When might you not know what your sample is?</a:t>
            </a:r>
          </a:p>
          <a:p>
            <a:endParaRPr lang="en-US" b="1" dirty="0"/>
          </a:p>
          <a:p>
            <a:r>
              <a:rPr lang="en-US" b="1" dirty="0"/>
              <a:t>One species </a:t>
            </a:r>
          </a:p>
          <a:p>
            <a:pPr lvl="1"/>
            <a:r>
              <a:rPr lang="en-US" b="1" dirty="0"/>
              <a:t>You have a malaria sample but don’t know which species</a:t>
            </a:r>
          </a:p>
          <a:p>
            <a:pPr lvl="1"/>
            <a:r>
              <a:rPr lang="en-US" b="1" dirty="0"/>
              <a:t>Misidentification or no identification from culture/MALDI-TOF</a:t>
            </a:r>
          </a:p>
          <a:p>
            <a:pPr lvl="1"/>
            <a:endParaRPr lang="en-US" b="1" dirty="0"/>
          </a:p>
          <a:p>
            <a:r>
              <a:rPr lang="en-US" b="1" dirty="0"/>
              <a:t>Metagenomic samples</a:t>
            </a:r>
          </a:p>
          <a:p>
            <a:endParaRPr lang="en-US" b="1" dirty="0"/>
          </a:p>
          <a:p>
            <a:r>
              <a:rPr lang="en-US" b="1" dirty="0"/>
              <a:t>Contamination</a:t>
            </a:r>
          </a:p>
        </p:txBody>
      </p:sp>
    </p:spTree>
    <p:extLst>
      <p:ext uri="{BB962C8B-B14F-4D97-AF65-F5344CB8AC3E}">
        <p14:creationId xmlns:p14="http://schemas.microsoft.com/office/powerpoint/2010/main" val="2005340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686DB-833B-824C-8C3C-99F50E0AC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Taxonomic  Classifiers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254A5-89CA-274D-99B3-D66992A7E0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Compare sequence reads against a database and determine the species</a:t>
            </a:r>
          </a:p>
          <a:p>
            <a:r>
              <a:rPr lang="en-GB" dirty="0"/>
              <a:t>BLAST works for a single sequence, too slow for a whole run</a:t>
            </a:r>
          </a:p>
          <a:p>
            <a:r>
              <a:rPr lang="en-GB" dirty="0"/>
              <a:t>Classifiers use database indexing and k-</a:t>
            </a:r>
            <a:r>
              <a:rPr lang="en-GB" dirty="0" err="1"/>
              <a:t>mer</a:t>
            </a:r>
            <a:r>
              <a:rPr lang="en-GB" dirty="0"/>
              <a:t> searching</a:t>
            </a:r>
          </a:p>
          <a:p>
            <a:r>
              <a:rPr lang="en-GB" dirty="0"/>
              <a:t>Similar accuracy to BLAST but much much faster</a:t>
            </a:r>
          </a:p>
        </p:txBody>
      </p:sp>
    </p:spTree>
    <p:extLst>
      <p:ext uri="{BB962C8B-B14F-4D97-AF65-F5344CB8AC3E}">
        <p14:creationId xmlns:p14="http://schemas.microsoft.com/office/powerpoint/2010/main" val="4220895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31A86-62ED-CA44-A064-648B9BD87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Kraken taxonomic classifier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5DE7371-2227-1141-B6B3-2AD4B84B53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418" t="11476" r="18168" b="61013"/>
          <a:stretch/>
        </p:blipFill>
        <p:spPr>
          <a:xfrm>
            <a:off x="1759353" y="1262086"/>
            <a:ext cx="8021254" cy="457155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ABF2E26-D805-E346-A979-CACFD41556E6}"/>
              </a:ext>
            </a:extLst>
          </p:cNvPr>
          <p:cNvSpPr txBox="1"/>
          <p:nvPr/>
        </p:nvSpPr>
        <p:spPr>
          <a:xfrm>
            <a:off x="3102016" y="6308202"/>
            <a:ext cx="48960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Museo 300" panose="02000000000000000000" pitchFamily="2" charset="77"/>
              </a:rPr>
              <a:t>Wood and </a:t>
            </a:r>
            <a:r>
              <a:rPr lang="en-GB" sz="1600" dirty="0" err="1">
                <a:latin typeface="Museo 300" panose="02000000000000000000" pitchFamily="2" charset="77"/>
              </a:rPr>
              <a:t>Salzberg</a:t>
            </a:r>
            <a:r>
              <a:rPr lang="en-GB" sz="1600" dirty="0">
                <a:latin typeface="Museo 300" panose="02000000000000000000" pitchFamily="2" charset="77"/>
              </a:rPr>
              <a:t> </a:t>
            </a:r>
            <a:r>
              <a:rPr lang="en-US" sz="1600" dirty="0">
                <a:latin typeface="Museo 300" panose="02000000000000000000" pitchFamily="2" charset="77"/>
              </a:rPr>
              <a:t>Genome Biology 2014 </a:t>
            </a:r>
            <a:r>
              <a:rPr lang="en-US" sz="1600" b="1" dirty="0">
                <a:latin typeface="Museo 300" panose="02000000000000000000" pitchFamily="2" charset="77"/>
              </a:rPr>
              <a:t>15</a:t>
            </a:r>
            <a:r>
              <a:rPr lang="en-US" sz="1600" dirty="0">
                <a:latin typeface="Museo 300" panose="02000000000000000000" pitchFamily="2" charset="77"/>
              </a:rPr>
              <a:t>:R46</a:t>
            </a:r>
            <a:endParaRPr lang="en-GB" sz="1600" dirty="0">
              <a:latin typeface="Museo 300" panose="02000000000000000000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728006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5AABBB50-7EE8-5048-985A-FC1722408A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087" y="633875"/>
            <a:ext cx="2184400" cy="5613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FA7255A-0FBA-9B46-8AC2-F08BED6FEDA2}"/>
              </a:ext>
            </a:extLst>
          </p:cNvPr>
          <p:cNvSpPr txBox="1"/>
          <p:nvPr/>
        </p:nvSpPr>
        <p:spPr>
          <a:xfrm>
            <a:off x="3333509" y="1388961"/>
            <a:ext cx="1031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Museo 300" panose="02000000000000000000" pitchFamily="2" charset="77"/>
              </a:rPr>
              <a:t>Bacteria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C35F52-6C76-CA49-975D-E6D7DED1E2A8}"/>
              </a:ext>
            </a:extLst>
          </p:cNvPr>
          <p:cNvSpPr txBox="1"/>
          <p:nvPr/>
        </p:nvSpPr>
        <p:spPr>
          <a:xfrm>
            <a:off x="3333509" y="2585012"/>
            <a:ext cx="1719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Museo 300" panose="02000000000000000000" pitchFamily="2" charset="77"/>
              </a:rPr>
              <a:t>Proteobacteria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29E9AB-7BB7-5D46-A94A-499731C60BD3}"/>
              </a:ext>
            </a:extLst>
          </p:cNvPr>
          <p:cNvSpPr txBox="1"/>
          <p:nvPr/>
        </p:nvSpPr>
        <p:spPr>
          <a:xfrm>
            <a:off x="3333509" y="3223549"/>
            <a:ext cx="2565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latin typeface="Museo 300" panose="02000000000000000000" pitchFamily="2" charset="77"/>
              </a:rPr>
              <a:t>Gammaproteobacteria</a:t>
            </a:r>
            <a:endParaRPr lang="en-GB" dirty="0">
              <a:latin typeface="Museo 300" panose="02000000000000000000" pitchFamily="2" charset="7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BBC2F4-9F5D-2F45-98AB-BF1080630E9F}"/>
              </a:ext>
            </a:extLst>
          </p:cNvPr>
          <p:cNvSpPr txBox="1"/>
          <p:nvPr/>
        </p:nvSpPr>
        <p:spPr>
          <a:xfrm>
            <a:off x="3333509" y="3815787"/>
            <a:ext cx="1998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latin typeface="Museo 300" panose="02000000000000000000" pitchFamily="2" charset="77"/>
              </a:rPr>
              <a:t>Enterobacteriales</a:t>
            </a:r>
            <a:endParaRPr lang="en-GB" dirty="0">
              <a:latin typeface="Museo 300" panose="02000000000000000000" pitchFamily="2" charset="7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4F5B7F-8F0D-3E4C-B9D2-C02851D5E076}"/>
              </a:ext>
            </a:extLst>
          </p:cNvPr>
          <p:cNvSpPr txBox="1"/>
          <p:nvPr/>
        </p:nvSpPr>
        <p:spPr>
          <a:xfrm>
            <a:off x="3333509" y="4419600"/>
            <a:ext cx="2211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Museo 300" panose="02000000000000000000" pitchFamily="2" charset="77"/>
              </a:rPr>
              <a:t>Enterobacteriaceae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E0D500-5863-554C-97CD-22DA666F1119}"/>
              </a:ext>
            </a:extLst>
          </p:cNvPr>
          <p:cNvSpPr txBox="1"/>
          <p:nvPr/>
        </p:nvSpPr>
        <p:spPr>
          <a:xfrm>
            <a:off x="3333509" y="5046562"/>
            <a:ext cx="1382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Museo 300" panose="02000000000000000000" pitchFamily="2" charset="77"/>
              </a:rPr>
              <a:t>Escherichia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A7490A6-BF59-D94E-BD01-47FB8BD3C442}"/>
              </a:ext>
            </a:extLst>
          </p:cNvPr>
          <p:cNvSpPr txBox="1"/>
          <p:nvPr/>
        </p:nvSpPr>
        <p:spPr>
          <a:xfrm>
            <a:off x="3333509" y="5615650"/>
            <a:ext cx="1819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Museo 300" panose="02000000000000000000" pitchFamily="2" charset="77"/>
              </a:rPr>
              <a:t>Escherichia coli</a:t>
            </a:r>
          </a:p>
        </p:txBody>
      </p:sp>
    </p:spTree>
    <p:extLst>
      <p:ext uri="{BB962C8B-B14F-4D97-AF65-F5344CB8AC3E}">
        <p14:creationId xmlns:p14="http://schemas.microsoft.com/office/powerpoint/2010/main" val="3705073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DCAAB-CC21-8844-B975-CCF2443326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5746"/>
            <a:ext cx="12095543" cy="6632295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0.24   8553    8553    U       0       unclassified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99.76  3553969 0       -       1       root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99.76  3553969 217     -       131567    cellular organisms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65.03  2316784 542     D       2           Bacteria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41.67  1484567 0       P       544448    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Tenericutes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41.67  1484567 0       C       31969           Mollicutes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41.67  1484566 0       O       2085          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Mycoplasmatales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41.67  1484566 0       F       2092            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Mycoplasmataceae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41.67  1484566 822     G       2093                  Mycoplasma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41.65  1483728 1434758 S       2100                    Mycoplasma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hyorhinis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0.52  18488   18488   -       936139                    Mycoplasma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hyorhinis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MCLD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0.33  11708   11708   -       1118964                   Mycoplasma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hyorhinis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SK76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0.25  9015    9015    -       872331                    Mycoplasma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hyorhinis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HUB-1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0.20  6995    6995    -       1129369                   Mycoplasma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hyorhinis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GDL-1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0.08  2764    2764    -       634997                    Mycoplasma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hyorhinis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DBS 1050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22.81  812626  157     P       1224          Proteobacteria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22.73  809640  0       C       28216           Betaproteobacteria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22.73  809640  0       O       80840         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Burkholderiales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22.73  809640  0       F       506             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Alcaligenaceae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22.73  809640  0       G       222               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Achromobacter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22.73  809640  0       S       85698               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Achromobacter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xylosoxidans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22.73  809640  809640  -       1216976               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Achromobacter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xylosoxidans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ATCC 27061</a:t>
            </a:r>
          </a:p>
        </p:txBody>
      </p:sp>
    </p:spTree>
    <p:extLst>
      <p:ext uri="{BB962C8B-B14F-4D97-AF65-F5344CB8AC3E}">
        <p14:creationId xmlns:p14="http://schemas.microsoft.com/office/powerpoint/2010/main" val="1696238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49B2C-0D06-CB4F-98B3-63526AC15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Visualisation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F8A1828-05C6-194B-8311-354E9CB467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427" y="1578738"/>
            <a:ext cx="6921500" cy="45339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CDDFE48-0F00-4E48-81EA-BB4DFCC6A46D}"/>
              </a:ext>
            </a:extLst>
          </p:cNvPr>
          <p:cNvSpPr txBox="1"/>
          <p:nvPr/>
        </p:nvSpPr>
        <p:spPr>
          <a:xfrm>
            <a:off x="929832" y="6342927"/>
            <a:ext cx="1126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Museo 300" panose="02000000000000000000" pitchFamily="2" charset="77"/>
              </a:rPr>
              <a:t>Breitwieser</a:t>
            </a:r>
            <a:r>
              <a:rPr lang="en-US" sz="1200" dirty="0">
                <a:latin typeface="Museo 300" panose="02000000000000000000" pitchFamily="2" charset="77"/>
              </a:rPr>
              <a:t> FP, </a:t>
            </a:r>
            <a:r>
              <a:rPr lang="en-US" sz="1200" dirty="0" err="1">
                <a:latin typeface="Museo 300" panose="02000000000000000000" pitchFamily="2" charset="77"/>
              </a:rPr>
              <a:t>Salzberg</a:t>
            </a:r>
            <a:r>
              <a:rPr lang="en-US" sz="1200" dirty="0">
                <a:latin typeface="Museo 300" panose="02000000000000000000" pitchFamily="2" charset="77"/>
              </a:rPr>
              <a:t> SL. </a:t>
            </a:r>
            <a:r>
              <a:rPr lang="en-US" sz="1200" dirty="0" err="1">
                <a:latin typeface="Museo 300" panose="02000000000000000000" pitchFamily="2" charset="77"/>
              </a:rPr>
              <a:t>Pavian</a:t>
            </a:r>
            <a:r>
              <a:rPr lang="en-US" sz="1200" dirty="0">
                <a:latin typeface="Museo 300" panose="02000000000000000000" pitchFamily="2" charset="77"/>
              </a:rPr>
              <a:t>: Interactive analysis of metagenomics data for </a:t>
            </a:r>
            <a:r>
              <a:rPr lang="en-US" sz="1200" dirty="0" err="1">
                <a:latin typeface="Museo 300" panose="02000000000000000000" pitchFamily="2" charset="77"/>
              </a:rPr>
              <a:t>microbiomics</a:t>
            </a:r>
            <a:r>
              <a:rPr lang="en-US" sz="1200" dirty="0">
                <a:latin typeface="Museo 300" panose="02000000000000000000" pitchFamily="2" charset="77"/>
              </a:rPr>
              <a:t> and pathogen identification. </a:t>
            </a:r>
            <a:r>
              <a:rPr lang="en-US" sz="1200" dirty="0" err="1">
                <a:latin typeface="Museo 300" panose="02000000000000000000" pitchFamily="2" charset="77"/>
              </a:rPr>
              <a:t>bioRxiv</a:t>
            </a:r>
            <a:r>
              <a:rPr lang="en-US" sz="1200" dirty="0">
                <a:latin typeface="Museo 300" panose="02000000000000000000" pitchFamily="2" charset="77"/>
              </a:rPr>
              <a:t> 2016: 084715.</a:t>
            </a:r>
            <a:r>
              <a:rPr lang="en-US" sz="1200" dirty="0">
                <a:effectLst/>
                <a:latin typeface="Museo 300" panose="02000000000000000000" pitchFamily="2" charset="77"/>
              </a:rPr>
              <a:t> </a:t>
            </a:r>
            <a:endParaRPr lang="en-GB" sz="1200" dirty="0">
              <a:latin typeface="Museo 300" panose="02000000000000000000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518734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5AFCE-8968-5442-99C0-6C6C0D393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Pavian</a:t>
            </a:r>
            <a:r>
              <a:rPr lang="en-GB" dirty="0"/>
              <a:t> demonstration</a:t>
            </a:r>
          </a:p>
        </p:txBody>
      </p:sp>
    </p:spTree>
    <p:extLst>
      <p:ext uri="{BB962C8B-B14F-4D97-AF65-F5344CB8AC3E}">
        <p14:creationId xmlns:p14="http://schemas.microsoft.com/office/powerpoint/2010/main" val="3151025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1AC0E-7F8D-464D-9EEA-C9BADC2A4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Pitfalls of classification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EBA5A3-23CB-5240-B1D2-06181F2F3C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What is in your database?</a:t>
            </a:r>
          </a:p>
          <a:p>
            <a:pPr lvl="1"/>
            <a:r>
              <a:rPr lang="en-GB" dirty="0"/>
              <a:t>Standard databases are bacterial and viral</a:t>
            </a:r>
          </a:p>
          <a:p>
            <a:pPr lvl="1"/>
            <a:r>
              <a:rPr lang="en-GB" dirty="0"/>
              <a:t>More species, more sequences, bigger databases</a:t>
            </a:r>
          </a:p>
          <a:p>
            <a:pPr lvl="1"/>
            <a:r>
              <a:rPr lang="en-GB" dirty="0"/>
              <a:t>How correct is your database? Draft genomes have contaminants</a:t>
            </a:r>
          </a:p>
          <a:p>
            <a:r>
              <a:rPr lang="en-GB" dirty="0"/>
              <a:t>Confidence of classification</a:t>
            </a:r>
          </a:p>
          <a:p>
            <a:pPr lvl="1"/>
            <a:r>
              <a:rPr lang="en-GB" dirty="0"/>
              <a:t>What if reads are not in the database?</a:t>
            </a:r>
          </a:p>
          <a:p>
            <a:pPr lvl="1"/>
            <a:r>
              <a:rPr lang="en-GB" dirty="0"/>
              <a:t>Do you look at genus, species, or strain level?</a:t>
            </a:r>
          </a:p>
          <a:p>
            <a:pPr lvl="1"/>
            <a:r>
              <a:rPr lang="en-GB" dirty="0"/>
              <a:t>How confident is each match? </a:t>
            </a:r>
            <a:r>
              <a:rPr lang="en-GB" dirty="0" err="1"/>
              <a:t>Tradeoff</a:t>
            </a:r>
            <a:r>
              <a:rPr lang="en-GB" dirty="0"/>
              <a:t> sensitivity vs specificity </a:t>
            </a:r>
          </a:p>
          <a:p>
            <a:pPr lvl="1"/>
            <a:r>
              <a:rPr lang="en-GB" dirty="0"/>
              <a:t>Kraken confidence threshold moves up the tree until confidence is met</a:t>
            </a:r>
          </a:p>
          <a:p>
            <a:endParaRPr lang="en-GB" dirty="0"/>
          </a:p>
          <a:p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98176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1334</TotalTime>
  <Words>382</Words>
  <Application>Microsoft Macintosh PowerPoint</Application>
  <PresentationFormat>Widescreen</PresentationFormat>
  <Paragraphs>61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Courier New</vt:lpstr>
      <vt:lpstr>Museo 300</vt:lpstr>
      <vt:lpstr>Museo 700</vt:lpstr>
      <vt:lpstr>Office Theme</vt:lpstr>
      <vt:lpstr>Species determination – what’s in my sample?</vt:lpstr>
      <vt:lpstr>What is my sample?</vt:lpstr>
      <vt:lpstr>Taxonomic  Classifiers</vt:lpstr>
      <vt:lpstr>Kraken taxonomic classifier</vt:lpstr>
      <vt:lpstr>PowerPoint Presentation</vt:lpstr>
      <vt:lpstr>PowerPoint Presentation</vt:lpstr>
      <vt:lpstr>Visualisation</vt:lpstr>
      <vt:lpstr>Pavian demonstration</vt:lpstr>
      <vt:lpstr>Pitfalls of classification 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Pipelines and Workflows</dc:title>
  <dc:creator>Liz Batty</dc:creator>
  <cp:lastModifiedBy>Liz Batty</cp:lastModifiedBy>
  <cp:revision>9</cp:revision>
  <dcterms:created xsi:type="dcterms:W3CDTF">2019-01-10T10:33:29Z</dcterms:created>
  <dcterms:modified xsi:type="dcterms:W3CDTF">2019-01-11T08:48:06Z</dcterms:modified>
</cp:coreProperties>
</file>