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9" r:id="rId1"/>
    <p:sldMasterId id="2147483690" r:id="rId2"/>
  </p:sldMasterIdLst>
  <p:notesMasterIdLst>
    <p:notesMasterId r:id="rId24"/>
  </p:notesMasterIdLst>
  <p:sldIdLst>
    <p:sldId id="256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80" r:id="rId19"/>
    <p:sldId id="284" r:id="rId20"/>
    <p:sldId id="281" r:id="rId21"/>
    <p:sldId id="282" r:id="rId22"/>
    <p:sldId id="283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C6FCF3-79FD-46BB-94B9-F73EA0B2063E}">
  <a:tblStyle styleId="{2AC6FCF3-79FD-46BB-94B9-F73EA0B206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3"/>
  </p:normalViewPr>
  <p:slideViewPr>
    <p:cSldViewPr snapToGrid="0" snapToObjects="1">
      <p:cViewPr varScale="1">
        <p:scale>
          <a:sx n="147" d="100"/>
          <a:sy n="147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bb62addb9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bb62addb9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bb62addb9_2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bb62addb9_2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bb62addb9_2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bb62addb9_2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bb62addb9_2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bb62addb9_2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bb62addb9_2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bb62addb9_2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bb62addb9_2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bb62addb9_2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4bb62addb9_2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4bb62addb9_2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bb62addb9_2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bb62addb9_2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bb62addb9_2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bb62addb9_2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bb62addb9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bb62addb9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bb62addb9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bb62addb9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bb62addb9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bb62addb9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bb62addb9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bb62addb9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bb62addb9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bb62addb9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bb62addb9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bb62addb9_2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bb62addb9_2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bb62addb9_2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bb62addb9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bb62addb9_2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5" name="Google Shape;65;p16" descr="embl-uom-vlsci-logo.jpe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9575" y="4717288"/>
            <a:ext cx="2184955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00" y="4767325"/>
            <a:ext cx="741375" cy="29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6" descr="CREI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225" y="4768007"/>
            <a:ext cx="548700" cy="292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4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6"/>
          <p:cNvSpPr txBox="1">
            <a:spLocks noGrp="1"/>
          </p:cNvSpPr>
          <p:nvPr>
            <p:ph type="ctrTitle"/>
          </p:nvPr>
        </p:nvSpPr>
        <p:spPr>
          <a:xfrm>
            <a:off x="311700" y="1523075"/>
            <a:ext cx="8520600" cy="8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b="1" dirty="0"/>
              <a:t>Sequence Data and File Formats</a:t>
            </a:r>
            <a:endParaRPr sz="3000" b="1" dirty="0"/>
          </a:p>
        </p:txBody>
      </p:sp>
      <p:sp>
        <p:nvSpPr>
          <p:cNvPr id="157" name="Google Shape;157;p46"/>
          <p:cNvSpPr txBox="1"/>
          <p:nvPr/>
        </p:nvSpPr>
        <p:spPr>
          <a:xfrm>
            <a:off x="173650" y="277000"/>
            <a:ext cx="70866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25</a:t>
            </a:r>
            <a:r>
              <a:rPr lang="en-GB">
                <a:solidFill>
                  <a:srgbClr val="000000"/>
                </a:solidFill>
              </a:rPr>
              <a:t>th - </a:t>
            </a:r>
            <a:r>
              <a:rPr lang="en-GB"/>
              <a:t>29</a:t>
            </a:r>
            <a:r>
              <a:rPr lang="en-GB">
                <a:solidFill>
                  <a:srgbClr val="000000"/>
                </a:solidFill>
              </a:rPr>
              <a:t>th </a:t>
            </a:r>
            <a:r>
              <a:rPr lang="en-GB"/>
              <a:t>March </a:t>
            </a:r>
            <a:r>
              <a:rPr lang="en-GB">
                <a:solidFill>
                  <a:srgbClr val="000000"/>
                </a:solidFill>
              </a:rPr>
              <a:t>201</a:t>
            </a:r>
            <a:r>
              <a:rPr lang="en-GB"/>
              <a:t>9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8" name="Google Shape;158;p46"/>
          <p:cNvPicPr preferRelativeResize="0"/>
          <p:nvPr/>
        </p:nvPicPr>
        <p:blipFill rotWithShape="1">
          <a:blip r:embed="rId3">
            <a:alphaModFix/>
          </a:blip>
          <a:srcRect l="26378"/>
          <a:stretch/>
        </p:blipFill>
        <p:spPr>
          <a:xfrm>
            <a:off x="311702" y="4009325"/>
            <a:ext cx="32696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FASTQ</a:t>
            </a:r>
            <a:endParaRPr/>
          </a:p>
        </p:txBody>
      </p:sp>
      <p:sp>
        <p:nvSpPr>
          <p:cNvPr id="289" name="Google Shape;289;p62"/>
          <p:cNvSpPr txBox="1"/>
          <p:nvPr/>
        </p:nvSpPr>
        <p:spPr>
          <a:xfrm>
            <a:off x="2517275" y="2218763"/>
            <a:ext cx="6224700" cy="12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900" b="1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@read00179</a:t>
            </a:r>
            <a:br>
              <a:rPr lang="en-GB" sz="1900" b="1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900" b="1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AGTCTGATATGCTGTACCTATTATAATTCTAGGCGCTCAT</a:t>
            </a:r>
            <a:endParaRPr sz="1900" b="1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900" b="1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1900" b="1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900" b="1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8;ACCCD?DD???@B9&lt;9&lt;871CAC@=A;0.-&amp;*,(0**#</a:t>
            </a:r>
            <a:endParaRPr sz="1900" b="1">
              <a:solidFill>
                <a:srgbClr val="CC4125"/>
              </a:solidFill>
            </a:endParaRPr>
          </a:p>
        </p:txBody>
      </p:sp>
      <p:sp>
        <p:nvSpPr>
          <p:cNvPr id="290" name="Google Shape;290;p62"/>
          <p:cNvSpPr txBox="1"/>
          <p:nvPr/>
        </p:nvSpPr>
        <p:spPr>
          <a:xfrm>
            <a:off x="617975" y="1079025"/>
            <a:ext cx="7637700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FASTQ sequence entry looks like this:</a:t>
            </a:r>
            <a:endParaRPr sz="3000"/>
          </a:p>
        </p:txBody>
      </p:sp>
      <p:pic>
        <p:nvPicPr>
          <p:cNvPr id="291" name="Google Shape;29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3205" y="0"/>
            <a:ext cx="1505078" cy="100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FASTQ components</a:t>
            </a:r>
            <a:endParaRPr/>
          </a:p>
        </p:txBody>
      </p:sp>
      <p:sp>
        <p:nvSpPr>
          <p:cNvPr id="297" name="Google Shape;297;p63"/>
          <p:cNvSpPr txBox="1"/>
          <p:nvPr/>
        </p:nvSpPr>
        <p:spPr>
          <a:xfrm>
            <a:off x="2517275" y="2218763"/>
            <a:ext cx="6224700" cy="12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9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GB" sz="19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read00179</a:t>
            </a:r>
            <a:br>
              <a:rPr lang="en-GB" sz="1900" b="1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900" b="1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AGTCTGATATGCTGTACCTATTATAATTCTAGGCGCTCAT</a:t>
            </a:r>
            <a:endParaRPr sz="1900" b="1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9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19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9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8;ACCCD?DD???@B9&lt;9&lt;871CAC@=A;0.-&amp;*,(0**#</a:t>
            </a:r>
            <a:endParaRPr sz="1900" b="1">
              <a:solidFill>
                <a:srgbClr val="38761D"/>
              </a:solidFill>
            </a:endParaRPr>
          </a:p>
        </p:txBody>
      </p:sp>
      <p:sp>
        <p:nvSpPr>
          <p:cNvPr id="298" name="Google Shape;298;p63"/>
          <p:cNvSpPr txBox="1"/>
          <p:nvPr/>
        </p:nvSpPr>
        <p:spPr>
          <a:xfrm>
            <a:off x="362169" y="1835775"/>
            <a:ext cx="1635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FF00FF"/>
                </a:solidFill>
              </a:rPr>
              <a:t>Start symbol</a:t>
            </a:r>
            <a:endParaRPr sz="1800" dirty="0">
              <a:solidFill>
                <a:srgbClr val="FF00FF"/>
              </a:solidFill>
            </a:endParaRPr>
          </a:p>
        </p:txBody>
      </p:sp>
      <p:sp>
        <p:nvSpPr>
          <p:cNvPr id="299" name="Google Shape;299;p63"/>
          <p:cNvSpPr txBox="1"/>
          <p:nvPr/>
        </p:nvSpPr>
        <p:spPr>
          <a:xfrm>
            <a:off x="3560950" y="1745438"/>
            <a:ext cx="1764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990000"/>
                </a:solidFill>
              </a:rPr>
              <a:t>Sequence ID</a:t>
            </a:r>
            <a:endParaRPr sz="1800">
              <a:solidFill>
                <a:srgbClr val="990000"/>
              </a:solidFill>
            </a:endParaRPr>
          </a:p>
        </p:txBody>
      </p:sp>
      <p:sp>
        <p:nvSpPr>
          <p:cNvPr id="300" name="Google Shape;300;p63"/>
          <p:cNvSpPr txBox="1"/>
          <p:nvPr/>
        </p:nvSpPr>
        <p:spPr>
          <a:xfrm>
            <a:off x="5836025" y="1835775"/>
            <a:ext cx="1333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0B5394"/>
                </a:solidFill>
              </a:rPr>
              <a:t>Sequence</a:t>
            </a:r>
            <a:endParaRPr sz="1800">
              <a:solidFill>
                <a:srgbClr val="0B5394"/>
              </a:solidFill>
            </a:endParaRPr>
          </a:p>
        </p:txBody>
      </p:sp>
      <p:sp>
        <p:nvSpPr>
          <p:cNvPr id="301" name="Google Shape;301;p63"/>
          <p:cNvSpPr txBox="1"/>
          <p:nvPr/>
        </p:nvSpPr>
        <p:spPr>
          <a:xfrm>
            <a:off x="161025" y="2745469"/>
            <a:ext cx="1764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FF9900"/>
                </a:solidFill>
              </a:rPr>
              <a:t>Separator line</a:t>
            </a:r>
            <a:endParaRPr sz="1800">
              <a:solidFill>
                <a:srgbClr val="FF9900"/>
              </a:solidFill>
            </a:endParaRPr>
          </a:p>
        </p:txBody>
      </p:sp>
      <p:sp>
        <p:nvSpPr>
          <p:cNvPr id="302" name="Google Shape;302;p63"/>
          <p:cNvSpPr txBox="1"/>
          <p:nvPr/>
        </p:nvSpPr>
        <p:spPr>
          <a:xfrm>
            <a:off x="3191850" y="4220494"/>
            <a:ext cx="28614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38761D"/>
                </a:solidFill>
              </a:rPr>
              <a:t>Encoded quality values, one symbol per nucleotide</a:t>
            </a:r>
            <a:endParaRPr sz="1800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/>
          </a:p>
        </p:txBody>
      </p:sp>
      <p:cxnSp>
        <p:nvCxnSpPr>
          <p:cNvPr id="303" name="Google Shape;303;p63"/>
          <p:cNvCxnSpPr/>
          <p:nvPr/>
        </p:nvCxnSpPr>
        <p:spPr>
          <a:xfrm rot="10800000">
            <a:off x="4547850" y="3713494"/>
            <a:ext cx="48300" cy="50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63"/>
          <p:cNvCxnSpPr/>
          <p:nvPr/>
        </p:nvCxnSpPr>
        <p:spPr>
          <a:xfrm>
            <a:off x="1796525" y="2017050"/>
            <a:ext cx="813300" cy="44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5" name="Google Shape;305;p63"/>
          <p:cNvCxnSpPr/>
          <p:nvPr/>
        </p:nvCxnSpPr>
        <p:spPr>
          <a:xfrm flipH="1">
            <a:off x="3560950" y="2025131"/>
            <a:ext cx="182700" cy="29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" name="Google Shape;306;p63"/>
          <p:cNvCxnSpPr/>
          <p:nvPr/>
        </p:nvCxnSpPr>
        <p:spPr>
          <a:xfrm flipH="1">
            <a:off x="5487400" y="2068088"/>
            <a:ext cx="434700" cy="61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63"/>
          <p:cNvCxnSpPr/>
          <p:nvPr/>
        </p:nvCxnSpPr>
        <p:spPr>
          <a:xfrm>
            <a:off x="1710575" y="3006769"/>
            <a:ext cx="810300" cy="18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08" name="Google Shape;30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495243" y="107286"/>
            <a:ext cx="1510852" cy="114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38761D"/>
                </a:solidFill>
              </a:rPr>
              <a:t>Sequence Quality</a:t>
            </a:r>
            <a:endParaRPr sz="6000">
              <a:solidFill>
                <a:srgbClr val="38761D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38761D"/>
                </a:solidFill>
              </a:rPr>
              <a:t>“base calls”</a:t>
            </a:r>
            <a:endParaRPr sz="6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5"/>
          <p:cNvSpPr txBox="1">
            <a:spLocks noGrp="1"/>
          </p:cNvSpPr>
          <p:nvPr>
            <p:ph type="title"/>
          </p:nvPr>
        </p:nvSpPr>
        <p:spPr>
          <a:xfrm>
            <a:off x="457200" y="212241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/>
              <a:t>Phred Quality Scores</a:t>
            </a:r>
            <a:endParaRPr sz="3000"/>
          </a:p>
        </p:txBody>
      </p:sp>
      <p:sp>
        <p:nvSpPr>
          <p:cNvPr id="319" name="Google Shape;319;p65"/>
          <p:cNvSpPr txBox="1">
            <a:spLocks noGrp="1"/>
          </p:cNvSpPr>
          <p:nvPr>
            <p:ph type="body" idx="1"/>
          </p:nvPr>
        </p:nvSpPr>
        <p:spPr>
          <a:xfrm>
            <a:off x="457200" y="3671953"/>
            <a:ext cx="8229600" cy="9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Q = -10 log</a:t>
            </a:r>
            <a:r>
              <a:rPr lang="en-GB" sz="2400" baseline="-25000"/>
              <a:t>10</a:t>
            </a:r>
            <a:r>
              <a:rPr lang="en-GB" sz="2400"/>
              <a:t> P   </a:t>
            </a:r>
            <a:r>
              <a:rPr lang="en-GB" sz="2400">
                <a:solidFill>
                  <a:srgbClr val="999999"/>
                </a:solidFill>
              </a:rPr>
              <a:t>&lt;=&gt;</a:t>
            </a:r>
            <a:r>
              <a:rPr lang="en-GB" sz="2400"/>
              <a:t>   P = 10</a:t>
            </a:r>
            <a:r>
              <a:rPr lang="en-GB" sz="2400" baseline="30000"/>
              <a:t>- Q / 10</a:t>
            </a:r>
            <a:endParaRPr sz="2400" baseline="30000"/>
          </a:p>
          <a:p>
            <a:pPr marL="45720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-GB" sz="1800"/>
            </a:br>
            <a:r>
              <a:rPr lang="en-GB" sz="1800"/>
              <a:t>Q = Phred quality score         P = probability of base call being incorrect</a:t>
            </a:r>
            <a:endParaRPr sz="1800"/>
          </a:p>
        </p:txBody>
      </p:sp>
      <p:graphicFrame>
        <p:nvGraphicFramePr>
          <p:cNvPr id="320" name="Google Shape;320;p65"/>
          <p:cNvGraphicFramePr/>
          <p:nvPr/>
        </p:nvGraphicFramePr>
        <p:xfrm>
          <a:off x="565238" y="1119694"/>
          <a:ext cx="7196150" cy="2057350"/>
        </p:xfrm>
        <a:graphic>
          <a:graphicData uri="http://schemas.openxmlformats.org/drawingml/2006/table">
            <a:tbl>
              <a:tblPr>
                <a:noFill/>
                <a:tableStyleId>{2AC6FCF3-79FD-46BB-94B9-F73EA0B2063E}</a:tableStyleId>
              </a:tblPr>
              <a:tblGrid>
                <a:gridCol w="124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2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/>
                        <a:t>Quality</a:t>
                      </a:r>
                      <a:endParaRPr sz="15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/>
                        <a:t>Score</a:t>
                      </a:r>
                      <a:endParaRPr sz="1500" b="1"/>
                    </a:p>
                  </a:txBody>
                  <a:tcPr marL="91425" marR="91425" marT="68575" marB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/>
                        <a:t>Chance of being wrong</a:t>
                      </a:r>
                      <a:endParaRPr sz="1500" b="1"/>
                    </a:p>
                  </a:txBody>
                  <a:tcPr marL="91425" marR="91425" marT="68575" marB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/>
                        <a:t>Accuracy</a:t>
                      </a:r>
                      <a:endParaRPr sz="1500" b="1"/>
                    </a:p>
                  </a:txBody>
                  <a:tcPr marL="91425" marR="91425" marT="68575" marB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/>
                        <a:t>Description</a:t>
                      </a:r>
                      <a:endParaRPr sz="1100"/>
                    </a:p>
                  </a:txBody>
                  <a:tcPr marL="91425" marR="91425" marT="68575" marB="6857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10</a:t>
                      </a:r>
                      <a:endParaRPr sz="15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1 in 10</a:t>
                      </a:r>
                      <a:endParaRPr sz="15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90%</a:t>
                      </a:r>
                      <a:endParaRPr sz="15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Maybe</a:t>
                      </a:r>
                      <a:endParaRPr sz="1100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20</a:t>
                      </a:r>
                      <a:endParaRPr sz="15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1 in 100</a:t>
                      </a:r>
                      <a:endParaRPr sz="15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99%</a:t>
                      </a:r>
                      <a:endParaRPr sz="15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OK</a:t>
                      </a:r>
                      <a:endParaRPr sz="1100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30</a:t>
                      </a:r>
                      <a:endParaRPr sz="15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1 in 1000</a:t>
                      </a:r>
                      <a:endParaRPr sz="15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99.9%</a:t>
                      </a:r>
                      <a:endParaRPr sz="15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Good</a:t>
                      </a:r>
                      <a:endParaRPr sz="1100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40</a:t>
                      </a:r>
                      <a:endParaRPr sz="15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1 in 10,000</a:t>
                      </a:r>
                      <a:endParaRPr sz="15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99.99%</a:t>
                      </a:r>
                      <a:endParaRPr sz="1500"/>
                    </a:p>
                  </a:txBody>
                  <a:tcPr marL="91425" marR="91425" marT="68575" marB="6857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Excellent</a:t>
                      </a:r>
                      <a:endParaRPr sz="1100"/>
                    </a:p>
                  </a:txBody>
                  <a:tcPr marL="91425" marR="91425" marT="68575" marB="6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21" name="Google Shape;32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356372" y="78267"/>
            <a:ext cx="623503" cy="1337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FASTQ quality encoding</a:t>
            </a:r>
            <a:endParaRPr/>
          </a:p>
        </p:txBody>
      </p:sp>
      <p:sp>
        <p:nvSpPr>
          <p:cNvPr id="336" name="Google Shape;336;p67"/>
          <p:cNvSpPr txBox="1">
            <a:spLocks noGrp="1"/>
          </p:cNvSpPr>
          <p:nvPr>
            <p:ph type="body" idx="1"/>
          </p:nvPr>
        </p:nvSpPr>
        <p:spPr>
          <a:xfrm>
            <a:off x="215715" y="2193431"/>
            <a:ext cx="8675700" cy="23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!"#$%&amp;'()*+,-./0123456789:;&lt;=&gt;?@ABCDEFGHIJ</a:t>
            </a:r>
            <a:br>
              <a:rPr lang="en-GB" sz="24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|         |         |         |          |</a:t>
            </a:r>
            <a:endParaRPr sz="2400" i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latin typeface="Courier New"/>
                <a:ea typeface="Courier New"/>
                <a:cs typeface="Courier New"/>
                <a:sym typeface="Courier New"/>
              </a:rPr>
              <a:t>Q0       Q10       Q20       Q30        Q40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bad</a:t>
            </a:r>
            <a:r>
              <a:rPr lang="en-GB" sz="2400" i="1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2400" i="1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maybe</a:t>
            </a:r>
            <a:r>
              <a:rPr lang="en-GB" sz="2400" i="1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2400" i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lang="en-GB" sz="2400" i="1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2400" i="1">
                <a:solidFill>
                  <a:srgbClr val="76A5AF"/>
                </a:solidFill>
                <a:latin typeface="Courier New"/>
                <a:ea typeface="Courier New"/>
                <a:cs typeface="Courier New"/>
                <a:sym typeface="Courier New"/>
              </a:rPr>
              <a:t>good</a:t>
            </a:r>
            <a:r>
              <a:rPr lang="en-GB" sz="2400" i="1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2400" i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excellent</a:t>
            </a:r>
            <a:endParaRPr sz="2400" i="1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67"/>
          <p:cNvSpPr txBox="1"/>
          <p:nvPr/>
        </p:nvSpPr>
        <p:spPr>
          <a:xfrm>
            <a:off x="408950" y="1497225"/>
            <a:ext cx="80145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1"/>
                </a:solidFill>
              </a:rPr>
              <a:t>Phred scores (1-40) each represented by a symbol/letter:</a:t>
            </a:r>
            <a:endParaRPr/>
          </a:p>
        </p:txBody>
      </p:sp>
      <p:pic>
        <p:nvPicPr>
          <p:cNvPr id="338" name="Google Shape;33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6234" y="44130"/>
            <a:ext cx="1678324" cy="116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38761D"/>
                </a:solidFill>
              </a:rPr>
              <a:t>What’s in a Readset?</a:t>
            </a:r>
            <a:endParaRPr sz="6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Multi-FASTQ</a:t>
            </a:r>
            <a:endParaRPr sz="3000"/>
          </a:p>
        </p:txBody>
      </p:sp>
      <p:sp>
        <p:nvSpPr>
          <p:cNvPr id="349" name="Google Shape;349;p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/>
              <a:t>Same as with multi-FASTA: concatenated </a:t>
            </a:r>
            <a:r>
              <a:rPr lang="en-GB" sz="2400" dirty="0" err="1"/>
              <a:t>Fastq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@M00267:3:15997:1501</a:t>
            </a:r>
            <a:endParaRPr sz="10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CTCGTGCTCTACTTTAGAAGCTAATGATTCTGTTTGTAGAACATTTTCTACCACTACATCTTTTTCTTGCTTCGCATCTT</a:t>
            </a:r>
            <a:endParaRPr sz="10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10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:=?DD:BDDF&gt;FFHI&gt;E&gt;B9AE&gt;4C&lt;4CCAE+AEG3?EAGEHCGIIIIIIIIIIIIGIIIEIIIIGGIDGIID/;4C&lt;EE</a:t>
            </a:r>
            <a:endParaRPr sz="10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@M00267:3:15997:1505</a:t>
            </a:r>
            <a:endParaRPr sz="10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GCCTATAGTAGAAGAAAAAGAAGTGGCTCAAGAAATGAGTGCACCGCAGGAAGTTCCAGCGGCTGAATTACTTCATGAAA</a:t>
            </a:r>
            <a:endParaRPr sz="10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10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&lt;@@FFF?DHFHGHIIIFGIIGIGICDGEGCHIIIIIIIIIGIHIIFG&lt;DA7=BHHGGIEHDBEBA@CECDD@CC&gt;CCCAC</a:t>
            </a:r>
            <a:endParaRPr sz="10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@M00267:3:14073:1508</a:t>
            </a:r>
            <a:endParaRPr sz="10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GTCTTGCTAAATTTAAATAATCTGAAATAATTTGTTCTGCCCGGTCCAATTCAGCTAATACGAGACGCATATAATCCTTA</a:t>
            </a:r>
            <a:endParaRPr sz="10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10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:?DDDDD?84CFHC&gt;&lt;F&gt;9EEH&gt;B&gt;+A4+CEH4FFEHFHIIIIIIIIIIIIIGGIIIIIIIIG&gt;B7BBEBBB@CDDCFC</a:t>
            </a:r>
            <a:endParaRPr sz="10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0" name="Google Shape;35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7247" y="54806"/>
            <a:ext cx="1356752" cy="104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0"/>
          <p:cNvSpPr txBox="1">
            <a:spLocks noGrp="1"/>
          </p:cNvSpPr>
          <p:nvPr>
            <p:ph type="title"/>
          </p:nvPr>
        </p:nvSpPr>
        <p:spPr>
          <a:xfrm>
            <a:off x="457200" y="1207103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Reading from the End of the DNA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Paired End</a:t>
            </a:r>
            <a:endParaRPr dirty="0"/>
          </a:p>
        </p:txBody>
      </p:sp>
      <p:sp>
        <p:nvSpPr>
          <p:cNvPr id="356" name="Google Shape;356;p70"/>
          <p:cNvSpPr/>
          <p:nvPr/>
        </p:nvSpPr>
        <p:spPr>
          <a:xfrm>
            <a:off x="1648375" y="2201900"/>
            <a:ext cx="5456100" cy="11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70"/>
          <p:cNvSpPr/>
          <p:nvPr/>
        </p:nvSpPr>
        <p:spPr>
          <a:xfrm>
            <a:off x="1648375" y="2430500"/>
            <a:ext cx="5456100" cy="11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8" name="Google Shape;358;p70"/>
          <p:cNvCxnSpPr/>
          <p:nvPr/>
        </p:nvCxnSpPr>
        <p:spPr>
          <a:xfrm>
            <a:off x="1637575" y="1975450"/>
            <a:ext cx="7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" name="Google Shape;359;p70"/>
          <p:cNvCxnSpPr/>
          <p:nvPr/>
        </p:nvCxnSpPr>
        <p:spPr>
          <a:xfrm rot="10800000">
            <a:off x="6306475" y="2774850"/>
            <a:ext cx="79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0" name="Google Shape;360;p70"/>
          <p:cNvSpPr txBox="1"/>
          <p:nvPr/>
        </p:nvSpPr>
        <p:spPr>
          <a:xfrm>
            <a:off x="398975" y="2915000"/>
            <a:ext cx="1714500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File: R1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&gt;seq-template1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aaagtagctga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&gt;seq-template2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aaagtagctga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…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70"/>
          <p:cNvSpPr txBox="1"/>
          <p:nvPr/>
        </p:nvSpPr>
        <p:spPr>
          <a:xfrm>
            <a:off x="6306475" y="2915000"/>
            <a:ext cx="2589600" cy="14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File: R2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&gt;seq-template1 (other strand)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ggaattccttaacc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&gt;seq-template2 (other strand)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cgatcgtgtgagc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              …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362" name="Google Shape;362;p70"/>
          <p:cNvCxnSpPr/>
          <p:nvPr/>
        </p:nvCxnSpPr>
        <p:spPr>
          <a:xfrm>
            <a:off x="7271775" y="2451300"/>
            <a:ext cx="393000" cy="52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363" name="Google Shape;363;p70"/>
          <p:cNvCxnSpPr/>
          <p:nvPr/>
        </p:nvCxnSpPr>
        <p:spPr>
          <a:xfrm flipH="1">
            <a:off x="1260700" y="2072500"/>
            <a:ext cx="541500" cy="100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643C-5642-5C49-9057-03F1F8A0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D87BB-472E-E747-8948-347DB64F4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053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5678-AF1D-B343-811D-3E4809ED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SAM/BAM file format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0D84E-2BF4-FD4F-A433-8C934AED5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Gives the reads plus alignment to a reference plus metadata</a:t>
            </a:r>
          </a:p>
          <a:p>
            <a:r>
              <a:rPr lang="en-GB" dirty="0"/>
              <a:t>BAM is a compressed form of SAM (smaller files)</a:t>
            </a:r>
          </a:p>
        </p:txBody>
      </p:sp>
    </p:spTree>
    <p:extLst>
      <p:ext uri="{BB962C8B-B14F-4D97-AF65-F5344CB8AC3E}">
        <p14:creationId xmlns:p14="http://schemas.microsoft.com/office/powerpoint/2010/main" val="246068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38761D"/>
                </a:solidFill>
              </a:rPr>
              <a:t>Sequence Readsets</a:t>
            </a:r>
            <a:endParaRPr sz="6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352E-E0D5-DB42-9C92-AB07689B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B27A8-206D-B943-A207-49BE7E9B8CA2}"/>
              </a:ext>
            </a:extLst>
          </p:cNvPr>
          <p:cNvSpPr txBox="1"/>
          <p:nvPr/>
        </p:nvSpPr>
        <p:spPr>
          <a:xfrm>
            <a:off x="383177" y="2142307"/>
            <a:ext cx="83150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@HD	VN:1.0	</a:t>
            </a:r>
            <a:r>
              <a:rPr lang="en-GB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SO:unsorted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@RG	ID:WTCHG_113688_15	PL:ILLUMINA PU:140329_M00113_0122_000000000-A8GV8_1</a:t>
            </a:r>
          </a:p>
          <a:p>
            <a:r>
              <a:rPr lang="en-GB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LB:5822-14	PI:750	DT:2014-04-01T01:00:00+0100	SM:A_ST10	CN:WTCHG</a:t>
            </a:r>
          </a:p>
          <a:p>
            <a:r>
              <a:rPr lang="en-GB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@SQ	SN:E264	LN:3809201</a:t>
            </a:r>
          </a:p>
        </p:txBody>
      </p:sp>
      <p:sp>
        <p:nvSpPr>
          <p:cNvPr id="5" name="Google Shape;298;p63">
            <a:extLst>
              <a:ext uri="{FF2B5EF4-FFF2-40B4-BE49-F238E27FC236}">
                <a16:creationId xmlns:a16="http://schemas.microsoft.com/office/drawing/2014/main" id="{E2F8D96C-5661-5A46-AFE3-25D6B22826C9}"/>
              </a:ext>
            </a:extLst>
          </p:cNvPr>
          <p:cNvSpPr txBox="1"/>
          <p:nvPr/>
        </p:nvSpPr>
        <p:spPr>
          <a:xfrm>
            <a:off x="501506" y="1417764"/>
            <a:ext cx="1635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 dirty="0" err="1">
                <a:solidFill>
                  <a:srgbClr val="FF0000"/>
                </a:solidFill>
              </a:rPr>
              <a:t>HeaDer</a:t>
            </a:r>
            <a:r>
              <a:rPr lang="en-GB" sz="1800" dirty="0">
                <a:solidFill>
                  <a:srgbClr val="FF0000"/>
                </a:solidFill>
              </a:rPr>
              <a:t> line</a:t>
            </a:r>
            <a:endParaRPr sz="1800" dirty="0">
              <a:solidFill>
                <a:srgbClr val="FF0000"/>
              </a:solidFill>
            </a:endParaRPr>
          </a:p>
        </p:txBody>
      </p:sp>
      <p:cxnSp>
        <p:nvCxnSpPr>
          <p:cNvPr id="6" name="Google Shape;304;p63">
            <a:extLst>
              <a:ext uri="{FF2B5EF4-FFF2-40B4-BE49-F238E27FC236}">
                <a16:creationId xmlns:a16="http://schemas.microsoft.com/office/drawing/2014/main" id="{B1F503C7-96F3-8044-8CE7-EAE199FCD8B5}"/>
              </a:ext>
            </a:extLst>
          </p:cNvPr>
          <p:cNvCxnSpPr/>
          <p:nvPr/>
        </p:nvCxnSpPr>
        <p:spPr>
          <a:xfrm>
            <a:off x="1840068" y="1720959"/>
            <a:ext cx="813300" cy="44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8A0AB6-B449-B24D-A558-1056E9655928}"/>
              </a:ext>
            </a:extLst>
          </p:cNvPr>
          <p:cNvSpPr txBox="1"/>
          <p:nvPr/>
        </p:nvSpPr>
        <p:spPr>
          <a:xfrm>
            <a:off x="5416731" y="108857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00B050"/>
                </a:solidFill>
              </a:rPr>
              <a:t>ReadGroup</a:t>
            </a:r>
            <a:r>
              <a:rPr lang="en-GB" dirty="0">
                <a:solidFill>
                  <a:srgbClr val="00B050"/>
                </a:solidFill>
              </a:rPr>
              <a:t>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0EEAF-F4A0-5E41-AE58-DA1D0DF0439F}"/>
              </a:ext>
            </a:extLst>
          </p:cNvPr>
          <p:cNvSpPr txBox="1"/>
          <p:nvPr/>
        </p:nvSpPr>
        <p:spPr>
          <a:xfrm>
            <a:off x="1354183" y="3783874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SeQuence</a:t>
            </a:r>
            <a:r>
              <a:rPr lang="en-GB" dirty="0">
                <a:solidFill>
                  <a:srgbClr val="0070C0"/>
                </a:solidFill>
              </a:rPr>
              <a:t> line</a:t>
            </a:r>
          </a:p>
        </p:txBody>
      </p:sp>
      <p:cxnSp>
        <p:nvCxnSpPr>
          <p:cNvPr id="9" name="Google Shape;304;p63">
            <a:extLst>
              <a:ext uri="{FF2B5EF4-FFF2-40B4-BE49-F238E27FC236}">
                <a16:creationId xmlns:a16="http://schemas.microsoft.com/office/drawing/2014/main" id="{C271C133-BD9D-9E44-8A5E-3A4290D487AC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672047" y="2926082"/>
            <a:ext cx="361970" cy="85779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304;p63">
            <a:extLst>
              <a:ext uri="{FF2B5EF4-FFF2-40B4-BE49-F238E27FC236}">
                <a16:creationId xmlns:a16="http://schemas.microsoft.com/office/drawing/2014/main" id="{53E708A1-3347-AE43-846E-30506FCBEF4D}"/>
              </a:ext>
            </a:extLst>
          </p:cNvPr>
          <p:cNvCxnSpPr>
            <a:cxnSpLocks/>
          </p:cNvCxnSpPr>
          <p:nvPr/>
        </p:nvCxnSpPr>
        <p:spPr>
          <a:xfrm flipH="1">
            <a:off x="5599611" y="1387639"/>
            <a:ext cx="527519" cy="9636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57176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352E-E0D5-DB42-9C92-AB07689B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58DD0E-65D7-394E-8699-4A3711125905}"/>
              </a:ext>
            </a:extLst>
          </p:cNvPr>
          <p:cNvSpPr txBox="1"/>
          <p:nvPr/>
        </p:nvSpPr>
        <p:spPr>
          <a:xfrm>
            <a:off x="0" y="1907177"/>
            <a:ext cx="8913017" cy="1054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MISEQ01:122:000000000-A8GV8:1:2108:1942:14768</a:t>
            </a:r>
            <a:r>
              <a:rPr lang="en-GB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145     </a:t>
            </a:r>
            <a:r>
              <a:rPr lang="en-GB" sz="1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E264   </a:t>
            </a:r>
            <a:r>
              <a:rPr lang="en-GB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3808833       </a:t>
            </a:r>
            <a:r>
              <a:rPr lang="en-GB" sz="115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  <a:r>
              <a:rPr lang="en-GB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15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100M</a:t>
            </a:r>
            <a:r>
              <a:rPr lang="en-GB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 =       </a:t>
            </a:r>
          </a:p>
          <a:p>
            <a:r>
              <a:rPr lang="en-GB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3808833 3808575 </a:t>
            </a:r>
          </a:p>
          <a:p>
            <a:r>
              <a:rPr lang="en-GB" sz="11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CGACACCTGGGGTTGCCGTGTGTGGGGTTTGACAAAACGACTTTTCTCCCCCGACATCGACGGCGATTCTGGCGAACCGTTTCTTTCAGCGCTGGCTAG</a:t>
            </a:r>
          </a:p>
          <a:p>
            <a:pPr lvl="0">
              <a:spcBef>
                <a:spcPts val="600"/>
              </a:spcBef>
            </a:pPr>
            <a:r>
              <a:rPr lang="en-GB" sz="1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7&lt;(8,,(4(.((,,(4</a:t>
            </a:r>
            <a:r>
              <a:rPr lang="en-GB" sz="1150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&lt;@@FFFFFF?DHFHGHIIIFGIIGIGICDGEGCHIIIIIIIIIGIHIIFG&lt;DA7=BHHGGIEHDBEBA@CECDD@CC&gt;CCCAC</a:t>
            </a:r>
          </a:p>
          <a:p>
            <a:r>
              <a:rPr lang="en-GB" sz="1150" dirty="0">
                <a:latin typeface="Courier New" panose="02070309020205020404" pitchFamily="49" charset="0"/>
                <a:cs typeface="Courier New" panose="02070309020205020404" pitchFamily="49" charset="0"/>
              </a:rPr>
              <a:t>PQ:i:829        SM:i:96 UQ:i:606        MQ:i:96 XQ:i:119        NM:i:75 RG:Z:WTCHG_113688_15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2B491D-5D0D-9B4A-8B4B-935E8A258A99}"/>
              </a:ext>
            </a:extLst>
          </p:cNvPr>
          <p:cNvCxnSpPr/>
          <p:nvPr/>
        </p:nvCxnSpPr>
        <p:spPr>
          <a:xfrm>
            <a:off x="1759131" y="1463040"/>
            <a:ext cx="304800" cy="4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8642A0-4D2A-6F4C-B151-010019A1CACC}"/>
              </a:ext>
            </a:extLst>
          </p:cNvPr>
          <p:cNvSpPr txBox="1"/>
          <p:nvPr/>
        </p:nvSpPr>
        <p:spPr>
          <a:xfrm>
            <a:off x="1349829" y="1166949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Name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DADCFA-1092-D649-B155-FDB31B31923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796937" y="1480457"/>
            <a:ext cx="659572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C9D7A3-A8E9-2F40-8569-054514682229}"/>
              </a:ext>
            </a:extLst>
          </p:cNvPr>
          <p:cNvSpPr txBox="1"/>
          <p:nvPr/>
        </p:nvSpPr>
        <p:spPr>
          <a:xfrm>
            <a:off x="3230881" y="1114697"/>
            <a:ext cx="137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Flag (special field)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634198-D112-5F41-8AE3-A9BEF0F0D1BF}"/>
              </a:ext>
            </a:extLst>
          </p:cNvPr>
          <p:cNvCxnSpPr>
            <a:cxnSpLocks/>
          </p:cNvCxnSpPr>
          <p:nvPr/>
        </p:nvCxnSpPr>
        <p:spPr>
          <a:xfrm flipH="1">
            <a:off x="5129349" y="949234"/>
            <a:ext cx="335790" cy="957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6E1ACB-1421-9141-8F69-70865C0042C2}"/>
              </a:ext>
            </a:extLst>
          </p:cNvPr>
          <p:cNvSpPr txBox="1"/>
          <p:nvPr/>
        </p:nvSpPr>
        <p:spPr>
          <a:xfrm>
            <a:off x="4593772" y="53557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Sequence aligned 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154571-BE36-AF41-B67E-E86415C049CE}"/>
              </a:ext>
            </a:extLst>
          </p:cNvPr>
          <p:cNvSpPr txBox="1"/>
          <p:nvPr/>
        </p:nvSpPr>
        <p:spPr>
          <a:xfrm>
            <a:off x="5782491" y="1079864"/>
            <a:ext cx="126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DF70E0-1F93-BD44-A56A-CE361D9018C9}"/>
              </a:ext>
            </a:extLst>
          </p:cNvPr>
          <p:cNvCxnSpPr>
            <a:cxnSpLocks/>
          </p:cNvCxnSpPr>
          <p:nvPr/>
        </p:nvCxnSpPr>
        <p:spPr>
          <a:xfrm flipH="1">
            <a:off x="5773783" y="1349829"/>
            <a:ext cx="383688" cy="55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B78DDE-CDC8-984D-A820-E1A15CC7460D}"/>
              </a:ext>
            </a:extLst>
          </p:cNvPr>
          <p:cNvSpPr txBox="1"/>
          <p:nvPr/>
        </p:nvSpPr>
        <p:spPr>
          <a:xfrm>
            <a:off x="6797039" y="666206"/>
            <a:ext cx="1262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Mapping quality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A2D4B2-28C0-FA49-B992-16A46F4D9CEB}"/>
              </a:ext>
            </a:extLst>
          </p:cNvPr>
          <p:cNvCxnSpPr>
            <a:cxnSpLocks/>
          </p:cNvCxnSpPr>
          <p:nvPr/>
        </p:nvCxnSpPr>
        <p:spPr>
          <a:xfrm flipH="1">
            <a:off x="6897189" y="1193074"/>
            <a:ext cx="165462" cy="74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0FC8590-1418-7349-92F4-341A5BED23B8}"/>
              </a:ext>
            </a:extLst>
          </p:cNvPr>
          <p:cNvSpPr txBox="1"/>
          <p:nvPr/>
        </p:nvSpPr>
        <p:spPr>
          <a:xfrm>
            <a:off x="7489371" y="1045029"/>
            <a:ext cx="126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CIGAR string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701003-CC78-E440-B613-F3BFEC42279E}"/>
              </a:ext>
            </a:extLst>
          </p:cNvPr>
          <p:cNvCxnSpPr>
            <a:cxnSpLocks/>
          </p:cNvCxnSpPr>
          <p:nvPr/>
        </p:nvCxnSpPr>
        <p:spPr>
          <a:xfrm flipH="1">
            <a:off x="7633062" y="1345474"/>
            <a:ext cx="383688" cy="55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EA6A92-3D85-254F-B4A2-A25356B6EF06}"/>
              </a:ext>
            </a:extLst>
          </p:cNvPr>
          <p:cNvCxnSpPr>
            <a:cxnSpLocks/>
          </p:cNvCxnSpPr>
          <p:nvPr/>
        </p:nvCxnSpPr>
        <p:spPr>
          <a:xfrm flipH="1" flipV="1">
            <a:off x="992777" y="2490651"/>
            <a:ext cx="409814" cy="110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D804A2E-DEF2-8D49-95A5-FAEA0B84F9A6}"/>
              </a:ext>
            </a:extLst>
          </p:cNvPr>
          <p:cNvSpPr txBox="1"/>
          <p:nvPr/>
        </p:nvSpPr>
        <p:spPr>
          <a:xfrm>
            <a:off x="966652" y="3535681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Sequence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CD6711-526E-FA49-B2C7-4CE43670BE32}"/>
              </a:ext>
            </a:extLst>
          </p:cNvPr>
          <p:cNvSpPr txBox="1"/>
          <p:nvPr/>
        </p:nvSpPr>
        <p:spPr>
          <a:xfrm>
            <a:off x="3217817" y="389708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Quality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5A91F3-E96E-4C43-B8D9-5D1F412E692F}"/>
              </a:ext>
            </a:extLst>
          </p:cNvPr>
          <p:cNvCxnSpPr>
            <a:cxnSpLocks/>
          </p:cNvCxnSpPr>
          <p:nvPr/>
        </p:nvCxnSpPr>
        <p:spPr>
          <a:xfrm flipH="1" flipV="1">
            <a:off x="3252651" y="2773679"/>
            <a:ext cx="409814" cy="110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84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What you get:</a:t>
            </a:r>
            <a:endParaRPr sz="3000"/>
          </a:p>
        </p:txBody>
      </p:sp>
      <p:sp>
        <p:nvSpPr>
          <p:cNvPr id="235" name="Google Shape;235;p55"/>
          <p:cNvSpPr txBox="1">
            <a:spLocks noGrp="1"/>
          </p:cNvSpPr>
          <p:nvPr>
            <p:ph type="body" idx="1"/>
          </p:nvPr>
        </p:nvSpPr>
        <p:spPr>
          <a:xfrm>
            <a:off x="457200" y="1211975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Millions to billions of </a:t>
            </a:r>
            <a:r>
              <a:rPr lang="en-GB" sz="2400" b="1"/>
              <a:t>reads</a:t>
            </a:r>
            <a:r>
              <a:rPr lang="en-GB" sz="2400"/>
              <a:t> - in one big file</a:t>
            </a:r>
            <a:r>
              <a:rPr lang="en-GB"/>
              <a:t> </a:t>
            </a:r>
            <a:r>
              <a:rPr lang="en-GB" sz="1400"/>
              <a:t>(or two!!)</a:t>
            </a:r>
            <a:br>
              <a:rPr lang="en-GB"/>
            </a:b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ATGCTTCTCCGCCTTTAATTAAAATTCCATTTCGTGCACCAACACCCGTTCCTACCATAATAGCTGTTGGAGTCGCTAAACCTAATGCACATGGACACGC      </a:t>
            </a:r>
            <a:r>
              <a:rPr lang="en-GB" sz="600" b="1">
                <a:latin typeface="Courier New"/>
                <a:ea typeface="Courier New"/>
                <a:cs typeface="Courier New"/>
                <a:sym typeface="Courier New"/>
              </a:rPr>
              <a:t>&lt;- 1st read</a:t>
            </a:r>
            <a:endParaRPr sz="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CTAAGATACTGCCATCTTCTTCCAACGTAAATTGTACGTGATTTTCGATCCATTTTCTTCGAGGTTCTACTTTGTCACCCATTAGTGTGGTTACTCGACG      </a:t>
            </a:r>
            <a:r>
              <a:rPr lang="en-GB" sz="600" b="1">
                <a:latin typeface="Courier New"/>
                <a:ea typeface="Courier New"/>
                <a:cs typeface="Courier New"/>
                <a:sym typeface="Courier New"/>
              </a:rPr>
              <a:t>&lt;- 2nd read</a:t>
            </a:r>
            <a:endParaRPr sz="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GAATATGCGTGGACAGATGACGAATTGGCAGCAATGATTAAAAAAGTCGGCAAAGGATATATGCTACAGCGATATAAAGGACTTGGAGAGATGAATGCGG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ATCAATGCAAATACAAGATGTGACAATGCGCGCAATGCAATGATAACTGGTGTTGTCAAAAAGAAACCGAATGTCGTACCTAGTGCAACAGCCACTGCAA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GGAAAAAATGAGAAAAAATTCAGTTCGAAAACTAACGATTTCTGCTTTATTGATTGGGATGGGGGTCATTATCCCAATGGTTATGCCTAAAATCATGATC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GATGAAACAATCCAACAAATACCATTCAATAATTTCACAGGGGAAAATGAGACNCTAAGTTTCCCCGTATCAGAAGCAACAGAAAGAATGGTGTTTCGCT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 b="1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 b="1">
                <a:latin typeface="Courier New"/>
                <a:ea typeface="Courier New"/>
                <a:cs typeface="Courier New"/>
                <a:sym typeface="Courier New"/>
              </a:rPr>
              <a:t>...                                        &lt;--- 100 bp ---&gt;</a:t>
            </a:r>
            <a:endParaRPr sz="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 b="1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AGGCATCTTGAAAAAACAAGTGTGTGCCTCTGCGATAATCAATGCCACAGAGGTGCATAAAATTAGTTGTCGAAAAAATAATCGCTACCGTTGAGACTTC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AAAGGAGCATTCTTCGCACGCGGCAAAAAAAGAATACAAACGCATGTCTATAAAAGAGACAACCCAAATTACCAGACAGTTAAACGCGATTTATAAGGCT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GTGACAAAAATCGTGTCACAGCTTCTTTTATATCCTGTCTTTTTTTAGTTATTTATTTTTCAACCTTATCAATATGACTTGATAGCCTTTTCTTTTTCGA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AACTTGTTAAAAAAGACGTCAATGCCTTAACTGTACGTGATTCTTCTGCAGTTAGGGGATGACCTTTGACTACTAAAACAGATGCCATATGCTTACCTTC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ACAAAGCATATTTGTAGGAACGATTGAAAGCATCACTCAAGTAGAAGCGGAAGAAGAAACGATTCAACTGAAACTCGTCGATGTCATGGCCAAAGAAGAT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AATTGGACTTTGTCACCGATTTTCAGTTCATCTATGTCCACGCTTATTTTTTCAGCAGTAGCATTCAAAATCACTCCGTCATTGCTGAATGATGTCCCCA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CTCCTGTTTCTTTATCTATAATTGAACTGTAAACATGAGGAATCACTTTTTTTACACCTGCATCGATTGCAATTTTCAGAATTTCTTCAAAGTTTGAAAG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AAACTGCCATTCAAATGCTGCAAGACATGGGAGGTACTTCAATCAAGTATTTCCCGATGAAAGGCTTAGCACATAGGGAAGAATTTAAAGCAGTTGCGGA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ATCATTCCTACGCCAGTCATTTCGCGTAGTTCTTTTACCATTTTAGCTGTAACGTCTGCCATGTTTAACTCCTCCTGTGTGTGTTCTTTTTAAAAAAAGC    </a:t>
            </a: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 b="1">
                <a:latin typeface="Courier New"/>
                <a:ea typeface="Courier New"/>
                <a:cs typeface="Courier New"/>
                <a:sym typeface="Courier New"/>
              </a:rPr>
              <a:t>&lt;- last read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236" name="Google Shape;23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120" y="78505"/>
            <a:ext cx="1795256" cy="951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What you get:</a:t>
            </a:r>
            <a:endParaRPr sz="3000"/>
          </a:p>
        </p:txBody>
      </p:sp>
      <p:sp>
        <p:nvSpPr>
          <p:cNvPr id="242" name="Google Shape;242;p56"/>
          <p:cNvSpPr txBox="1">
            <a:spLocks noGrp="1"/>
          </p:cNvSpPr>
          <p:nvPr>
            <p:ph type="body" idx="1"/>
          </p:nvPr>
        </p:nvSpPr>
        <p:spPr>
          <a:xfrm>
            <a:off x="457200" y="1211975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Millions to billions of </a:t>
            </a:r>
            <a:r>
              <a:rPr lang="en-GB" sz="2400" b="1"/>
              <a:t>reads</a:t>
            </a:r>
            <a:r>
              <a:rPr lang="en-GB" sz="2400"/>
              <a:t> - in one big file</a:t>
            </a:r>
            <a:r>
              <a:rPr lang="en-GB"/>
              <a:t> </a:t>
            </a:r>
            <a:r>
              <a:rPr lang="en-GB" sz="1400"/>
              <a:t>(or two!!)</a:t>
            </a:r>
            <a:br>
              <a:rPr lang="en-GB"/>
            </a:b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ATGCTTCTCCGCCTTTAATTAAAATTCCATTTCGTGCACCAACACCCGTTCCTACCATAATAGCTGTTGGAGTCGCTAAACCTAATGCACATGGACACGC      </a:t>
            </a:r>
            <a:r>
              <a:rPr lang="en-GB" sz="600" b="1">
                <a:latin typeface="Courier New"/>
                <a:ea typeface="Courier New"/>
                <a:cs typeface="Courier New"/>
                <a:sym typeface="Courier New"/>
              </a:rPr>
              <a:t>&lt;- 1st read</a:t>
            </a:r>
            <a:endParaRPr sz="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CTAAGATACTGCCATCTTCTTCCAACGTAAATTGTACGTGATTTTCGATCCATTTTCTTCGAGGTTCTACTTTGTCACCCATTAGTGTGGTTACTCGACG      </a:t>
            </a:r>
            <a:r>
              <a:rPr lang="en-GB" sz="600" b="1">
                <a:latin typeface="Courier New"/>
                <a:ea typeface="Courier New"/>
                <a:cs typeface="Courier New"/>
                <a:sym typeface="Courier New"/>
              </a:rPr>
              <a:t>&lt;- 2nd read</a:t>
            </a:r>
            <a:endParaRPr sz="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GAATATGCGTGGACAGATGACGAATTGGCAGCAATGATTAAAAAAGTCGGCAAAGGATATATGCTACAGCGATATAAAGGACTTGGAGAGATGAATGCGG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ATCAATGCAAATACAAGATGTGACAATGCGCGCAATGCAATGATAACTGGTGTTGTCAAAAAGAAACCGAATGTCGTACCTAGTGCAACAGCCACTGCAA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GGAAAAAATGAGAAAAAATTCAGTTCGAAAACTAACGATTTCTGCTTTATTGATTGGGATGGGGGTCATTATCCCAATGGTTATGCCTAAAATCATGATC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GATGAAACAATCCAACAAATACCATTCAATAATTTCACAGGGGAAAATGAGACNCTAAGTTTCCCCGTATCAGAAGCAACAGAAAGAATGGTGTTTCGCT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 b="1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 b="1">
                <a:latin typeface="Courier New"/>
                <a:ea typeface="Courier New"/>
                <a:cs typeface="Courier New"/>
                <a:sym typeface="Courier New"/>
              </a:rPr>
              <a:t>...                                        &lt;--- 100 bp ---&gt;</a:t>
            </a:r>
            <a:endParaRPr sz="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 b="1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AGGCATCTTGAAAAAACAAGTGTGTGCCTCTGCGATAATCAATGCCACAGAGGTGCATAAAATTAGTTGTCGAAAAAATAATCGCTACCGTTGAGACTTC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AAAGGAGCATTCTTCGCACGCGGCAAAAAAAGAATACAAACGCATGTCTATAAAAGAGACAACCCAAATTACCAGACAGTTAAACGCGATTTATAAGGCT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GTGACAAAAATCGTGTCACAGCTTCTTTTATATCCTGTCTTTTTTTAGTTATTTATTTTTCAACCTTATCAATATGACTTGATAGCCTTTTCTTTTTCGA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AACTTGTTAAAAAAGACGTCAATGCCTTAACTGTACGTGATTCTTCTGCAGTTAGGGGATGACCTTTGACTACTAAAACAGATGCCATATGCTTACCTTC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ACAAAGCATATTTGTAGGAACGATTGAAAGCATCACTCAAGTAGAAGCGGAAGAAGAAACGATTCAACTGAAACTCGTCGATGTCATGGCCAAAGAAGAT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AATTGGACTTTGTCACCGATTTTCAGTTCATCTATGTCCACGCTTATTTTTTCAGCAGTAGCATTCAAAATCACTCCGTCATTGCTGAATGATGTCCCCA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CTCCTGTTTCTTTATCTATAATTGAACTGTAAACATGAGGAATCACTTTTTTTACACCTGCATCGATTGCAATTTTCAGAATTTCTTCAAAGTTTGAAAG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AAACTGCCATTCAAATGCTGCAAGACATGGGAGGTACTTCAATCAAGTATTTCCCGATGAAAGGCTTAGCACATAGGGAAGAATTTAAAGCAGTTGCGGA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">
                <a:latin typeface="Courier New"/>
                <a:ea typeface="Courier New"/>
                <a:cs typeface="Courier New"/>
                <a:sym typeface="Courier New"/>
              </a:rPr>
              <a:t>ATCATTCCTACGCCAGTCATTTCGCGTAGTTCTTTTACCATTTTAGCTGTAACGTCTGCCATGTTTAACTCCTCCTGTGTGTGTTCTTTTTAAAAAAAGC    </a:t>
            </a:r>
            <a:r>
              <a:rPr lang="en-GB" sz="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800" b="1">
                <a:latin typeface="Courier New"/>
                <a:ea typeface="Courier New"/>
                <a:cs typeface="Courier New"/>
                <a:sym typeface="Courier New"/>
              </a:rPr>
              <a:t>&lt;- last read</a:t>
            </a: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243" name="Google Shape;24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120" y="78505"/>
            <a:ext cx="1795256" cy="95178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56"/>
          <p:cNvSpPr txBox="1"/>
          <p:nvPr/>
        </p:nvSpPr>
        <p:spPr>
          <a:xfrm rot="2008436">
            <a:off x="1856160" y="3257371"/>
            <a:ext cx="5029031" cy="39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93C47D"/>
                </a:solidFill>
              </a:rPr>
              <a:t>not in this format!</a:t>
            </a:r>
            <a:endParaRPr sz="3000"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38761D"/>
                </a:solidFill>
              </a:rPr>
              <a:t>FASTA format</a:t>
            </a:r>
            <a:endParaRPr sz="6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FASTA</a:t>
            </a:r>
            <a:endParaRPr sz="3000"/>
          </a:p>
        </p:txBody>
      </p:sp>
      <p:sp>
        <p:nvSpPr>
          <p:cNvPr id="255" name="Google Shape;255;p58"/>
          <p:cNvSpPr txBox="1">
            <a:spLocks noGrp="1"/>
          </p:cNvSpPr>
          <p:nvPr>
            <p:ph type="body" idx="1"/>
          </p:nvPr>
        </p:nvSpPr>
        <p:spPr>
          <a:xfrm>
            <a:off x="462575" y="2257088"/>
            <a:ext cx="8229600" cy="1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&gt;NM_006361.5 Homo sapiens homeobox B13 (HOXB13), fragment</a:t>
            </a:r>
            <a:br>
              <a:rPr lang="en-GB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TCTTGCGTCAAGACGGCCGTGCTGAGCGAATGCAGGCGACTTGCGAGCTGGGAGCGATTTGGATTCCCCCGGCCTGGGTGGGGAGAGCGAGCTGGGTGCCCCCTAGATTCCCCGCCCCCGGCCGACCCTCGGCTCCATGGAGCCCGGCAATTATGCCACCTTGGATGGAGCCAAGGATATCTGGGAGCGGGAGGGGGGCGGAATCTG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6" name="Google Shape;2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730459" y="92822"/>
            <a:ext cx="1311041" cy="981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/>
              <a:t>FASTA components</a:t>
            </a:r>
            <a:endParaRPr sz="3000"/>
          </a:p>
        </p:txBody>
      </p:sp>
      <p:sp>
        <p:nvSpPr>
          <p:cNvPr id="262" name="Google Shape;262;p59"/>
          <p:cNvSpPr txBox="1">
            <a:spLocks noGrp="1"/>
          </p:cNvSpPr>
          <p:nvPr>
            <p:ph type="body" idx="1"/>
          </p:nvPr>
        </p:nvSpPr>
        <p:spPr>
          <a:xfrm>
            <a:off x="462575" y="2257088"/>
            <a:ext cx="8229600" cy="1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 b="1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800" b="1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NM_006361.5</a:t>
            </a:r>
            <a:r>
              <a:rPr lang="en-GB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 b="1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  <a:t>Homo sapiens homeobox B13 (HOXB13), fragment</a:t>
            </a:r>
            <a:br>
              <a:rPr lang="en-GB" sz="1800" b="1">
                <a:solidFill>
                  <a:srgbClr val="6D9EEB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800" b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TCTTGCGTCAAGACGGCCGTGCTGAGCGAATGCAGGCGACTTGCGAGCTGGGAGCGATTTGGATTCCCCCGGCCTGGGTGGGGAGAGCGAGCTGGGTGCCCCCTAGATTCCCCGCCCCCGGCCGACCCTCGGCTCCATGGAGCCCGGCAATTATGCCACCTTGGATGGAGCCAAGGATATCTGGGAGCGGGAGGGGGGCGGAATCTG</a:t>
            </a:r>
            <a:endParaRPr sz="1800" b="1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59"/>
          <p:cNvSpPr txBox="1"/>
          <p:nvPr/>
        </p:nvSpPr>
        <p:spPr>
          <a:xfrm>
            <a:off x="156025" y="1063228"/>
            <a:ext cx="15276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6AA84F"/>
                </a:solidFill>
              </a:rPr>
              <a:t>Start symbol</a:t>
            </a:r>
            <a:endParaRPr sz="2400">
              <a:solidFill>
                <a:srgbClr val="6AA84F"/>
              </a:solidFill>
            </a:endParaRPr>
          </a:p>
        </p:txBody>
      </p:sp>
      <p:sp>
        <p:nvSpPr>
          <p:cNvPr id="264" name="Google Shape;264;p59"/>
          <p:cNvSpPr txBox="1"/>
          <p:nvPr/>
        </p:nvSpPr>
        <p:spPr>
          <a:xfrm>
            <a:off x="2115700" y="1186013"/>
            <a:ext cx="20115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980000"/>
                </a:solidFill>
              </a:rPr>
              <a:t>Sequence ID (</a:t>
            </a:r>
            <a:r>
              <a:rPr lang="en-GB" sz="2400" i="1">
                <a:solidFill>
                  <a:srgbClr val="980000"/>
                </a:solidFill>
              </a:rPr>
              <a:t>no spaces</a:t>
            </a:r>
            <a:r>
              <a:rPr lang="en-GB" sz="2400">
                <a:solidFill>
                  <a:srgbClr val="980000"/>
                </a:solidFill>
              </a:rPr>
              <a:t>)</a:t>
            </a:r>
            <a:endParaRPr sz="2400">
              <a:solidFill>
                <a:srgbClr val="98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solidFill>
                <a:srgbClr val="980000"/>
              </a:solidFill>
            </a:endParaRPr>
          </a:p>
        </p:txBody>
      </p:sp>
      <p:sp>
        <p:nvSpPr>
          <p:cNvPr id="265" name="Google Shape;265;p59"/>
          <p:cNvSpPr txBox="1"/>
          <p:nvPr/>
        </p:nvSpPr>
        <p:spPr>
          <a:xfrm>
            <a:off x="2641025" y="4027200"/>
            <a:ext cx="38727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7F6000"/>
                </a:solidFill>
              </a:rPr>
              <a:t>The sequence</a:t>
            </a:r>
            <a:br>
              <a:rPr lang="en-GB" sz="2400">
                <a:solidFill>
                  <a:srgbClr val="7F6000"/>
                </a:solidFill>
              </a:rPr>
            </a:br>
            <a:r>
              <a:rPr lang="en-GB" sz="2400">
                <a:solidFill>
                  <a:srgbClr val="7F6000"/>
                </a:solidFill>
              </a:rPr>
              <a:t>(</a:t>
            </a:r>
            <a:r>
              <a:rPr lang="en-GB" sz="2400" i="1">
                <a:solidFill>
                  <a:srgbClr val="7F6000"/>
                </a:solidFill>
              </a:rPr>
              <a:t>usually 60 letters per line</a:t>
            </a:r>
            <a:r>
              <a:rPr lang="en-GB" sz="2400">
                <a:solidFill>
                  <a:srgbClr val="7F6000"/>
                </a:solidFill>
              </a:rPr>
              <a:t>)</a:t>
            </a:r>
            <a:endParaRPr sz="2400">
              <a:solidFill>
                <a:srgbClr val="7F6000"/>
              </a:solidFill>
            </a:endParaRPr>
          </a:p>
        </p:txBody>
      </p:sp>
      <p:sp>
        <p:nvSpPr>
          <p:cNvPr id="266" name="Google Shape;266;p59"/>
          <p:cNvSpPr txBox="1"/>
          <p:nvPr/>
        </p:nvSpPr>
        <p:spPr>
          <a:xfrm>
            <a:off x="5357325" y="1230375"/>
            <a:ext cx="31413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3D85C6"/>
                </a:solidFill>
              </a:rPr>
              <a:t>Sequence description</a:t>
            </a:r>
            <a:endParaRPr sz="2400">
              <a:solidFill>
                <a:srgbClr val="3D85C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 i="1">
                <a:solidFill>
                  <a:srgbClr val="3D85C6"/>
                </a:solidFill>
              </a:rPr>
              <a:t>(spaces allowed)</a:t>
            </a:r>
            <a:endParaRPr sz="2400" i="1">
              <a:solidFill>
                <a:srgbClr val="3D85C6"/>
              </a:solidFill>
            </a:endParaRPr>
          </a:p>
        </p:txBody>
      </p:sp>
      <p:cxnSp>
        <p:nvCxnSpPr>
          <p:cNvPr id="267" name="Google Shape;267;p59"/>
          <p:cNvCxnSpPr/>
          <p:nvPr/>
        </p:nvCxnSpPr>
        <p:spPr>
          <a:xfrm flipH="1">
            <a:off x="1193875" y="1938875"/>
            <a:ext cx="936900" cy="43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59"/>
          <p:cNvCxnSpPr/>
          <p:nvPr/>
        </p:nvCxnSpPr>
        <p:spPr>
          <a:xfrm flipH="1">
            <a:off x="4768350" y="1662056"/>
            <a:ext cx="763500" cy="62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59"/>
          <p:cNvCxnSpPr/>
          <p:nvPr/>
        </p:nvCxnSpPr>
        <p:spPr>
          <a:xfrm flipH="1">
            <a:off x="609625" y="1901728"/>
            <a:ext cx="157800" cy="51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59"/>
          <p:cNvCxnSpPr/>
          <p:nvPr/>
        </p:nvCxnSpPr>
        <p:spPr>
          <a:xfrm rot="10800000">
            <a:off x="1975400" y="3547525"/>
            <a:ext cx="1340700" cy="76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/>
              <a:t>Multi-FASTA</a:t>
            </a:r>
            <a:endParaRPr sz="3000"/>
          </a:p>
        </p:txBody>
      </p:sp>
      <p:sp>
        <p:nvSpPr>
          <p:cNvPr id="276" name="Google Shape;276;p60"/>
          <p:cNvSpPr txBox="1">
            <a:spLocks noGrp="1"/>
          </p:cNvSpPr>
          <p:nvPr>
            <p:ph type="body" idx="1"/>
          </p:nvPr>
        </p:nvSpPr>
        <p:spPr>
          <a:xfrm>
            <a:off x="457200" y="2051794"/>
            <a:ext cx="8229600" cy="28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&gt;read00001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TCTTGCGTCAAGACGGCCGTGCTGAGCGAATGCAGGCGACTTGCGAGCTGGGAGCGA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&gt;read00002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TGGATTCCCCCGGCCTGGGTGGGGAGAGCGAGCTGGGTGCCCCCTAGATTCCCCGCC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&gt;read00003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GGCCGACCCTCGGCTCCATGGAGCCCGGCAATTATGCCACCTTGGATGGAGCCAAGG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&gt;read00004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TCTGGGAGCGGGAGGGGGGCGGAATCTGGAGCGAGCTGGGTGCCCCCTAGATTCCCC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&gt;read00004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GCGGAATCTGGAGCGAGCTGGGTGCCCCCTAGATTCCCCGCATCGTAGATTAGATAT</a:t>
            </a:r>
            <a:endParaRPr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60"/>
          <p:cNvSpPr txBox="1"/>
          <p:nvPr/>
        </p:nvSpPr>
        <p:spPr>
          <a:xfrm>
            <a:off x="446400" y="1164169"/>
            <a:ext cx="82512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Concatenation of individual FASTA entries, using "&gt;" as an entry separator</a:t>
            </a:r>
            <a:endParaRPr sz="2400"/>
          </a:p>
        </p:txBody>
      </p:sp>
      <p:pic>
        <p:nvPicPr>
          <p:cNvPr id="278" name="Google Shape;2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435" y="84113"/>
            <a:ext cx="1240249" cy="813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1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38761D"/>
                </a:solidFill>
              </a:rPr>
              <a:t>FASTQ files</a:t>
            </a:r>
            <a:endParaRPr sz="6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475</Words>
  <Application>Microsoft Macintosh PowerPoint</Application>
  <PresentationFormat>On-screen Show (16:9)</PresentationFormat>
  <Paragraphs>174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Courier New</vt:lpstr>
      <vt:lpstr>Simple Light</vt:lpstr>
      <vt:lpstr>Custom</vt:lpstr>
      <vt:lpstr> Sequence Data and File Formats</vt:lpstr>
      <vt:lpstr>Sequence Readsets</vt:lpstr>
      <vt:lpstr>What you get:</vt:lpstr>
      <vt:lpstr>What you get:</vt:lpstr>
      <vt:lpstr>FASTA format</vt:lpstr>
      <vt:lpstr>FASTA</vt:lpstr>
      <vt:lpstr>FASTA components</vt:lpstr>
      <vt:lpstr>Multi-FASTA</vt:lpstr>
      <vt:lpstr>FASTQ files</vt:lpstr>
      <vt:lpstr>FASTQ</vt:lpstr>
      <vt:lpstr>FASTQ components</vt:lpstr>
      <vt:lpstr>Sequence Quality “base calls”</vt:lpstr>
      <vt:lpstr>Phred Quality Scores</vt:lpstr>
      <vt:lpstr>FASTQ quality encoding</vt:lpstr>
      <vt:lpstr>What’s in a Readset?</vt:lpstr>
      <vt:lpstr>Multi-FASTQ</vt:lpstr>
      <vt:lpstr>Reading from the End of the DNA  Paired End</vt:lpstr>
      <vt:lpstr>PowerPoint Presentation</vt:lpstr>
      <vt:lpstr>SAM/BAM file format </vt:lpstr>
      <vt:lpstr>SAM format</vt:lpstr>
      <vt:lpstr>SAM format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Sequence Data and File Formats</dc:title>
  <cp:lastModifiedBy>Liz Batty</cp:lastModifiedBy>
  <cp:revision>9</cp:revision>
  <dcterms:modified xsi:type="dcterms:W3CDTF">2019-03-24T11:15:58Z</dcterms:modified>
</cp:coreProperties>
</file>