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9" r:id="rId2"/>
    <p:sldId id="262" r:id="rId3"/>
    <p:sldId id="318" r:id="rId4"/>
    <p:sldId id="272" r:id="rId5"/>
    <p:sldId id="321" r:id="rId6"/>
    <p:sldId id="329" r:id="rId7"/>
    <p:sldId id="330" r:id="rId8"/>
    <p:sldId id="331" r:id="rId9"/>
    <p:sldId id="322" r:id="rId10"/>
    <p:sldId id="284" r:id="rId11"/>
    <p:sldId id="292" r:id="rId12"/>
    <p:sldId id="288" r:id="rId13"/>
    <p:sldId id="289" r:id="rId14"/>
    <p:sldId id="296" r:id="rId15"/>
    <p:sldId id="325" r:id="rId16"/>
    <p:sldId id="294" r:id="rId17"/>
    <p:sldId id="326" r:id="rId18"/>
    <p:sldId id="327" r:id="rId19"/>
    <p:sldId id="266" r:id="rId20"/>
    <p:sldId id="323" r:id="rId21"/>
    <p:sldId id="324" r:id="rId22"/>
    <p:sldId id="270" r:id="rId23"/>
    <p:sldId id="271" r:id="rId24"/>
    <p:sldId id="338" r:id="rId25"/>
    <p:sldId id="332" r:id="rId26"/>
    <p:sldId id="333" r:id="rId27"/>
    <p:sldId id="334" r:id="rId28"/>
    <p:sldId id="335" r:id="rId29"/>
    <p:sldId id="336" r:id="rId30"/>
    <p:sldId id="3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1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E267EE-8E86-3F48-9794-49E89C532E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50C1D-B986-1844-9BA0-C81D4CA87A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36086-1041-A44C-B059-69A47F5FB26F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681C9-4BA6-6247-BBB4-9D069179F6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7692E-CB0E-204D-AF92-075CFE6907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88CB-76D7-D143-9141-5954B8DA5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13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C9048-7AAD-A54B-8ECF-D62E11D177D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6C882-1EF1-744A-A632-1D3CFDAF06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0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0CBF3-2A0A-4409-B599-FEFEAF974B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8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do with the short reads?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436B9-593F-D244-A537-2C68CAA716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5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6C882-1EF1-744A-A632-1D3CFDAF06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061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do with the short reads?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436B9-593F-D244-A537-2C68CAA716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do with the short reads?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436B9-593F-D244-A537-2C68CAA716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4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do with the short reads?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436B9-593F-D244-A537-2C68CAA716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do with the short reads?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436B9-593F-D244-A537-2C68CAA716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5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Grey is where the reads match sequence, with </a:t>
            </a:r>
            <a:r>
              <a:rPr lang="en-US" dirty="0" err="1"/>
              <a:t>colours</a:t>
            </a:r>
            <a:r>
              <a:rPr lang="en-US" dirty="0"/>
              <a:t> where they don’t match reference</a:t>
            </a:r>
          </a:p>
          <a:p>
            <a:r>
              <a:rPr lang="en-US" dirty="0"/>
              <a:t>Note the difference between SNPs, where all reads have SNP, and the sequencing</a:t>
            </a:r>
            <a:r>
              <a:rPr lang="en-US" baseline="0" dirty="0"/>
              <a:t> errors. This is why you want higher coverage to distinguish real SNPs from sequencing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436B9-593F-D244-A537-2C68CAA716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8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0CBF3-2A0A-4409-B599-FEFEAF974B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0CBF3-2A0A-4409-B599-FEFEAF974B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2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FF80-045B-6249-96B2-01194235E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68815-220C-AA40-8947-7F1BA5C96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4AC7-BAF8-F547-A015-69768C5C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6D6-C363-944F-B270-E1AD74B8C165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AB49-7E86-DC41-831E-7E64117C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4B937-FAC8-FA43-B65A-2AA4F6B2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A70-912F-E84A-9330-A58F93FD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7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8D3F-FD91-4744-98B3-6EB5D243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A5DA2-E7C7-DA49-89CE-7F59FABFE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B356-9DD2-CD40-AAB9-8296DBD8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6D6-C363-944F-B270-E1AD74B8C165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5389-4A49-CF4D-A2A2-150629C6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CB56-72B9-5D45-9593-040848F4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A70-912F-E84A-9330-A58F93FD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1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6A1B7-3E80-9542-B98D-794247199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0D191-0A3D-2942-92B9-B9B3AAD92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A33A-6ABB-7243-9E39-29E79890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6D6-C363-944F-B270-E1AD74B8C165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1C1CC-1CA3-404B-BFB8-C438E88A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D141-99C0-C647-9D3D-C61139F7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A70-912F-E84A-9330-A58F93FD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9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B1E3-FC04-CC47-B4AC-262041E4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latin typeface="Museo 700" panose="02000000000000000000" pitchFamily="2" charset="77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9AF7-F08B-B34E-9CC6-167F8A56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Museo 300" panose="02000000000000000000" pitchFamily="2" charset="77"/>
              </a:defRPr>
            </a:lvl1pPr>
            <a:lvl2pPr>
              <a:defRPr baseline="0">
                <a:latin typeface="Museo 300" panose="02000000000000000000" pitchFamily="2" charset="77"/>
              </a:defRPr>
            </a:lvl2pPr>
            <a:lvl3pPr>
              <a:defRPr baseline="0">
                <a:latin typeface="Museo 300" panose="02000000000000000000" pitchFamily="2" charset="77"/>
              </a:defRPr>
            </a:lvl3pPr>
            <a:lvl4pPr>
              <a:defRPr baseline="0">
                <a:latin typeface="Museo 300" panose="02000000000000000000" pitchFamily="2" charset="77"/>
              </a:defRPr>
            </a:lvl4pPr>
            <a:lvl5pPr>
              <a:defRPr baseline="0">
                <a:latin typeface="Museo 300" panose="02000000000000000000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CC9B-C296-B449-B8BF-6269DFB7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6D6-C363-944F-B270-E1AD74B8C165}" type="datetimeFigureOut">
              <a:rPr lang="en-GB" smtClean="0"/>
              <a:t>28/03/2019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5BA8-50DF-234E-930A-FC6658B4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7EA8-C0F5-314C-8692-2EE73654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A70-912F-E84A-9330-A58F93FDA38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65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8714-E868-9945-991A-82DA925F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AFF7A-CD97-3E47-BF5B-87E8E1E8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4131-AE28-7244-818B-D72787C5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6D6-C363-944F-B270-E1AD74B8C165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7A0B9-C164-6D4B-B6C3-84AEABC6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110A-B711-C041-8A43-C897B431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A70-912F-E84A-9330-A58F93FD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39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535D-BC3A-084F-A869-0BE5BA2D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34B1-804B-B847-BB19-E5507062F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1B95E-99EB-1944-B3FF-4027795DF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2388-D4C3-F746-9668-376F113B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6D6-C363-944F-B270-E1AD74B8C165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18CEC-BE01-7145-BBDE-2E3E22B9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10F11-5782-D646-B328-C8905909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A70-912F-E84A-9330-A58F93FD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7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366F-6803-C943-AF22-9517E33B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98BB-35BB-334C-9746-B890FC5B4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E284-CC89-234E-A1B1-5CE5923E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AF6FF-9D6B-F946-B6D7-69B579C2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89505-A519-7B42-8703-5BC75713E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B024F-54B6-F047-879F-FCA547B0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6D6-C363-944F-B270-E1AD74B8C165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72C41-9C49-0249-891A-A55C728F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F9CB1-81A8-0D4C-A6B3-5F962976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A70-912F-E84A-9330-A58F93FD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41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6574-FD6B-404E-9523-44AE9F64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6A810-1E3B-7642-ACC5-0EC7FEF5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6D6-C363-944F-B270-E1AD74B8C165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A5EE4-EDD1-DC45-A1D0-1B270155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EDDC4-5DC0-6A4E-9AE3-3CAE2820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A70-912F-E84A-9330-A58F93FD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1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6C80D-E9D6-7546-8B42-FBAD949A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6D6-C363-944F-B270-E1AD74B8C165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2B148-D6DD-6448-9FF2-87FFAAFE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C57E1-77AC-7D4F-83FF-4CD8D641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A70-912F-E84A-9330-A58F93FD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06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5740-1598-7549-BC7A-6A0BAD69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4B9D-5349-1C4E-892D-59927879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EE6D9-74C6-ED41-AC3C-2BFD07F9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13D48-2D43-E44E-B289-9211A4A8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6D6-C363-944F-B270-E1AD74B8C165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34BB0-3153-3145-BBC8-865CF53D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A2CC8-0D41-FB49-AB73-E7ECA7B1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A70-912F-E84A-9330-A58F93FD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27FE-FFEF-5F4A-9D82-1D762568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8C4A9-EF0A-FE42-927B-7C891782D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B3D74-76EE-144F-BAA6-559C16C26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7F249-5F51-9243-A0A5-B213D685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6D6-C363-944F-B270-E1AD74B8C165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5EA5A-7AB9-F746-8017-A5E6EC72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8DA22-0D52-4F4F-8BB1-8BEF825F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5A70-912F-E84A-9330-A58F93FD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4A8E0-F06E-C54B-9D27-1B3D43C2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0C923-F6B4-1545-ADFD-FED02D21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612F5-F21C-944E-B675-7A7912349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86D6-C363-944F-B270-E1AD74B8C165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B230-90B0-0D49-B08E-4356A38E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9D9C-36B9-1B4F-9FE1-4F984438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5A70-912F-E84A-9330-A58F93FDA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0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Museo 700" panose="02000000000000000000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4A1B-D10E-684B-9CF1-CA4E4748D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Museo 700" panose="02000000000000000000" pitchFamily="2" charset="77"/>
              </a:rPr>
              <a:t>Alignment and Variant Calling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0AC7A-C9CE-A043-8EF1-5B6540FC3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Museo 300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974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NGS Training - Reference Mapping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78233" y="604071"/>
            <a:ext cx="8028000" cy="648072"/>
          </a:xfrm>
        </p:spPr>
        <p:txBody>
          <a:bodyPr/>
          <a:lstStyle/>
          <a:p>
            <a:r>
              <a:rPr lang="en-GB" dirty="0"/>
              <a:t>Mapping algorithms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282" y="1732399"/>
            <a:ext cx="8072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Museo 300" panose="02000000000000000000" pitchFamily="2" charset="77"/>
              </a:rPr>
              <a:t>BWA-MEM &amp; Bowtie2</a:t>
            </a:r>
          </a:p>
          <a:p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Museo 300" panose="02000000000000000000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useo 300" panose="02000000000000000000" pitchFamily="2" charset="77"/>
              </a:rPr>
              <a:t>Perform alignment of single or paired end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useo 300" panose="02000000000000000000" pitchFamily="2" charset="77"/>
              </a:rPr>
              <a:t>Generally recommended for high quality queries as they are faster and more accurate than predecessors.</a:t>
            </a:r>
          </a:p>
          <a:p>
            <a:endParaRPr lang="en-GB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7032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data: alignment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igv_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79474"/>
            <a:ext cx="9144000" cy="477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6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276" y="515961"/>
            <a:ext cx="4741852" cy="648072"/>
          </a:xfrm>
        </p:spPr>
        <p:txBody>
          <a:bodyPr>
            <a:normAutofit/>
          </a:bodyPr>
          <a:lstStyle/>
          <a:p>
            <a:r>
              <a:rPr lang="en-GB" dirty="0"/>
              <a:t>WHAM, BAM?, SAM?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NGS Training - Reference Mapping</a:t>
            </a:r>
            <a:endParaRPr lang="en-US" dirty="0"/>
          </a:p>
        </p:txBody>
      </p:sp>
      <p:grpSp>
        <p:nvGrpSpPr>
          <p:cNvPr id="3" name="Group 12"/>
          <p:cNvGrpSpPr/>
          <p:nvPr/>
        </p:nvGrpSpPr>
        <p:grpSpPr>
          <a:xfrm>
            <a:off x="3171024" y="1691706"/>
            <a:ext cx="6093388" cy="3416320"/>
            <a:chOff x="1704896" y="1483359"/>
            <a:chExt cx="6093388" cy="3416320"/>
          </a:xfrm>
        </p:grpSpPr>
        <p:grpSp>
          <p:nvGrpSpPr>
            <p:cNvPr id="7" name="Group 8"/>
            <p:cNvGrpSpPr/>
            <p:nvPr/>
          </p:nvGrpSpPr>
          <p:grpSpPr>
            <a:xfrm>
              <a:off x="1704896" y="1483359"/>
              <a:ext cx="6045100" cy="3416320"/>
              <a:chOff x="1704896" y="1197607"/>
              <a:chExt cx="6045100" cy="341632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704896" y="1197607"/>
                <a:ext cx="478634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err="1">
                    <a:latin typeface="Museo 300" panose="02000000000000000000" pitchFamily="2" charset="77"/>
                  </a:rPr>
                  <a:t>FastQ</a:t>
                </a:r>
                <a:endParaRPr lang="en-GB" dirty="0">
                  <a:latin typeface="Museo 300" panose="02000000000000000000" pitchFamily="2" charset="77"/>
                </a:endParaRPr>
              </a:p>
              <a:p>
                <a:pPr algn="ctr"/>
                <a:endParaRPr lang="en-GB" dirty="0">
                  <a:latin typeface="Museo 300" panose="02000000000000000000" pitchFamily="2" charset="77"/>
                </a:endParaRPr>
              </a:p>
              <a:p>
                <a:pPr algn="ctr"/>
                <a:endParaRPr lang="en-GB" dirty="0">
                  <a:latin typeface="Museo 300" panose="02000000000000000000" pitchFamily="2" charset="77"/>
                </a:endParaRPr>
              </a:p>
              <a:p>
                <a:pPr algn="ctr"/>
                <a:endParaRPr lang="en-GB" dirty="0">
                  <a:latin typeface="Museo 300" panose="02000000000000000000" pitchFamily="2" charset="77"/>
                </a:endParaRPr>
              </a:p>
              <a:p>
                <a:pPr algn="ctr"/>
                <a:endParaRPr lang="en-GB" dirty="0">
                  <a:latin typeface="Museo 300" panose="02000000000000000000" pitchFamily="2" charset="77"/>
                </a:endParaRPr>
              </a:p>
              <a:p>
                <a:pPr algn="ctr"/>
                <a:r>
                  <a:rPr lang="en-GB" dirty="0">
                    <a:latin typeface="Museo 300" panose="02000000000000000000" pitchFamily="2" charset="77"/>
                  </a:rPr>
                  <a:t>SAM = Sequence Alignment Map</a:t>
                </a:r>
              </a:p>
              <a:p>
                <a:pPr algn="ctr"/>
                <a:endParaRPr lang="en-GB" dirty="0">
                  <a:latin typeface="Museo 300" panose="02000000000000000000" pitchFamily="2" charset="77"/>
                </a:endParaRPr>
              </a:p>
              <a:p>
                <a:pPr algn="ctr"/>
                <a:endParaRPr lang="en-GB" dirty="0">
                  <a:latin typeface="Museo 300" panose="02000000000000000000" pitchFamily="2" charset="77"/>
                </a:endParaRPr>
              </a:p>
              <a:p>
                <a:pPr algn="ctr"/>
                <a:endParaRPr lang="en-GB" dirty="0">
                  <a:latin typeface="Museo 300" panose="02000000000000000000" pitchFamily="2" charset="77"/>
                </a:endParaRPr>
              </a:p>
              <a:p>
                <a:pPr algn="ctr"/>
                <a:endParaRPr lang="en-GB" dirty="0">
                  <a:latin typeface="Museo 300" panose="02000000000000000000" pitchFamily="2" charset="77"/>
                </a:endParaRPr>
              </a:p>
              <a:p>
                <a:pPr algn="ctr"/>
                <a:endParaRPr lang="en-GB" dirty="0">
                  <a:latin typeface="Museo 300" panose="02000000000000000000" pitchFamily="2" charset="77"/>
                </a:endParaRPr>
              </a:p>
              <a:p>
                <a:pPr algn="ctr"/>
                <a:r>
                  <a:rPr lang="en-GB" dirty="0">
                    <a:latin typeface="Museo 300" panose="02000000000000000000" pitchFamily="2" charset="77"/>
                  </a:rPr>
                  <a:t>BAM = Binary Alignment Map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20972" y="3292279"/>
                <a:ext cx="3429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Museo 300" panose="02000000000000000000" pitchFamily="2" charset="77"/>
                  </a:rPr>
                  <a:t>BGZF compression</a:t>
                </a:r>
              </a:p>
            </p:txBody>
          </p:sp>
        </p:grpSp>
        <p:sp>
          <p:nvSpPr>
            <p:cNvPr id="10" name="Right Arrow 9"/>
            <p:cNvSpPr/>
            <p:nvPr/>
          </p:nvSpPr>
          <p:spPr>
            <a:xfrm rot="5400000">
              <a:off x="3609577" y="2223873"/>
              <a:ext cx="92869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9260" y="2186165"/>
              <a:ext cx="3429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Museo 300" panose="02000000000000000000" pitchFamily="2" charset="77"/>
                </a:rPr>
                <a:t>Mapping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3609578" y="3754636"/>
              <a:ext cx="92869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3887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NGS Training - Reference Mapping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4871" y="1551008"/>
            <a:ext cx="8817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short read aligners generate text based SAM output.</a:t>
            </a:r>
          </a:p>
          <a:p>
            <a:endParaRPr lang="en-GB" dirty="0"/>
          </a:p>
          <a:p>
            <a:r>
              <a:rPr lang="en-GB" dirty="0"/>
              <a:t>SAM files contain detailed information regarding the alignment results per read including mapping quality/</a:t>
            </a:r>
            <a:r>
              <a:rPr lang="en-GB" dirty="0" err="1"/>
              <a:t>Phred</a:t>
            </a:r>
            <a:r>
              <a:rPr lang="en-GB" dirty="0"/>
              <a:t> scores, mismatches/substitutions/</a:t>
            </a:r>
            <a:r>
              <a:rPr lang="en-GB" dirty="0" err="1"/>
              <a:t>indels</a:t>
            </a:r>
            <a:r>
              <a:rPr lang="en-GB" dirty="0"/>
              <a:t> (cigar line).</a:t>
            </a:r>
          </a:p>
          <a:p>
            <a:endParaRPr lang="en-GB" dirty="0"/>
          </a:p>
          <a:p>
            <a:r>
              <a:rPr lang="en-GB" dirty="0"/>
              <a:t>All this information is compressed into a BAM file and then indexed significantly reducing file size and allowing for rapid processing at the variant detection stage.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5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NGS Training - Reference Mapping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28704" y="592497"/>
            <a:ext cx="8028000" cy="648072"/>
          </a:xfrm>
        </p:spPr>
        <p:txBody>
          <a:bodyPr/>
          <a:lstStyle/>
          <a:p>
            <a:r>
              <a:rPr lang="en-GB" dirty="0"/>
              <a:t>SAM Format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689" y="2071870"/>
            <a:ext cx="11192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M01481:15:000000000-A4YBL:1:1101:10709:6650     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163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England2_CoV    12390   60      151M    =       12594   355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ATTCCACTGTGTGCTTCAAATAAACTTCGCGTTGTAATTCCTGACTTCACCGTCTGGAATCAGGTAGTCACATATCCCTCGCTTAACTACGCTGGGGCTTTGTGGGACATTACAGTTATAAACAATGTGGACAATGAAATTGTTAAGTCTT </a:t>
            </a:r>
            <a:r>
              <a:rPr lang="en-GB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ABBABFFFFFFFGGGGGGGGGGHHHHHHGGGGGGGHHHHHHHHHHHHHHHHGHGHGGFFHHHHHFGGGHHHHHHHHGHHHGGGHGHHHHHGGGDGGGGGHHGGHGGHHGGHHHHHHHHHGHHGHHHHHHHEHHHHHHHHGHHHHHHGHHHH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NM:i:0  AS:i:151        XS:i:0</a:t>
            </a:r>
            <a:endParaRPr lang="en-GB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3B84BD-628D-BD4E-91BE-A031F7A3CA80}"/>
              </a:ext>
            </a:extLst>
          </p:cNvPr>
          <p:cNvCxnSpPr/>
          <p:nvPr/>
        </p:nvCxnSpPr>
        <p:spPr>
          <a:xfrm flipH="1">
            <a:off x="10891777" y="1724628"/>
            <a:ext cx="532435" cy="787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BE49F7-8337-174A-882C-A26731B8C754}"/>
              </a:ext>
            </a:extLst>
          </p:cNvPr>
          <p:cNvSpPr txBox="1"/>
          <p:nvPr/>
        </p:nvSpPr>
        <p:spPr>
          <a:xfrm>
            <a:off x="10235877" y="1331089"/>
            <a:ext cx="203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Museo 300" panose="02000000000000000000" pitchFamily="2" charset="77"/>
              </a:rPr>
              <a:t>Sequence Read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43937E-3324-B345-9ED2-DA71F4313D42}"/>
              </a:ext>
            </a:extLst>
          </p:cNvPr>
          <p:cNvCxnSpPr>
            <a:cxnSpLocks/>
          </p:cNvCxnSpPr>
          <p:nvPr/>
        </p:nvCxnSpPr>
        <p:spPr>
          <a:xfrm flipV="1">
            <a:off x="1597306" y="3497485"/>
            <a:ext cx="279722" cy="9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7E85E4-83D2-314E-9F82-1727AE05A141}"/>
              </a:ext>
            </a:extLst>
          </p:cNvPr>
          <p:cNvSpPr txBox="1"/>
          <p:nvPr/>
        </p:nvSpPr>
        <p:spPr>
          <a:xfrm>
            <a:off x="383893" y="4379087"/>
            <a:ext cx="288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Museo 300" panose="02000000000000000000" pitchFamily="2" charset="77"/>
              </a:rPr>
              <a:t>Quality scores for each base in the read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B7C355-B417-E944-A923-29D0FB4EFA1F}"/>
              </a:ext>
            </a:extLst>
          </p:cNvPr>
          <p:cNvCxnSpPr>
            <a:cxnSpLocks/>
          </p:cNvCxnSpPr>
          <p:nvPr/>
        </p:nvCxnSpPr>
        <p:spPr>
          <a:xfrm flipH="1">
            <a:off x="4074289" y="1471913"/>
            <a:ext cx="349169" cy="623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07F0A-19CE-6646-850F-A82DBF24DC23}"/>
              </a:ext>
            </a:extLst>
          </p:cNvPr>
          <p:cNvSpPr txBox="1"/>
          <p:nvPr/>
        </p:nvSpPr>
        <p:spPr>
          <a:xfrm>
            <a:off x="3997122" y="827589"/>
            <a:ext cx="463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useo 300" panose="02000000000000000000" pitchFamily="2" charset="77"/>
              </a:rPr>
              <a:t>Unique name for the read </a:t>
            </a:r>
          </a:p>
          <a:p>
            <a:r>
              <a:rPr lang="en-GB" dirty="0">
                <a:solidFill>
                  <a:srgbClr val="FF0000"/>
                </a:solidFill>
                <a:latin typeface="Museo 300" panose="02000000000000000000" pitchFamily="2" charset="77"/>
              </a:rPr>
              <a:t>(machine ID, </a:t>
            </a:r>
            <a:r>
              <a:rPr lang="en-GB" dirty="0" err="1">
                <a:solidFill>
                  <a:srgbClr val="FF0000"/>
                </a:solidFill>
                <a:latin typeface="Museo 300" panose="02000000000000000000" pitchFamily="2" charset="77"/>
              </a:rPr>
              <a:t>flowcell</a:t>
            </a:r>
            <a:r>
              <a:rPr lang="en-GB" dirty="0">
                <a:solidFill>
                  <a:srgbClr val="FF0000"/>
                </a:solidFill>
                <a:latin typeface="Museo 300" panose="02000000000000000000" pitchFamily="2" charset="77"/>
              </a:rPr>
              <a:t>, tile, barcode)</a:t>
            </a:r>
          </a:p>
        </p:txBody>
      </p:sp>
    </p:spTree>
    <p:extLst>
      <p:ext uri="{BB962C8B-B14F-4D97-AF65-F5344CB8AC3E}">
        <p14:creationId xmlns:p14="http://schemas.microsoft.com/office/powerpoint/2010/main" val="35129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NGS Training - Reference Mapping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28704" y="592497"/>
            <a:ext cx="8028000" cy="648072"/>
          </a:xfrm>
        </p:spPr>
        <p:txBody>
          <a:bodyPr/>
          <a:lstStyle/>
          <a:p>
            <a:r>
              <a:rPr lang="en-GB" dirty="0"/>
              <a:t>SAM Format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689" y="2071870"/>
            <a:ext cx="11192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M01481:15:000000000-A4YBL:1:1101:10709:6650     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163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England2_CoV    12390   60      151M    =       12594   355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ATTCCACTGTGTGCTTCAAATAAACTTCGCGTTGTAATTCCTGACTTCACCGTCTGGAATCAGGTAGTCACATATCCCTCGCTTAACTACGCTGGGGCTTTGTGGGACATTACAGTTATAAACAATGTGGACAATGAAATTGTTAAGTCTT </a:t>
            </a:r>
            <a:r>
              <a:rPr lang="en-GB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ABBABFFFFFFFGGGGGGGGGGHHHHHHGGGGGGGHHHHHHHHHHHHHHHHGHGHGGFFHHHHHFGGGHHHHHHHHGHHHGGGHGHHHHHGGGDGGGGGHHGGHGGHHGGHHHHHHHHHGHHGHHHHHHHEHHHHHHHHGHHHHHHGHHHH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NM:i:0  AS:i:151        XS:i:0</a:t>
            </a:r>
            <a:endParaRPr lang="en-GB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B3CFB-D713-8C47-92AB-949EE1465E0A}"/>
              </a:ext>
            </a:extLst>
          </p:cNvPr>
          <p:cNvSpPr txBox="1"/>
          <p:nvPr/>
        </p:nvSpPr>
        <p:spPr>
          <a:xfrm>
            <a:off x="3588152" y="5405377"/>
            <a:ext cx="458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Google ‘SAM Format specification’ or go to https://</a:t>
            </a:r>
            <a:r>
              <a:rPr lang="en-GB" dirty="0" err="1">
                <a:latin typeface="Museo 300" panose="02000000000000000000" pitchFamily="2" charset="77"/>
              </a:rPr>
              <a:t>github.com</a:t>
            </a:r>
            <a:r>
              <a:rPr lang="en-GB" dirty="0">
                <a:latin typeface="Museo 300" panose="02000000000000000000" pitchFamily="2" charset="77"/>
              </a:rPr>
              <a:t>/</a:t>
            </a:r>
            <a:r>
              <a:rPr lang="en-GB" dirty="0" err="1">
                <a:latin typeface="Museo 300" panose="02000000000000000000" pitchFamily="2" charset="77"/>
              </a:rPr>
              <a:t>samtools</a:t>
            </a:r>
            <a:r>
              <a:rPr lang="en-GB" dirty="0">
                <a:latin typeface="Museo 300" panose="02000000000000000000" pitchFamily="2" charset="77"/>
              </a:rPr>
              <a:t>/</a:t>
            </a:r>
            <a:r>
              <a:rPr lang="en-GB" dirty="0" err="1">
                <a:latin typeface="Museo 300" panose="02000000000000000000" pitchFamily="2" charset="77"/>
              </a:rPr>
              <a:t>hts</a:t>
            </a:r>
            <a:r>
              <a:rPr lang="en-GB" dirty="0">
                <a:latin typeface="Museo 300" panose="02000000000000000000" pitchFamily="2" charset="77"/>
              </a:rPr>
              <a:t>-specs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992E9-5D07-CC4A-821E-B9CE3C273875}"/>
              </a:ext>
            </a:extLst>
          </p:cNvPr>
          <p:cNvSpPr txBox="1"/>
          <p:nvPr/>
        </p:nvSpPr>
        <p:spPr>
          <a:xfrm>
            <a:off x="4525701" y="335665"/>
            <a:ext cx="298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Reference sequence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2A87C-71F6-5044-A1BF-FA5E82AD5985}"/>
              </a:ext>
            </a:extLst>
          </p:cNvPr>
          <p:cNvSpPr txBox="1"/>
          <p:nvPr/>
        </p:nvSpPr>
        <p:spPr>
          <a:xfrm>
            <a:off x="6668946" y="962627"/>
            <a:ext cx="262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Position of start of 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DE4EC-3F3F-5A49-BC04-2C4822E869EE}"/>
              </a:ext>
            </a:extLst>
          </p:cNvPr>
          <p:cNvSpPr txBox="1"/>
          <p:nvPr/>
        </p:nvSpPr>
        <p:spPr>
          <a:xfrm>
            <a:off x="8719595" y="327949"/>
            <a:ext cx="18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Mapping quality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ECD1B1-C76C-1A4B-81A9-8618C94936AF}"/>
              </a:ext>
            </a:extLst>
          </p:cNvPr>
          <p:cNvSpPr txBox="1"/>
          <p:nvPr/>
        </p:nvSpPr>
        <p:spPr>
          <a:xfrm>
            <a:off x="9855843" y="1336875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CIGAR string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C68268-87FC-5844-AF6F-D25C565E266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18097" y="704997"/>
            <a:ext cx="648921" cy="1332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FC19FC-AA4B-E442-A25E-801FB794116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981357" y="1331959"/>
            <a:ext cx="446942" cy="822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2DF112-BF9D-CE45-9297-8ABAC55B23FD}"/>
              </a:ext>
            </a:extLst>
          </p:cNvPr>
          <p:cNvCxnSpPr>
            <a:cxnSpLocks/>
          </p:cNvCxnSpPr>
          <p:nvPr/>
        </p:nvCxnSpPr>
        <p:spPr>
          <a:xfrm flipH="1">
            <a:off x="9155575" y="627833"/>
            <a:ext cx="343994" cy="1490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5EA880-5EA6-8E47-A788-8EA8C7434B63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0073834" y="1706207"/>
            <a:ext cx="546000" cy="41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79E245-10DB-8943-9633-755C4EC4DDC0}"/>
              </a:ext>
            </a:extLst>
          </p:cNvPr>
          <p:cNvSpPr txBox="1"/>
          <p:nvPr/>
        </p:nvSpPr>
        <p:spPr>
          <a:xfrm>
            <a:off x="8150506" y="4527630"/>
            <a:ext cx="355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Paired read reference sequence </a:t>
            </a:r>
          </a:p>
          <a:p>
            <a:r>
              <a:rPr lang="en-GB" dirty="0">
                <a:latin typeface="Museo 300" panose="02000000000000000000" pitchFamily="2" charset="77"/>
              </a:rPr>
              <a:t>(“=“ means same as this read)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25F027-7FDA-5648-9C9C-FB7D2F6430C9}"/>
              </a:ext>
            </a:extLst>
          </p:cNvPr>
          <p:cNvSpPr txBox="1"/>
          <p:nvPr/>
        </p:nvSpPr>
        <p:spPr>
          <a:xfrm>
            <a:off x="0" y="4043422"/>
            <a:ext cx="279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Paired read start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D7101-7689-EC4F-B152-87A364E59C47}"/>
              </a:ext>
            </a:extLst>
          </p:cNvPr>
          <p:cNvSpPr txBox="1"/>
          <p:nvPr/>
        </p:nvSpPr>
        <p:spPr>
          <a:xfrm>
            <a:off x="3154101" y="3837007"/>
            <a:ext cx="277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Length of DNA fragment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925E65-8847-0F4F-8040-D927C05CD85F}"/>
              </a:ext>
            </a:extLst>
          </p:cNvPr>
          <p:cNvCxnSpPr>
            <a:cxnSpLocks/>
          </p:cNvCxnSpPr>
          <p:nvPr/>
        </p:nvCxnSpPr>
        <p:spPr>
          <a:xfrm flipV="1">
            <a:off x="277792" y="2523282"/>
            <a:ext cx="185196" cy="1539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EBA1C2-B3F2-B640-A127-019FE3CA946E}"/>
              </a:ext>
            </a:extLst>
          </p:cNvPr>
          <p:cNvCxnSpPr>
            <a:cxnSpLocks/>
          </p:cNvCxnSpPr>
          <p:nvPr/>
        </p:nvCxnSpPr>
        <p:spPr>
          <a:xfrm flipH="1" flipV="1">
            <a:off x="1701478" y="2534857"/>
            <a:ext cx="1956122" cy="125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5775C4-14C9-164A-8AB6-C1A12A04468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930224" y="2349661"/>
            <a:ext cx="811082" cy="2177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A7BC8E8-4348-9741-9E10-1B3CC9FABCC5}"/>
              </a:ext>
            </a:extLst>
          </p:cNvPr>
          <p:cNvSpPr txBox="1"/>
          <p:nvPr/>
        </p:nvSpPr>
        <p:spPr>
          <a:xfrm>
            <a:off x="6616861" y="3792636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Extra tags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B23E4C82-97A2-654C-9C70-B7ABC2DF9237}"/>
              </a:ext>
            </a:extLst>
          </p:cNvPr>
          <p:cNvSpPr/>
          <p:nvPr/>
        </p:nvSpPr>
        <p:spPr>
          <a:xfrm rot="16200000">
            <a:off x="7141580" y="1851950"/>
            <a:ext cx="428263" cy="3530279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B44157-7042-1B47-81B0-F286840F8F98}"/>
              </a:ext>
            </a:extLst>
          </p:cNvPr>
          <p:cNvSpPr txBox="1"/>
          <p:nvPr/>
        </p:nvSpPr>
        <p:spPr>
          <a:xfrm>
            <a:off x="3954684" y="1072587"/>
            <a:ext cx="152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Bitwise flag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078CE2-7A44-694C-A708-BFACAB9B3CC5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718675" y="1441919"/>
            <a:ext cx="987644" cy="641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2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NGS Training - Reference Mapping</a:t>
            </a:r>
            <a:endParaRPr lang="en-US" dirty="0"/>
          </a:p>
        </p:txBody>
      </p:sp>
      <p:pic>
        <p:nvPicPr>
          <p:cNvPr id="57346" name="Picture 2" descr="http://image.slidesharecdn.com/i0d51a20110513-110512073735-phpapp02/95/slide-24-1024.jpg?cb=1305280352"/>
          <p:cNvPicPr>
            <a:picLocks noChangeAspect="1" noChangeArrowheads="1"/>
          </p:cNvPicPr>
          <p:nvPr/>
        </p:nvPicPr>
        <p:blipFill>
          <a:blip r:embed="rId2"/>
          <a:srcRect t="22680" b="5948"/>
          <a:stretch>
            <a:fillRect/>
          </a:stretch>
        </p:blipFill>
        <p:spPr bwMode="auto">
          <a:xfrm>
            <a:off x="2026025" y="1583551"/>
            <a:ext cx="8007341" cy="4286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8022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NGS Training - Reference Mapping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B7173-82F8-304F-AAD4-11839714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07" y="0"/>
            <a:ext cx="10147986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3C3978-A421-F947-B267-598204733CE7}"/>
              </a:ext>
            </a:extLst>
          </p:cNvPr>
          <p:cNvSpPr txBox="1"/>
          <p:nvPr/>
        </p:nvSpPr>
        <p:spPr>
          <a:xfrm>
            <a:off x="5613722" y="6157731"/>
            <a:ext cx="555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broadinstitute.github.io</a:t>
            </a:r>
            <a:r>
              <a:rPr lang="en-GB" dirty="0"/>
              <a:t>/</a:t>
            </a:r>
            <a:r>
              <a:rPr lang="en-GB" dirty="0" err="1"/>
              <a:t>picard</a:t>
            </a:r>
            <a:r>
              <a:rPr lang="en-GB" dirty="0"/>
              <a:t>/explain-</a:t>
            </a:r>
            <a:r>
              <a:rPr lang="en-GB" dirty="0" err="1"/>
              <a:t>flags.html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99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F7EB-BFFA-3140-82B1-917FA8A7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CIGAR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48FB-F781-0143-BC95-8CEA84C1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307"/>
            <a:ext cx="10515600" cy="2604304"/>
          </a:xfrm>
        </p:spPr>
        <p:txBody>
          <a:bodyPr>
            <a:normAutofit/>
          </a:bodyPr>
          <a:lstStyle/>
          <a:p>
            <a:r>
              <a:rPr lang="en-GB" dirty="0"/>
              <a:t>Compress the read alignment into a short easy-to-parse format</a:t>
            </a:r>
          </a:p>
          <a:p>
            <a:r>
              <a:rPr lang="en-GB" dirty="0"/>
              <a:t>M – match</a:t>
            </a:r>
          </a:p>
          <a:p>
            <a:r>
              <a:rPr lang="en-GB" dirty="0"/>
              <a:t>I – insertion (base in the read, not the reference)</a:t>
            </a:r>
          </a:p>
          <a:p>
            <a:r>
              <a:rPr lang="en-GB" dirty="0"/>
              <a:t>D – deletion (base in the reference, not in the read)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C3D66-62EF-0248-964B-7842B8DA5DFF}"/>
              </a:ext>
            </a:extLst>
          </p:cNvPr>
          <p:cNvSpPr txBox="1"/>
          <p:nvPr/>
        </p:nvSpPr>
        <p:spPr>
          <a:xfrm>
            <a:off x="3090440" y="4606724"/>
            <a:ext cx="5694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Reference: CCCTACGTCCCAGTC-AC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CTACGTCCCAG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TAC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3M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3M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CCAGTC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6M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1I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295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CIGAR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NGS Training - Reference Mapping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2820" y="3359918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127 Matches,1 Deletion, 5 Insertions, 17 Matches when compared to the reference sequence.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486" y="1675369"/>
            <a:ext cx="111320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M01481:15:000000000-A4YBL:1:1101:10709:6650     163     England2_CoV    12390   60 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127M1D5I17M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12594   355     </a:t>
            </a: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ATTCCACTGTGTGCTTCAAATAAACTTCGCGTTGTAATTCCTGACTTCACCGTCTGGAATCAGGTAGTCACATATCCCTCGCTTAACTACGCTGGGGCTTTGTGGGACATTACAGTTATAAACAATGTGGACAATGAAATTGTTAAGTCTT </a:t>
            </a:r>
            <a:r>
              <a:rPr lang="en-GB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ABBABFFFFFFFGGGGGGGGGGHHHHHHGGGGGGGHHHHHHHHHHHHHHHHGHGHGGFFHHHHHFGGGHHHHHHHHGHHHGGGHGHHHHHGGGDGGGGGHHGGHGGHHGGHHHHHHHHHGHHGHHHHHHHEHHHHHHHHGHHHHHHGHHHH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NM:i:0  AS:i:151        XS:i:0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763929" y="1516285"/>
            <a:ext cx="947547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Museo 300" panose="02000000000000000000" pitchFamily="2" charset="77"/>
              </a:rPr>
              <a:t>Why use reference mapping as opposed to de novo assembly?</a:t>
            </a:r>
          </a:p>
          <a:p>
            <a:endParaRPr lang="en-US" sz="2000" dirty="0">
              <a:latin typeface="Museo 300" panose="02000000000000000000" pitchFamily="2" charset="77"/>
            </a:endParaRPr>
          </a:p>
          <a:p>
            <a:r>
              <a:rPr lang="en-US" sz="2000" dirty="0">
                <a:latin typeface="Museo 300" panose="02000000000000000000" pitchFamily="2" charset="77"/>
              </a:rPr>
              <a:t>De novo assembly can computationally expensive and difficult to assess quality</a:t>
            </a:r>
          </a:p>
          <a:p>
            <a:endParaRPr lang="en-US" sz="2000" dirty="0">
              <a:latin typeface="Museo 300" panose="02000000000000000000" pitchFamily="2" charset="77"/>
            </a:endParaRPr>
          </a:p>
          <a:p>
            <a:r>
              <a:rPr lang="en-US" sz="2000" dirty="0">
                <a:latin typeface="Museo 300" panose="02000000000000000000" pitchFamily="2" charset="77"/>
              </a:rPr>
              <a:t>Reference mapping is </a:t>
            </a:r>
            <a:r>
              <a:rPr lang="en-US" sz="2000" b="1" dirty="0">
                <a:latin typeface="Museo 300" panose="02000000000000000000" pitchFamily="2" charset="77"/>
              </a:rPr>
              <a:t>rapid</a:t>
            </a:r>
            <a:r>
              <a:rPr lang="en-US" sz="2000" dirty="0">
                <a:latin typeface="Museo 300" panose="02000000000000000000" pitchFamily="2" charset="77"/>
              </a:rPr>
              <a:t>, </a:t>
            </a:r>
            <a:r>
              <a:rPr lang="en-US" sz="2000" b="1" dirty="0">
                <a:latin typeface="Museo 300" panose="02000000000000000000" pitchFamily="2" charset="77"/>
              </a:rPr>
              <a:t>accurate</a:t>
            </a:r>
            <a:r>
              <a:rPr lang="en-US" sz="2000" dirty="0">
                <a:latin typeface="Museo 300" panose="02000000000000000000" pitchFamily="2" charset="77"/>
              </a:rPr>
              <a:t> and provides a mechanism for </a:t>
            </a:r>
            <a:r>
              <a:rPr lang="en-US" sz="2000" dirty="0" err="1">
                <a:latin typeface="Museo 300" panose="02000000000000000000" pitchFamily="2" charset="77"/>
              </a:rPr>
              <a:t>analysing</a:t>
            </a:r>
            <a:r>
              <a:rPr lang="en-US" sz="2000" dirty="0">
                <a:latin typeface="Museo 300" panose="02000000000000000000" pitchFamily="2" charset="77"/>
              </a:rPr>
              <a:t> sequence variation but </a:t>
            </a:r>
            <a:r>
              <a:rPr lang="en-US" sz="2000" b="1" dirty="0">
                <a:latin typeface="Museo 300" panose="02000000000000000000" pitchFamily="2" charset="77"/>
              </a:rPr>
              <a:t>relies on a reference genome </a:t>
            </a:r>
            <a:r>
              <a:rPr lang="en-US" sz="2000" dirty="0">
                <a:latin typeface="Museo 300" panose="02000000000000000000" pitchFamily="2" charset="77"/>
              </a:rPr>
              <a:t>for your organism.</a:t>
            </a:r>
          </a:p>
          <a:p>
            <a:endParaRPr lang="en-US" sz="2000" dirty="0">
              <a:latin typeface="Museo 300" panose="02000000000000000000" pitchFamily="2" charset="77"/>
            </a:endParaRPr>
          </a:p>
          <a:p>
            <a:r>
              <a:rPr lang="en-US" sz="2000" dirty="0">
                <a:latin typeface="Museo 300" panose="02000000000000000000" pitchFamily="2" charset="77"/>
              </a:rPr>
              <a:t>Variants we can detect: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useo 300" panose="02000000000000000000" pitchFamily="2" charset="77"/>
              </a:rPr>
              <a:t>single nucleotide polymorphisms (SNPs)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useo 300" panose="02000000000000000000" pitchFamily="2" charset="77"/>
              </a:rPr>
              <a:t>small insertions/deletions (indels)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useo 300" panose="02000000000000000000" pitchFamily="2" charset="77"/>
              </a:rPr>
              <a:t>structural variation (SVs)</a:t>
            </a:r>
          </a:p>
        </p:txBody>
      </p:sp>
    </p:spTree>
    <p:extLst>
      <p:ext uri="{BB962C8B-B14F-4D97-AF65-F5344CB8AC3E}">
        <p14:creationId xmlns:p14="http://schemas.microsoft.com/office/powerpoint/2010/main" val="318434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NGS Training - Reference Mapping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09722" y="1285862"/>
            <a:ext cx="8501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M01481:15:000000000-A4YBL:1:1101:10709:6650     163     England2_CoV    12390   60      151M    =       12594   355     </a:t>
            </a:r>
            <a:r>
              <a:rPr lang="en-GB" sz="1200" b="1" dirty="0">
                <a:solidFill>
                  <a:srgbClr val="00B050"/>
                </a:solidFill>
              </a:rPr>
              <a:t>ATTCCACTGTGTGCTTCAAATAAACTTCGCGTTGTAATTCCTGACTTCACCGTCTGGAATCAGGTAGTCACATATCCCTCGCTTAACTACGCTGGGGCTTTGTGGGACATTACAGTTATAAACAATGTGGACAATGAAATTGTTAAGTCTT </a:t>
            </a:r>
            <a:r>
              <a:rPr lang="en-GB" sz="1200" b="1" dirty="0">
                <a:solidFill>
                  <a:srgbClr val="00B0F0"/>
                </a:solidFill>
              </a:rPr>
              <a:t>ABBABFFFFFFFGGGGGGGGGGHHHHHHGGGGGGGHHHHHHHHHHHHHHHHGHGHGGFFHHHHHFGGGHHHHHHHHGHHHGGGHGHHHHHGGGDGGGGGHHGGHGGHHGGHHHHHHHHHGHHGHHHHHHHEHHHHHHHHGHHHHHHGHHHH</a:t>
            </a:r>
            <a:r>
              <a:rPr lang="en-GB" sz="1200" b="1" dirty="0"/>
              <a:t> NM:i:0  AS:i:151        XS:i:0</a:t>
            </a:r>
            <a:endParaRPr lang="en-GB" sz="1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0051" y="357166"/>
            <a:ext cx="3929089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Error probabilities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95474" y="3214686"/>
          <a:ext cx="7929619" cy="286798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2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r>
                        <a:rPr lang="en-GB" sz="1800" dirty="0" err="1"/>
                        <a:t>Phred</a:t>
                      </a:r>
                      <a:r>
                        <a:rPr lang="en-GB" sz="1800" dirty="0"/>
                        <a:t> quality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Probability of incorrect base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Base call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 in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 in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 in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 in 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99.99%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 in 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99.999%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 in 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99.9999%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24035" y="2671700"/>
            <a:ext cx="8501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Phred</a:t>
            </a:r>
            <a:r>
              <a:rPr lang="en-GB" sz="2000" dirty="0"/>
              <a:t> quality scores are logarithmically linked to error probabilities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5474" y="4572011"/>
            <a:ext cx="7929619" cy="757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69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NGS Training - Reference Mapping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0228" y="1458411"/>
            <a:ext cx="108107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useo 300" panose="02000000000000000000" pitchFamily="2" charset="77"/>
              </a:rPr>
              <a:t>Repeat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useo 300" panose="02000000000000000000" pitchFamily="2" charset="77"/>
              </a:rPr>
              <a:t>Read may align equally well to multiple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useo 300" panose="02000000000000000000" pitchFamily="2" charset="77"/>
              </a:rPr>
              <a:t>Paired end reads have distance information which is also weighted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useo 300" panose="02000000000000000000" pitchFamily="2" charset="77"/>
              </a:rPr>
              <a:t>Alignment between the read and true source in the genome may have more differences than alignment with a repeat (read will be misplaced)</a:t>
            </a:r>
          </a:p>
          <a:p>
            <a:endParaRPr lang="en-GB" sz="2400" dirty="0">
              <a:latin typeface="Museo 300" panose="02000000000000000000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useo 300" panose="02000000000000000000" pitchFamily="2" charset="77"/>
              </a:rPr>
              <a:t>Choice of reference genome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useo 300" panose="02000000000000000000" pitchFamily="2" charset="77"/>
              </a:rPr>
              <a:t>There may be many nucleotide differences between the reads and the most closely related reference genome (a significant problem in HIV and HCV viral NGS mapping)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useo 300" panose="02000000000000000000" pitchFamily="2" charset="77"/>
              </a:rPr>
              <a:t>Reads are easier to align with fewer variants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useo 300" panose="02000000000000000000" pitchFamily="2" charset="77"/>
              </a:rPr>
              <a:t>Leads to bias in alignment/variant calling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Museo 300" panose="02000000000000000000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useo 300" panose="02000000000000000000" pitchFamily="2" charset="77"/>
              </a:rPr>
              <a:t>Alignment of long reads with high error rate is difficult</a:t>
            </a:r>
          </a:p>
        </p:txBody>
      </p:sp>
    </p:spTree>
    <p:extLst>
      <p:ext uri="{BB962C8B-B14F-4D97-AF65-F5344CB8AC3E}">
        <p14:creationId xmlns:p14="http://schemas.microsoft.com/office/powerpoint/2010/main" val="2057506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DC17-1B4E-DE46-95E3-59FADCB9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F860-DB91-5A4E-97A4-C024D9EE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editors exist for visualising NGS data enabling you to view the read pileup.</a:t>
            </a:r>
          </a:p>
          <a:p>
            <a:endParaRPr lang="en-GB" dirty="0"/>
          </a:p>
          <a:p>
            <a:r>
              <a:rPr lang="en-GB" dirty="0"/>
              <a:t>Tablet is a popular lightweight editor requiring the sorted BAM, the index file (BAI) and the reference genome in FASTA format.</a:t>
            </a:r>
          </a:p>
          <a:p>
            <a:endParaRPr lang="en-GB" dirty="0"/>
          </a:p>
          <a:p>
            <a:r>
              <a:rPr lang="en-GB" dirty="0"/>
              <a:t>Variation can be graphically viewed across the assembled reads.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NGS Training - Reference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3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</a:t>
            </a:r>
            <a:fld id="{2565FA6D-D4C8-4C4C-AC4B-3269734D34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NGS Training - Reference Mapping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8269" r="50683" b="3286"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0850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03051" y="153379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ATTCACCTGAACCTA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8753" y="2089428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CACCTGAACCTAAA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6325" y="1872344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7553" y="1779191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0568" y="2377199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0552" y="1963857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0392" y="2553087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57803" y="2382457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CACCTGAACCTAAA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0872" y="1204206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4827" y="2679255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75628" y="2794854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12379" y="236181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ATTCACCTGAACCTA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69379" y="150388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8574" y="2148523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578082" y="3903293"/>
            <a:ext cx="6956852" cy="2067001"/>
            <a:chOff x="1054082" y="3903292"/>
            <a:chExt cx="6956852" cy="2067001"/>
          </a:xfrm>
        </p:grpSpPr>
        <p:sp>
          <p:nvSpPr>
            <p:cNvPr id="16" name="TextBox 15"/>
            <p:cNvSpPr txBox="1"/>
            <p:nvPr/>
          </p:nvSpPr>
          <p:spPr>
            <a:xfrm>
              <a:off x="1054082" y="3903292"/>
              <a:ext cx="6956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ATTCACCTGAACCTAAACCCCACAGTACTTTTATACATAGTCATAATTTACACTG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4082" y="4072569"/>
              <a:ext cx="1908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ATTCACCTGAACCT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82840" y="4244377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TTCACCTGAACCTA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07987" y="4580400"/>
              <a:ext cx="2031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CTAAACCCCACAGTA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25979" y="4411123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CACCTGAACCTAAA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2694" y="4940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CACAGTACTT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A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TATAC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84753" y="4771654"/>
              <a:ext cx="2403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AACCCCACAGTACTT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A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57166" y="5110208"/>
              <a:ext cx="1787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A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TATACATAG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86439" y="5279485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A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TATACATAGTCA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92464" y="5631739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AGTCATAATTTACA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94868" y="5448762"/>
              <a:ext cx="1785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ACATAGTCATAAT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933386" y="3164186"/>
            <a:ext cx="0" cy="739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E62C8A-FEE1-E842-A913-A3BF7DA40985}"/>
              </a:ext>
            </a:extLst>
          </p:cNvPr>
          <p:cNvCxnSpPr>
            <a:cxnSpLocks/>
          </p:cNvCxnSpPr>
          <p:nvPr/>
        </p:nvCxnSpPr>
        <p:spPr>
          <a:xfrm flipH="1">
            <a:off x="6423951" y="4606724"/>
            <a:ext cx="1122743" cy="173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A1E85C-CAA3-9849-8DA6-C29F777BAC45}"/>
              </a:ext>
            </a:extLst>
          </p:cNvPr>
          <p:cNvSpPr txBox="1"/>
          <p:nvPr/>
        </p:nvSpPr>
        <p:spPr>
          <a:xfrm>
            <a:off x="7905509" y="4444678"/>
            <a:ext cx="21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SNP in our sample</a:t>
            </a:r>
          </a:p>
        </p:txBody>
      </p:sp>
    </p:spTree>
    <p:extLst>
      <p:ext uri="{BB962C8B-B14F-4D97-AF65-F5344CB8AC3E}">
        <p14:creationId xmlns:p14="http://schemas.microsoft.com/office/powerpoint/2010/main" val="2860362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A15C79-65EA-2F4E-814D-32077381A766}"/>
              </a:ext>
            </a:extLst>
          </p:cNvPr>
          <p:cNvGrpSpPr/>
          <p:nvPr/>
        </p:nvGrpSpPr>
        <p:grpSpPr>
          <a:xfrm>
            <a:off x="2358163" y="882301"/>
            <a:ext cx="6956852" cy="2067001"/>
            <a:chOff x="1054082" y="3903292"/>
            <a:chExt cx="6956852" cy="20670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72AE98-4086-6C49-883E-CA3807129515}"/>
                </a:ext>
              </a:extLst>
            </p:cNvPr>
            <p:cNvSpPr txBox="1"/>
            <p:nvPr/>
          </p:nvSpPr>
          <p:spPr>
            <a:xfrm>
              <a:off x="1054082" y="3903292"/>
              <a:ext cx="6956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ATTCACCTGAACCTAAACCCCACAGTACTTTTATACATAGTCATAATTTACACTG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AA858D-5BA6-4147-9960-35BF782325CB}"/>
                </a:ext>
              </a:extLst>
            </p:cNvPr>
            <p:cNvSpPr txBox="1"/>
            <p:nvPr/>
          </p:nvSpPr>
          <p:spPr>
            <a:xfrm>
              <a:off x="1054082" y="4072569"/>
              <a:ext cx="1908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ATTCACCTGAACCT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24F5E8-4497-844D-853F-CFE366064367}"/>
                </a:ext>
              </a:extLst>
            </p:cNvPr>
            <p:cNvSpPr txBox="1"/>
            <p:nvPr/>
          </p:nvSpPr>
          <p:spPr>
            <a:xfrm>
              <a:off x="1182840" y="4244377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TTCACCTGAACCTA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D52838-1EB9-0B4C-8B63-99E891E4F436}"/>
                </a:ext>
              </a:extLst>
            </p:cNvPr>
            <p:cNvSpPr txBox="1"/>
            <p:nvPr/>
          </p:nvSpPr>
          <p:spPr>
            <a:xfrm>
              <a:off x="2507987" y="4580400"/>
              <a:ext cx="2031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CTAAACCCCACAGTA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B60B4A-39BF-7246-B022-BDA323A89943}"/>
                </a:ext>
              </a:extLst>
            </p:cNvPr>
            <p:cNvSpPr txBox="1"/>
            <p:nvPr/>
          </p:nvSpPr>
          <p:spPr>
            <a:xfrm>
              <a:off x="1425979" y="4411123"/>
              <a:ext cx="19127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CACC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C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GAACCTAAA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597E57-34C0-1648-BD36-4EC8F70CF57E}"/>
                </a:ext>
              </a:extLst>
            </p:cNvPr>
            <p:cNvSpPr txBox="1"/>
            <p:nvPr/>
          </p:nvSpPr>
          <p:spPr>
            <a:xfrm>
              <a:off x="3502694" y="4940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CACAGTACTT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A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TATAC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C9F91-CAEE-644D-BEDE-086DB5C47BF6}"/>
                </a:ext>
              </a:extLst>
            </p:cNvPr>
            <p:cNvSpPr txBox="1"/>
            <p:nvPr/>
          </p:nvSpPr>
          <p:spPr>
            <a:xfrm>
              <a:off x="2884753" y="4771654"/>
              <a:ext cx="2406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AACCCCACAGTACTT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T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BFBBF8-10DA-AD4A-A8CC-3A66EAC35905}"/>
                </a:ext>
              </a:extLst>
            </p:cNvPr>
            <p:cNvSpPr txBox="1"/>
            <p:nvPr/>
          </p:nvSpPr>
          <p:spPr>
            <a:xfrm>
              <a:off x="4357166" y="5110208"/>
              <a:ext cx="1787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A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TATACATAG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5B70A4-E481-3D49-8BB2-39DF14217D80}"/>
                </a:ext>
              </a:extLst>
            </p:cNvPr>
            <p:cNvSpPr txBox="1"/>
            <p:nvPr/>
          </p:nvSpPr>
          <p:spPr>
            <a:xfrm>
              <a:off x="4586439" y="5279485"/>
              <a:ext cx="19127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T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TATACATAGTCA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38AF42-C713-D346-8C24-6C8EC11923C8}"/>
                </a:ext>
              </a:extLst>
            </p:cNvPr>
            <p:cNvSpPr txBox="1"/>
            <p:nvPr/>
          </p:nvSpPr>
          <p:spPr>
            <a:xfrm>
              <a:off x="5692464" y="5631739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AGTCATAATTTACA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D2A425-9A2F-2242-A546-ECA69BCEB2C8}"/>
                </a:ext>
              </a:extLst>
            </p:cNvPr>
            <p:cNvSpPr txBox="1"/>
            <p:nvPr/>
          </p:nvSpPr>
          <p:spPr>
            <a:xfrm>
              <a:off x="5194868" y="5448762"/>
              <a:ext cx="1785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ACATAGTCATAAT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40FB88-9528-9947-BFC8-8FDE09D750BD}"/>
              </a:ext>
            </a:extLst>
          </p:cNvPr>
          <p:cNvSpPr txBox="1"/>
          <p:nvPr/>
        </p:nvSpPr>
        <p:spPr>
          <a:xfrm>
            <a:off x="2858947" y="2916821"/>
            <a:ext cx="356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??? Is this a SNP?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4EAD3C-F0B2-7942-A9E7-011D2A484EB4}"/>
              </a:ext>
            </a:extLst>
          </p:cNvPr>
          <p:cNvCxnSpPr>
            <a:cxnSpLocks/>
          </p:cNvCxnSpPr>
          <p:nvPr/>
        </p:nvCxnSpPr>
        <p:spPr>
          <a:xfrm>
            <a:off x="3449257" y="1701478"/>
            <a:ext cx="277791" cy="1053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E53B79-DF96-084F-98E2-269EEC4E6FF9}"/>
              </a:ext>
            </a:extLst>
          </p:cNvPr>
          <p:cNvCxnSpPr>
            <a:cxnSpLocks/>
          </p:cNvCxnSpPr>
          <p:nvPr/>
        </p:nvCxnSpPr>
        <p:spPr>
          <a:xfrm flipH="1">
            <a:off x="4861367" y="2559934"/>
            <a:ext cx="1356168" cy="646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5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C15B-DA55-4F4F-B368-7F65AAB0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variant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1AB0-83E9-9A4D-8A8B-08076B6C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we tell if the variant is real?</a:t>
            </a:r>
          </a:p>
          <a:p>
            <a:r>
              <a:rPr lang="en-GB" dirty="0"/>
              <a:t>Require a minimum </a:t>
            </a:r>
            <a:r>
              <a:rPr lang="en-GB" dirty="0">
                <a:solidFill>
                  <a:srgbClr val="00B0F0"/>
                </a:solidFill>
              </a:rPr>
              <a:t>number</a:t>
            </a:r>
            <a:r>
              <a:rPr lang="en-GB" dirty="0"/>
              <a:t> of reads with the variant</a:t>
            </a:r>
          </a:p>
          <a:p>
            <a:r>
              <a:rPr lang="en-GB" dirty="0"/>
              <a:t>Require a minimum </a:t>
            </a:r>
            <a:r>
              <a:rPr lang="en-GB" dirty="0">
                <a:solidFill>
                  <a:srgbClr val="00B0F0"/>
                </a:solidFill>
              </a:rPr>
              <a:t>quality</a:t>
            </a:r>
            <a:r>
              <a:rPr lang="en-GB" dirty="0"/>
              <a:t> of the reads with the variant</a:t>
            </a:r>
          </a:p>
          <a:p>
            <a:r>
              <a:rPr lang="en-GB" dirty="0"/>
              <a:t>Require a minimum </a:t>
            </a:r>
            <a:r>
              <a:rPr lang="en-GB" dirty="0">
                <a:solidFill>
                  <a:srgbClr val="00B0F0"/>
                </a:solidFill>
              </a:rPr>
              <a:t>proportion</a:t>
            </a:r>
            <a:r>
              <a:rPr lang="en-GB" dirty="0"/>
              <a:t> of reads with the variant</a:t>
            </a:r>
          </a:p>
        </p:txBody>
      </p:sp>
    </p:spTree>
    <p:extLst>
      <p:ext uri="{BB962C8B-B14F-4D97-AF65-F5344CB8AC3E}">
        <p14:creationId xmlns:p14="http://schemas.microsoft.com/office/powerpoint/2010/main" val="250394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CB7A-9F8B-0C45-91CE-3B3678BE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Variant Call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C068-F043-A448-8A82-B7FCF8852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2" y="3518704"/>
            <a:ext cx="10948686" cy="7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England2_CoV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14370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PASS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NS=3;DP=14;AF=0.5;DB;H2 GT:GQ:DP:HQ 0|0:48:1:51,51 1|0:48:8:51,51 1/1:43:5:.,. </a:t>
            </a:r>
            <a:endParaRPr lang="en-GB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E3BF7-C0E8-774D-8E6E-E1FC87AB6E2F}"/>
              </a:ext>
            </a:extLst>
          </p:cNvPr>
          <p:cNvSpPr txBox="1"/>
          <p:nvPr/>
        </p:nvSpPr>
        <p:spPr>
          <a:xfrm>
            <a:off x="1830729" y="1633959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29A08-CF8F-EA47-82ED-3A264A96FDD7}"/>
              </a:ext>
            </a:extLst>
          </p:cNvPr>
          <p:cNvSpPr txBox="1"/>
          <p:nvPr/>
        </p:nvSpPr>
        <p:spPr>
          <a:xfrm>
            <a:off x="4818927" y="1659037"/>
            <a:ext cx="2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Variant call quality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C166FD-F19E-7943-B17B-C26630491D38}"/>
              </a:ext>
            </a:extLst>
          </p:cNvPr>
          <p:cNvCxnSpPr>
            <a:cxnSpLocks/>
          </p:cNvCxnSpPr>
          <p:nvPr/>
        </p:nvCxnSpPr>
        <p:spPr>
          <a:xfrm>
            <a:off x="2299251" y="2014866"/>
            <a:ext cx="629144" cy="1457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D6E687-B2B4-7241-98FA-88C047AF2F2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572000" y="2028369"/>
            <a:ext cx="1306512" cy="1455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08456-4356-EE4F-A871-D5CB3AC06BA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408891" y="2713204"/>
            <a:ext cx="449338" cy="786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D1B43F-341D-DF41-9DA2-C86F34748D66}"/>
              </a:ext>
            </a:extLst>
          </p:cNvPr>
          <p:cNvSpPr txBox="1"/>
          <p:nvPr/>
        </p:nvSpPr>
        <p:spPr>
          <a:xfrm>
            <a:off x="165904" y="2133600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Reference </a:t>
            </a:r>
          </a:p>
          <a:p>
            <a:r>
              <a:rPr lang="en-GB" dirty="0">
                <a:latin typeface="Museo 300" panose="02000000000000000000" pitchFamily="2" charset="77"/>
              </a:rPr>
              <a:t>sequence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C23802-FB79-3B4E-B50A-4B1AA0B89B2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101417" y="2779931"/>
            <a:ext cx="264396" cy="738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5C2880-10D5-4F44-ACF0-09D18D4DDC97}"/>
              </a:ext>
            </a:extLst>
          </p:cNvPr>
          <p:cNvSpPr txBox="1"/>
          <p:nvPr/>
        </p:nvSpPr>
        <p:spPr>
          <a:xfrm>
            <a:off x="2876309" y="234387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Ref base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4DC7E2-92D8-6649-99AA-741A97793AF3}"/>
              </a:ext>
            </a:extLst>
          </p:cNvPr>
          <p:cNvCxnSpPr>
            <a:cxnSpLocks/>
          </p:cNvCxnSpPr>
          <p:nvPr/>
        </p:nvCxnSpPr>
        <p:spPr>
          <a:xfrm flipH="1">
            <a:off x="4149525" y="2615878"/>
            <a:ext cx="202556" cy="885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2026C4-78D1-7B4D-AB41-A4B20571ACE9}"/>
              </a:ext>
            </a:extLst>
          </p:cNvPr>
          <p:cNvSpPr txBox="1"/>
          <p:nvPr/>
        </p:nvSpPr>
        <p:spPr>
          <a:xfrm>
            <a:off x="4085864" y="225706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 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CD356D-2DD4-EC4E-91B5-1F92EF419578}"/>
              </a:ext>
            </a:extLst>
          </p:cNvPr>
          <p:cNvSpPr txBox="1"/>
          <p:nvPr/>
        </p:nvSpPr>
        <p:spPr>
          <a:xfrm>
            <a:off x="6117221" y="2401746"/>
            <a:ext cx="86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Filter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0CC4DE-7125-564A-836C-8FB15C2D426B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254908" y="2771078"/>
            <a:ext cx="1293470" cy="770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8D4A0F2-FF10-714A-B7A1-C7A360A42B18}"/>
              </a:ext>
            </a:extLst>
          </p:cNvPr>
          <p:cNvSpPr txBox="1"/>
          <p:nvPr/>
        </p:nvSpPr>
        <p:spPr>
          <a:xfrm>
            <a:off x="5017625" y="4786131"/>
            <a:ext cx="21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INFO column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3B6CDCB-7474-AA42-9682-253F5FF0AE5B}"/>
              </a:ext>
            </a:extLst>
          </p:cNvPr>
          <p:cNvSpPr/>
          <p:nvPr/>
        </p:nvSpPr>
        <p:spPr>
          <a:xfrm rot="5400000">
            <a:off x="5393800" y="-706054"/>
            <a:ext cx="613461" cy="10336193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074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B98F-F33C-8541-81FF-33A6C06C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Variant Call Format (VCF) INFO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C63C-2C61-6C4A-B950-01F57D15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26" y="16751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AB=0;ABP=0;AC=1;AF=1;AN=1;AO=125;DP=125;DPB=125; LEN=1;MQM=60;MQMR=0;NS=1;TYPE=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/>
              <a:t>‘NS’ is number of samples</a:t>
            </a:r>
          </a:p>
          <a:p>
            <a:r>
              <a:rPr lang="en-GB" dirty="0"/>
              <a:t>‘DP’ is depth of reads</a:t>
            </a:r>
          </a:p>
          <a:p>
            <a:r>
              <a:rPr lang="en-GB" dirty="0"/>
              <a:t>‘TYPE’ is type of variant</a:t>
            </a:r>
          </a:p>
          <a:p>
            <a:r>
              <a:rPr lang="en-GB" dirty="0"/>
              <a:t>All columns are defined at the top of the 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275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B98F-F33C-8541-81FF-33A6C06C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Variant Call Format (VCF) FORMAT column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4EFA1-1D53-4841-8B58-EC80DD26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GT:DP:AD:RO:QR:AO:QA:GL 1:125:0,125:0:0:125:4434:-399.193,0</a:t>
            </a:r>
          </a:p>
          <a:p>
            <a:r>
              <a:rPr lang="en-US" dirty="0">
                <a:cs typeface="Courier New" panose="02070309020205020404" pitchFamily="49" charset="0"/>
              </a:rPr>
              <a:t>‘GT’ is genotype. 0 is ref, 1 is alt</a:t>
            </a:r>
          </a:p>
          <a:p>
            <a:r>
              <a:rPr lang="en-US" dirty="0">
                <a:cs typeface="Courier New" panose="02070309020205020404" pitchFamily="49" charset="0"/>
              </a:rPr>
              <a:t>‘DP’ is depth (125)</a:t>
            </a:r>
          </a:p>
          <a:p>
            <a:r>
              <a:rPr lang="en-GB" dirty="0"/>
              <a:t>‘GL’ is genotype likelihood for ref and alt, highest is best</a:t>
            </a:r>
          </a:p>
        </p:txBody>
      </p:sp>
    </p:spTree>
    <p:extLst>
      <p:ext uri="{BB962C8B-B14F-4D97-AF65-F5344CB8AC3E}">
        <p14:creationId xmlns:p14="http://schemas.microsoft.com/office/powerpoint/2010/main" val="225489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5753-3B40-5C44-9EDA-895D8E1F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60" y="260952"/>
            <a:ext cx="10515600" cy="1325563"/>
          </a:xfrm>
        </p:spPr>
        <p:txBody>
          <a:bodyPr/>
          <a:lstStyle/>
          <a:p>
            <a:r>
              <a:rPr lang="en-GB" dirty="0"/>
              <a:t>Raw sequence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0966E-18DA-5D4F-B3B3-4AF7E0745A2F}"/>
              </a:ext>
            </a:extLst>
          </p:cNvPr>
          <p:cNvSpPr/>
          <p:nvPr/>
        </p:nvSpPr>
        <p:spPr>
          <a:xfrm>
            <a:off x="511215" y="2466191"/>
            <a:ext cx="11285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" pitchFamily="2" charset="0"/>
              </a:rPr>
              <a:t>@M05269:3:000000000-BFG54:1:1101:19248:1930 1:N:0:TAAGGCGA+GCGTAAGA</a:t>
            </a:r>
          </a:p>
          <a:p>
            <a:r>
              <a:rPr lang="en-GB" dirty="0">
                <a:solidFill>
                  <a:srgbClr val="92D050"/>
                </a:solidFill>
                <a:latin typeface="Courier" pitchFamily="2" charset="0"/>
              </a:rPr>
              <a:t>TACTGAGTGAATGACTGATTTATCTGAGCCTTATATAATAACTGAGCAACCGTATGATTCACATCAATCAGCTCCACTTCAGGAATTTGAACTTCAGATTGTTGCCCTAAAGAGACAATTTTTTTTGCGCTGGGGCCTGATGAAGGAATCGCAGAGCATCCTACAATTAAACTTCCACACAATAATAATACTGCGTGACGAATATAAAAT</a:t>
            </a:r>
          </a:p>
          <a:p>
            <a:r>
              <a:rPr lang="en-GB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en-GB" dirty="0">
                <a:solidFill>
                  <a:srgbClr val="0070C0"/>
                </a:solidFill>
                <a:latin typeface="Courier" pitchFamily="2" charset="0"/>
              </a:rPr>
              <a:t>11&gt;AAFFFFFFFGGGGGGGGGGHHHHHHHHHHHHHHHHHHHHHHHHGHHHHGGHHHHHHHHHHHHHHHHHHHHHHHHHHHHHHHHHHHHHHHHHHHHHHHHHHHHHHHHHHHHHHHHHHHHHHGGGGHGGGGGGGGGGGHHHEGFHGGHFGF/?//0&lt;GGCGE&lt;?1FG111&lt;FHG1111&lt;..&lt;&lt;0DD0D&lt;0D00.CC.:..-;.C0000;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CC5234-5E00-FA47-845B-D8F610AF118D}"/>
              </a:ext>
            </a:extLst>
          </p:cNvPr>
          <p:cNvCxnSpPr/>
          <p:nvPr/>
        </p:nvCxnSpPr>
        <p:spPr>
          <a:xfrm flipH="1">
            <a:off x="10579261" y="2025570"/>
            <a:ext cx="532435" cy="787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7757D7-F31C-6D44-8389-8376F517C811}"/>
              </a:ext>
            </a:extLst>
          </p:cNvPr>
          <p:cNvSpPr txBox="1"/>
          <p:nvPr/>
        </p:nvSpPr>
        <p:spPr>
          <a:xfrm>
            <a:off x="10154854" y="1678329"/>
            <a:ext cx="203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  <a:latin typeface="Museo 300" panose="02000000000000000000" pitchFamily="2" charset="77"/>
              </a:rPr>
              <a:t>Sequence Read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BB07FC-BE3D-B74C-B680-B720565F69D4}"/>
              </a:ext>
            </a:extLst>
          </p:cNvPr>
          <p:cNvCxnSpPr>
            <a:cxnSpLocks/>
          </p:cNvCxnSpPr>
          <p:nvPr/>
        </p:nvCxnSpPr>
        <p:spPr>
          <a:xfrm flipV="1">
            <a:off x="219919" y="3796498"/>
            <a:ext cx="370390" cy="960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D52ED9-AFFA-F247-AD5C-3294C1AF90DF}"/>
              </a:ext>
            </a:extLst>
          </p:cNvPr>
          <p:cNvSpPr txBox="1"/>
          <p:nvPr/>
        </p:nvSpPr>
        <p:spPr>
          <a:xfrm>
            <a:off x="0" y="4747549"/>
            <a:ext cx="203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  <a:latin typeface="Museo 300" panose="02000000000000000000" pitchFamily="2" charset="77"/>
              </a:rPr>
              <a:t>Spacer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CD8103-79D3-8A45-AC40-DD3926A0F078}"/>
              </a:ext>
            </a:extLst>
          </p:cNvPr>
          <p:cNvCxnSpPr>
            <a:cxnSpLocks/>
          </p:cNvCxnSpPr>
          <p:nvPr/>
        </p:nvCxnSpPr>
        <p:spPr>
          <a:xfrm flipH="1" flipV="1">
            <a:off x="3381737" y="4759126"/>
            <a:ext cx="299012" cy="924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3D5158-3F98-1B41-B1CE-25D8409629DA}"/>
              </a:ext>
            </a:extLst>
          </p:cNvPr>
          <p:cNvSpPr txBox="1"/>
          <p:nvPr/>
        </p:nvSpPr>
        <p:spPr>
          <a:xfrm>
            <a:off x="2571508" y="5721751"/>
            <a:ext cx="288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Museo 300" panose="02000000000000000000" pitchFamily="2" charset="77"/>
              </a:rPr>
              <a:t>Quality scores for each base in the read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F95E77-12B0-2C44-9796-42388B1E0909}"/>
              </a:ext>
            </a:extLst>
          </p:cNvPr>
          <p:cNvCxnSpPr>
            <a:cxnSpLocks/>
          </p:cNvCxnSpPr>
          <p:nvPr/>
        </p:nvCxnSpPr>
        <p:spPr>
          <a:xfrm>
            <a:off x="3242840" y="1853878"/>
            <a:ext cx="368461" cy="61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1F0347-1DEE-D14A-8847-83076330DBE1}"/>
              </a:ext>
            </a:extLst>
          </p:cNvPr>
          <p:cNvSpPr txBox="1"/>
          <p:nvPr/>
        </p:nvSpPr>
        <p:spPr>
          <a:xfrm>
            <a:off x="1369669" y="1267427"/>
            <a:ext cx="463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useo 300" panose="02000000000000000000" pitchFamily="2" charset="77"/>
              </a:rPr>
              <a:t>Unique name for the read </a:t>
            </a:r>
          </a:p>
          <a:p>
            <a:r>
              <a:rPr lang="en-GB" dirty="0">
                <a:solidFill>
                  <a:srgbClr val="FF0000"/>
                </a:solidFill>
                <a:latin typeface="Museo 300" panose="02000000000000000000" pitchFamily="2" charset="77"/>
              </a:rPr>
              <a:t>(machine ID, </a:t>
            </a:r>
            <a:r>
              <a:rPr lang="en-GB" dirty="0" err="1">
                <a:solidFill>
                  <a:srgbClr val="FF0000"/>
                </a:solidFill>
                <a:latin typeface="Museo 300" panose="02000000000000000000" pitchFamily="2" charset="77"/>
              </a:rPr>
              <a:t>flowcell</a:t>
            </a:r>
            <a:r>
              <a:rPr lang="en-GB" dirty="0">
                <a:solidFill>
                  <a:srgbClr val="FF0000"/>
                </a:solidFill>
                <a:latin typeface="Museo 300" panose="02000000000000000000" pitchFamily="2" charset="77"/>
              </a:rPr>
              <a:t>, tile, barcode)</a:t>
            </a:r>
          </a:p>
        </p:txBody>
      </p:sp>
    </p:spTree>
    <p:extLst>
      <p:ext uri="{BB962C8B-B14F-4D97-AF65-F5344CB8AC3E}">
        <p14:creationId xmlns:p14="http://schemas.microsoft.com/office/powerpoint/2010/main" val="326481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0516-10D4-BE47-95B6-2BF1C26E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Variant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7473-C2D6-5B47-A44D-C987DE6A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7023"/>
          </a:xfrm>
        </p:spPr>
        <p:txBody>
          <a:bodyPr/>
          <a:lstStyle/>
          <a:p>
            <a:r>
              <a:rPr lang="en-GB" dirty="0"/>
              <a:t>What does this variant actually do?</a:t>
            </a:r>
          </a:p>
          <a:p>
            <a:r>
              <a:rPr lang="en-GB" dirty="0"/>
              <a:t>Requires a reference genome file with gene features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C165E-9741-1B41-AAD9-56B3693DEDB5}"/>
              </a:ext>
            </a:extLst>
          </p:cNvPr>
          <p:cNvSpPr txBox="1"/>
          <p:nvPr/>
        </p:nvSpPr>
        <p:spPr>
          <a:xfrm>
            <a:off x="995422" y="4710897"/>
            <a:ext cx="10451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54/1758 18/585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stop_gained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c.54T&gt;A p.Cys18* Saur_00043 mecR1 Methicillin resistance mecR1 protein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43E6FA-9583-2C4A-A33B-C403D0AB4874}"/>
              </a:ext>
            </a:extLst>
          </p:cNvPr>
          <p:cNvCxnSpPr>
            <a:cxnSpLocks/>
          </p:cNvCxnSpPr>
          <p:nvPr/>
        </p:nvCxnSpPr>
        <p:spPr>
          <a:xfrm>
            <a:off x="1101417" y="3972125"/>
            <a:ext cx="264396" cy="738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5008C2-F64D-A74C-8EFC-BEE173710E64}"/>
              </a:ext>
            </a:extLst>
          </p:cNvPr>
          <p:cNvSpPr txBox="1"/>
          <p:nvPr/>
        </p:nvSpPr>
        <p:spPr>
          <a:xfrm>
            <a:off x="277793" y="3090440"/>
            <a:ext cx="136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Position in nucleotide sequence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85F265-3251-0346-91E3-09B4A4EF3ED2}"/>
              </a:ext>
            </a:extLst>
          </p:cNvPr>
          <p:cNvCxnSpPr>
            <a:cxnSpLocks/>
          </p:cNvCxnSpPr>
          <p:nvPr/>
        </p:nvCxnSpPr>
        <p:spPr>
          <a:xfrm>
            <a:off x="2492308" y="3985627"/>
            <a:ext cx="264396" cy="738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31B956-E5B3-8848-8ABF-9276759289B3}"/>
              </a:ext>
            </a:extLst>
          </p:cNvPr>
          <p:cNvSpPr txBox="1"/>
          <p:nvPr/>
        </p:nvSpPr>
        <p:spPr>
          <a:xfrm>
            <a:off x="6888864" y="3265989"/>
            <a:ext cx="136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Gene locus 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31A1C-A953-D24E-BD63-FBABE47112AD}"/>
              </a:ext>
            </a:extLst>
          </p:cNvPr>
          <p:cNvSpPr txBox="1"/>
          <p:nvPr/>
        </p:nvSpPr>
        <p:spPr>
          <a:xfrm>
            <a:off x="3499412" y="3441539"/>
            <a:ext cx="136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Effect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0007E-4426-3D43-9F8F-D1487B2CC122}"/>
              </a:ext>
            </a:extLst>
          </p:cNvPr>
          <p:cNvSpPr txBox="1"/>
          <p:nvPr/>
        </p:nvSpPr>
        <p:spPr>
          <a:xfrm>
            <a:off x="5270337" y="3777206"/>
            <a:ext cx="136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AA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645B4-EDBC-124D-BCAE-D9BDF3409CD3}"/>
              </a:ext>
            </a:extLst>
          </p:cNvPr>
          <p:cNvSpPr txBox="1"/>
          <p:nvPr/>
        </p:nvSpPr>
        <p:spPr>
          <a:xfrm>
            <a:off x="1867382" y="3117448"/>
            <a:ext cx="136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Position in peptide sequence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C9E80-29C6-A543-B026-667F7B6BF40F}"/>
              </a:ext>
            </a:extLst>
          </p:cNvPr>
          <p:cNvSpPr txBox="1"/>
          <p:nvPr/>
        </p:nvSpPr>
        <p:spPr>
          <a:xfrm>
            <a:off x="8603847" y="3395241"/>
            <a:ext cx="136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Gene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A7EFC-6C4B-A448-8286-87F1F55860DD}"/>
              </a:ext>
            </a:extLst>
          </p:cNvPr>
          <p:cNvSpPr txBox="1"/>
          <p:nvPr/>
        </p:nvSpPr>
        <p:spPr>
          <a:xfrm>
            <a:off x="9981234" y="3441539"/>
            <a:ext cx="136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Gene product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952075-A137-F548-B3FB-BAF4E4EC86EF}"/>
              </a:ext>
            </a:extLst>
          </p:cNvPr>
          <p:cNvCxnSpPr>
            <a:cxnSpLocks/>
          </p:cNvCxnSpPr>
          <p:nvPr/>
        </p:nvCxnSpPr>
        <p:spPr>
          <a:xfrm>
            <a:off x="3860050" y="3813935"/>
            <a:ext cx="0" cy="908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65FB82-DFD3-3048-88D2-AB04391DD286}"/>
              </a:ext>
            </a:extLst>
          </p:cNvPr>
          <p:cNvCxnSpPr>
            <a:cxnSpLocks/>
          </p:cNvCxnSpPr>
          <p:nvPr/>
        </p:nvCxnSpPr>
        <p:spPr>
          <a:xfrm>
            <a:off x="7506076" y="3941258"/>
            <a:ext cx="264396" cy="738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03B5E3-9BC1-5643-9A76-7ACF57E677CB}"/>
              </a:ext>
            </a:extLst>
          </p:cNvPr>
          <p:cNvCxnSpPr>
            <a:cxnSpLocks/>
          </p:cNvCxnSpPr>
          <p:nvPr/>
        </p:nvCxnSpPr>
        <p:spPr>
          <a:xfrm flipH="1">
            <a:off x="8916365" y="4039565"/>
            <a:ext cx="146612" cy="640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867ABB-1BA8-1C4F-BB3E-CED3FDFB1190}"/>
              </a:ext>
            </a:extLst>
          </p:cNvPr>
          <p:cNvCxnSpPr>
            <a:cxnSpLocks/>
          </p:cNvCxnSpPr>
          <p:nvPr/>
        </p:nvCxnSpPr>
        <p:spPr>
          <a:xfrm flipH="1">
            <a:off x="10409499" y="4178461"/>
            <a:ext cx="204486" cy="582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E593AA4-45D1-9D4E-8246-A8E203C400CB}"/>
              </a:ext>
            </a:extLst>
          </p:cNvPr>
          <p:cNvSpPr/>
          <p:nvPr/>
        </p:nvSpPr>
        <p:spPr>
          <a:xfrm rot="16200000">
            <a:off x="5729468" y="3727048"/>
            <a:ext cx="474562" cy="149313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6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03051" y="153379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ATTCACCTGAACCTA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8753" y="2089428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CACCTGAACCTAAA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6325" y="1872344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7553" y="1779191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0568" y="2377199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1656" y="1882834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0392" y="2553087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57803" y="2382457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CACCTGAACCTAAA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0872" y="1204206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4827" y="2679255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75628" y="2794854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12379" y="236181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ATTCACCTGAACCTA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69379" y="150388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8574" y="2148523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</p:txBody>
      </p:sp>
    </p:spTree>
    <p:extLst>
      <p:ext uri="{BB962C8B-B14F-4D97-AF65-F5344CB8AC3E}">
        <p14:creationId xmlns:p14="http://schemas.microsoft.com/office/powerpoint/2010/main" val="21283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03051" y="153379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ATTCACCTGAACCTA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8753" y="2089428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CACCTGAACCTAAA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6325" y="1872344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7553" y="1779191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0568" y="2377199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0633" y="1894409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0392" y="2553087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57803" y="2382457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CACCTGAACCTAAA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0872" y="1204206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4827" y="2679255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75628" y="2794854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12379" y="236181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ATTCACCTGAACCTA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69379" y="150388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8574" y="2148523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8082" y="3903293"/>
            <a:ext cx="695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ATTCACCTGAACCTAAACCCCACAGTACTTATATACATAGTCATAATTTACACTG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933386" y="3164186"/>
            <a:ext cx="0" cy="739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5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03051" y="153379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ATTCACCTGAACCTA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8753" y="2089428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CACCTGAACCTAAA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6325" y="1872344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7553" y="1779191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0568" y="2377199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0552" y="1963857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0392" y="2553087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57803" y="2382457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CACCTGAACCTAAA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0872" y="1204206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4827" y="2679255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75628" y="2794854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12379" y="236181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ATTCACCTGAACCTA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69379" y="150388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8574" y="2148523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578082" y="3903293"/>
            <a:ext cx="6956852" cy="2067001"/>
            <a:chOff x="1054082" y="3903292"/>
            <a:chExt cx="6956852" cy="2067001"/>
          </a:xfrm>
        </p:grpSpPr>
        <p:sp>
          <p:nvSpPr>
            <p:cNvPr id="16" name="TextBox 15"/>
            <p:cNvSpPr txBox="1"/>
            <p:nvPr/>
          </p:nvSpPr>
          <p:spPr>
            <a:xfrm>
              <a:off x="1054082" y="3903292"/>
              <a:ext cx="6956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ATTCACCTGAACCTAAACCCCACAGTACTTATATACATAGTCATAATTTACACTG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4082" y="4072569"/>
              <a:ext cx="1908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ATTCACCTGAACCT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82840" y="4244377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TTCACCTGAACCTA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07987" y="4580400"/>
              <a:ext cx="2031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CTAAACCCCACAGTA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25979" y="4411123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CACCTGAACCTAAA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2694" y="4940931"/>
              <a:ext cx="21547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CACAGTACTTATATAC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84753" y="4771654"/>
              <a:ext cx="2403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AACCCCACAGTACTTATA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57166" y="5110208"/>
              <a:ext cx="1787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CTTATATACATAG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86439" y="5279485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TATATACATAGTCA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92464" y="5631739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AGTCATAATTTACA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94868" y="5448762"/>
              <a:ext cx="1785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ACATAGTCATAAT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933386" y="3164186"/>
            <a:ext cx="0" cy="739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5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03051" y="153379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ATTCACCTGAACCTA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8753" y="2089428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CACCTGAACCTAAA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6325" y="1872344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7553" y="1779191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0568" y="2377199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0552" y="1963857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0392" y="2553087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57803" y="2382457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CACCTGAACCTAAA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0872" y="1204206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4827" y="2679255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GAACCTAAACCCC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75628" y="2794854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ACCCCACAGTACTT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12379" y="236181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ATTCACCTGAACCTA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69379" y="150388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8574" y="2148523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GTACTTATATACAT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578082" y="3903293"/>
            <a:ext cx="6956852" cy="2067001"/>
            <a:chOff x="1054082" y="3903292"/>
            <a:chExt cx="6956852" cy="2067001"/>
          </a:xfrm>
        </p:grpSpPr>
        <p:sp>
          <p:nvSpPr>
            <p:cNvPr id="16" name="TextBox 15"/>
            <p:cNvSpPr txBox="1"/>
            <p:nvPr/>
          </p:nvSpPr>
          <p:spPr>
            <a:xfrm>
              <a:off x="1054082" y="3903292"/>
              <a:ext cx="6956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ATTCACCTGAACCTAAACCCCACAGTACTTTTATACATAGTCATAATTTACACTG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4082" y="4072569"/>
              <a:ext cx="1908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ATTCACCTGAACCT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82840" y="4244377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TTCACCTGAACCTA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07987" y="4580400"/>
              <a:ext cx="2031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CTAAACCCCACAGTA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25979" y="4411123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CACCTGAACCTAAA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2694" y="4940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CACAGTACTT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A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TATAC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84753" y="4771654"/>
              <a:ext cx="2403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AACCCCACAGTACTT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A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57166" y="5110208"/>
              <a:ext cx="1787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A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TATACATAG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86439" y="5279485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A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TATACATAGTCA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92464" y="5631739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AGTCATAATTTACA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94868" y="5448762"/>
              <a:ext cx="1785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ACATAGTCATAAT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933386" y="3164186"/>
            <a:ext cx="0" cy="739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E62C8A-FEE1-E842-A913-A3BF7DA40985}"/>
              </a:ext>
            </a:extLst>
          </p:cNvPr>
          <p:cNvCxnSpPr>
            <a:cxnSpLocks/>
          </p:cNvCxnSpPr>
          <p:nvPr/>
        </p:nvCxnSpPr>
        <p:spPr>
          <a:xfrm flipH="1">
            <a:off x="6423951" y="4606724"/>
            <a:ext cx="1122743" cy="173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A1E85C-CAA3-9849-8DA6-C29F777BAC45}"/>
              </a:ext>
            </a:extLst>
          </p:cNvPr>
          <p:cNvSpPr txBox="1"/>
          <p:nvPr/>
        </p:nvSpPr>
        <p:spPr>
          <a:xfrm>
            <a:off x="7905509" y="4444678"/>
            <a:ext cx="21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SNP in our sample</a:t>
            </a:r>
          </a:p>
        </p:txBody>
      </p:sp>
    </p:spTree>
    <p:extLst>
      <p:ext uri="{BB962C8B-B14F-4D97-AF65-F5344CB8AC3E}">
        <p14:creationId xmlns:p14="http://schemas.microsoft.com/office/powerpoint/2010/main" val="336178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80338C-82A8-4645-A541-3D7B18B32AA3}"/>
              </a:ext>
            </a:extLst>
          </p:cNvPr>
          <p:cNvGrpSpPr/>
          <p:nvPr/>
        </p:nvGrpSpPr>
        <p:grpSpPr>
          <a:xfrm>
            <a:off x="1617383" y="836001"/>
            <a:ext cx="6956852" cy="2067001"/>
            <a:chOff x="1054082" y="3903292"/>
            <a:chExt cx="6956852" cy="20670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44F4E2-0582-A84C-9D58-36EB429EC8C1}"/>
                </a:ext>
              </a:extLst>
            </p:cNvPr>
            <p:cNvSpPr txBox="1"/>
            <p:nvPr/>
          </p:nvSpPr>
          <p:spPr>
            <a:xfrm>
              <a:off x="1054082" y="3903292"/>
              <a:ext cx="6956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ATTCACCTGAACCTAAACCCCACAGTACTTTTATACATAGTCATAATTTACACTG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81C93C-0C2D-0844-9495-E73EC9696917}"/>
                </a:ext>
              </a:extLst>
            </p:cNvPr>
            <p:cNvSpPr txBox="1"/>
            <p:nvPr/>
          </p:nvSpPr>
          <p:spPr>
            <a:xfrm>
              <a:off x="1054082" y="4072569"/>
              <a:ext cx="1908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ATTCACCTGAACCT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5D6484-B11F-174B-B92D-3F30C0D5568D}"/>
                </a:ext>
              </a:extLst>
            </p:cNvPr>
            <p:cNvSpPr txBox="1"/>
            <p:nvPr/>
          </p:nvSpPr>
          <p:spPr>
            <a:xfrm>
              <a:off x="1182840" y="4244377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TTCACCTGAACCTA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322F1C-51EC-7949-B668-877AD2F0A727}"/>
                </a:ext>
              </a:extLst>
            </p:cNvPr>
            <p:cNvSpPr txBox="1"/>
            <p:nvPr/>
          </p:nvSpPr>
          <p:spPr>
            <a:xfrm>
              <a:off x="2507987" y="4580400"/>
              <a:ext cx="2031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CTAAACCCCACAGTA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13D4DE-2CB6-7447-AD73-8B917D4D5AB4}"/>
                </a:ext>
              </a:extLst>
            </p:cNvPr>
            <p:cNvSpPr txBox="1"/>
            <p:nvPr/>
          </p:nvSpPr>
          <p:spPr>
            <a:xfrm>
              <a:off x="1425979" y="4411123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CACCTGAACCTAAA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028C2B-0AB8-9749-B1F5-295EE546FB55}"/>
                </a:ext>
              </a:extLst>
            </p:cNvPr>
            <p:cNvSpPr txBox="1"/>
            <p:nvPr/>
          </p:nvSpPr>
          <p:spPr>
            <a:xfrm>
              <a:off x="3502694" y="4940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CACAGTACTT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--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ATAC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C9AC00-9B67-5246-9BA3-226E1C646DA6}"/>
                </a:ext>
              </a:extLst>
            </p:cNvPr>
            <p:cNvSpPr txBox="1"/>
            <p:nvPr/>
          </p:nvSpPr>
          <p:spPr>
            <a:xfrm>
              <a:off x="2884753" y="4771654"/>
              <a:ext cx="2406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AACCCCACAGTACTT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--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12A732-6219-4044-8B85-96AAE20D181C}"/>
                </a:ext>
              </a:extLst>
            </p:cNvPr>
            <p:cNvSpPr txBox="1"/>
            <p:nvPr/>
          </p:nvSpPr>
          <p:spPr>
            <a:xfrm>
              <a:off x="4357166" y="5110208"/>
              <a:ext cx="17892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--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ATACATAG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10EA89-846F-0949-9522-6C5214EF758B}"/>
                </a:ext>
              </a:extLst>
            </p:cNvPr>
            <p:cNvSpPr txBox="1"/>
            <p:nvPr/>
          </p:nvSpPr>
          <p:spPr>
            <a:xfrm>
              <a:off x="4586439" y="5279485"/>
              <a:ext cx="19127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--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ATACATAGTCA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B7603F-D264-4B4C-BC99-FD5068D8BEC6}"/>
                </a:ext>
              </a:extLst>
            </p:cNvPr>
            <p:cNvSpPr txBox="1"/>
            <p:nvPr/>
          </p:nvSpPr>
          <p:spPr>
            <a:xfrm>
              <a:off x="5692464" y="5631739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AGTCATAATTTACA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EC86FE-5F28-F940-B5EB-6AF5DD3D4320}"/>
                </a:ext>
              </a:extLst>
            </p:cNvPr>
            <p:cNvSpPr txBox="1"/>
            <p:nvPr/>
          </p:nvSpPr>
          <p:spPr>
            <a:xfrm>
              <a:off x="5194868" y="5448762"/>
              <a:ext cx="1785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ACATAGTCATAAT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5CCAA6-0781-DD48-BCF4-14DB9440CB3D}"/>
              </a:ext>
            </a:extLst>
          </p:cNvPr>
          <p:cNvCxnSpPr>
            <a:cxnSpLocks/>
          </p:cNvCxnSpPr>
          <p:nvPr/>
        </p:nvCxnSpPr>
        <p:spPr>
          <a:xfrm flipH="1">
            <a:off x="5474827" y="1539433"/>
            <a:ext cx="1122743" cy="173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CAC62A-0207-A643-802C-9A6C11AF617A}"/>
              </a:ext>
            </a:extLst>
          </p:cNvPr>
          <p:cNvSpPr txBox="1"/>
          <p:nvPr/>
        </p:nvSpPr>
        <p:spPr>
          <a:xfrm>
            <a:off x="6956385" y="1377387"/>
            <a:ext cx="279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DELETION in our sample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5B0C9-2D6E-7D43-96F0-9ECD9B48DF8C}"/>
              </a:ext>
            </a:extLst>
          </p:cNvPr>
          <p:cNvGrpSpPr/>
          <p:nvPr/>
        </p:nvGrpSpPr>
        <p:grpSpPr>
          <a:xfrm>
            <a:off x="1711909" y="3835773"/>
            <a:ext cx="7220246" cy="2032277"/>
            <a:chOff x="1054082" y="3903292"/>
            <a:chExt cx="7220246" cy="20322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F95392-B344-0F43-9E5B-F3C880CB279B}"/>
                </a:ext>
              </a:extLst>
            </p:cNvPr>
            <p:cNvSpPr txBox="1"/>
            <p:nvPr/>
          </p:nvSpPr>
          <p:spPr>
            <a:xfrm>
              <a:off x="1054082" y="3903292"/>
              <a:ext cx="7220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ATTCACCTGAACCTAAACCCCACAGTACTTTT--ATACATAGTCATAATTTACACTG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13CE50-A74D-8E40-B2E9-3D54CA280342}"/>
                </a:ext>
              </a:extLst>
            </p:cNvPr>
            <p:cNvSpPr txBox="1"/>
            <p:nvPr/>
          </p:nvSpPr>
          <p:spPr>
            <a:xfrm>
              <a:off x="1054082" y="4072569"/>
              <a:ext cx="1908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ATTCACCTGAACCT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557DFB-E01D-3C4A-8B53-B60E68010A18}"/>
                </a:ext>
              </a:extLst>
            </p:cNvPr>
            <p:cNvSpPr txBox="1"/>
            <p:nvPr/>
          </p:nvSpPr>
          <p:spPr>
            <a:xfrm>
              <a:off x="1182840" y="4244377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TTCACCTGAACCTA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80FB84-4A13-3649-A03C-96D30EC07607}"/>
                </a:ext>
              </a:extLst>
            </p:cNvPr>
            <p:cNvSpPr txBox="1"/>
            <p:nvPr/>
          </p:nvSpPr>
          <p:spPr>
            <a:xfrm>
              <a:off x="2507987" y="4580400"/>
              <a:ext cx="2031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CTAAACCCCACAGTA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8A386-BD44-AF48-B145-C86AD51BFA3B}"/>
                </a:ext>
              </a:extLst>
            </p:cNvPr>
            <p:cNvSpPr txBox="1"/>
            <p:nvPr/>
          </p:nvSpPr>
          <p:spPr>
            <a:xfrm>
              <a:off x="1425979" y="4411123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CACCTGAACCTAAA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B8E16F-1B8F-B54E-99DB-2359972B5652}"/>
                </a:ext>
              </a:extLst>
            </p:cNvPr>
            <p:cNvSpPr txBox="1"/>
            <p:nvPr/>
          </p:nvSpPr>
          <p:spPr>
            <a:xfrm>
              <a:off x="3502694" y="4940931"/>
              <a:ext cx="2406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CACAGTACTT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TTCT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ATAC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D7F683-4C3D-4F46-9C0D-7BD53B693027}"/>
                </a:ext>
              </a:extLst>
            </p:cNvPr>
            <p:cNvSpPr txBox="1"/>
            <p:nvPr/>
          </p:nvSpPr>
          <p:spPr>
            <a:xfrm>
              <a:off x="2884753" y="4771654"/>
              <a:ext cx="2653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AACCCCACAGTACTT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TTCT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7AA832-5ED7-7B44-9485-1D937AB55038}"/>
                </a:ext>
              </a:extLst>
            </p:cNvPr>
            <p:cNvSpPr txBox="1"/>
            <p:nvPr/>
          </p:nvSpPr>
          <p:spPr>
            <a:xfrm>
              <a:off x="4357166" y="5110208"/>
              <a:ext cx="203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CTT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TTCA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ATACATAG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6DF789-AFF0-3D42-8879-68A147D440B5}"/>
                </a:ext>
              </a:extLst>
            </p:cNvPr>
            <p:cNvSpPr txBox="1"/>
            <p:nvPr/>
          </p:nvSpPr>
          <p:spPr>
            <a:xfrm>
              <a:off x="4586439" y="5279485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T</a:t>
              </a:r>
              <a:r>
                <a:rPr lang="en-US" sz="1600" dirty="0">
                  <a:solidFill>
                    <a:srgbClr val="00B0F0"/>
                  </a:solidFill>
                  <a:latin typeface="Courier"/>
                  <a:cs typeface="Courier"/>
                </a:rPr>
                <a:t>TTCA</a:t>
              </a:r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ATACATAGTCA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7ADEB2-F3FE-9E45-A71D-8E12AF248F2C}"/>
                </a:ext>
              </a:extLst>
            </p:cNvPr>
            <p:cNvSpPr txBox="1"/>
            <p:nvPr/>
          </p:nvSpPr>
          <p:spPr>
            <a:xfrm>
              <a:off x="5923957" y="5597015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AGTCATAATTTACA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AA9A8E-41C2-6049-800C-3A3509128BC9}"/>
                </a:ext>
              </a:extLst>
            </p:cNvPr>
            <p:cNvSpPr txBox="1"/>
            <p:nvPr/>
          </p:nvSpPr>
          <p:spPr>
            <a:xfrm>
              <a:off x="5437936" y="5448762"/>
              <a:ext cx="1785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urier"/>
                  <a:cs typeface="Courier"/>
                </a:rPr>
                <a:t>ACATAGTCATAAT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F82D99-DE71-6F4D-A563-C0D4E7E89051}"/>
              </a:ext>
            </a:extLst>
          </p:cNvPr>
          <p:cNvCxnSpPr>
            <a:cxnSpLocks/>
          </p:cNvCxnSpPr>
          <p:nvPr/>
        </p:nvCxnSpPr>
        <p:spPr>
          <a:xfrm flipH="1">
            <a:off x="5569353" y="4539205"/>
            <a:ext cx="1122743" cy="173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A63FA0-D981-7A45-B035-D6787C70BBA6}"/>
              </a:ext>
            </a:extLst>
          </p:cNvPr>
          <p:cNvSpPr txBox="1"/>
          <p:nvPr/>
        </p:nvSpPr>
        <p:spPr>
          <a:xfrm>
            <a:off x="6738396" y="4249837"/>
            <a:ext cx="288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useo 300" panose="02000000000000000000" pitchFamily="2" charset="77"/>
              </a:rPr>
              <a:t>INSERTION in our sample</a:t>
            </a:r>
          </a:p>
        </p:txBody>
      </p:sp>
    </p:spTree>
    <p:extLst>
      <p:ext uri="{BB962C8B-B14F-4D97-AF65-F5344CB8AC3E}">
        <p14:creationId xmlns:p14="http://schemas.microsoft.com/office/powerpoint/2010/main" val="234891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DD33-761C-5B40-AF69-0082B8C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Alignment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1477-7101-B441-8DAB-E620F638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a match for your read in the genome can be slow</a:t>
            </a:r>
          </a:p>
          <a:p>
            <a:r>
              <a:rPr lang="en-GB" dirty="0"/>
              <a:t>Alignment algorithms make a special genome index for fast mapping</a:t>
            </a:r>
          </a:p>
          <a:p>
            <a:r>
              <a:rPr lang="en-GB" dirty="0"/>
              <a:t>Very fast for exact matches</a:t>
            </a:r>
          </a:p>
          <a:p>
            <a:r>
              <a:rPr lang="en-GB" dirty="0"/>
              <a:t>Slower for inexact matches with multiple possible locations</a:t>
            </a:r>
          </a:p>
          <a:p>
            <a:r>
              <a:rPr lang="en-GB" dirty="0"/>
              <a:t>Main alignment software you will use is BWA-MEM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34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10013</TotalTime>
  <Words>1465</Words>
  <Application>Microsoft Macintosh PowerPoint</Application>
  <PresentationFormat>Widescreen</PresentationFormat>
  <Paragraphs>350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</vt:lpstr>
      <vt:lpstr>Courier New</vt:lpstr>
      <vt:lpstr>Museo 300</vt:lpstr>
      <vt:lpstr>Museo 700</vt:lpstr>
      <vt:lpstr>Office Theme</vt:lpstr>
      <vt:lpstr>Alignment and Variant Calling</vt:lpstr>
      <vt:lpstr>Introduction</vt:lpstr>
      <vt:lpstr>Raw sequence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Alignment Algorithms</vt:lpstr>
      <vt:lpstr>Mapping algorithms</vt:lpstr>
      <vt:lpstr>Analysing data: alignment</vt:lpstr>
      <vt:lpstr>WHAM, BAM?, SAM?</vt:lpstr>
      <vt:lpstr>SAM Format</vt:lpstr>
      <vt:lpstr>SAM Format</vt:lpstr>
      <vt:lpstr>SAM Format</vt:lpstr>
      <vt:lpstr>Bitwise flag</vt:lpstr>
      <vt:lpstr>PowerPoint Presentation</vt:lpstr>
      <vt:lpstr>The CIGAR string</vt:lpstr>
      <vt:lpstr>The CIGAR line</vt:lpstr>
      <vt:lpstr>Error probabilities</vt:lpstr>
      <vt:lpstr>Issues with alignment</vt:lpstr>
      <vt:lpstr>Visualisation</vt:lpstr>
      <vt:lpstr>PowerPoint Presentation</vt:lpstr>
      <vt:lpstr>PowerPoint Presentation</vt:lpstr>
      <vt:lpstr>PowerPoint Presentation</vt:lpstr>
      <vt:lpstr>Filtering variant calls</vt:lpstr>
      <vt:lpstr>Variant Call Format</vt:lpstr>
      <vt:lpstr>Variant Call Format (VCF) INFO column</vt:lpstr>
      <vt:lpstr>Variant Call Format (VCF) FORMAT column</vt:lpstr>
      <vt:lpstr>Variant Annotation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Batty</dc:creator>
  <cp:lastModifiedBy>Liz Batty</cp:lastModifiedBy>
  <cp:revision>69</cp:revision>
  <cp:lastPrinted>2018-07-20T02:22:42Z</cp:lastPrinted>
  <dcterms:created xsi:type="dcterms:W3CDTF">2018-07-13T07:30:40Z</dcterms:created>
  <dcterms:modified xsi:type="dcterms:W3CDTF">2019-03-28T02:36:17Z</dcterms:modified>
</cp:coreProperties>
</file>