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2" r:id="rId3"/>
    <p:sldId id="267" r:id="rId4"/>
    <p:sldId id="275" r:id="rId5"/>
    <p:sldId id="276" r:id="rId6"/>
    <p:sldId id="261" r:id="rId7"/>
    <p:sldId id="273" r:id="rId8"/>
    <p:sldId id="268" r:id="rId9"/>
    <p:sldId id="277" r:id="rId10"/>
    <p:sldId id="278" r:id="rId11"/>
    <p:sldId id="264" r:id="rId12"/>
    <p:sldId id="265" r:id="rId13"/>
    <p:sldId id="266" r:id="rId14"/>
    <p:sldId id="262" r:id="rId15"/>
    <p:sldId id="274" r:id="rId16"/>
    <p:sldId id="270" r:id="rId17"/>
    <p:sldId id="271" r:id="rId18"/>
    <p:sldId id="27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41"/>
    <p:restoredTop sz="86601"/>
  </p:normalViewPr>
  <p:slideViewPr>
    <p:cSldViewPr snapToGrid="0" snapToObjects="1">
      <p:cViewPr varScale="1">
        <p:scale>
          <a:sx n="86" d="100"/>
          <a:sy n="86" d="100"/>
        </p:scale>
        <p:origin x="12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70B6E-3373-4E4A-A8B5-AEF676DD83B2}" type="datetimeFigureOut">
              <a:rPr lang="en-GB" smtClean="0"/>
              <a:t>26/03/2019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96739-8BA5-D849-BAB6-8DCFEA1209D7}" type="slidenum">
              <a:rPr lang="en-GB" smtClean="0"/>
              <a:t>‹#›</a:t>
            </a:fld>
            <a:endParaRPr lang="en-GB"/>
          </a:p>
        </p:txBody>
      </p:sp>
    </p:spTree>
    <p:extLst>
      <p:ext uri="{BB962C8B-B14F-4D97-AF65-F5344CB8AC3E}">
        <p14:creationId xmlns:p14="http://schemas.microsoft.com/office/powerpoint/2010/main" val="162617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 many people have used BLAST?</a:t>
            </a:r>
          </a:p>
          <a:p>
            <a:endParaRPr lang="en-GB" dirty="0"/>
          </a:p>
          <a:p>
            <a:r>
              <a:rPr lang="en-GB" dirty="0"/>
              <a:t>How many of you know, roughly, how BLAST works?</a:t>
            </a:r>
          </a:p>
          <a:p>
            <a:endParaRPr lang="en-GB" dirty="0"/>
          </a:p>
          <a:p>
            <a:r>
              <a:rPr lang="en-GB" dirty="0"/>
              <a:t>If this was a molecular biology course, and you all ran PCR all day but didn’t know what </a:t>
            </a:r>
            <a:r>
              <a:rPr lang="en-GB" dirty="0" err="1"/>
              <a:t>taq</a:t>
            </a:r>
            <a:r>
              <a:rPr lang="en-GB" dirty="0"/>
              <a:t> polymerase was, that would be a problem.</a:t>
            </a:r>
          </a:p>
        </p:txBody>
      </p:sp>
      <p:sp>
        <p:nvSpPr>
          <p:cNvPr id="4" name="Slide Number Placeholder 3"/>
          <p:cNvSpPr>
            <a:spLocks noGrp="1"/>
          </p:cNvSpPr>
          <p:nvPr>
            <p:ph type="sldNum" sz="quarter" idx="5"/>
          </p:nvPr>
        </p:nvSpPr>
        <p:spPr/>
        <p:txBody>
          <a:bodyPr/>
          <a:lstStyle/>
          <a:p>
            <a:fld id="{7EF96739-8BA5-D849-BAB6-8DCFEA1209D7}" type="slidenum">
              <a:rPr lang="en-GB" smtClean="0"/>
              <a:t>1</a:t>
            </a:fld>
            <a:endParaRPr lang="en-GB"/>
          </a:p>
        </p:txBody>
      </p:sp>
    </p:spTree>
    <p:extLst>
      <p:ext uri="{BB962C8B-B14F-4D97-AF65-F5344CB8AC3E}">
        <p14:creationId xmlns:p14="http://schemas.microsoft.com/office/powerpoint/2010/main" val="206816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need to be aware of different types of repeat in order to interpret your BLAST results</a:t>
            </a:r>
          </a:p>
        </p:txBody>
      </p:sp>
      <p:sp>
        <p:nvSpPr>
          <p:cNvPr id="4" name="Slide Number Placeholder 3"/>
          <p:cNvSpPr>
            <a:spLocks noGrp="1"/>
          </p:cNvSpPr>
          <p:nvPr>
            <p:ph type="sldNum" sz="quarter" idx="5"/>
          </p:nvPr>
        </p:nvSpPr>
        <p:spPr/>
        <p:txBody>
          <a:bodyPr/>
          <a:lstStyle/>
          <a:p>
            <a:fld id="{7EF96739-8BA5-D849-BAB6-8DCFEA1209D7}" type="slidenum">
              <a:rPr lang="en-GB" smtClean="0"/>
              <a:t>15</a:t>
            </a:fld>
            <a:endParaRPr lang="en-GB"/>
          </a:p>
        </p:txBody>
      </p:sp>
    </p:spTree>
    <p:extLst>
      <p:ext uri="{BB962C8B-B14F-4D97-AF65-F5344CB8AC3E}">
        <p14:creationId xmlns:p14="http://schemas.microsoft.com/office/powerpoint/2010/main" val="3202761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you will need to know a little bit about salmonella serotyping for the practical. There are two species blah blah blah.</a:t>
            </a:r>
          </a:p>
          <a:p>
            <a:endParaRPr lang="en-GB" dirty="0"/>
          </a:p>
          <a:p>
            <a:r>
              <a:rPr lang="en-GB" dirty="0"/>
              <a:t>Match up the o antigen and phases better </a:t>
            </a:r>
            <a:r>
              <a:rPr lang="en-GB" dirty="0" err="1"/>
              <a:t>twith</a:t>
            </a:r>
            <a:r>
              <a:rPr lang="en-GB" dirty="0"/>
              <a:t> </a:t>
            </a:r>
            <a:r>
              <a:rPr lang="en-GB" dirty="0" err="1"/>
              <a:t>teh</a:t>
            </a:r>
            <a:r>
              <a:rPr lang="en-GB" dirty="0"/>
              <a:t> </a:t>
            </a:r>
            <a:r>
              <a:rPr lang="en-GB" dirty="0" err="1"/>
              <a:t>paratyphi</a:t>
            </a:r>
            <a:r>
              <a:rPr lang="en-GB"/>
              <a:t> example</a:t>
            </a:r>
            <a:endParaRPr lang="en-GB" dirty="0"/>
          </a:p>
        </p:txBody>
      </p:sp>
      <p:sp>
        <p:nvSpPr>
          <p:cNvPr id="4" name="Slide Number Placeholder 3"/>
          <p:cNvSpPr>
            <a:spLocks noGrp="1"/>
          </p:cNvSpPr>
          <p:nvPr>
            <p:ph type="sldNum" sz="quarter" idx="5"/>
          </p:nvPr>
        </p:nvSpPr>
        <p:spPr/>
        <p:txBody>
          <a:bodyPr/>
          <a:lstStyle/>
          <a:p>
            <a:fld id="{7EF96739-8BA5-D849-BAB6-8DCFEA1209D7}" type="slidenum">
              <a:rPr lang="en-GB" smtClean="0"/>
              <a:t>17</a:t>
            </a:fld>
            <a:endParaRPr lang="en-GB"/>
          </a:p>
        </p:txBody>
      </p:sp>
    </p:spTree>
    <p:extLst>
      <p:ext uri="{BB962C8B-B14F-4D97-AF65-F5344CB8AC3E}">
        <p14:creationId xmlns:p14="http://schemas.microsoft.com/office/powerpoint/2010/main" val="222395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F96739-8BA5-D849-BAB6-8DCFEA1209D7}" type="slidenum">
              <a:rPr lang="en-GB" smtClean="0"/>
              <a:t>18</a:t>
            </a:fld>
            <a:endParaRPr lang="en-GB"/>
          </a:p>
        </p:txBody>
      </p:sp>
    </p:spTree>
    <p:extLst>
      <p:ext uri="{BB962C8B-B14F-4D97-AF65-F5344CB8AC3E}">
        <p14:creationId xmlns:p14="http://schemas.microsoft.com/office/powerpoint/2010/main" val="400432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Blast is a tool for investigating sequence similarity. Why is this important?</a:t>
            </a:r>
          </a:p>
        </p:txBody>
      </p:sp>
      <p:sp>
        <p:nvSpPr>
          <p:cNvPr id="4" name="Slide Number Placeholder 3"/>
          <p:cNvSpPr>
            <a:spLocks noGrp="1"/>
          </p:cNvSpPr>
          <p:nvPr>
            <p:ph type="sldNum" sz="quarter" idx="5"/>
          </p:nvPr>
        </p:nvSpPr>
        <p:spPr/>
        <p:txBody>
          <a:bodyPr/>
          <a:lstStyle/>
          <a:p>
            <a:fld id="{7EF96739-8BA5-D849-BAB6-8DCFEA1209D7}" type="slidenum">
              <a:rPr lang="en-GB" smtClean="0"/>
              <a:t>2</a:t>
            </a:fld>
            <a:endParaRPr lang="en-GB"/>
          </a:p>
        </p:txBody>
      </p:sp>
    </p:spTree>
    <p:extLst>
      <p:ext uri="{BB962C8B-B14F-4D97-AF65-F5344CB8AC3E}">
        <p14:creationId xmlns:p14="http://schemas.microsoft.com/office/powerpoint/2010/main" val="344613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Pretty much every one of these statements is a massive field of biological research.</a:t>
            </a:r>
          </a:p>
        </p:txBody>
      </p:sp>
      <p:sp>
        <p:nvSpPr>
          <p:cNvPr id="4" name="Slide Number Placeholder 3"/>
          <p:cNvSpPr>
            <a:spLocks noGrp="1"/>
          </p:cNvSpPr>
          <p:nvPr>
            <p:ph type="sldNum" sz="quarter" idx="5"/>
          </p:nvPr>
        </p:nvSpPr>
        <p:spPr/>
        <p:txBody>
          <a:bodyPr/>
          <a:lstStyle/>
          <a:p>
            <a:fld id="{7EF96739-8BA5-D849-BAB6-8DCFEA1209D7}" type="slidenum">
              <a:rPr lang="en-GB" smtClean="0"/>
              <a:t>3</a:t>
            </a:fld>
            <a:endParaRPr lang="en-GB"/>
          </a:p>
        </p:txBody>
      </p:sp>
    </p:spTree>
    <p:extLst>
      <p:ext uri="{BB962C8B-B14F-4D97-AF65-F5344CB8AC3E}">
        <p14:creationId xmlns:p14="http://schemas.microsoft.com/office/powerpoint/2010/main" val="241276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Put in a figure about </a:t>
            </a:r>
            <a:r>
              <a:rPr lang="en-GB" dirty="0" err="1"/>
              <a:t>hte</a:t>
            </a:r>
            <a:r>
              <a:rPr lang="en-GB" dirty="0"/>
              <a:t> difference between global and local</a:t>
            </a:r>
          </a:p>
          <a:p>
            <a:endParaRPr lang="en-GB" dirty="0"/>
          </a:p>
          <a:p>
            <a:r>
              <a:rPr lang="en-GB" dirty="0"/>
              <a:t>Write out </a:t>
            </a:r>
            <a:r>
              <a:rPr lang="en-GB" dirty="0" err="1"/>
              <a:t>hte</a:t>
            </a:r>
            <a:r>
              <a:rPr lang="en-GB" dirty="0"/>
              <a:t> n and m stuff a bit nicer</a:t>
            </a:r>
          </a:p>
          <a:p>
            <a:endParaRPr lang="en-GB" dirty="0"/>
          </a:p>
          <a:p>
            <a:r>
              <a:rPr lang="en-GB" dirty="0"/>
              <a:t>Maybe put in the growth of the sequence database</a:t>
            </a:r>
          </a:p>
        </p:txBody>
      </p:sp>
      <p:sp>
        <p:nvSpPr>
          <p:cNvPr id="4" name="Slide Number Placeholder 3"/>
          <p:cNvSpPr>
            <a:spLocks noGrp="1"/>
          </p:cNvSpPr>
          <p:nvPr>
            <p:ph type="sldNum" sz="quarter" idx="5"/>
          </p:nvPr>
        </p:nvSpPr>
        <p:spPr/>
        <p:txBody>
          <a:bodyPr/>
          <a:lstStyle/>
          <a:p>
            <a:fld id="{7EF96739-8BA5-D849-BAB6-8DCFEA1209D7}" type="slidenum">
              <a:rPr lang="en-GB" smtClean="0"/>
              <a:t>4</a:t>
            </a:fld>
            <a:endParaRPr lang="en-GB"/>
          </a:p>
        </p:txBody>
      </p:sp>
    </p:spTree>
    <p:extLst>
      <p:ext uri="{BB962C8B-B14F-4D97-AF65-F5344CB8AC3E}">
        <p14:creationId xmlns:p14="http://schemas.microsoft.com/office/powerpoint/2010/main" val="18656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Youtube</a:t>
            </a:r>
            <a:r>
              <a:rPr lang="en-GB" dirty="0"/>
              <a:t> video?</a:t>
            </a:r>
          </a:p>
        </p:txBody>
      </p:sp>
      <p:sp>
        <p:nvSpPr>
          <p:cNvPr id="4" name="Slide Number Placeholder 3"/>
          <p:cNvSpPr>
            <a:spLocks noGrp="1"/>
          </p:cNvSpPr>
          <p:nvPr>
            <p:ph type="sldNum" sz="quarter" idx="5"/>
          </p:nvPr>
        </p:nvSpPr>
        <p:spPr/>
        <p:txBody>
          <a:bodyPr/>
          <a:lstStyle/>
          <a:p>
            <a:fld id="{7EF96739-8BA5-D849-BAB6-8DCFEA1209D7}" type="slidenum">
              <a:rPr lang="en-GB" smtClean="0"/>
              <a:t>5</a:t>
            </a:fld>
            <a:endParaRPr lang="en-GB"/>
          </a:p>
        </p:txBody>
      </p:sp>
    </p:spTree>
    <p:extLst>
      <p:ext uri="{BB962C8B-B14F-4D97-AF65-F5344CB8AC3E}">
        <p14:creationId xmlns:p14="http://schemas.microsoft.com/office/powerpoint/2010/main" val="379704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only remember one thing about BLAST – make it this; seed and extend. That’s the three line summary of how blast works. </a:t>
            </a:r>
          </a:p>
        </p:txBody>
      </p:sp>
      <p:sp>
        <p:nvSpPr>
          <p:cNvPr id="4" name="Slide Number Placeholder 3"/>
          <p:cNvSpPr>
            <a:spLocks noGrp="1"/>
          </p:cNvSpPr>
          <p:nvPr>
            <p:ph type="sldNum" sz="quarter" idx="5"/>
          </p:nvPr>
        </p:nvSpPr>
        <p:spPr/>
        <p:txBody>
          <a:bodyPr/>
          <a:lstStyle/>
          <a:p>
            <a:fld id="{7EF96739-8BA5-D849-BAB6-8DCFEA1209D7}" type="slidenum">
              <a:rPr lang="en-GB" smtClean="0"/>
              <a:t>6</a:t>
            </a:fld>
            <a:endParaRPr lang="en-GB"/>
          </a:p>
        </p:txBody>
      </p:sp>
    </p:spTree>
    <p:extLst>
      <p:ext uri="{BB962C8B-B14F-4D97-AF65-F5344CB8AC3E}">
        <p14:creationId xmlns:p14="http://schemas.microsoft.com/office/powerpoint/2010/main" val="211898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nucleotides, if the two sequences match the score increases, mismatches and gaps decrease the score. For proteins, it is more complex, as changes between amino acids have a range of consequences.</a:t>
            </a:r>
          </a:p>
          <a:p>
            <a:endParaRPr lang="en-GB" dirty="0"/>
          </a:p>
        </p:txBody>
      </p:sp>
      <p:sp>
        <p:nvSpPr>
          <p:cNvPr id="4" name="Slide Number Placeholder 3"/>
          <p:cNvSpPr>
            <a:spLocks noGrp="1"/>
          </p:cNvSpPr>
          <p:nvPr>
            <p:ph type="sldNum" sz="quarter" idx="5"/>
          </p:nvPr>
        </p:nvSpPr>
        <p:spPr/>
        <p:txBody>
          <a:bodyPr/>
          <a:lstStyle/>
          <a:p>
            <a:fld id="{7EF96739-8BA5-D849-BAB6-8DCFEA1209D7}" type="slidenum">
              <a:rPr lang="en-GB" smtClean="0"/>
              <a:t>7</a:t>
            </a:fld>
            <a:endParaRPr lang="en-GB"/>
          </a:p>
        </p:txBody>
      </p:sp>
    </p:spTree>
    <p:extLst>
      <p:ext uri="{BB962C8B-B14F-4D97-AF65-F5344CB8AC3E}">
        <p14:creationId xmlns:p14="http://schemas.microsoft.com/office/powerpoint/2010/main" val="2744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Sequence similarity search is an enabling technology which touches every area of molecular biology (defined in the broadest sense).</a:t>
            </a:r>
          </a:p>
          <a:p>
            <a:r>
              <a:rPr lang="en-GB" dirty="0"/>
              <a:t>It is fast in terms of comparing a single sequence against a large database. When we need to compared hundreds of thousands or millions of reads against a database, we need to use a mapper e.g. bwa, bowtie.</a:t>
            </a:r>
          </a:p>
          <a:p>
            <a:r>
              <a:rPr lang="en-GB" dirty="0"/>
              <a:t>It’s reliable in terms of both reported statistics and in terms of software development (quite rare for bioinformatics)</a:t>
            </a:r>
          </a:p>
          <a:p>
            <a:r>
              <a:rPr lang="en-GB" dirty="0"/>
              <a:t>It’s flexible – can be used for DNA or protein alignment, lots of </a:t>
            </a:r>
          </a:p>
          <a:p>
            <a:endParaRPr lang="en-GB" dirty="0"/>
          </a:p>
        </p:txBody>
      </p:sp>
      <p:sp>
        <p:nvSpPr>
          <p:cNvPr id="4" name="Slide Number Placeholder 3"/>
          <p:cNvSpPr>
            <a:spLocks noGrp="1"/>
          </p:cNvSpPr>
          <p:nvPr>
            <p:ph type="sldNum" sz="quarter" idx="5"/>
          </p:nvPr>
        </p:nvSpPr>
        <p:spPr/>
        <p:txBody>
          <a:bodyPr/>
          <a:lstStyle/>
          <a:p>
            <a:fld id="{7EF96739-8BA5-D849-BAB6-8DCFEA1209D7}" type="slidenum">
              <a:rPr lang="en-GB" smtClean="0"/>
              <a:t>11</a:t>
            </a:fld>
            <a:endParaRPr lang="en-GB"/>
          </a:p>
        </p:txBody>
      </p:sp>
    </p:spTree>
    <p:extLst>
      <p:ext uri="{BB962C8B-B14F-4D97-AF65-F5344CB8AC3E}">
        <p14:creationId xmlns:p14="http://schemas.microsoft.com/office/powerpoint/2010/main" val="3146559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you have used BLAST, most of you have probably used it via the NCBI website. On the left hand side. NCBI host a service which uses blast to search against pre-computed databases, like the entire of the NCBI nucleotide collection. It’s very convenient and is widely used, around 200 000 queries per week. It is useful for what you could describe as ‘gene‘ scale analyses.</a:t>
            </a:r>
          </a:p>
          <a:p>
            <a:endParaRPr lang="en-GB" dirty="0"/>
          </a:p>
          <a:p>
            <a:r>
              <a:rPr lang="en-GB" dirty="0"/>
              <a:t>However, that isn’t BLAST, blast is a standalone computer program, which you can also download and install yourself to run locally. This gives you much more flexibility and is really the key to using BLAST for genome scale analyses, where you might look at tens or hundreds of genes.</a:t>
            </a:r>
          </a:p>
          <a:p>
            <a:endParaRPr lang="en-GB" dirty="0"/>
          </a:p>
          <a:p>
            <a:r>
              <a:rPr lang="en-GB" dirty="0"/>
              <a:t>In the practical, we are going to use standalone BLAST on the command line.</a:t>
            </a:r>
          </a:p>
        </p:txBody>
      </p:sp>
      <p:sp>
        <p:nvSpPr>
          <p:cNvPr id="4" name="Slide Number Placeholder 3"/>
          <p:cNvSpPr>
            <a:spLocks noGrp="1"/>
          </p:cNvSpPr>
          <p:nvPr>
            <p:ph type="sldNum" sz="quarter" idx="5"/>
          </p:nvPr>
        </p:nvSpPr>
        <p:spPr/>
        <p:txBody>
          <a:bodyPr/>
          <a:lstStyle/>
          <a:p>
            <a:fld id="{7EF96739-8BA5-D849-BAB6-8DCFEA1209D7}" type="slidenum">
              <a:rPr lang="en-GB" smtClean="0"/>
              <a:t>14</a:t>
            </a:fld>
            <a:endParaRPr lang="en-GB"/>
          </a:p>
        </p:txBody>
      </p:sp>
    </p:spTree>
    <p:extLst>
      <p:ext uri="{BB962C8B-B14F-4D97-AF65-F5344CB8AC3E}">
        <p14:creationId xmlns:p14="http://schemas.microsoft.com/office/powerpoint/2010/main" val="2155828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3572-978F-7E4C-B229-FB82F2DF73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916EB31-4B2C-6F4E-B70B-1EE40AC9D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166C06-BEAB-C34B-A6B5-C11533456359}"/>
              </a:ext>
            </a:extLst>
          </p:cNvPr>
          <p:cNvSpPr>
            <a:spLocks noGrp="1"/>
          </p:cNvSpPr>
          <p:nvPr>
            <p:ph type="dt" sz="half" idx="10"/>
          </p:nvPr>
        </p:nvSpPr>
        <p:spPr/>
        <p:txBody>
          <a:bodyPr/>
          <a:lstStyle/>
          <a:p>
            <a:fld id="{E1884A34-7F16-BB4F-BB42-0DD92B80A0A2}" type="datetime1">
              <a:rPr lang="en-GB" smtClean="0"/>
              <a:t>26/03/2019</a:t>
            </a:fld>
            <a:endParaRPr lang="en-GB"/>
          </a:p>
        </p:txBody>
      </p:sp>
      <p:sp>
        <p:nvSpPr>
          <p:cNvPr id="5" name="Footer Placeholder 4">
            <a:extLst>
              <a:ext uri="{FF2B5EF4-FFF2-40B4-BE49-F238E27FC236}">
                <a16:creationId xmlns:a16="http://schemas.microsoft.com/office/drawing/2014/main" id="{248B54C9-014D-0841-8D7E-B963B9317E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24027E-8441-9D4A-97AF-07225B4663AB}"/>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248942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5D94-BBF9-1948-AF27-1D6C337A9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7EE211-25DC-7D49-B947-99B95A5534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204A5C-F92C-AC46-B052-A885AC132F5B}"/>
              </a:ext>
            </a:extLst>
          </p:cNvPr>
          <p:cNvSpPr>
            <a:spLocks noGrp="1"/>
          </p:cNvSpPr>
          <p:nvPr>
            <p:ph type="dt" sz="half" idx="10"/>
          </p:nvPr>
        </p:nvSpPr>
        <p:spPr/>
        <p:txBody>
          <a:bodyPr/>
          <a:lstStyle/>
          <a:p>
            <a:fld id="{209CBE30-8D92-8748-A8E1-0FD33DAD6116}" type="datetime1">
              <a:rPr lang="en-GB" smtClean="0"/>
              <a:t>26/03/2019</a:t>
            </a:fld>
            <a:endParaRPr lang="en-GB"/>
          </a:p>
        </p:txBody>
      </p:sp>
      <p:sp>
        <p:nvSpPr>
          <p:cNvPr id="5" name="Footer Placeholder 4">
            <a:extLst>
              <a:ext uri="{FF2B5EF4-FFF2-40B4-BE49-F238E27FC236}">
                <a16:creationId xmlns:a16="http://schemas.microsoft.com/office/drawing/2014/main" id="{77E69B38-5DED-2544-A840-DDCA7E5795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A46949-9F2E-0D4B-B3AD-043C9028AA73}"/>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279699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05165-F370-964E-901C-ED71134FE2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AAAC5D-EFEA-5A40-B50D-C1FFAC5503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3EC9D-4B7A-E147-9906-3B15E3601261}"/>
              </a:ext>
            </a:extLst>
          </p:cNvPr>
          <p:cNvSpPr>
            <a:spLocks noGrp="1"/>
          </p:cNvSpPr>
          <p:nvPr>
            <p:ph type="dt" sz="half" idx="10"/>
          </p:nvPr>
        </p:nvSpPr>
        <p:spPr/>
        <p:txBody>
          <a:bodyPr/>
          <a:lstStyle/>
          <a:p>
            <a:fld id="{E94C0896-24E7-1643-A745-572B9ABBDDFF}" type="datetime1">
              <a:rPr lang="en-GB" smtClean="0"/>
              <a:t>26/03/2019</a:t>
            </a:fld>
            <a:endParaRPr lang="en-GB"/>
          </a:p>
        </p:txBody>
      </p:sp>
      <p:sp>
        <p:nvSpPr>
          <p:cNvPr id="5" name="Footer Placeholder 4">
            <a:extLst>
              <a:ext uri="{FF2B5EF4-FFF2-40B4-BE49-F238E27FC236}">
                <a16:creationId xmlns:a16="http://schemas.microsoft.com/office/drawing/2014/main" id="{9D8A0D8E-A6F3-B743-9323-AA0D8DA449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DE65A1-C1D3-A648-8403-3904B7AB3D7E}"/>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280146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049E-8959-734D-908C-85F1702524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AFF8D1-DC6C-8246-A483-F0B3A6B9B5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80702A-E196-3240-B6E6-F3624CE468CC}"/>
              </a:ext>
            </a:extLst>
          </p:cNvPr>
          <p:cNvSpPr>
            <a:spLocks noGrp="1"/>
          </p:cNvSpPr>
          <p:nvPr>
            <p:ph type="dt" sz="half" idx="10"/>
          </p:nvPr>
        </p:nvSpPr>
        <p:spPr/>
        <p:txBody>
          <a:bodyPr/>
          <a:lstStyle/>
          <a:p>
            <a:fld id="{C1CF3880-841C-7048-8255-32B68F43C18A}" type="datetime1">
              <a:rPr lang="en-GB" smtClean="0"/>
              <a:t>26/03/2019</a:t>
            </a:fld>
            <a:endParaRPr lang="en-GB"/>
          </a:p>
        </p:txBody>
      </p:sp>
      <p:sp>
        <p:nvSpPr>
          <p:cNvPr id="5" name="Footer Placeholder 4">
            <a:extLst>
              <a:ext uri="{FF2B5EF4-FFF2-40B4-BE49-F238E27FC236}">
                <a16:creationId xmlns:a16="http://schemas.microsoft.com/office/drawing/2014/main" id="{E2902739-8DDA-5541-9205-20CEAE7E6A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16F26A-B36E-E544-8C25-E190C78D9FC3}"/>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422437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EBC6-E2B4-5C45-843A-7B979AA4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863C37-6D6D-F540-98CF-389030269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846257-FE31-C04B-AADD-F2C6FEAE76C6}"/>
              </a:ext>
            </a:extLst>
          </p:cNvPr>
          <p:cNvSpPr>
            <a:spLocks noGrp="1"/>
          </p:cNvSpPr>
          <p:nvPr>
            <p:ph type="dt" sz="half" idx="10"/>
          </p:nvPr>
        </p:nvSpPr>
        <p:spPr/>
        <p:txBody>
          <a:bodyPr/>
          <a:lstStyle/>
          <a:p>
            <a:fld id="{CD20B081-9B03-B94F-95DC-721739F95048}" type="datetime1">
              <a:rPr lang="en-GB" smtClean="0"/>
              <a:t>26/03/2019</a:t>
            </a:fld>
            <a:endParaRPr lang="en-GB"/>
          </a:p>
        </p:txBody>
      </p:sp>
      <p:sp>
        <p:nvSpPr>
          <p:cNvPr id="5" name="Footer Placeholder 4">
            <a:extLst>
              <a:ext uri="{FF2B5EF4-FFF2-40B4-BE49-F238E27FC236}">
                <a16:creationId xmlns:a16="http://schemas.microsoft.com/office/drawing/2014/main" id="{0851D6A8-89AE-1E4E-9DFC-DB69E5EEB2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385C88-1F8D-6643-AC85-34CA7A71905F}"/>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194327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A76F-97D8-334D-B6E0-D6BDF9203B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4A95AD-49FD-514E-A809-A39FB725FF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6A4203-C3AA-884C-87EC-ED9F6D8640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EF3116F-1558-D946-8C3A-92F4E2652C04}"/>
              </a:ext>
            </a:extLst>
          </p:cNvPr>
          <p:cNvSpPr>
            <a:spLocks noGrp="1"/>
          </p:cNvSpPr>
          <p:nvPr>
            <p:ph type="dt" sz="half" idx="10"/>
          </p:nvPr>
        </p:nvSpPr>
        <p:spPr/>
        <p:txBody>
          <a:bodyPr/>
          <a:lstStyle/>
          <a:p>
            <a:fld id="{47E72876-B69E-5A4A-924E-56D392F74192}" type="datetime1">
              <a:rPr lang="en-GB" smtClean="0"/>
              <a:t>26/03/2019</a:t>
            </a:fld>
            <a:endParaRPr lang="en-GB"/>
          </a:p>
        </p:txBody>
      </p:sp>
      <p:sp>
        <p:nvSpPr>
          <p:cNvPr id="6" name="Footer Placeholder 5">
            <a:extLst>
              <a:ext uri="{FF2B5EF4-FFF2-40B4-BE49-F238E27FC236}">
                <a16:creationId xmlns:a16="http://schemas.microsoft.com/office/drawing/2014/main" id="{317212D5-A2AB-444B-9094-98B568DB33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8B6562-F8B8-0B4B-977E-4EF2B021B33C}"/>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260485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603D-BC17-BB4D-B615-2B897F03D37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E25963-8416-3841-919F-C25F75FD0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B0E8AC-A4F6-B940-9A0E-FD4483C503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74AD1F-47FE-B545-AC73-32A0E8C44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503B32-1495-9244-B927-622B5C2E45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222A30-68C9-304F-A482-B4771DCE48B1}"/>
              </a:ext>
            </a:extLst>
          </p:cNvPr>
          <p:cNvSpPr>
            <a:spLocks noGrp="1"/>
          </p:cNvSpPr>
          <p:nvPr>
            <p:ph type="dt" sz="half" idx="10"/>
          </p:nvPr>
        </p:nvSpPr>
        <p:spPr/>
        <p:txBody>
          <a:bodyPr/>
          <a:lstStyle/>
          <a:p>
            <a:fld id="{01B04BA3-8443-BC41-9688-1586169022B9}" type="datetime1">
              <a:rPr lang="en-GB" smtClean="0"/>
              <a:t>26/03/2019</a:t>
            </a:fld>
            <a:endParaRPr lang="en-GB"/>
          </a:p>
        </p:txBody>
      </p:sp>
      <p:sp>
        <p:nvSpPr>
          <p:cNvPr id="8" name="Footer Placeholder 7">
            <a:extLst>
              <a:ext uri="{FF2B5EF4-FFF2-40B4-BE49-F238E27FC236}">
                <a16:creationId xmlns:a16="http://schemas.microsoft.com/office/drawing/2014/main" id="{B6C70A4D-DC4C-1C47-90CA-9FAEB603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2E70E99-BD51-584A-B322-FC3A3DEF9A0B}"/>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42312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393F-1FA5-D749-81CB-2C62F0D322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645B6CF-8D3D-2647-AE05-5CB3A66E97D8}"/>
              </a:ext>
            </a:extLst>
          </p:cNvPr>
          <p:cNvSpPr>
            <a:spLocks noGrp="1"/>
          </p:cNvSpPr>
          <p:nvPr>
            <p:ph type="dt" sz="half" idx="10"/>
          </p:nvPr>
        </p:nvSpPr>
        <p:spPr/>
        <p:txBody>
          <a:bodyPr/>
          <a:lstStyle/>
          <a:p>
            <a:fld id="{2C4F0767-1FC5-224E-B695-FDBAB895CE13}" type="datetime1">
              <a:rPr lang="en-GB" smtClean="0"/>
              <a:t>26/03/2019</a:t>
            </a:fld>
            <a:endParaRPr lang="en-GB"/>
          </a:p>
        </p:txBody>
      </p:sp>
      <p:sp>
        <p:nvSpPr>
          <p:cNvPr id="4" name="Footer Placeholder 3">
            <a:extLst>
              <a:ext uri="{FF2B5EF4-FFF2-40B4-BE49-F238E27FC236}">
                <a16:creationId xmlns:a16="http://schemas.microsoft.com/office/drawing/2014/main" id="{8B34DF46-9041-8044-B3CA-8D515D8E6F0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1B37397-FD18-174A-8880-899D3D37FFF8}"/>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327119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B8070-AC43-4D46-98D6-E00B822EE39C}"/>
              </a:ext>
            </a:extLst>
          </p:cNvPr>
          <p:cNvSpPr>
            <a:spLocks noGrp="1"/>
          </p:cNvSpPr>
          <p:nvPr>
            <p:ph type="dt" sz="half" idx="10"/>
          </p:nvPr>
        </p:nvSpPr>
        <p:spPr/>
        <p:txBody>
          <a:bodyPr/>
          <a:lstStyle/>
          <a:p>
            <a:fld id="{7B937C2F-3D75-0E47-BAD2-7558DD72C95B}" type="datetime1">
              <a:rPr lang="en-GB" smtClean="0"/>
              <a:t>26/03/2019</a:t>
            </a:fld>
            <a:endParaRPr lang="en-GB"/>
          </a:p>
        </p:txBody>
      </p:sp>
      <p:sp>
        <p:nvSpPr>
          <p:cNvPr id="3" name="Footer Placeholder 2">
            <a:extLst>
              <a:ext uri="{FF2B5EF4-FFF2-40B4-BE49-F238E27FC236}">
                <a16:creationId xmlns:a16="http://schemas.microsoft.com/office/drawing/2014/main" id="{C77D8ED7-A1BB-1041-87F0-6D7DEAE4BCF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C07097D-C34B-434D-93ED-D58516849677}"/>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423588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5E33-6676-B044-9700-7E87E178E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4DA13F-300C-EC4A-A08C-12A46E8F4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4A36EC-4B9B-E14E-931C-A42DB4810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511ADB-6D38-5F41-B907-04B7EECD1D97}"/>
              </a:ext>
            </a:extLst>
          </p:cNvPr>
          <p:cNvSpPr>
            <a:spLocks noGrp="1"/>
          </p:cNvSpPr>
          <p:nvPr>
            <p:ph type="dt" sz="half" idx="10"/>
          </p:nvPr>
        </p:nvSpPr>
        <p:spPr/>
        <p:txBody>
          <a:bodyPr/>
          <a:lstStyle/>
          <a:p>
            <a:fld id="{C1CB48F2-6229-1F43-B70F-ED66D0898A2A}" type="datetime1">
              <a:rPr lang="en-GB" smtClean="0"/>
              <a:t>26/03/2019</a:t>
            </a:fld>
            <a:endParaRPr lang="en-GB"/>
          </a:p>
        </p:txBody>
      </p:sp>
      <p:sp>
        <p:nvSpPr>
          <p:cNvPr id="6" name="Footer Placeholder 5">
            <a:extLst>
              <a:ext uri="{FF2B5EF4-FFF2-40B4-BE49-F238E27FC236}">
                <a16:creationId xmlns:a16="http://schemas.microsoft.com/office/drawing/2014/main" id="{3609E26B-AE4D-8743-9CEA-3FAEDE5D4B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B2042B-56C7-E341-93B7-358619AA4759}"/>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397608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1425-A55F-F442-8611-001A0EA99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DD0E769-F947-3F49-9F9C-43E20BE835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C2965D3-A4AA-8247-A853-7E00BFB5C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0A374D-6CBB-D54D-B304-25D123DC4C4D}"/>
              </a:ext>
            </a:extLst>
          </p:cNvPr>
          <p:cNvSpPr>
            <a:spLocks noGrp="1"/>
          </p:cNvSpPr>
          <p:nvPr>
            <p:ph type="dt" sz="half" idx="10"/>
          </p:nvPr>
        </p:nvSpPr>
        <p:spPr/>
        <p:txBody>
          <a:bodyPr/>
          <a:lstStyle/>
          <a:p>
            <a:fld id="{B203ED73-6E20-DA41-9D66-E8C4C32FB57F}" type="datetime1">
              <a:rPr lang="en-GB" smtClean="0"/>
              <a:t>26/03/2019</a:t>
            </a:fld>
            <a:endParaRPr lang="en-GB"/>
          </a:p>
        </p:txBody>
      </p:sp>
      <p:sp>
        <p:nvSpPr>
          <p:cNvPr id="6" name="Footer Placeholder 5">
            <a:extLst>
              <a:ext uri="{FF2B5EF4-FFF2-40B4-BE49-F238E27FC236}">
                <a16:creationId xmlns:a16="http://schemas.microsoft.com/office/drawing/2014/main" id="{1FA0844D-77EC-624C-B1FC-A4543C2FA2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F2F910-191F-054B-B7DD-6BA97AA9777D}"/>
              </a:ext>
            </a:extLst>
          </p:cNvPr>
          <p:cNvSpPr>
            <a:spLocks noGrp="1"/>
          </p:cNvSpPr>
          <p:nvPr>
            <p:ph type="sldNum" sz="quarter" idx="12"/>
          </p:nvPr>
        </p:nvSpPr>
        <p:spPr/>
        <p:txBody>
          <a:bodyPr/>
          <a:lstStyle/>
          <a:p>
            <a:fld id="{F65AA1C0-F6C7-FB4D-9FCC-859938B031C9}" type="slidenum">
              <a:rPr lang="en-GB" smtClean="0"/>
              <a:t>‹#›</a:t>
            </a:fld>
            <a:endParaRPr lang="en-GB"/>
          </a:p>
        </p:txBody>
      </p:sp>
    </p:spTree>
    <p:extLst>
      <p:ext uri="{BB962C8B-B14F-4D97-AF65-F5344CB8AC3E}">
        <p14:creationId xmlns:p14="http://schemas.microsoft.com/office/powerpoint/2010/main" val="156354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0B4D2-4FFA-C14F-9589-F21D9056F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5A5C02-988E-E74E-AA49-91B01D576D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348B96-80AF-904A-8FC4-B11805845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5D95F-9F51-F147-B537-F29CF0CC80FF}" type="datetime1">
              <a:rPr lang="en-GB" smtClean="0"/>
              <a:t>26/03/2019</a:t>
            </a:fld>
            <a:endParaRPr lang="en-GB"/>
          </a:p>
        </p:txBody>
      </p:sp>
      <p:sp>
        <p:nvSpPr>
          <p:cNvPr id="5" name="Footer Placeholder 4">
            <a:extLst>
              <a:ext uri="{FF2B5EF4-FFF2-40B4-BE49-F238E27FC236}">
                <a16:creationId xmlns:a16="http://schemas.microsoft.com/office/drawing/2014/main" id="{29ED9D71-589D-CE4D-80E1-4685CDB7B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404C6F2-0258-9C42-AA24-03F1C92CF1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AA1C0-F6C7-FB4D-9FCC-859938B031C9}" type="slidenum">
              <a:rPr lang="en-GB" smtClean="0"/>
              <a:t>‹#›</a:t>
            </a:fld>
            <a:endParaRPr lang="en-GB"/>
          </a:p>
        </p:txBody>
      </p:sp>
    </p:spTree>
    <p:extLst>
      <p:ext uri="{BB962C8B-B14F-4D97-AF65-F5344CB8AC3E}">
        <p14:creationId xmlns:p14="http://schemas.microsoft.com/office/powerpoint/2010/main" val="196587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cbi.nlm.nih.gov/pmc/articles/PMC138974/" TargetMode="External"/><Relationship Id="rId2" Type="http://schemas.openxmlformats.org/officeDocument/2006/relationships/hyperlink" Target="http://shop.oreilly.com/product/9780596002992.d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xperiments.mostafa.io/public/needleman-wunsch/"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DAF7-B78B-B44D-823A-B518C05F5F74}"/>
              </a:ext>
            </a:extLst>
          </p:cNvPr>
          <p:cNvSpPr>
            <a:spLocks noGrp="1"/>
          </p:cNvSpPr>
          <p:nvPr>
            <p:ph type="ctrTitle"/>
          </p:nvPr>
        </p:nvSpPr>
        <p:spPr>
          <a:xfrm>
            <a:off x="1524000" y="1122363"/>
            <a:ext cx="9144000" cy="3381904"/>
          </a:xfrm>
        </p:spPr>
        <p:txBody>
          <a:bodyPr>
            <a:noAutofit/>
          </a:bodyPr>
          <a:lstStyle/>
          <a:p>
            <a:r>
              <a:rPr lang="en-GB" sz="6600" dirty="0"/>
              <a:t>Introduction to Basic Local Alignment Search Tool (BLAST)</a:t>
            </a:r>
          </a:p>
        </p:txBody>
      </p:sp>
      <p:sp>
        <p:nvSpPr>
          <p:cNvPr id="5" name="Slide Number Placeholder 4">
            <a:extLst>
              <a:ext uri="{FF2B5EF4-FFF2-40B4-BE49-F238E27FC236}">
                <a16:creationId xmlns:a16="http://schemas.microsoft.com/office/drawing/2014/main" id="{0C59A38B-F98C-6D41-8A25-5DE71BA55D84}"/>
              </a:ext>
            </a:extLst>
          </p:cNvPr>
          <p:cNvSpPr>
            <a:spLocks noGrp="1"/>
          </p:cNvSpPr>
          <p:nvPr>
            <p:ph type="sldNum" sz="quarter" idx="12"/>
          </p:nvPr>
        </p:nvSpPr>
        <p:spPr/>
        <p:txBody>
          <a:bodyPr/>
          <a:lstStyle/>
          <a:p>
            <a:fld id="{F65AA1C0-F6C7-FB4D-9FCC-859938B031C9}" type="slidenum">
              <a:rPr lang="en-GB" smtClean="0"/>
              <a:t>1</a:t>
            </a:fld>
            <a:endParaRPr lang="en-GB"/>
          </a:p>
        </p:txBody>
      </p:sp>
      <p:sp>
        <p:nvSpPr>
          <p:cNvPr id="7" name="TextBox 6">
            <a:extLst>
              <a:ext uri="{FF2B5EF4-FFF2-40B4-BE49-F238E27FC236}">
                <a16:creationId xmlns:a16="http://schemas.microsoft.com/office/drawing/2014/main" id="{946C64A4-5D61-734B-9AA8-E2BEC98B8341}"/>
              </a:ext>
            </a:extLst>
          </p:cNvPr>
          <p:cNvSpPr txBox="1"/>
          <p:nvPr/>
        </p:nvSpPr>
        <p:spPr>
          <a:xfrm>
            <a:off x="661481" y="5898627"/>
            <a:ext cx="1472326" cy="646331"/>
          </a:xfrm>
          <a:prstGeom prst="rect">
            <a:avLst/>
          </a:prstGeom>
          <a:noFill/>
        </p:spPr>
        <p:txBody>
          <a:bodyPr wrap="none" rtlCol="0">
            <a:spAutoFit/>
          </a:bodyPr>
          <a:lstStyle/>
          <a:p>
            <a:r>
              <a:rPr lang="en-GB" dirty="0"/>
              <a:t>Philip Ashton </a:t>
            </a:r>
          </a:p>
          <a:p>
            <a:r>
              <a:rPr lang="en-GB" dirty="0"/>
              <a:t>OUCRU</a:t>
            </a:r>
          </a:p>
        </p:txBody>
      </p:sp>
    </p:spTree>
    <p:extLst>
      <p:ext uri="{BB962C8B-B14F-4D97-AF65-F5344CB8AC3E}">
        <p14:creationId xmlns:p14="http://schemas.microsoft.com/office/powerpoint/2010/main" val="212909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38D4-8D03-1B47-9161-CE0771012DC2}"/>
              </a:ext>
            </a:extLst>
          </p:cNvPr>
          <p:cNvSpPr>
            <a:spLocks noGrp="1"/>
          </p:cNvSpPr>
          <p:nvPr>
            <p:ph type="title"/>
          </p:nvPr>
        </p:nvSpPr>
        <p:spPr/>
        <p:txBody>
          <a:bodyPr/>
          <a:lstStyle/>
          <a:p>
            <a:r>
              <a:rPr lang="en-GB" dirty="0"/>
              <a:t>Example of hit with e-value and bit score etc.</a:t>
            </a:r>
          </a:p>
        </p:txBody>
      </p:sp>
      <p:pic>
        <p:nvPicPr>
          <p:cNvPr id="6" name="Content Placeholder 5" descr="A screenshot of a social media post&#13;&#10;&#13;&#10;Description automatically generated">
            <a:extLst>
              <a:ext uri="{FF2B5EF4-FFF2-40B4-BE49-F238E27FC236}">
                <a16:creationId xmlns:a16="http://schemas.microsoft.com/office/drawing/2014/main" id="{A9FFA778-9337-214E-9CB7-87F228CD826B}"/>
              </a:ext>
            </a:extLst>
          </p:cNvPr>
          <p:cNvPicPr>
            <a:picLocks noGrp="1" noChangeAspect="1"/>
          </p:cNvPicPr>
          <p:nvPr>
            <p:ph idx="1"/>
          </p:nvPr>
        </p:nvPicPr>
        <p:blipFill>
          <a:blip r:embed="rId2"/>
          <a:stretch>
            <a:fillRect/>
          </a:stretch>
        </p:blipFill>
        <p:spPr>
          <a:xfrm>
            <a:off x="919533" y="2143918"/>
            <a:ext cx="9911957" cy="2978032"/>
          </a:xfrm>
        </p:spPr>
      </p:pic>
      <p:sp>
        <p:nvSpPr>
          <p:cNvPr id="4" name="Slide Number Placeholder 3">
            <a:extLst>
              <a:ext uri="{FF2B5EF4-FFF2-40B4-BE49-F238E27FC236}">
                <a16:creationId xmlns:a16="http://schemas.microsoft.com/office/drawing/2014/main" id="{10644CFE-B6DC-6243-94A7-45E610546235}"/>
              </a:ext>
            </a:extLst>
          </p:cNvPr>
          <p:cNvSpPr>
            <a:spLocks noGrp="1"/>
          </p:cNvSpPr>
          <p:nvPr>
            <p:ph type="sldNum" sz="quarter" idx="12"/>
          </p:nvPr>
        </p:nvSpPr>
        <p:spPr/>
        <p:txBody>
          <a:bodyPr/>
          <a:lstStyle/>
          <a:p>
            <a:fld id="{F65AA1C0-F6C7-FB4D-9FCC-859938B031C9}" type="slidenum">
              <a:rPr lang="en-GB" smtClean="0"/>
              <a:t>10</a:t>
            </a:fld>
            <a:endParaRPr lang="en-GB"/>
          </a:p>
        </p:txBody>
      </p:sp>
      <p:sp>
        <p:nvSpPr>
          <p:cNvPr id="7" name="TextBox 6">
            <a:extLst>
              <a:ext uri="{FF2B5EF4-FFF2-40B4-BE49-F238E27FC236}">
                <a16:creationId xmlns:a16="http://schemas.microsoft.com/office/drawing/2014/main" id="{A9132980-CD02-EC4D-951F-880EB3744790}"/>
              </a:ext>
            </a:extLst>
          </p:cNvPr>
          <p:cNvSpPr txBox="1"/>
          <p:nvPr/>
        </p:nvSpPr>
        <p:spPr>
          <a:xfrm>
            <a:off x="838200" y="6123543"/>
            <a:ext cx="4073103" cy="369332"/>
          </a:xfrm>
          <a:prstGeom prst="rect">
            <a:avLst/>
          </a:prstGeom>
          <a:noFill/>
        </p:spPr>
        <p:txBody>
          <a:bodyPr wrap="none" rtlCol="0">
            <a:spAutoFit/>
          </a:bodyPr>
          <a:lstStyle/>
          <a:p>
            <a:r>
              <a:rPr lang="en-GB" dirty="0"/>
              <a:t>Database is a single </a:t>
            </a:r>
            <a:r>
              <a:rPr lang="en-GB" i="1" dirty="0"/>
              <a:t>C. botulinum </a:t>
            </a:r>
            <a:r>
              <a:rPr lang="en-GB" dirty="0"/>
              <a:t>genome</a:t>
            </a:r>
          </a:p>
        </p:txBody>
      </p:sp>
    </p:spTree>
    <p:extLst>
      <p:ext uri="{BB962C8B-B14F-4D97-AF65-F5344CB8AC3E}">
        <p14:creationId xmlns:p14="http://schemas.microsoft.com/office/powerpoint/2010/main" val="267303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F3C1-3E63-EF40-B762-64C8247E2DC0}"/>
              </a:ext>
            </a:extLst>
          </p:cNvPr>
          <p:cNvSpPr>
            <a:spLocks noGrp="1"/>
          </p:cNvSpPr>
          <p:nvPr>
            <p:ph type="title"/>
          </p:nvPr>
        </p:nvSpPr>
        <p:spPr>
          <a:xfrm>
            <a:off x="838200" y="365125"/>
            <a:ext cx="10515600" cy="1813871"/>
          </a:xfrm>
        </p:spPr>
        <p:txBody>
          <a:bodyPr/>
          <a:lstStyle/>
          <a:p>
            <a:r>
              <a:rPr lang="en-GB" dirty="0"/>
              <a:t>BLAST is the most important piece of bioinformatics software*. Why?</a:t>
            </a:r>
          </a:p>
        </p:txBody>
      </p:sp>
      <p:sp>
        <p:nvSpPr>
          <p:cNvPr id="3" name="Content Placeholder 2">
            <a:extLst>
              <a:ext uri="{FF2B5EF4-FFF2-40B4-BE49-F238E27FC236}">
                <a16:creationId xmlns:a16="http://schemas.microsoft.com/office/drawing/2014/main" id="{3777CA5E-574A-354D-B338-C2F03532CA05}"/>
              </a:ext>
            </a:extLst>
          </p:cNvPr>
          <p:cNvSpPr>
            <a:spLocks noGrp="1"/>
          </p:cNvSpPr>
          <p:nvPr>
            <p:ph idx="1"/>
          </p:nvPr>
        </p:nvSpPr>
        <p:spPr>
          <a:xfrm>
            <a:off x="838200" y="2354095"/>
            <a:ext cx="10515600" cy="3822868"/>
          </a:xfrm>
        </p:spPr>
        <p:txBody>
          <a:bodyPr/>
          <a:lstStyle/>
          <a:p>
            <a:pPr marL="514350" indent="-514350">
              <a:buFont typeface="+mj-lt"/>
              <a:buAutoNum type="arabicPeriod"/>
            </a:pPr>
            <a:r>
              <a:rPr lang="en-GB" dirty="0"/>
              <a:t>The problem it solves, sequence similarity search, gives us a really powerful tool for identifying unknowns in the biological world</a:t>
            </a:r>
          </a:p>
          <a:p>
            <a:pPr marL="514350" indent="-514350">
              <a:buFont typeface="+mj-lt"/>
              <a:buAutoNum type="arabicPeriod"/>
            </a:pPr>
            <a:r>
              <a:rPr lang="en-GB" dirty="0"/>
              <a:t>It is fast</a:t>
            </a:r>
          </a:p>
          <a:p>
            <a:pPr marL="514350" indent="-514350">
              <a:buFont typeface="+mj-lt"/>
              <a:buAutoNum type="arabicPeriod"/>
            </a:pPr>
            <a:r>
              <a:rPr lang="en-GB" dirty="0"/>
              <a:t>It is reliable</a:t>
            </a:r>
          </a:p>
          <a:p>
            <a:pPr marL="514350" indent="-514350">
              <a:buFont typeface="+mj-lt"/>
              <a:buAutoNum type="arabicPeriod"/>
            </a:pPr>
            <a:r>
              <a:rPr lang="en-GB" dirty="0"/>
              <a:t>It is flexible, can be used for many sequence analysis scenarios</a:t>
            </a:r>
          </a:p>
          <a:p>
            <a:pPr marL="514350" indent="-514350">
              <a:buFont typeface="+mj-lt"/>
              <a:buAutoNum type="arabicPeriod"/>
            </a:pPr>
            <a:r>
              <a:rPr lang="en-GB" dirty="0"/>
              <a:t>It’s so widely used that most biologists understand it as a verb</a:t>
            </a:r>
          </a:p>
        </p:txBody>
      </p:sp>
      <p:sp>
        <p:nvSpPr>
          <p:cNvPr id="4" name="TextBox 3">
            <a:extLst>
              <a:ext uri="{FF2B5EF4-FFF2-40B4-BE49-F238E27FC236}">
                <a16:creationId xmlns:a16="http://schemas.microsoft.com/office/drawing/2014/main" id="{6C28577E-7B67-464A-AD80-F1232840BE52}"/>
              </a:ext>
            </a:extLst>
          </p:cNvPr>
          <p:cNvSpPr txBox="1"/>
          <p:nvPr/>
        </p:nvSpPr>
        <p:spPr>
          <a:xfrm>
            <a:off x="6224818" y="6352062"/>
            <a:ext cx="4771563" cy="369332"/>
          </a:xfrm>
          <a:prstGeom prst="rect">
            <a:avLst/>
          </a:prstGeom>
          <a:noFill/>
        </p:spPr>
        <p:txBody>
          <a:bodyPr wrap="none" rtlCol="0">
            <a:spAutoFit/>
          </a:bodyPr>
          <a:lstStyle/>
          <a:p>
            <a:r>
              <a:rPr lang="en-GB" dirty="0"/>
              <a:t>BLAST; Korf, Bedell, </a:t>
            </a:r>
            <a:r>
              <a:rPr lang="en-GB" dirty="0" err="1"/>
              <a:t>Yandell</a:t>
            </a:r>
            <a:r>
              <a:rPr lang="en-GB" dirty="0"/>
              <a:t>; O’Reilly Media; 2003</a:t>
            </a:r>
          </a:p>
        </p:txBody>
      </p:sp>
      <p:sp>
        <p:nvSpPr>
          <p:cNvPr id="5" name="TextBox 4">
            <a:extLst>
              <a:ext uri="{FF2B5EF4-FFF2-40B4-BE49-F238E27FC236}">
                <a16:creationId xmlns:a16="http://schemas.microsoft.com/office/drawing/2014/main" id="{5594F481-8D14-C947-8A61-F396B8534BA5}"/>
              </a:ext>
            </a:extLst>
          </p:cNvPr>
          <p:cNvSpPr txBox="1"/>
          <p:nvPr/>
        </p:nvSpPr>
        <p:spPr>
          <a:xfrm>
            <a:off x="426250" y="6308209"/>
            <a:ext cx="3616567" cy="369332"/>
          </a:xfrm>
          <a:prstGeom prst="rect">
            <a:avLst/>
          </a:prstGeom>
          <a:noFill/>
        </p:spPr>
        <p:txBody>
          <a:bodyPr wrap="none" rtlCol="0">
            <a:spAutoFit/>
          </a:bodyPr>
          <a:lstStyle/>
          <a:p>
            <a:r>
              <a:rPr lang="en-GB" dirty="0"/>
              <a:t>* BLAST paper has &gt; 70,000 citations</a:t>
            </a:r>
          </a:p>
        </p:txBody>
      </p:sp>
      <p:sp>
        <p:nvSpPr>
          <p:cNvPr id="6" name="Slide Number Placeholder 5">
            <a:extLst>
              <a:ext uri="{FF2B5EF4-FFF2-40B4-BE49-F238E27FC236}">
                <a16:creationId xmlns:a16="http://schemas.microsoft.com/office/drawing/2014/main" id="{16DB2A4F-4E46-084A-9A30-58CBE5863084}"/>
              </a:ext>
            </a:extLst>
          </p:cNvPr>
          <p:cNvSpPr>
            <a:spLocks noGrp="1"/>
          </p:cNvSpPr>
          <p:nvPr>
            <p:ph type="sldNum" sz="quarter" idx="12"/>
          </p:nvPr>
        </p:nvSpPr>
        <p:spPr/>
        <p:txBody>
          <a:bodyPr/>
          <a:lstStyle/>
          <a:p>
            <a:fld id="{F65AA1C0-F6C7-FB4D-9FCC-859938B031C9}" type="slidenum">
              <a:rPr lang="en-GB" smtClean="0"/>
              <a:t>11</a:t>
            </a:fld>
            <a:endParaRPr lang="en-GB"/>
          </a:p>
        </p:txBody>
      </p:sp>
    </p:spTree>
    <p:extLst>
      <p:ext uri="{BB962C8B-B14F-4D97-AF65-F5344CB8AC3E}">
        <p14:creationId xmlns:p14="http://schemas.microsoft.com/office/powerpoint/2010/main" val="86050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3;&#10;&#13;&#10;Description automatically generated">
            <a:extLst>
              <a:ext uri="{FF2B5EF4-FFF2-40B4-BE49-F238E27FC236}">
                <a16:creationId xmlns:a16="http://schemas.microsoft.com/office/drawing/2014/main" id="{6B72BB12-763B-A544-8F70-02B4B017C727}"/>
              </a:ext>
            </a:extLst>
          </p:cNvPr>
          <p:cNvPicPr>
            <a:picLocks noChangeAspect="1"/>
          </p:cNvPicPr>
          <p:nvPr/>
        </p:nvPicPr>
        <p:blipFill>
          <a:blip r:embed="rId2"/>
          <a:stretch>
            <a:fillRect/>
          </a:stretch>
        </p:blipFill>
        <p:spPr>
          <a:xfrm>
            <a:off x="1321341" y="2295457"/>
            <a:ext cx="3270114" cy="1718906"/>
          </a:xfrm>
          <a:prstGeom prst="rect">
            <a:avLst/>
          </a:prstGeom>
        </p:spPr>
      </p:pic>
      <p:pic>
        <p:nvPicPr>
          <p:cNvPr id="7" name="Picture 6">
            <a:extLst>
              <a:ext uri="{FF2B5EF4-FFF2-40B4-BE49-F238E27FC236}">
                <a16:creationId xmlns:a16="http://schemas.microsoft.com/office/drawing/2014/main" id="{13B53708-DC2B-6846-BA50-718CB6DB04E0}"/>
              </a:ext>
            </a:extLst>
          </p:cNvPr>
          <p:cNvPicPr>
            <a:picLocks noChangeAspect="1"/>
          </p:cNvPicPr>
          <p:nvPr/>
        </p:nvPicPr>
        <p:blipFill>
          <a:blip r:embed="rId3"/>
          <a:stretch>
            <a:fillRect/>
          </a:stretch>
        </p:blipFill>
        <p:spPr>
          <a:xfrm>
            <a:off x="6506726" y="2295457"/>
            <a:ext cx="3525961" cy="1718906"/>
          </a:xfrm>
          <a:prstGeom prst="rect">
            <a:avLst/>
          </a:prstGeom>
        </p:spPr>
      </p:pic>
      <p:sp>
        <p:nvSpPr>
          <p:cNvPr id="8" name="TextBox 7">
            <a:extLst>
              <a:ext uri="{FF2B5EF4-FFF2-40B4-BE49-F238E27FC236}">
                <a16:creationId xmlns:a16="http://schemas.microsoft.com/office/drawing/2014/main" id="{0B7C889E-B154-214D-BD26-8998DA378C81}"/>
              </a:ext>
            </a:extLst>
          </p:cNvPr>
          <p:cNvSpPr txBox="1"/>
          <p:nvPr/>
        </p:nvSpPr>
        <p:spPr>
          <a:xfrm>
            <a:off x="5285966" y="2370080"/>
            <a:ext cx="798617" cy="1569660"/>
          </a:xfrm>
          <a:prstGeom prst="rect">
            <a:avLst/>
          </a:prstGeom>
          <a:noFill/>
        </p:spPr>
        <p:txBody>
          <a:bodyPr wrap="none" rtlCol="0">
            <a:spAutoFit/>
          </a:bodyPr>
          <a:lstStyle/>
          <a:p>
            <a:r>
              <a:rPr lang="en-GB" sz="9600" dirty="0"/>
              <a:t>=</a:t>
            </a:r>
          </a:p>
        </p:txBody>
      </p:sp>
      <p:sp>
        <p:nvSpPr>
          <p:cNvPr id="9" name="TextBox 8">
            <a:extLst>
              <a:ext uri="{FF2B5EF4-FFF2-40B4-BE49-F238E27FC236}">
                <a16:creationId xmlns:a16="http://schemas.microsoft.com/office/drawing/2014/main" id="{5D9211D7-58C9-4F4F-B368-BF2057465BCD}"/>
              </a:ext>
            </a:extLst>
          </p:cNvPr>
          <p:cNvSpPr txBox="1"/>
          <p:nvPr/>
        </p:nvSpPr>
        <p:spPr>
          <a:xfrm>
            <a:off x="10953344" y="2370080"/>
            <a:ext cx="755335" cy="1569660"/>
          </a:xfrm>
          <a:prstGeom prst="rect">
            <a:avLst/>
          </a:prstGeom>
          <a:noFill/>
        </p:spPr>
        <p:txBody>
          <a:bodyPr wrap="none" rtlCol="0">
            <a:spAutoFit/>
          </a:bodyPr>
          <a:lstStyle/>
          <a:p>
            <a:r>
              <a:rPr lang="en-GB" sz="9600" dirty="0"/>
              <a:t>?</a:t>
            </a:r>
          </a:p>
        </p:txBody>
      </p:sp>
      <p:sp>
        <p:nvSpPr>
          <p:cNvPr id="10" name="Slide Number Placeholder 9">
            <a:extLst>
              <a:ext uri="{FF2B5EF4-FFF2-40B4-BE49-F238E27FC236}">
                <a16:creationId xmlns:a16="http://schemas.microsoft.com/office/drawing/2014/main" id="{39BD17B5-4853-F740-A5FC-25DCE2BA48F2}"/>
              </a:ext>
            </a:extLst>
          </p:cNvPr>
          <p:cNvSpPr>
            <a:spLocks noGrp="1"/>
          </p:cNvSpPr>
          <p:nvPr>
            <p:ph type="sldNum" sz="quarter" idx="12"/>
          </p:nvPr>
        </p:nvSpPr>
        <p:spPr/>
        <p:txBody>
          <a:bodyPr/>
          <a:lstStyle/>
          <a:p>
            <a:fld id="{F65AA1C0-F6C7-FB4D-9FCC-859938B031C9}" type="slidenum">
              <a:rPr lang="en-GB" smtClean="0"/>
              <a:t>12</a:t>
            </a:fld>
            <a:endParaRPr lang="en-GB"/>
          </a:p>
        </p:txBody>
      </p:sp>
    </p:spTree>
    <p:extLst>
      <p:ext uri="{BB962C8B-B14F-4D97-AF65-F5344CB8AC3E}">
        <p14:creationId xmlns:p14="http://schemas.microsoft.com/office/powerpoint/2010/main" val="159563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A6D1B16-81DA-0C4D-B61E-96D714B9FFCF}"/>
              </a:ext>
            </a:extLst>
          </p:cNvPr>
          <p:cNvSpPr/>
          <p:nvPr/>
        </p:nvSpPr>
        <p:spPr>
          <a:xfrm>
            <a:off x="8962662" y="2649833"/>
            <a:ext cx="1536970" cy="216926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77B3806-8A44-DE4D-9965-E83EC52EF0CB}"/>
              </a:ext>
            </a:extLst>
          </p:cNvPr>
          <p:cNvSpPr>
            <a:spLocks noGrp="1"/>
          </p:cNvSpPr>
          <p:nvPr>
            <p:ph type="title"/>
          </p:nvPr>
        </p:nvSpPr>
        <p:spPr/>
        <p:txBody>
          <a:bodyPr/>
          <a:lstStyle/>
          <a:p>
            <a:r>
              <a:rPr lang="en-GB" dirty="0"/>
              <a:t>BLAST Glossary</a:t>
            </a:r>
          </a:p>
        </p:txBody>
      </p:sp>
      <p:sp>
        <p:nvSpPr>
          <p:cNvPr id="3" name="Content Placeholder 2">
            <a:extLst>
              <a:ext uri="{FF2B5EF4-FFF2-40B4-BE49-F238E27FC236}">
                <a16:creationId xmlns:a16="http://schemas.microsoft.com/office/drawing/2014/main" id="{76EBD719-CD64-314F-971F-5A32240B80DE}"/>
              </a:ext>
            </a:extLst>
          </p:cNvPr>
          <p:cNvSpPr>
            <a:spLocks noGrp="1"/>
          </p:cNvSpPr>
          <p:nvPr>
            <p:ph idx="1"/>
          </p:nvPr>
        </p:nvSpPr>
        <p:spPr>
          <a:xfrm>
            <a:off x="661481" y="1847850"/>
            <a:ext cx="3863502" cy="4351338"/>
          </a:xfrm>
        </p:spPr>
        <p:txBody>
          <a:bodyPr/>
          <a:lstStyle/>
          <a:p>
            <a:r>
              <a:rPr lang="en-GB" dirty="0"/>
              <a:t>Query – the sequence you are interested in</a:t>
            </a:r>
          </a:p>
          <a:p>
            <a:r>
              <a:rPr lang="en-GB" dirty="0"/>
              <a:t>Subject – the specific sequence you are comparing against</a:t>
            </a:r>
          </a:p>
          <a:p>
            <a:r>
              <a:rPr lang="en-GB" dirty="0"/>
              <a:t>Database – all the sequences you are comparing against</a:t>
            </a:r>
          </a:p>
          <a:p>
            <a:endParaRPr lang="en-GB" dirty="0"/>
          </a:p>
        </p:txBody>
      </p:sp>
      <p:sp>
        <p:nvSpPr>
          <p:cNvPr id="4" name="Slide Number Placeholder 3">
            <a:extLst>
              <a:ext uri="{FF2B5EF4-FFF2-40B4-BE49-F238E27FC236}">
                <a16:creationId xmlns:a16="http://schemas.microsoft.com/office/drawing/2014/main" id="{712E8C7B-AA0B-FD49-BE9F-FEE81B1C6E4C}"/>
              </a:ext>
            </a:extLst>
          </p:cNvPr>
          <p:cNvSpPr>
            <a:spLocks noGrp="1"/>
          </p:cNvSpPr>
          <p:nvPr>
            <p:ph type="sldNum" sz="quarter" idx="12"/>
          </p:nvPr>
        </p:nvSpPr>
        <p:spPr/>
        <p:txBody>
          <a:bodyPr/>
          <a:lstStyle/>
          <a:p>
            <a:fld id="{F65AA1C0-F6C7-FB4D-9FCC-859938B031C9}" type="slidenum">
              <a:rPr lang="en-GB" smtClean="0"/>
              <a:t>13</a:t>
            </a:fld>
            <a:endParaRPr lang="en-GB"/>
          </a:p>
        </p:txBody>
      </p:sp>
      <p:sp>
        <p:nvSpPr>
          <p:cNvPr id="6" name="Rectangle 5">
            <a:extLst>
              <a:ext uri="{FF2B5EF4-FFF2-40B4-BE49-F238E27FC236}">
                <a16:creationId xmlns:a16="http://schemas.microsoft.com/office/drawing/2014/main" id="{90ED6ACB-7A18-F445-9DA0-F22367D341E4}"/>
              </a:ext>
            </a:extLst>
          </p:cNvPr>
          <p:cNvSpPr/>
          <p:nvPr/>
        </p:nvSpPr>
        <p:spPr>
          <a:xfrm>
            <a:off x="5712987" y="3090687"/>
            <a:ext cx="1262974" cy="333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973A8256-5F47-0544-A23B-8503FB4CDD35}"/>
              </a:ext>
            </a:extLst>
          </p:cNvPr>
          <p:cNvSpPr/>
          <p:nvPr/>
        </p:nvSpPr>
        <p:spPr>
          <a:xfrm>
            <a:off x="9087500" y="2844391"/>
            <a:ext cx="1262974" cy="3339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D0E105BF-895F-044A-BF14-28F2BBA8EEBA}"/>
              </a:ext>
            </a:extLst>
          </p:cNvPr>
          <p:cNvSpPr/>
          <p:nvPr/>
        </p:nvSpPr>
        <p:spPr>
          <a:xfrm>
            <a:off x="9087500" y="3313294"/>
            <a:ext cx="1262974" cy="3339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D33CF82-5143-9C46-95A1-F375CDF67E2E}"/>
              </a:ext>
            </a:extLst>
          </p:cNvPr>
          <p:cNvSpPr/>
          <p:nvPr/>
        </p:nvSpPr>
        <p:spPr>
          <a:xfrm>
            <a:off x="9087500" y="3782197"/>
            <a:ext cx="1262974" cy="3339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6C28B99-C7FA-904F-A117-0914095A812A}"/>
              </a:ext>
            </a:extLst>
          </p:cNvPr>
          <p:cNvSpPr/>
          <p:nvPr/>
        </p:nvSpPr>
        <p:spPr>
          <a:xfrm>
            <a:off x="9087500" y="4251100"/>
            <a:ext cx="1262974" cy="3339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F32F5E6-A5FD-764B-9893-F7C495C9B673}"/>
              </a:ext>
            </a:extLst>
          </p:cNvPr>
          <p:cNvSpPr txBox="1"/>
          <p:nvPr/>
        </p:nvSpPr>
        <p:spPr>
          <a:xfrm>
            <a:off x="5546242" y="3815625"/>
            <a:ext cx="1596463" cy="769441"/>
          </a:xfrm>
          <a:prstGeom prst="rect">
            <a:avLst/>
          </a:prstGeom>
          <a:noFill/>
        </p:spPr>
        <p:txBody>
          <a:bodyPr wrap="none" rtlCol="0">
            <a:spAutoFit/>
          </a:bodyPr>
          <a:lstStyle/>
          <a:p>
            <a:r>
              <a:rPr lang="en-GB" sz="4400" dirty="0">
                <a:solidFill>
                  <a:schemeClr val="accent6"/>
                </a:solidFill>
              </a:rPr>
              <a:t>Query</a:t>
            </a:r>
          </a:p>
        </p:txBody>
      </p:sp>
      <p:sp>
        <p:nvSpPr>
          <p:cNvPr id="13" name="TextBox 12">
            <a:extLst>
              <a:ext uri="{FF2B5EF4-FFF2-40B4-BE49-F238E27FC236}">
                <a16:creationId xmlns:a16="http://schemas.microsoft.com/office/drawing/2014/main" id="{8DD39C29-FCFA-EC46-9E7B-60EEC7CBA8D4}"/>
              </a:ext>
            </a:extLst>
          </p:cNvPr>
          <p:cNvSpPr txBox="1"/>
          <p:nvPr/>
        </p:nvSpPr>
        <p:spPr>
          <a:xfrm>
            <a:off x="8830565" y="1690688"/>
            <a:ext cx="1880643" cy="769441"/>
          </a:xfrm>
          <a:prstGeom prst="rect">
            <a:avLst/>
          </a:prstGeom>
          <a:noFill/>
        </p:spPr>
        <p:txBody>
          <a:bodyPr wrap="none" rtlCol="0">
            <a:spAutoFit/>
          </a:bodyPr>
          <a:lstStyle/>
          <a:p>
            <a:r>
              <a:rPr lang="en-GB" sz="4400" dirty="0">
                <a:solidFill>
                  <a:schemeClr val="accent2"/>
                </a:solidFill>
              </a:rPr>
              <a:t>Subject</a:t>
            </a:r>
          </a:p>
        </p:txBody>
      </p:sp>
      <p:sp>
        <p:nvSpPr>
          <p:cNvPr id="14" name="TextBox 13">
            <a:extLst>
              <a:ext uri="{FF2B5EF4-FFF2-40B4-BE49-F238E27FC236}">
                <a16:creationId xmlns:a16="http://schemas.microsoft.com/office/drawing/2014/main" id="{BA90B24C-260F-CF4E-B233-CD32424DC216}"/>
              </a:ext>
            </a:extLst>
          </p:cNvPr>
          <p:cNvSpPr txBox="1"/>
          <p:nvPr/>
        </p:nvSpPr>
        <p:spPr>
          <a:xfrm>
            <a:off x="8610600" y="5087562"/>
            <a:ext cx="2320572" cy="769441"/>
          </a:xfrm>
          <a:prstGeom prst="rect">
            <a:avLst/>
          </a:prstGeom>
          <a:noFill/>
        </p:spPr>
        <p:txBody>
          <a:bodyPr wrap="none" rtlCol="0">
            <a:spAutoFit/>
          </a:bodyPr>
          <a:lstStyle/>
          <a:p>
            <a:r>
              <a:rPr lang="en-GB" sz="4400" dirty="0">
                <a:solidFill>
                  <a:schemeClr val="accent1"/>
                </a:solidFill>
              </a:rPr>
              <a:t>Database</a:t>
            </a:r>
          </a:p>
        </p:txBody>
      </p:sp>
    </p:spTree>
    <p:extLst>
      <p:ext uri="{BB962C8B-B14F-4D97-AF65-F5344CB8AC3E}">
        <p14:creationId xmlns:p14="http://schemas.microsoft.com/office/powerpoint/2010/main" val="161789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1B45-A77D-F746-AC64-7357A0621092}"/>
              </a:ext>
            </a:extLst>
          </p:cNvPr>
          <p:cNvSpPr>
            <a:spLocks noGrp="1"/>
          </p:cNvSpPr>
          <p:nvPr>
            <p:ph type="title"/>
          </p:nvPr>
        </p:nvSpPr>
        <p:spPr/>
        <p:txBody>
          <a:bodyPr/>
          <a:lstStyle/>
          <a:p>
            <a:r>
              <a:rPr lang="en-GB" dirty="0"/>
              <a:t>BLAST vs web service</a:t>
            </a:r>
          </a:p>
        </p:txBody>
      </p:sp>
      <p:pic>
        <p:nvPicPr>
          <p:cNvPr id="5" name="Picture 4" descr="A screenshot of a social media post&#13;&#10;&#13;&#10;Description automatically generated">
            <a:extLst>
              <a:ext uri="{FF2B5EF4-FFF2-40B4-BE49-F238E27FC236}">
                <a16:creationId xmlns:a16="http://schemas.microsoft.com/office/drawing/2014/main" id="{69768592-AF0E-C64B-A1BE-EB1E04E8462E}"/>
              </a:ext>
            </a:extLst>
          </p:cNvPr>
          <p:cNvPicPr>
            <a:picLocks noChangeAspect="1"/>
          </p:cNvPicPr>
          <p:nvPr/>
        </p:nvPicPr>
        <p:blipFill>
          <a:blip r:embed="rId3"/>
          <a:stretch>
            <a:fillRect/>
          </a:stretch>
        </p:blipFill>
        <p:spPr>
          <a:xfrm>
            <a:off x="325336" y="1690688"/>
            <a:ext cx="5607688" cy="4547411"/>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DD8B76CC-C7B3-7F48-AC37-ED377A139875}"/>
              </a:ext>
            </a:extLst>
          </p:cNvPr>
          <p:cNvPicPr>
            <a:picLocks noChangeAspect="1"/>
          </p:cNvPicPr>
          <p:nvPr/>
        </p:nvPicPr>
        <p:blipFill>
          <a:blip r:embed="rId4"/>
          <a:stretch>
            <a:fillRect/>
          </a:stretch>
        </p:blipFill>
        <p:spPr>
          <a:xfrm>
            <a:off x="6278664" y="2016462"/>
            <a:ext cx="5588000" cy="3467100"/>
          </a:xfrm>
          <a:prstGeom prst="rect">
            <a:avLst/>
          </a:prstGeom>
        </p:spPr>
      </p:pic>
      <p:sp>
        <p:nvSpPr>
          <p:cNvPr id="8" name="Slide Number Placeholder 7">
            <a:extLst>
              <a:ext uri="{FF2B5EF4-FFF2-40B4-BE49-F238E27FC236}">
                <a16:creationId xmlns:a16="http://schemas.microsoft.com/office/drawing/2014/main" id="{4DE4E997-334E-1A4C-8633-80F9F19811A3}"/>
              </a:ext>
            </a:extLst>
          </p:cNvPr>
          <p:cNvSpPr>
            <a:spLocks noGrp="1"/>
          </p:cNvSpPr>
          <p:nvPr>
            <p:ph type="sldNum" sz="quarter" idx="12"/>
          </p:nvPr>
        </p:nvSpPr>
        <p:spPr/>
        <p:txBody>
          <a:bodyPr/>
          <a:lstStyle/>
          <a:p>
            <a:fld id="{F65AA1C0-F6C7-FB4D-9FCC-859938B031C9}" type="slidenum">
              <a:rPr lang="en-GB" smtClean="0"/>
              <a:t>14</a:t>
            </a:fld>
            <a:endParaRPr lang="en-GB"/>
          </a:p>
        </p:txBody>
      </p:sp>
    </p:spTree>
    <p:extLst>
      <p:ext uri="{BB962C8B-B14F-4D97-AF65-F5344CB8AC3E}">
        <p14:creationId xmlns:p14="http://schemas.microsoft.com/office/powerpoint/2010/main" val="54540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1168-0626-6343-BEB1-8707D63F27C4}"/>
              </a:ext>
            </a:extLst>
          </p:cNvPr>
          <p:cNvSpPr>
            <a:spLocks noGrp="1"/>
          </p:cNvSpPr>
          <p:nvPr>
            <p:ph type="title"/>
          </p:nvPr>
        </p:nvSpPr>
        <p:spPr/>
        <p:txBody>
          <a:bodyPr/>
          <a:lstStyle/>
          <a:p>
            <a:r>
              <a:rPr lang="en-GB" dirty="0"/>
              <a:t>Repeats</a:t>
            </a:r>
          </a:p>
        </p:txBody>
      </p:sp>
      <p:sp>
        <p:nvSpPr>
          <p:cNvPr id="3" name="Content Placeholder 2">
            <a:extLst>
              <a:ext uri="{FF2B5EF4-FFF2-40B4-BE49-F238E27FC236}">
                <a16:creationId xmlns:a16="http://schemas.microsoft.com/office/drawing/2014/main" id="{B2F543A3-8419-5642-A050-9467B8A62077}"/>
              </a:ext>
            </a:extLst>
          </p:cNvPr>
          <p:cNvSpPr>
            <a:spLocks noGrp="1"/>
          </p:cNvSpPr>
          <p:nvPr>
            <p:ph idx="1"/>
          </p:nvPr>
        </p:nvSpPr>
        <p:spPr/>
        <p:txBody>
          <a:bodyPr>
            <a:normAutofit/>
          </a:bodyPr>
          <a:lstStyle/>
          <a:p>
            <a:r>
              <a:rPr lang="en-GB" dirty="0"/>
              <a:t>Simple</a:t>
            </a:r>
          </a:p>
          <a:p>
            <a:pPr lvl="1"/>
            <a:r>
              <a:rPr lang="en-GB" dirty="0"/>
              <a:t>Repeats of the same nucleotide e.g. TTTTTTTTTTTTT</a:t>
            </a:r>
          </a:p>
          <a:p>
            <a:pPr lvl="1"/>
            <a:r>
              <a:rPr lang="en-GB" dirty="0"/>
              <a:t>Repeats of the same di-nucleotide e.g. CACACACACACACA</a:t>
            </a:r>
          </a:p>
          <a:p>
            <a:pPr lvl="1"/>
            <a:r>
              <a:rPr lang="en-GB" dirty="0"/>
              <a:t>Repeats of the same tri-nucleotide e.g. TGCTGCTGCTGC</a:t>
            </a:r>
          </a:p>
          <a:p>
            <a:pPr lvl="1"/>
            <a:r>
              <a:rPr lang="en-GB" dirty="0"/>
              <a:t>Etc</a:t>
            </a:r>
          </a:p>
          <a:p>
            <a:r>
              <a:rPr lang="en-GB" dirty="0"/>
              <a:t>Complex</a:t>
            </a:r>
          </a:p>
          <a:p>
            <a:pPr lvl="1"/>
            <a:r>
              <a:rPr lang="en-GB" dirty="0"/>
              <a:t>Non-coding RNAs like ribosomal RNA – </a:t>
            </a:r>
            <a:r>
              <a:rPr lang="en-GB" i="1" dirty="0"/>
              <a:t>E. coli </a:t>
            </a:r>
            <a:r>
              <a:rPr lang="en-GB" dirty="0"/>
              <a:t>has 7 identical copies of rRNA encoding locus</a:t>
            </a:r>
          </a:p>
          <a:p>
            <a:pPr lvl="1"/>
            <a:r>
              <a:rPr lang="en-GB" dirty="0"/>
              <a:t>Transposons – ‘jumping genes’, and their ‘cargo’ (e.g. AMR genes)</a:t>
            </a:r>
          </a:p>
          <a:p>
            <a:pPr lvl="1"/>
            <a:r>
              <a:rPr lang="en-GB" dirty="0"/>
              <a:t>Repeated protein domains</a:t>
            </a:r>
          </a:p>
        </p:txBody>
      </p:sp>
      <p:sp>
        <p:nvSpPr>
          <p:cNvPr id="4" name="Slide Number Placeholder 3">
            <a:extLst>
              <a:ext uri="{FF2B5EF4-FFF2-40B4-BE49-F238E27FC236}">
                <a16:creationId xmlns:a16="http://schemas.microsoft.com/office/drawing/2014/main" id="{EF5FF596-200E-FA42-9C90-0CDDD9FD5F25}"/>
              </a:ext>
            </a:extLst>
          </p:cNvPr>
          <p:cNvSpPr>
            <a:spLocks noGrp="1"/>
          </p:cNvSpPr>
          <p:nvPr>
            <p:ph type="sldNum" sz="quarter" idx="12"/>
          </p:nvPr>
        </p:nvSpPr>
        <p:spPr/>
        <p:txBody>
          <a:bodyPr/>
          <a:lstStyle/>
          <a:p>
            <a:fld id="{F65AA1C0-F6C7-FB4D-9FCC-859938B031C9}" type="slidenum">
              <a:rPr lang="en-GB" smtClean="0"/>
              <a:t>15</a:t>
            </a:fld>
            <a:endParaRPr lang="en-GB"/>
          </a:p>
        </p:txBody>
      </p:sp>
    </p:spTree>
    <p:extLst>
      <p:ext uri="{BB962C8B-B14F-4D97-AF65-F5344CB8AC3E}">
        <p14:creationId xmlns:p14="http://schemas.microsoft.com/office/powerpoint/2010/main" val="300421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1C6B-0C4C-BA4F-81FD-7195872DFCD7}"/>
              </a:ext>
            </a:extLst>
          </p:cNvPr>
          <p:cNvSpPr>
            <a:spLocks noGrp="1"/>
          </p:cNvSpPr>
          <p:nvPr>
            <p:ph type="title"/>
          </p:nvPr>
        </p:nvSpPr>
        <p:spPr>
          <a:xfrm>
            <a:off x="838200" y="258121"/>
            <a:ext cx="10515600" cy="1325563"/>
          </a:xfrm>
        </p:spPr>
        <p:txBody>
          <a:bodyPr/>
          <a:lstStyle/>
          <a:p>
            <a:r>
              <a:rPr lang="en-GB" dirty="0"/>
              <a:t>Different types of BLAST</a:t>
            </a:r>
          </a:p>
        </p:txBody>
      </p:sp>
      <p:graphicFrame>
        <p:nvGraphicFramePr>
          <p:cNvPr id="4" name="Table 3">
            <a:extLst>
              <a:ext uri="{FF2B5EF4-FFF2-40B4-BE49-F238E27FC236}">
                <a16:creationId xmlns:a16="http://schemas.microsoft.com/office/drawing/2014/main" id="{BC0E1D50-1139-2544-BEF3-1F4E18BBD8EE}"/>
              </a:ext>
            </a:extLst>
          </p:cNvPr>
          <p:cNvGraphicFramePr>
            <a:graphicFrameLocks noGrp="1"/>
          </p:cNvGraphicFramePr>
          <p:nvPr>
            <p:extLst>
              <p:ext uri="{D42A27DB-BD31-4B8C-83A1-F6EECF244321}">
                <p14:modId xmlns:p14="http://schemas.microsoft.com/office/powerpoint/2010/main" val="735805706"/>
              </p:ext>
            </p:extLst>
          </p:nvPr>
        </p:nvGraphicFramePr>
        <p:xfrm>
          <a:off x="1001947" y="1562298"/>
          <a:ext cx="10009763" cy="4574284"/>
        </p:xfrm>
        <a:graphic>
          <a:graphicData uri="http://schemas.openxmlformats.org/drawingml/2006/table">
            <a:tbl>
              <a:tblPr/>
              <a:tblGrid>
                <a:gridCol w="1643976">
                  <a:extLst>
                    <a:ext uri="{9D8B030D-6E8A-4147-A177-3AD203B41FA5}">
                      <a16:colId xmlns:a16="http://schemas.microsoft.com/office/drawing/2014/main" val="657911225"/>
                    </a:ext>
                  </a:extLst>
                </a:gridCol>
                <a:gridCol w="2441643">
                  <a:extLst>
                    <a:ext uri="{9D8B030D-6E8A-4147-A177-3AD203B41FA5}">
                      <a16:colId xmlns:a16="http://schemas.microsoft.com/office/drawing/2014/main" val="860630614"/>
                    </a:ext>
                  </a:extLst>
                </a:gridCol>
                <a:gridCol w="2120630">
                  <a:extLst>
                    <a:ext uri="{9D8B030D-6E8A-4147-A177-3AD203B41FA5}">
                      <a16:colId xmlns:a16="http://schemas.microsoft.com/office/drawing/2014/main" val="641056531"/>
                    </a:ext>
                  </a:extLst>
                </a:gridCol>
                <a:gridCol w="3803514">
                  <a:extLst>
                    <a:ext uri="{9D8B030D-6E8A-4147-A177-3AD203B41FA5}">
                      <a16:colId xmlns:a16="http://schemas.microsoft.com/office/drawing/2014/main" val="413317882"/>
                    </a:ext>
                  </a:extLst>
                </a:gridCol>
              </a:tblGrid>
              <a:tr h="239455">
                <a:tc>
                  <a:txBody>
                    <a:bodyPr/>
                    <a:lstStyle/>
                    <a:p>
                      <a:pPr algn="l" fontAlgn="t"/>
                      <a:r>
                        <a:rPr lang="en-GB" sz="1400" b="1" dirty="0">
                          <a:effectLst/>
                        </a:rPr>
                        <a:t>Program</a:t>
                      </a:r>
                    </a:p>
                  </a:txBody>
                  <a:tcPr marL="50015" marR="50015" marT="25008" marB="25008">
                    <a:lnL>
                      <a:noFill/>
                    </a:lnL>
                    <a:lnR>
                      <a:noFill/>
                    </a:lnR>
                    <a:lnT>
                      <a:noFill/>
                    </a:lnT>
                    <a:lnB>
                      <a:noFill/>
                    </a:lnB>
                    <a:solidFill>
                      <a:srgbClr val="FFFCF0"/>
                    </a:solidFill>
                  </a:tcPr>
                </a:tc>
                <a:tc>
                  <a:txBody>
                    <a:bodyPr/>
                    <a:lstStyle/>
                    <a:p>
                      <a:pPr algn="l" fontAlgn="t"/>
                      <a:r>
                        <a:rPr lang="en-GB" sz="1400" b="1">
                          <a:effectLst/>
                        </a:rPr>
                        <a:t>Query sequence type</a:t>
                      </a:r>
                    </a:p>
                  </a:txBody>
                  <a:tcPr marL="50015" marR="50015" marT="25008" marB="25008">
                    <a:lnL>
                      <a:noFill/>
                    </a:lnL>
                    <a:lnR>
                      <a:noFill/>
                    </a:lnR>
                    <a:lnT>
                      <a:noFill/>
                    </a:lnT>
                    <a:lnB>
                      <a:noFill/>
                    </a:lnB>
                    <a:solidFill>
                      <a:srgbClr val="FFFCF0"/>
                    </a:solidFill>
                  </a:tcPr>
                </a:tc>
                <a:tc>
                  <a:txBody>
                    <a:bodyPr/>
                    <a:lstStyle/>
                    <a:p>
                      <a:pPr algn="l" fontAlgn="t"/>
                      <a:r>
                        <a:rPr lang="en-GB" sz="1400" b="1" dirty="0">
                          <a:effectLst/>
                        </a:rPr>
                        <a:t>Target sequence type</a:t>
                      </a:r>
                    </a:p>
                  </a:txBody>
                  <a:tcPr marL="50015" marR="50015" marT="25008" marB="25008">
                    <a:lnL>
                      <a:noFill/>
                    </a:lnL>
                    <a:lnR>
                      <a:noFill/>
                    </a:lnR>
                    <a:lnT>
                      <a:noFill/>
                    </a:lnT>
                    <a:lnB>
                      <a:noFill/>
                    </a:lnB>
                    <a:solidFill>
                      <a:srgbClr val="FFFCF0"/>
                    </a:solidFill>
                  </a:tcPr>
                </a:tc>
                <a:tc>
                  <a:txBody>
                    <a:bodyPr/>
                    <a:lstStyle/>
                    <a:p>
                      <a:pPr fontAlgn="t"/>
                      <a:endParaRPr lang="en-GB" sz="1400">
                        <a:effectLst/>
                      </a:endParaRPr>
                    </a:p>
                  </a:txBody>
                  <a:tcPr marL="50015" marR="50015" marT="25008" marB="25008">
                    <a:lnL>
                      <a:noFill/>
                    </a:lnL>
                    <a:lnR>
                      <a:noFill/>
                    </a:lnR>
                    <a:lnT>
                      <a:noFill/>
                    </a:lnT>
                    <a:lnB>
                      <a:noFill/>
                    </a:lnB>
                    <a:solidFill>
                      <a:srgbClr val="FFFCF0"/>
                    </a:solidFill>
                  </a:tcPr>
                </a:tc>
                <a:extLst>
                  <a:ext uri="{0D108BD9-81ED-4DB2-BD59-A6C34878D82A}">
                    <a16:rowId xmlns:a16="http://schemas.microsoft.com/office/drawing/2014/main" val="349198958"/>
                  </a:ext>
                </a:extLst>
              </a:tr>
              <a:tr h="675029">
                <a:tc>
                  <a:txBody>
                    <a:bodyPr/>
                    <a:lstStyle/>
                    <a:p>
                      <a:pPr algn="l" fontAlgn="t"/>
                      <a:r>
                        <a:rPr lang="en-GB" sz="1400">
                          <a:effectLst/>
                        </a:rPr>
                        <a:t>BLASTP</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Protein</a:t>
                      </a:r>
                    </a:p>
                  </a:txBody>
                  <a:tcPr marL="50015" marR="50015" marT="25008" marB="25008">
                    <a:lnL>
                      <a:noFill/>
                    </a:lnL>
                    <a:lnR>
                      <a:noFill/>
                    </a:lnR>
                    <a:lnT>
                      <a:noFill/>
                    </a:lnT>
                    <a:lnB>
                      <a:noFill/>
                    </a:lnB>
                    <a:solidFill>
                      <a:srgbClr val="FFFCF0"/>
                    </a:solidFill>
                  </a:tcPr>
                </a:tc>
                <a:tc>
                  <a:txBody>
                    <a:bodyPr/>
                    <a:lstStyle/>
                    <a:p>
                      <a:pPr algn="l" fontAlgn="t"/>
                      <a:r>
                        <a:rPr lang="en-GB" sz="1400" dirty="0">
                          <a:effectLst/>
                        </a:rPr>
                        <a:t>Protein</a:t>
                      </a:r>
                    </a:p>
                  </a:txBody>
                  <a:tcPr marL="50015" marR="50015" marT="25008" marB="25008">
                    <a:lnL>
                      <a:noFill/>
                    </a:lnL>
                    <a:lnR>
                      <a:noFill/>
                    </a:lnR>
                    <a:lnT>
                      <a:noFill/>
                    </a:lnT>
                    <a:lnB>
                      <a:noFill/>
                    </a:lnB>
                    <a:solidFill>
                      <a:srgbClr val="FFFCF0"/>
                    </a:solidFill>
                  </a:tcPr>
                </a:tc>
                <a:tc>
                  <a:txBody>
                    <a:bodyPr/>
                    <a:lstStyle/>
                    <a:p>
                      <a:pPr algn="l" fontAlgn="t"/>
                      <a:r>
                        <a:rPr lang="en-GB" sz="1400" dirty="0">
                          <a:effectLst/>
                        </a:rPr>
                        <a:t>Compares an amino acid query sequence against a protein sequence database</a:t>
                      </a:r>
                    </a:p>
                  </a:txBody>
                  <a:tcPr marL="50015" marR="50015" marT="25008" marB="25008">
                    <a:lnL>
                      <a:noFill/>
                    </a:lnL>
                    <a:lnR>
                      <a:noFill/>
                    </a:lnR>
                    <a:lnT>
                      <a:noFill/>
                    </a:lnT>
                    <a:lnB>
                      <a:noFill/>
                    </a:lnB>
                    <a:solidFill>
                      <a:srgbClr val="FFFCF0"/>
                    </a:solidFill>
                  </a:tcPr>
                </a:tc>
                <a:extLst>
                  <a:ext uri="{0D108BD9-81ED-4DB2-BD59-A6C34878D82A}">
                    <a16:rowId xmlns:a16="http://schemas.microsoft.com/office/drawing/2014/main" val="852924935"/>
                  </a:ext>
                </a:extLst>
              </a:tr>
              <a:tr h="675029">
                <a:tc>
                  <a:txBody>
                    <a:bodyPr/>
                    <a:lstStyle/>
                    <a:p>
                      <a:pPr algn="l" fontAlgn="t"/>
                      <a:r>
                        <a:rPr lang="en-GB" sz="1400">
                          <a:effectLst/>
                        </a:rPr>
                        <a:t>BLASTN</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Nucleotide</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Nucleotide</a:t>
                      </a:r>
                    </a:p>
                  </a:txBody>
                  <a:tcPr marL="50015" marR="50015" marT="25008" marB="25008">
                    <a:lnL>
                      <a:noFill/>
                    </a:lnL>
                    <a:lnR>
                      <a:noFill/>
                    </a:lnR>
                    <a:lnT>
                      <a:noFill/>
                    </a:lnT>
                    <a:lnB>
                      <a:noFill/>
                    </a:lnB>
                    <a:solidFill>
                      <a:srgbClr val="FFFCF0"/>
                    </a:solidFill>
                  </a:tcPr>
                </a:tc>
                <a:tc>
                  <a:txBody>
                    <a:bodyPr/>
                    <a:lstStyle/>
                    <a:p>
                      <a:pPr algn="l" fontAlgn="t"/>
                      <a:r>
                        <a:rPr lang="en-GB" sz="1400" dirty="0">
                          <a:effectLst/>
                        </a:rPr>
                        <a:t>Compares a nucleotide query sequence against a nucleotide sequence database</a:t>
                      </a:r>
                    </a:p>
                  </a:txBody>
                  <a:tcPr marL="50015" marR="50015" marT="25008" marB="25008">
                    <a:lnL>
                      <a:noFill/>
                    </a:lnL>
                    <a:lnR>
                      <a:noFill/>
                    </a:lnR>
                    <a:lnT>
                      <a:noFill/>
                    </a:lnT>
                    <a:lnB>
                      <a:noFill/>
                    </a:lnB>
                    <a:solidFill>
                      <a:srgbClr val="FFFCF0"/>
                    </a:solidFill>
                  </a:tcPr>
                </a:tc>
                <a:extLst>
                  <a:ext uri="{0D108BD9-81ED-4DB2-BD59-A6C34878D82A}">
                    <a16:rowId xmlns:a16="http://schemas.microsoft.com/office/drawing/2014/main" val="3163553327"/>
                  </a:ext>
                </a:extLst>
              </a:tr>
              <a:tr h="830989">
                <a:tc>
                  <a:txBody>
                    <a:bodyPr/>
                    <a:lstStyle/>
                    <a:p>
                      <a:pPr algn="l" fontAlgn="t"/>
                      <a:r>
                        <a:rPr lang="en-GB" sz="1400">
                          <a:effectLst/>
                        </a:rPr>
                        <a:t>BLASTX</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Nucleotide (translated)</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Protein</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Compares a nucleotide query sequence translated in all reading frames against a protein sequence database</a:t>
                      </a:r>
                    </a:p>
                  </a:txBody>
                  <a:tcPr marL="50015" marR="50015" marT="25008" marB="25008">
                    <a:lnL>
                      <a:noFill/>
                    </a:lnL>
                    <a:lnR>
                      <a:noFill/>
                    </a:lnR>
                    <a:lnT>
                      <a:noFill/>
                    </a:lnT>
                    <a:lnB>
                      <a:noFill/>
                    </a:lnB>
                    <a:solidFill>
                      <a:srgbClr val="FFFCF0"/>
                    </a:solidFill>
                  </a:tcPr>
                </a:tc>
                <a:extLst>
                  <a:ext uri="{0D108BD9-81ED-4DB2-BD59-A6C34878D82A}">
                    <a16:rowId xmlns:a16="http://schemas.microsoft.com/office/drawing/2014/main" val="38982737"/>
                  </a:ext>
                </a:extLst>
              </a:tr>
              <a:tr h="986950">
                <a:tc>
                  <a:txBody>
                    <a:bodyPr/>
                    <a:lstStyle/>
                    <a:p>
                      <a:pPr algn="l" fontAlgn="t"/>
                      <a:r>
                        <a:rPr lang="en-GB" sz="1400">
                          <a:effectLst/>
                        </a:rPr>
                        <a:t>TBLASTN</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Protein</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Nucleotide (translated)</a:t>
                      </a:r>
                    </a:p>
                  </a:txBody>
                  <a:tcPr marL="50015" marR="50015" marT="25008" marB="25008">
                    <a:lnL>
                      <a:noFill/>
                    </a:lnL>
                    <a:lnR>
                      <a:noFill/>
                    </a:lnR>
                    <a:lnT>
                      <a:noFill/>
                    </a:lnT>
                    <a:lnB>
                      <a:noFill/>
                    </a:lnB>
                    <a:solidFill>
                      <a:srgbClr val="FFFCF0"/>
                    </a:solidFill>
                  </a:tcPr>
                </a:tc>
                <a:tc>
                  <a:txBody>
                    <a:bodyPr/>
                    <a:lstStyle/>
                    <a:p>
                      <a:pPr algn="l" fontAlgn="t"/>
                      <a:r>
                        <a:rPr lang="en-GB" sz="1400" dirty="0">
                          <a:effectLst/>
                        </a:rPr>
                        <a:t>Compares a protein query sequence against a nucleotide sequence database dynamically translated in all reading frames</a:t>
                      </a:r>
                    </a:p>
                  </a:txBody>
                  <a:tcPr marL="50015" marR="50015" marT="25008" marB="25008">
                    <a:lnL>
                      <a:noFill/>
                    </a:lnL>
                    <a:lnR>
                      <a:noFill/>
                    </a:lnR>
                    <a:lnT>
                      <a:noFill/>
                    </a:lnT>
                    <a:lnB>
                      <a:noFill/>
                    </a:lnB>
                    <a:solidFill>
                      <a:srgbClr val="FFFCF0"/>
                    </a:solidFill>
                  </a:tcPr>
                </a:tc>
                <a:extLst>
                  <a:ext uri="{0D108BD9-81ED-4DB2-BD59-A6C34878D82A}">
                    <a16:rowId xmlns:a16="http://schemas.microsoft.com/office/drawing/2014/main" val="3377963556"/>
                  </a:ext>
                </a:extLst>
              </a:tr>
              <a:tr h="1142911">
                <a:tc>
                  <a:txBody>
                    <a:bodyPr/>
                    <a:lstStyle/>
                    <a:p>
                      <a:pPr algn="l" fontAlgn="t"/>
                      <a:r>
                        <a:rPr lang="en-GB" sz="1400">
                          <a:effectLst/>
                        </a:rPr>
                        <a:t>TBLASTX</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Nucleotide (translated)</a:t>
                      </a:r>
                    </a:p>
                  </a:txBody>
                  <a:tcPr marL="50015" marR="50015" marT="25008" marB="25008">
                    <a:lnL>
                      <a:noFill/>
                    </a:lnL>
                    <a:lnR>
                      <a:noFill/>
                    </a:lnR>
                    <a:lnT>
                      <a:noFill/>
                    </a:lnT>
                    <a:lnB>
                      <a:noFill/>
                    </a:lnB>
                    <a:solidFill>
                      <a:srgbClr val="FFFCF0"/>
                    </a:solidFill>
                  </a:tcPr>
                </a:tc>
                <a:tc>
                  <a:txBody>
                    <a:bodyPr/>
                    <a:lstStyle/>
                    <a:p>
                      <a:pPr algn="l" fontAlgn="t"/>
                      <a:r>
                        <a:rPr lang="en-GB" sz="1400">
                          <a:effectLst/>
                        </a:rPr>
                        <a:t>Nucleotide (translated)</a:t>
                      </a:r>
                    </a:p>
                  </a:txBody>
                  <a:tcPr marL="50015" marR="50015" marT="25008" marB="25008">
                    <a:lnL>
                      <a:noFill/>
                    </a:lnL>
                    <a:lnR>
                      <a:noFill/>
                    </a:lnR>
                    <a:lnT>
                      <a:noFill/>
                    </a:lnT>
                    <a:lnB>
                      <a:noFill/>
                    </a:lnB>
                    <a:solidFill>
                      <a:srgbClr val="FFFCF0"/>
                    </a:solidFill>
                  </a:tcPr>
                </a:tc>
                <a:tc>
                  <a:txBody>
                    <a:bodyPr/>
                    <a:lstStyle/>
                    <a:p>
                      <a:pPr algn="l" fontAlgn="t"/>
                      <a:r>
                        <a:rPr lang="en-GB" sz="1400" dirty="0">
                          <a:effectLst/>
                        </a:rPr>
                        <a:t>Compares the six-frame translations of a nucleotide query sequence against the six-frame translations of a nucleotide sequence database</a:t>
                      </a:r>
                    </a:p>
                  </a:txBody>
                  <a:tcPr marL="50015" marR="50015" marT="25008" marB="25008">
                    <a:lnL>
                      <a:noFill/>
                    </a:lnL>
                    <a:lnR>
                      <a:noFill/>
                    </a:lnR>
                    <a:lnT>
                      <a:noFill/>
                    </a:lnT>
                    <a:lnB>
                      <a:noFill/>
                    </a:lnB>
                    <a:solidFill>
                      <a:srgbClr val="FFFCF0"/>
                    </a:solidFill>
                  </a:tcPr>
                </a:tc>
                <a:extLst>
                  <a:ext uri="{0D108BD9-81ED-4DB2-BD59-A6C34878D82A}">
                    <a16:rowId xmlns:a16="http://schemas.microsoft.com/office/drawing/2014/main" val="3328620907"/>
                  </a:ext>
                </a:extLst>
              </a:tr>
            </a:tbl>
          </a:graphicData>
        </a:graphic>
      </p:graphicFrame>
      <p:sp>
        <p:nvSpPr>
          <p:cNvPr id="5" name="Rectangle 4">
            <a:extLst>
              <a:ext uri="{FF2B5EF4-FFF2-40B4-BE49-F238E27FC236}">
                <a16:creationId xmlns:a16="http://schemas.microsoft.com/office/drawing/2014/main" id="{E0F893DB-9F44-7D49-836E-BE12D2E97263}"/>
              </a:ext>
            </a:extLst>
          </p:cNvPr>
          <p:cNvSpPr/>
          <p:nvPr/>
        </p:nvSpPr>
        <p:spPr>
          <a:xfrm>
            <a:off x="3398196" y="6352143"/>
            <a:ext cx="7088221" cy="369332"/>
          </a:xfrm>
          <a:prstGeom prst="rect">
            <a:avLst/>
          </a:prstGeom>
        </p:spPr>
        <p:txBody>
          <a:bodyPr wrap="square">
            <a:spAutoFit/>
          </a:bodyPr>
          <a:lstStyle/>
          <a:p>
            <a:pPr algn="r"/>
            <a:r>
              <a:rPr lang="en-GB" dirty="0"/>
              <a:t>Having a BLAST with bioinformatics, </a:t>
            </a:r>
            <a:r>
              <a:rPr lang="en-GB" dirty="0" err="1"/>
              <a:t>Pertsemlidis</a:t>
            </a:r>
            <a:r>
              <a:rPr lang="en-GB" dirty="0"/>
              <a:t> &amp; </a:t>
            </a:r>
            <a:r>
              <a:rPr lang="en-GB" dirty="0" err="1"/>
              <a:t>Fondon</a:t>
            </a:r>
            <a:r>
              <a:rPr lang="en-GB" dirty="0"/>
              <a:t>, 2002</a:t>
            </a:r>
          </a:p>
        </p:txBody>
      </p:sp>
      <p:sp>
        <p:nvSpPr>
          <p:cNvPr id="6" name="Slide Number Placeholder 5">
            <a:extLst>
              <a:ext uri="{FF2B5EF4-FFF2-40B4-BE49-F238E27FC236}">
                <a16:creationId xmlns:a16="http://schemas.microsoft.com/office/drawing/2014/main" id="{2168136D-DBF1-B743-8A70-EA8BCA066DE8}"/>
              </a:ext>
            </a:extLst>
          </p:cNvPr>
          <p:cNvSpPr>
            <a:spLocks noGrp="1"/>
          </p:cNvSpPr>
          <p:nvPr>
            <p:ph type="sldNum" sz="quarter" idx="12"/>
          </p:nvPr>
        </p:nvSpPr>
        <p:spPr/>
        <p:txBody>
          <a:bodyPr/>
          <a:lstStyle/>
          <a:p>
            <a:fld id="{F65AA1C0-F6C7-FB4D-9FCC-859938B031C9}" type="slidenum">
              <a:rPr lang="en-GB" smtClean="0"/>
              <a:t>16</a:t>
            </a:fld>
            <a:endParaRPr lang="en-GB"/>
          </a:p>
        </p:txBody>
      </p:sp>
    </p:spTree>
    <p:extLst>
      <p:ext uri="{BB962C8B-B14F-4D97-AF65-F5344CB8AC3E}">
        <p14:creationId xmlns:p14="http://schemas.microsoft.com/office/powerpoint/2010/main" val="331225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97E6-C524-FA48-AE0F-B28CBE9A89CC}"/>
              </a:ext>
            </a:extLst>
          </p:cNvPr>
          <p:cNvSpPr>
            <a:spLocks noGrp="1"/>
          </p:cNvSpPr>
          <p:nvPr>
            <p:ph type="title"/>
          </p:nvPr>
        </p:nvSpPr>
        <p:spPr>
          <a:xfrm>
            <a:off x="428867" y="272426"/>
            <a:ext cx="10515600" cy="1325563"/>
          </a:xfrm>
        </p:spPr>
        <p:txBody>
          <a:bodyPr/>
          <a:lstStyle/>
          <a:p>
            <a:r>
              <a:rPr lang="en-GB" dirty="0"/>
              <a:t>Introduction to Salmonella serotyping</a:t>
            </a:r>
          </a:p>
        </p:txBody>
      </p:sp>
      <p:sp>
        <p:nvSpPr>
          <p:cNvPr id="4" name="Slide Number Placeholder 3">
            <a:extLst>
              <a:ext uri="{FF2B5EF4-FFF2-40B4-BE49-F238E27FC236}">
                <a16:creationId xmlns:a16="http://schemas.microsoft.com/office/drawing/2014/main" id="{CC2B4E5E-06ED-F94A-A341-B02CECCCE0DC}"/>
              </a:ext>
            </a:extLst>
          </p:cNvPr>
          <p:cNvSpPr>
            <a:spLocks noGrp="1"/>
          </p:cNvSpPr>
          <p:nvPr>
            <p:ph type="sldNum" sz="quarter" idx="12"/>
          </p:nvPr>
        </p:nvSpPr>
        <p:spPr/>
        <p:txBody>
          <a:bodyPr/>
          <a:lstStyle/>
          <a:p>
            <a:fld id="{F65AA1C0-F6C7-FB4D-9FCC-859938B031C9}" type="slidenum">
              <a:rPr lang="en-GB" smtClean="0"/>
              <a:t>17</a:t>
            </a:fld>
            <a:endParaRPr lang="en-GB"/>
          </a:p>
        </p:txBody>
      </p:sp>
      <p:pic>
        <p:nvPicPr>
          <p:cNvPr id="7" name="Picture 2">
            <a:extLst>
              <a:ext uri="{FF2B5EF4-FFF2-40B4-BE49-F238E27FC236}">
                <a16:creationId xmlns:a16="http://schemas.microsoft.com/office/drawing/2014/main" id="{C8B6B13C-4BDE-9645-9851-97ED49BA1DC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89" t="9093" r="2377" b="6023"/>
          <a:stretch/>
        </p:blipFill>
        <p:spPr bwMode="auto">
          <a:xfrm>
            <a:off x="428867" y="1370354"/>
            <a:ext cx="6648692" cy="49859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F9CCF325-6EDA-6D4E-B76D-6F4CEA7CF5D9}"/>
              </a:ext>
            </a:extLst>
          </p:cNvPr>
          <p:cNvSpPr txBox="1"/>
          <p:nvPr/>
        </p:nvSpPr>
        <p:spPr>
          <a:xfrm>
            <a:off x="7422205" y="2312863"/>
            <a:ext cx="3898631" cy="1754326"/>
          </a:xfrm>
          <a:prstGeom prst="rect">
            <a:avLst/>
          </a:prstGeom>
          <a:noFill/>
        </p:spPr>
        <p:txBody>
          <a:bodyPr wrap="none" rtlCol="0">
            <a:spAutoFit/>
          </a:bodyPr>
          <a:lstStyle/>
          <a:p>
            <a:pPr marL="285750" indent="-285750">
              <a:buFont typeface="Arial" panose="020B0604020202020204" pitchFamily="34" charset="0"/>
              <a:buChar char="•"/>
            </a:pPr>
            <a:r>
              <a:rPr lang="en-GB" dirty="0"/>
              <a:t>Kauffman-White scheme</a:t>
            </a:r>
          </a:p>
          <a:p>
            <a:pPr marL="285750" indent="-285750">
              <a:buFont typeface="Arial" panose="020B0604020202020204" pitchFamily="34" charset="0"/>
              <a:buChar char="•"/>
            </a:pPr>
            <a:r>
              <a:rPr lang="en-GB" dirty="0"/>
              <a:t>46 O antigens (lipopolysaccharide)</a:t>
            </a:r>
          </a:p>
          <a:p>
            <a:pPr marL="285750" indent="-285750">
              <a:buFont typeface="Arial" panose="020B0604020202020204" pitchFamily="34" charset="0"/>
              <a:buChar char="•"/>
            </a:pPr>
            <a:r>
              <a:rPr lang="en-GB" dirty="0"/>
              <a:t>85 H antigens (flagellar)</a:t>
            </a:r>
          </a:p>
          <a:p>
            <a:pPr marL="285750" indent="-285750">
              <a:buFont typeface="Arial" panose="020B0604020202020204" pitchFamily="34" charset="0"/>
              <a:buChar char="•"/>
            </a:pPr>
            <a:r>
              <a:rPr lang="en-GB" dirty="0"/>
              <a:t>1500 combinations in </a:t>
            </a:r>
            <a:r>
              <a:rPr lang="en-GB" dirty="0" err="1"/>
              <a:t>subsp</a:t>
            </a:r>
            <a:r>
              <a:rPr lang="en-GB" i="1" dirty="0"/>
              <a:t> enterica</a:t>
            </a:r>
            <a:endParaRPr lang="en-GB" dirty="0"/>
          </a:p>
          <a:p>
            <a:pPr marL="285750" indent="-285750">
              <a:buFont typeface="Arial" panose="020B0604020202020204" pitchFamily="34" charset="0"/>
              <a:buChar char="•"/>
            </a:pPr>
            <a:r>
              <a:rPr lang="en-GB" dirty="0">
                <a:solidFill>
                  <a:srgbClr val="FF0000"/>
                </a:solidFill>
              </a:rPr>
              <a:t>O antigen</a:t>
            </a:r>
            <a:r>
              <a:rPr lang="en-GB" dirty="0"/>
              <a:t>; </a:t>
            </a:r>
            <a:r>
              <a:rPr lang="en-GB" dirty="0">
                <a:solidFill>
                  <a:schemeClr val="accent1"/>
                </a:solidFill>
              </a:rPr>
              <a:t>phase 1</a:t>
            </a:r>
            <a:r>
              <a:rPr lang="en-GB" dirty="0"/>
              <a:t>; </a:t>
            </a:r>
            <a:r>
              <a:rPr lang="en-GB" dirty="0">
                <a:solidFill>
                  <a:schemeClr val="accent2"/>
                </a:solidFill>
              </a:rPr>
              <a:t>phase 2</a:t>
            </a:r>
          </a:p>
          <a:p>
            <a:pPr marL="285750" indent="-285750">
              <a:buFont typeface="Arial" panose="020B0604020202020204" pitchFamily="34" charset="0"/>
              <a:buChar char="•"/>
            </a:pPr>
            <a:r>
              <a:rPr lang="en-GB" dirty="0"/>
              <a:t>E.g. </a:t>
            </a:r>
            <a:r>
              <a:rPr lang="en-GB" i="1" dirty="0"/>
              <a:t>S. </a:t>
            </a:r>
            <a:r>
              <a:rPr lang="en-GB" dirty="0" err="1"/>
              <a:t>Paratyphi</a:t>
            </a:r>
            <a:r>
              <a:rPr lang="en-GB" dirty="0"/>
              <a:t> A is </a:t>
            </a:r>
            <a:r>
              <a:rPr lang="en-GB" dirty="0">
                <a:solidFill>
                  <a:srgbClr val="FF0000"/>
                </a:solidFill>
              </a:rPr>
              <a:t>1,4,5,12</a:t>
            </a:r>
            <a:r>
              <a:rPr lang="en-GB" dirty="0"/>
              <a:t>; </a:t>
            </a:r>
            <a:r>
              <a:rPr lang="en-GB" dirty="0">
                <a:solidFill>
                  <a:schemeClr val="accent1"/>
                </a:solidFill>
              </a:rPr>
              <a:t>b</a:t>
            </a:r>
            <a:r>
              <a:rPr lang="en-GB" dirty="0"/>
              <a:t>; </a:t>
            </a:r>
            <a:r>
              <a:rPr lang="en-GB" dirty="0">
                <a:solidFill>
                  <a:schemeClr val="accent2"/>
                </a:solidFill>
              </a:rPr>
              <a:t>1,2</a:t>
            </a:r>
          </a:p>
        </p:txBody>
      </p:sp>
    </p:spTree>
    <p:extLst>
      <p:ext uri="{BB962C8B-B14F-4D97-AF65-F5344CB8AC3E}">
        <p14:creationId xmlns:p14="http://schemas.microsoft.com/office/powerpoint/2010/main" val="165922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34E9CA-E561-4946-BBD6-66624E490C17}"/>
              </a:ext>
            </a:extLst>
          </p:cNvPr>
          <p:cNvSpPr>
            <a:spLocks noGrp="1"/>
          </p:cNvSpPr>
          <p:nvPr>
            <p:ph type="sldNum" sz="quarter" idx="12"/>
          </p:nvPr>
        </p:nvSpPr>
        <p:spPr/>
        <p:txBody>
          <a:bodyPr/>
          <a:lstStyle/>
          <a:p>
            <a:fld id="{F65AA1C0-F6C7-FB4D-9FCC-859938B031C9}" type="slidenum">
              <a:rPr lang="en-GB" smtClean="0"/>
              <a:t>18</a:t>
            </a:fld>
            <a:endParaRPr lang="en-GB"/>
          </a:p>
        </p:txBody>
      </p:sp>
      <p:sp>
        <p:nvSpPr>
          <p:cNvPr id="5" name="TextBox 4">
            <a:extLst>
              <a:ext uri="{FF2B5EF4-FFF2-40B4-BE49-F238E27FC236}">
                <a16:creationId xmlns:a16="http://schemas.microsoft.com/office/drawing/2014/main" id="{57465CB3-1D5D-CC4E-8198-B0CFA63E8730}"/>
              </a:ext>
            </a:extLst>
          </p:cNvPr>
          <p:cNvSpPr txBox="1"/>
          <p:nvPr/>
        </p:nvSpPr>
        <p:spPr>
          <a:xfrm>
            <a:off x="1585983" y="2293495"/>
            <a:ext cx="9020033" cy="1569660"/>
          </a:xfrm>
          <a:prstGeom prst="rect">
            <a:avLst/>
          </a:prstGeom>
          <a:noFill/>
        </p:spPr>
        <p:txBody>
          <a:bodyPr wrap="none" rtlCol="0">
            <a:spAutoFit/>
          </a:bodyPr>
          <a:lstStyle/>
          <a:p>
            <a:r>
              <a:rPr lang="en-GB" sz="9600" dirty="0"/>
              <a:t>Bandage Example</a:t>
            </a:r>
          </a:p>
        </p:txBody>
      </p:sp>
    </p:spTree>
    <p:extLst>
      <p:ext uri="{BB962C8B-B14F-4D97-AF65-F5344CB8AC3E}">
        <p14:creationId xmlns:p14="http://schemas.microsoft.com/office/powerpoint/2010/main" val="919210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79C-A6C5-F44F-B0F2-657CBB8F593D}"/>
              </a:ext>
            </a:extLst>
          </p:cNvPr>
          <p:cNvSpPr>
            <a:spLocks noGrp="1"/>
          </p:cNvSpPr>
          <p:nvPr>
            <p:ph type="title"/>
          </p:nvPr>
        </p:nvSpPr>
        <p:spPr/>
        <p:txBody>
          <a:bodyPr/>
          <a:lstStyle/>
          <a:p>
            <a:r>
              <a:rPr lang="en-GB" dirty="0"/>
              <a:t>Further reading	</a:t>
            </a:r>
          </a:p>
        </p:txBody>
      </p:sp>
      <p:sp>
        <p:nvSpPr>
          <p:cNvPr id="3" name="Content Placeholder 2">
            <a:extLst>
              <a:ext uri="{FF2B5EF4-FFF2-40B4-BE49-F238E27FC236}">
                <a16:creationId xmlns:a16="http://schemas.microsoft.com/office/drawing/2014/main" id="{55BA7A0C-5E76-784C-9CDC-FFBEAA61498F}"/>
              </a:ext>
            </a:extLst>
          </p:cNvPr>
          <p:cNvSpPr>
            <a:spLocks noGrp="1"/>
          </p:cNvSpPr>
          <p:nvPr>
            <p:ph idx="1"/>
          </p:nvPr>
        </p:nvSpPr>
        <p:spPr/>
        <p:txBody>
          <a:bodyPr/>
          <a:lstStyle/>
          <a:p>
            <a:r>
              <a:rPr lang="en-GB" dirty="0"/>
              <a:t>BLAST; Korf, Bedell, </a:t>
            </a:r>
            <a:r>
              <a:rPr lang="en-GB" dirty="0" err="1"/>
              <a:t>Yandell</a:t>
            </a:r>
            <a:r>
              <a:rPr lang="en-GB" dirty="0"/>
              <a:t>; O’Reilly Media; 2003	</a:t>
            </a:r>
          </a:p>
          <a:p>
            <a:pPr lvl="1"/>
            <a:r>
              <a:rPr lang="en-GB" dirty="0">
                <a:hlinkClick r:id="rId2"/>
              </a:rPr>
              <a:t>http://shop.oreilly.com/product/9780596002992.do</a:t>
            </a:r>
            <a:endParaRPr lang="en-GB" dirty="0"/>
          </a:p>
          <a:p>
            <a:r>
              <a:rPr lang="en-GB" dirty="0"/>
              <a:t>Having a BLAST with bioinformatics, </a:t>
            </a:r>
            <a:r>
              <a:rPr lang="en-GB" dirty="0" err="1"/>
              <a:t>Pertsemlidis</a:t>
            </a:r>
            <a:r>
              <a:rPr lang="en-GB" dirty="0"/>
              <a:t> &amp; </a:t>
            </a:r>
            <a:r>
              <a:rPr lang="en-GB" dirty="0" err="1"/>
              <a:t>Fondon</a:t>
            </a:r>
            <a:r>
              <a:rPr lang="en-GB" dirty="0"/>
              <a:t>, 2002</a:t>
            </a:r>
          </a:p>
          <a:p>
            <a:pPr lvl="1"/>
            <a:r>
              <a:rPr lang="en-GB" dirty="0">
                <a:hlinkClick r:id="rId3"/>
              </a:rPr>
              <a:t>https://www.ncbi.nlm.nih.gov/pmc/articles/PMC138974/</a:t>
            </a:r>
            <a:endParaRPr lang="en-GB" dirty="0"/>
          </a:p>
          <a:p>
            <a:pPr lvl="1"/>
            <a:endParaRPr lang="en-GB" dirty="0"/>
          </a:p>
          <a:p>
            <a:pPr lvl="1"/>
            <a:endParaRPr lang="en-GB" dirty="0"/>
          </a:p>
        </p:txBody>
      </p:sp>
      <p:sp>
        <p:nvSpPr>
          <p:cNvPr id="4" name="Slide Number Placeholder 3">
            <a:extLst>
              <a:ext uri="{FF2B5EF4-FFF2-40B4-BE49-F238E27FC236}">
                <a16:creationId xmlns:a16="http://schemas.microsoft.com/office/drawing/2014/main" id="{89E8092B-26CC-324B-9509-F46B02E2F6BE}"/>
              </a:ext>
            </a:extLst>
          </p:cNvPr>
          <p:cNvSpPr>
            <a:spLocks noGrp="1"/>
          </p:cNvSpPr>
          <p:nvPr>
            <p:ph type="sldNum" sz="quarter" idx="12"/>
          </p:nvPr>
        </p:nvSpPr>
        <p:spPr/>
        <p:txBody>
          <a:bodyPr/>
          <a:lstStyle/>
          <a:p>
            <a:fld id="{F65AA1C0-F6C7-FB4D-9FCC-859938B031C9}" type="slidenum">
              <a:rPr lang="en-GB" smtClean="0"/>
              <a:t>19</a:t>
            </a:fld>
            <a:endParaRPr lang="en-GB"/>
          </a:p>
        </p:txBody>
      </p:sp>
    </p:spTree>
    <p:extLst>
      <p:ext uri="{BB962C8B-B14F-4D97-AF65-F5344CB8AC3E}">
        <p14:creationId xmlns:p14="http://schemas.microsoft.com/office/powerpoint/2010/main" val="264662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A3E5-B1A5-2A47-A4EC-29C31166B00A}"/>
              </a:ext>
            </a:extLst>
          </p:cNvPr>
          <p:cNvSpPr>
            <a:spLocks noGrp="1"/>
          </p:cNvSpPr>
          <p:nvPr>
            <p:ph type="title"/>
          </p:nvPr>
        </p:nvSpPr>
        <p:spPr/>
        <p:txBody>
          <a:bodyPr/>
          <a:lstStyle/>
          <a:p>
            <a:r>
              <a:rPr lang="en-GB" dirty="0"/>
              <a:t>Why is sequence similarity important?</a:t>
            </a:r>
          </a:p>
        </p:txBody>
      </p:sp>
      <p:sp>
        <p:nvSpPr>
          <p:cNvPr id="3" name="Content Placeholder 2">
            <a:extLst>
              <a:ext uri="{FF2B5EF4-FFF2-40B4-BE49-F238E27FC236}">
                <a16:creationId xmlns:a16="http://schemas.microsoft.com/office/drawing/2014/main" id="{BC7B5E38-6CE9-324F-8608-50872926B1E6}"/>
              </a:ext>
            </a:extLst>
          </p:cNvPr>
          <p:cNvSpPr>
            <a:spLocks noGrp="1"/>
          </p:cNvSpPr>
          <p:nvPr>
            <p:ph idx="1"/>
          </p:nvPr>
        </p:nvSpPr>
        <p:spPr/>
        <p:txBody>
          <a:bodyPr/>
          <a:lstStyle/>
          <a:p>
            <a:r>
              <a:rPr lang="en-GB" dirty="0"/>
              <a:t>DNA -&gt; RNA -&gt; Protein primary structure -&gt; protein secondary structure -&gt; protein tertiary structure</a:t>
            </a:r>
          </a:p>
          <a:p>
            <a:r>
              <a:rPr lang="en-GB" dirty="0"/>
              <a:t>Protein tertiary structure is of fundamental importance to the function of proteins</a:t>
            </a:r>
          </a:p>
          <a:p>
            <a:r>
              <a:rPr lang="en-GB" dirty="0"/>
              <a:t>If two proteins have similar sequences, they are likely to have similar structures</a:t>
            </a:r>
          </a:p>
          <a:p>
            <a:r>
              <a:rPr lang="en-GB" dirty="0"/>
              <a:t>Therefore, we can make inferences about protein function purely from sequence similarity measures</a:t>
            </a:r>
          </a:p>
        </p:txBody>
      </p:sp>
      <p:sp>
        <p:nvSpPr>
          <p:cNvPr id="4" name="Slide Number Placeholder 3">
            <a:extLst>
              <a:ext uri="{FF2B5EF4-FFF2-40B4-BE49-F238E27FC236}">
                <a16:creationId xmlns:a16="http://schemas.microsoft.com/office/drawing/2014/main" id="{721250CE-29D8-E848-8351-DDBD241856CC}"/>
              </a:ext>
            </a:extLst>
          </p:cNvPr>
          <p:cNvSpPr>
            <a:spLocks noGrp="1"/>
          </p:cNvSpPr>
          <p:nvPr>
            <p:ph type="sldNum" sz="quarter" idx="12"/>
          </p:nvPr>
        </p:nvSpPr>
        <p:spPr/>
        <p:txBody>
          <a:bodyPr/>
          <a:lstStyle/>
          <a:p>
            <a:fld id="{F65AA1C0-F6C7-FB4D-9FCC-859938B031C9}" type="slidenum">
              <a:rPr lang="en-GB" smtClean="0"/>
              <a:t>2</a:t>
            </a:fld>
            <a:endParaRPr lang="en-GB"/>
          </a:p>
        </p:txBody>
      </p:sp>
    </p:spTree>
    <p:extLst>
      <p:ext uri="{BB962C8B-B14F-4D97-AF65-F5344CB8AC3E}">
        <p14:creationId xmlns:p14="http://schemas.microsoft.com/office/powerpoint/2010/main" val="41434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B28D-3314-1C4E-9247-9ECB60CE6E53}"/>
              </a:ext>
            </a:extLst>
          </p:cNvPr>
          <p:cNvSpPr>
            <a:spLocks noGrp="1"/>
          </p:cNvSpPr>
          <p:nvPr>
            <p:ph type="title"/>
          </p:nvPr>
        </p:nvSpPr>
        <p:spPr/>
        <p:txBody>
          <a:bodyPr/>
          <a:lstStyle/>
          <a:p>
            <a:r>
              <a:rPr lang="en-GB" dirty="0"/>
              <a:t>Where does biological variation come from?</a:t>
            </a:r>
          </a:p>
        </p:txBody>
      </p:sp>
      <p:sp>
        <p:nvSpPr>
          <p:cNvPr id="3" name="Content Placeholder 2">
            <a:extLst>
              <a:ext uri="{FF2B5EF4-FFF2-40B4-BE49-F238E27FC236}">
                <a16:creationId xmlns:a16="http://schemas.microsoft.com/office/drawing/2014/main" id="{E5CB8927-F034-B146-85A3-35E474875F3D}"/>
              </a:ext>
            </a:extLst>
          </p:cNvPr>
          <p:cNvSpPr>
            <a:spLocks noGrp="1"/>
          </p:cNvSpPr>
          <p:nvPr>
            <p:ph idx="1"/>
          </p:nvPr>
        </p:nvSpPr>
        <p:spPr/>
        <p:txBody>
          <a:bodyPr>
            <a:normAutofit/>
          </a:bodyPr>
          <a:lstStyle/>
          <a:p>
            <a:r>
              <a:rPr lang="en-GB" dirty="0"/>
              <a:t>Biological sequences show complex patterns of similarity to each other</a:t>
            </a:r>
          </a:p>
          <a:p>
            <a:pPr lvl="1"/>
            <a:r>
              <a:rPr lang="en-GB" dirty="0"/>
              <a:t>These patterns are often due to homology</a:t>
            </a:r>
          </a:p>
          <a:p>
            <a:pPr lvl="1"/>
            <a:r>
              <a:rPr lang="en-GB" dirty="0"/>
              <a:t>Homologous sequences are those which share a common ancestor</a:t>
            </a:r>
          </a:p>
          <a:p>
            <a:r>
              <a:rPr lang="en-GB" dirty="0"/>
              <a:t>Sequences evolve due to </a:t>
            </a:r>
            <a:r>
              <a:rPr lang="en-GB" b="1" dirty="0"/>
              <a:t>natural selection</a:t>
            </a:r>
            <a:r>
              <a:rPr lang="en-GB" dirty="0"/>
              <a:t> acting on </a:t>
            </a:r>
            <a:r>
              <a:rPr lang="en-GB" b="1" dirty="0"/>
              <a:t>random variation</a:t>
            </a:r>
          </a:p>
          <a:p>
            <a:r>
              <a:rPr lang="en-GB" dirty="0"/>
              <a:t>Not all sequence changes we observe are due to natural selection, some are just due to </a:t>
            </a:r>
            <a:r>
              <a:rPr lang="en-GB" b="1" dirty="0"/>
              <a:t>genetic drift</a:t>
            </a:r>
          </a:p>
        </p:txBody>
      </p:sp>
      <p:sp>
        <p:nvSpPr>
          <p:cNvPr id="4" name="TextBox 3">
            <a:extLst>
              <a:ext uri="{FF2B5EF4-FFF2-40B4-BE49-F238E27FC236}">
                <a16:creationId xmlns:a16="http://schemas.microsoft.com/office/drawing/2014/main" id="{E7E8E07F-B438-2449-9865-54D50AEE0C78}"/>
              </a:ext>
            </a:extLst>
          </p:cNvPr>
          <p:cNvSpPr txBox="1"/>
          <p:nvPr/>
        </p:nvSpPr>
        <p:spPr>
          <a:xfrm>
            <a:off x="6224818" y="6364727"/>
            <a:ext cx="4771563" cy="369332"/>
          </a:xfrm>
          <a:prstGeom prst="rect">
            <a:avLst/>
          </a:prstGeom>
          <a:noFill/>
        </p:spPr>
        <p:txBody>
          <a:bodyPr wrap="none" rtlCol="0">
            <a:spAutoFit/>
          </a:bodyPr>
          <a:lstStyle/>
          <a:p>
            <a:r>
              <a:rPr lang="en-GB" dirty="0"/>
              <a:t>BLAST; Korf, Bedell, </a:t>
            </a:r>
            <a:r>
              <a:rPr lang="en-GB" dirty="0" err="1"/>
              <a:t>Yandell</a:t>
            </a:r>
            <a:r>
              <a:rPr lang="en-GB" dirty="0"/>
              <a:t>; O’Reilly Media; 2003</a:t>
            </a:r>
          </a:p>
        </p:txBody>
      </p:sp>
      <p:sp>
        <p:nvSpPr>
          <p:cNvPr id="5" name="Slide Number Placeholder 4">
            <a:extLst>
              <a:ext uri="{FF2B5EF4-FFF2-40B4-BE49-F238E27FC236}">
                <a16:creationId xmlns:a16="http://schemas.microsoft.com/office/drawing/2014/main" id="{CFC47478-BCEE-634C-8461-E3055BC1AE23}"/>
              </a:ext>
            </a:extLst>
          </p:cNvPr>
          <p:cNvSpPr>
            <a:spLocks noGrp="1"/>
          </p:cNvSpPr>
          <p:nvPr>
            <p:ph type="sldNum" sz="quarter" idx="12"/>
          </p:nvPr>
        </p:nvSpPr>
        <p:spPr/>
        <p:txBody>
          <a:bodyPr/>
          <a:lstStyle/>
          <a:p>
            <a:fld id="{F65AA1C0-F6C7-FB4D-9FCC-859938B031C9}" type="slidenum">
              <a:rPr lang="en-GB" smtClean="0"/>
              <a:t>3</a:t>
            </a:fld>
            <a:endParaRPr lang="en-GB"/>
          </a:p>
        </p:txBody>
      </p:sp>
    </p:spTree>
    <p:extLst>
      <p:ext uri="{BB962C8B-B14F-4D97-AF65-F5344CB8AC3E}">
        <p14:creationId xmlns:p14="http://schemas.microsoft.com/office/powerpoint/2010/main" val="359151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5656-61D3-1E4E-8CA0-9685FC46D9AB}"/>
              </a:ext>
            </a:extLst>
          </p:cNvPr>
          <p:cNvSpPr>
            <a:spLocks noGrp="1"/>
          </p:cNvSpPr>
          <p:nvPr>
            <p:ph type="title"/>
          </p:nvPr>
        </p:nvSpPr>
        <p:spPr/>
        <p:txBody>
          <a:bodyPr/>
          <a:lstStyle/>
          <a:p>
            <a:r>
              <a:rPr lang="en-GB" dirty="0"/>
              <a:t>Smith-Waterman/Needleman-Wunsch</a:t>
            </a:r>
          </a:p>
        </p:txBody>
      </p:sp>
      <p:sp>
        <p:nvSpPr>
          <p:cNvPr id="3" name="Content Placeholder 2">
            <a:extLst>
              <a:ext uri="{FF2B5EF4-FFF2-40B4-BE49-F238E27FC236}">
                <a16:creationId xmlns:a16="http://schemas.microsoft.com/office/drawing/2014/main" id="{17CD0FBA-1A89-0643-80E8-C54F06FA4513}"/>
              </a:ext>
            </a:extLst>
          </p:cNvPr>
          <p:cNvSpPr>
            <a:spLocks noGrp="1"/>
          </p:cNvSpPr>
          <p:nvPr>
            <p:ph idx="1"/>
          </p:nvPr>
        </p:nvSpPr>
        <p:spPr/>
        <p:txBody>
          <a:bodyPr/>
          <a:lstStyle/>
          <a:p>
            <a:r>
              <a:rPr lang="en-GB" dirty="0"/>
              <a:t>Needleman-Wunsch - global alignment, 1970</a:t>
            </a:r>
          </a:p>
          <a:p>
            <a:r>
              <a:rPr lang="en-GB" dirty="0"/>
              <a:t>Smith-Waterman – local alignment, 1981</a:t>
            </a:r>
          </a:p>
          <a:p>
            <a:r>
              <a:rPr lang="en-GB" dirty="0"/>
              <a:t>Guaranteed to find the best alignment (according to scoring criteria)</a:t>
            </a:r>
          </a:p>
          <a:p>
            <a:r>
              <a:rPr lang="en-GB" dirty="0"/>
              <a:t>Scales quadratically (requires as many calculations as the query length multiplied by the subject length)</a:t>
            </a:r>
          </a:p>
          <a:p>
            <a:r>
              <a:rPr lang="en-GB" dirty="0"/>
              <a:t>Too slow for many applications, but valuable if we want to be absolutely sure of the answer</a:t>
            </a:r>
          </a:p>
          <a:p>
            <a:pPr lvl="1"/>
            <a:endParaRPr lang="en-GB" dirty="0"/>
          </a:p>
        </p:txBody>
      </p:sp>
      <p:sp>
        <p:nvSpPr>
          <p:cNvPr id="4" name="Slide Number Placeholder 3">
            <a:extLst>
              <a:ext uri="{FF2B5EF4-FFF2-40B4-BE49-F238E27FC236}">
                <a16:creationId xmlns:a16="http://schemas.microsoft.com/office/drawing/2014/main" id="{EDACE9E1-D4DE-BF4F-BF7F-EC2F1BB1AD6A}"/>
              </a:ext>
            </a:extLst>
          </p:cNvPr>
          <p:cNvSpPr>
            <a:spLocks noGrp="1"/>
          </p:cNvSpPr>
          <p:nvPr>
            <p:ph type="sldNum" sz="quarter" idx="12"/>
          </p:nvPr>
        </p:nvSpPr>
        <p:spPr/>
        <p:txBody>
          <a:bodyPr/>
          <a:lstStyle/>
          <a:p>
            <a:fld id="{F65AA1C0-F6C7-FB4D-9FCC-859938B031C9}" type="slidenum">
              <a:rPr lang="en-GB" smtClean="0"/>
              <a:t>4</a:t>
            </a:fld>
            <a:endParaRPr lang="en-GB"/>
          </a:p>
        </p:txBody>
      </p:sp>
    </p:spTree>
    <p:extLst>
      <p:ext uri="{BB962C8B-B14F-4D97-AF65-F5344CB8AC3E}">
        <p14:creationId xmlns:p14="http://schemas.microsoft.com/office/powerpoint/2010/main" val="239376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F01467B-6583-AB45-857D-FDFD11E8BA91}"/>
              </a:ext>
            </a:extLst>
          </p:cNvPr>
          <p:cNvPicPr>
            <a:picLocks noChangeAspect="1"/>
          </p:cNvPicPr>
          <p:nvPr/>
        </p:nvPicPr>
        <p:blipFill>
          <a:blip r:embed="rId3"/>
          <a:stretch>
            <a:fillRect/>
          </a:stretch>
        </p:blipFill>
        <p:spPr>
          <a:xfrm>
            <a:off x="470327" y="1029912"/>
            <a:ext cx="2138036" cy="1937024"/>
          </a:xfrm>
          <a:prstGeom prst="rect">
            <a:avLst/>
          </a:prstGeom>
        </p:spPr>
      </p:pic>
      <p:pic>
        <p:nvPicPr>
          <p:cNvPr id="13" name="Picture 12" descr="A black and white photo&#13;&#10;&#13;&#10;Description automatically generated">
            <a:extLst>
              <a:ext uri="{FF2B5EF4-FFF2-40B4-BE49-F238E27FC236}">
                <a16:creationId xmlns:a16="http://schemas.microsoft.com/office/drawing/2014/main" id="{69932EF2-DA63-3B41-BE97-1C7FAC7DE0E8}"/>
              </a:ext>
            </a:extLst>
          </p:cNvPr>
          <p:cNvPicPr>
            <a:picLocks noChangeAspect="1"/>
          </p:cNvPicPr>
          <p:nvPr/>
        </p:nvPicPr>
        <p:blipFill>
          <a:blip r:embed="rId4"/>
          <a:stretch>
            <a:fillRect/>
          </a:stretch>
        </p:blipFill>
        <p:spPr>
          <a:xfrm>
            <a:off x="417478" y="1029913"/>
            <a:ext cx="5320871" cy="4310807"/>
          </a:xfrm>
          <a:prstGeom prst="rect">
            <a:avLst/>
          </a:prstGeom>
        </p:spPr>
      </p:pic>
      <p:pic>
        <p:nvPicPr>
          <p:cNvPr id="5" name="Picture 4" descr="A close up of a keyboard&#13;&#10;&#13;&#10;Description automatically generated">
            <a:extLst>
              <a:ext uri="{FF2B5EF4-FFF2-40B4-BE49-F238E27FC236}">
                <a16:creationId xmlns:a16="http://schemas.microsoft.com/office/drawing/2014/main" id="{D250A531-AC16-F045-B1C5-FEC9619746BA}"/>
              </a:ext>
            </a:extLst>
          </p:cNvPr>
          <p:cNvPicPr>
            <a:picLocks noChangeAspect="1"/>
          </p:cNvPicPr>
          <p:nvPr/>
        </p:nvPicPr>
        <p:blipFill>
          <a:blip r:embed="rId5"/>
          <a:stretch>
            <a:fillRect/>
          </a:stretch>
        </p:blipFill>
        <p:spPr>
          <a:xfrm>
            <a:off x="417479" y="1029914"/>
            <a:ext cx="5320872" cy="4343569"/>
          </a:xfrm>
          <a:prstGeom prst="rect">
            <a:avLst/>
          </a:prstGeom>
        </p:spPr>
      </p:pic>
      <p:pic>
        <p:nvPicPr>
          <p:cNvPr id="7" name="Picture 6" descr="A screenshot of a social media post&#13;&#10;&#13;&#10;Description automatically generated">
            <a:extLst>
              <a:ext uri="{FF2B5EF4-FFF2-40B4-BE49-F238E27FC236}">
                <a16:creationId xmlns:a16="http://schemas.microsoft.com/office/drawing/2014/main" id="{C5FB126A-95CD-FC4F-B825-D33189F16030}"/>
              </a:ext>
            </a:extLst>
          </p:cNvPr>
          <p:cNvPicPr>
            <a:picLocks noChangeAspect="1"/>
          </p:cNvPicPr>
          <p:nvPr/>
        </p:nvPicPr>
        <p:blipFill>
          <a:blip r:embed="rId6"/>
          <a:stretch>
            <a:fillRect/>
          </a:stretch>
        </p:blipFill>
        <p:spPr>
          <a:xfrm>
            <a:off x="417479" y="278384"/>
            <a:ext cx="4011404" cy="594282"/>
          </a:xfrm>
          <a:prstGeom prst="rect">
            <a:avLst/>
          </a:prstGeom>
        </p:spPr>
      </p:pic>
      <p:sp>
        <p:nvSpPr>
          <p:cNvPr id="8" name="TextBox 7">
            <a:extLst>
              <a:ext uri="{FF2B5EF4-FFF2-40B4-BE49-F238E27FC236}">
                <a16:creationId xmlns:a16="http://schemas.microsoft.com/office/drawing/2014/main" id="{C5B3F2DC-2EF3-BC47-B9BD-3E228D83158A}"/>
              </a:ext>
            </a:extLst>
          </p:cNvPr>
          <p:cNvSpPr txBox="1"/>
          <p:nvPr/>
        </p:nvSpPr>
        <p:spPr>
          <a:xfrm>
            <a:off x="6453651" y="1288296"/>
            <a:ext cx="5320870" cy="3539430"/>
          </a:xfrm>
          <a:prstGeom prst="rect">
            <a:avLst/>
          </a:prstGeom>
          <a:noFill/>
        </p:spPr>
        <p:txBody>
          <a:bodyPr wrap="square" rtlCol="0">
            <a:spAutoFit/>
          </a:bodyPr>
          <a:lstStyle/>
          <a:p>
            <a:r>
              <a:rPr lang="en-GB" sz="3200" dirty="0"/>
              <a:t>Needleman-Wunsch algorithm for global alignment:</a:t>
            </a:r>
          </a:p>
          <a:p>
            <a:endParaRPr lang="en-GB" sz="3200" dirty="0"/>
          </a:p>
          <a:p>
            <a:pPr marL="342900" indent="-342900">
              <a:buFont typeface="+mj-lt"/>
              <a:buAutoNum type="arabicPeriod"/>
            </a:pPr>
            <a:r>
              <a:rPr lang="en-GB" sz="3200" dirty="0"/>
              <a:t>Choose a scoring system</a:t>
            </a:r>
          </a:p>
          <a:p>
            <a:pPr marL="342900" indent="-342900">
              <a:buFont typeface="+mj-lt"/>
              <a:buAutoNum type="arabicPeriod"/>
            </a:pPr>
            <a:r>
              <a:rPr lang="en-GB" sz="3200" dirty="0"/>
              <a:t>Fill in the table</a:t>
            </a:r>
          </a:p>
          <a:p>
            <a:pPr marL="342900" indent="-342900">
              <a:buFont typeface="+mj-lt"/>
              <a:buAutoNum type="arabicPeriod"/>
            </a:pPr>
            <a:r>
              <a:rPr lang="en-GB" sz="3200" dirty="0"/>
              <a:t>Traceback from the cell on the bottom</a:t>
            </a:r>
          </a:p>
        </p:txBody>
      </p:sp>
      <p:pic>
        <p:nvPicPr>
          <p:cNvPr id="10" name="Picture 9" descr="A close up of a clock&#13;&#10;&#13;&#10;Description automatically generated">
            <a:extLst>
              <a:ext uri="{FF2B5EF4-FFF2-40B4-BE49-F238E27FC236}">
                <a16:creationId xmlns:a16="http://schemas.microsoft.com/office/drawing/2014/main" id="{D83114D7-D842-FD47-8E83-F35281774C4B}"/>
              </a:ext>
            </a:extLst>
          </p:cNvPr>
          <p:cNvPicPr>
            <a:picLocks noChangeAspect="1"/>
          </p:cNvPicPr>
          <p:nvPr/>
        </p:nvPicPr>
        <p:blipFill>
          <a:blip r:embed="rId7"/>
          <a:stretch>
            <a:fillRect/>
          </a:stretch>
        </p:blipFill>
        <p:spPr>
          <a:xfrm>
            <a:off x="417479" y="5530732"/>
            <a:ext cx="4242070" cy="1207597"/>
          </a:xfrm>
          <a:prstGeom prst="rect">
            <a:avLst/>
          </a:prstGeom>
        </p:spPr>
      </p:pic>
      <p:sp>
        <p:nvSpPr>
          <p:cNvPr id="14" name="Slide Number Placeholder 13">
            <a:extLst>
              <a:ext uri="{FF2B5EF4-FFF2-40B4-BE49-F238E27FC236}">
                <a16:creationId xmlns:a16="http://schemas.microsoft.com/office/drawing/2014/main" id="{4BEA2E5D-5911-FA48-8168-946B39FB386D}"/>
              </a:ext>
            </a:extLst>
          </p:cNvPr>
          <p:cNvSpPr>
            <a:spLocks noGrp="1"/>
          </p:cNvSpPr>
          <p:nvPr>
            <p:ph type="sldNum" sz="quarter" idx="12"/>
          </p:nvPr>
        </p:nvSpPr>
        <p:spPr/>
        <p:txBody>
          <a:bodyPr/>
          <a:lstStyle/>
          <a:p>
            <a:fld id="{F65AA1C0-F6C7-FB4D-9FCC-859938B031C9}" type="slidenum">
              <a:rPr lang="en-GB" smtClean="0"/>
              <a:t>5</a:t>
            </a:fld>
            <a:endParaRPr lang="en-GB"/>
          </a:p>
        </p:txBody>
      </p:sp>
      <p:sp>
        <p:nvSpPr>
          <p:cNvPr id="17" name="Rectangle 16">
            <a:extLst>
              <a:ext uri="{FF2B5EF4-FFF2-40B4-BE49-F238E27FC236}">
                <a16:creationId xmlns:a16="http://schemas.microsoft.com/office/drawing/2014/main" id="{89A6FDE0-2040-6848-8B40-DBE1E1E3FACC}"/>
              </a:ext>
            </a:extLst>
          </p:cNvPr>
          <p:cNvSpPr/>
          <p:nvPr/>
        </p:nvSpPr>
        <p:spPr>
          <a:xfrm>
            <a:off x="5204628" y="6250181"/>
            <a:ext cx="5712718" cy="369332"/>
          </a:xfrm>
          <a:prstGeom prst="rect">
            <a:avLst/>
          </a:prstGeom>
        </p:spPr>
        <p:txBody>
          <a:bodyPr wrap="none">
            <a:spAutoFit/>
          </a:bodyPr>
          <a:lstStyle/>
          <a:p>
            <a:r>
              <a:rPr lang="en-GB" dirty="0">
                <a:hlinkClick r:id="rId8"/>
              </a:rPr>
              <a:t>http://experiments.mostafa.io/public/needleman-wunsch/</a:t>
            </a:r>
            <a:endParaRPr lang="en-GB" dirty="0"/>
          </a:p>
        </p:txBody>
      </p:sp>
    </p:spTree>
    <p:extLst>
      <p:ext uri="{BB962C8B-B14F-4D97-AF65-F5344CB8AC3E}">
        <p14:creationId xmlns:p14="http://schemas.microsoft.com/office/powerpoint/2010/main" val="91725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C8BE-6C7F-6348-B3A3-2265639D8F5F}"/>
              </a:ext>
            </a:extLst>
          </p:cNvPr>
          <p:cNvSpPr>
            <a:spLocks noGrp="1"/>
          </p:cNvSpPr>
          <p:nvPr>
            <p:ph type="title"/>
          </p:nvPr>
        </p:nvSpPr>
        <p:spPr>
          <a:xfrm>
            <a:off x="547991" y="410368"/>
            <a:ext cx="10805809" cy="1325563"/>
          </a:xfrm>
        </p:spPr>
        <p:txBody>
          <a:bodyPr/>
          <a:lstStyle/>
          <a:p>
            <a:r>
              <a:rPr lang="en-GB" dirty="0"/>
              <a:t>The better option – BLAST, </a:t>
            </a:r>
            <a:r>
              <a:rPr lang="en-GB" dirty="0" err="1"/>
              <a:t>Altschul</a:t>
            </a:r>
            <a:r>
              <a:rPr lang="en-GB" dirty="0"/>
              <a:t> et al., 1990</a:t>
            </a:r>
          </a:p>
        </p:txBody>
      </p:sp>
      <p:sp>
        <p:nvSpPr>
          <p:cNvPr id="3" name="Content Placeholder 2">
            <a:extLst>
              <a:ext uri="{FF2B5EF4-FFF2-40B4-BE49-F238E27FC236}">
                <a16:creationId xmlns:a16="http://schemas.microsoft.com/office/drawing/2014/main" id="{54EDD0AC-0365-E641-8C29-FE06944D5541}"/>
              </a:ext>
            </a:extLst>
          </p:cNvPr>
          <p:cNvSpPr>
            <a:spLocks noGrp="1"/>
          </p:cNvSpPr>
          <p:nvPr>
            <p:ph idx="1"/>
          </p:nvPr>
        </p:nvSpPr>
        <p:spPr/>
        <p:txBody>
          <a:bodyPr>
            <a:normAutofit/>
          </a:bodyPr>
          <a:lstStyle/>
          <a:p>
            <a:pPr marL="0" indent="0">
              <a:buNone/>
            </a:pPr>
            <a:r>
              <a:rPr lang="en-GB" dirty="0"/>
              <a:t>“Seed and extend”</a:t>
            </a:r>
          </a:p>
          <a:p>
            <a:pPr marL="0" indent="0">
              <a:buNone/>
            </a:pPr>
            <a:endParaRPr lang="en-GB" dirty="0"/>
          </a:p>
          <a:p>
            <a:pPr marL="514350" indent="-514350">
              <a:buFont typeface="+mj-lt"/>
              <a:buAutoNum type="arabicPeriod"/>
            </a:pPr>
            <a:r>
              <a:rPr lang="en-GB" dirty="0"/>
              <a:t>Break the query into “words” – 3 AA, 11 </a:t>
            </a:r>
            <a:r>
              <a:rPr lang="en-GB" dirty="0" err="1"/>
              <a:t>nt</a:t>
            </a:r>
            <a:endParaRPr lang="en-GB" dirty="0"/>
          </a:p>
          <a:p>
            <a:pPr marL="514350" indent="-514350">
              <a:buFont typeface="+mj-lt"/>
              <a:buAutoNum type="arabicPeriod"/>
            </a:pPr>
            <a:r>
              <a:rPr lang="en-GB" dirty="0"/>
              <a:t>Look for exact matches between the words in the query and in each subject in the database.</a:t>
            </a:r>
          </a:p>
          <a:p>
            <a:pPr marL="514350" indent="-514350">
              <a:buFont typeface="+mj-lt"/>
              <a:buAutoNum type="arabicPeriod"/>
            </a:pPr>
            <a:r>
              <a:rPr lang="en-GB" dirty="0"/>
              <a:t>For each query-subject match extend the alignment, calculating a score as you go. </a:t>
            </a:r>
          </a:p>
          <a:p>
            <a:pPr marL="514350" indent="-514350">
              <a:buFont typeface="+mj-lt"/>
              <a:buAutoNum type="arabicPeriod"/>
            </a:pPr>
            <a:r>
              <a:rPr lang="en-GB" dirty="0"/>
              <a:t>Stop calculating for alignments where score goes below a certain threshold</a:t>
            </a:r>
          </a:p>
        </p:txBody>
      </p:sp>
      <p:sp>
        <p:nvSpPr>
          <p:cNvPr id="5" name="Slide Number Placeholder 4">
            <a:extLst>
              <a:ext uri="{FF2B5EF4-FFF2-40B4-BE49-F238E27FC236}">
                <a16:creationId xmlns:a16="http://schemas.microsoft.com/office/drawing/2014/main" id="{14C84373-F957-7B46-9F30-7A5540775BB1}"/>
              </a:ext>
            </a:extLst>
          </p:cNvPr>
          <p:cNvSpPr>
            <a:spLocks noGrp="1"/>
          </p:cNvSpPr>
          <p:nvPr>
            <p:ph type="sldNum" sz="quarter" idx="12"/>
          </p:nvPr>
        </p:nvSpPr>
        <p:spPr/>
        <p:txBody>
          <a:bodyPr/>
          <a:lstStyle/>
          <a:p>
            <a:fld id="{F65AA1C0-F6C7-FB4D-9FCC-859938B031C9}" type="slidenum">
              <a:rPr lang="en-GB" smtClean="0"/>
              <a:t>6</a:t>
            </a:fld>
            <a:endParaRPr lang="en-GB"/>
          </a:p>
        </p:txBody>
      </p:sp>
    </p:spTree>
    <p:extLst>
      <p:ext uri="{BB962C8B-B14F-4D97-AF65-F5344CB8AC3E}">
        <p14:creationId xmlns:p14="http://schemas.microsoft.com/office/powerpoint/2010/main" val="101612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8398A3-2049-5E47-9A41-96659B823D11}"/>
              </a:ext>
            </a:extLst>
          </p:cNvPr>
          <p:cNvPicPr>
            <a:picLocks noChangeAspect="1"/>
          </p:cNvPicPr>
          <p:nvPr/>
        </p:nvPicPr>
        <p:blipFill>
          <a:blip r:embed="rId3"/>
          <a:stretch>
            <a:fillRect/>
          </a:stretch>
        </p:blipFill>
        <p:spPr>
          <a:xfrm>
            <a:off x="3681378" y="1109655"/>
            <a:ext cx="7943174" cy="4638690"/>
          </a:xfrm>
          <a:prstGeom prst="rect">
            <a:avLst/>
          </a:prstGeom>
        </p:spPr>
      </p:pic>
      <p:sp>
        <p:nvSpPr>
          <p:cNvPr id="7" name="TextBox 6">
            <a:extLst>
              <a:ext uri="{FF2B5EF4-FFF2-40B4-BE49-F238E27FC236}">
                <a16:creationId xmlns:a16="http://schemas.microsoft.com/office/drawing/2014/main" id="{02CE9E37-E1BC-8648-A262-FE6AC7B04577}"/>
              </a:ext>
            </a:extLst>
          </p:cNvPr>
          <p:cNvSpPr txBox="1"/>
          <p:nvPr/>
        </p:nvSpPr>
        <p:spPr>
          <a:xfrm>
            <a:off x="4947113" y="6062675"/>
            <a:ext cx="3915174" cy="369332"/>
          </a:xfrm>
          <a:prstGeom prst="rect">
            <a:avLst/>
          </a:prstGeom>
          <a:noFill/>
        </p:spPr>
        <p:txBody>
          <a:bodyPr wrap="none" rtlCol="0">
            <a:spAutoFit/>
          </a:bodyPr>
          <a:lstStyle/>
          <a:p>
            <a:r>
              <a:rPr lang="en-GB" dirty="0"/>
              <a:t>BLOSUM amino acid substitution matrix</a:t>
            </a:r>
          </a:p>
        </p:txBody>
      </p:sp>
      <p:sp>
        <p:nvSpPr>
          <p:cNvPr id="8" name="TextBox 7">
            <a:extLst>
              <a:ext uri="{FF2B5EF4-FFF2-40B4-BE49-F238E27FC236}">
                <a16:creationId xmlns:a16="http://schemas.microsoft.com/office/drawing/2014/main" id="{A503E6DA-B7CD-5D4B-9554-93C6DEBF8592}"/>
              </a:ext>
            </a:extLst>
          </p:cNvPr>
          <p:cNvSpPr txBox="1"/>
          <p:nvPr/>
        </p:nvSpPr>
        <p:spPr>
          <a:xfrm>
            <a:off x="567388" y="150173"/>
            <a:ext cx="4379725" cy="769441"/>
          </a:xfrm>
          <a:prstGeom prst="rect">
            <a:avLst/>
          </a:prstGeom>
          <a:noFill/>
        </p:spPr>
        <p:txBody>
          <a:bodyPr wrap="none" rtlCol="0">
            <a:spAutoFit/>
          </a:bodyPr>
          <a:lstStyle/>
          <a:p>
            <a:r>
              <a:rPr lang="en-GB" sz="4400" dirty="0"/>
              <a:t>How do we score?</a:t>
            </a:r>
          </a:p>
        </p:txBody>
      </p:sp>
      <p:sp>
        <p:nvSpPr>
          <p:cNvPr id="9" name="TextBox 8">
            <a:extLst>
              <a:ext uri="{FF2B5EF4-FFF2-40B4-BE49-F238E27FC236}">
                <a16:creationId xmlns:a16="http://schemas.microsoft.com/office/drawing/2014/main" id="{8614F7B3-8412-414E-BF3C-882A087DB41B}"/>
              </a:ext>
            </a:extLst>
          </p:cNvPr>
          <p:cNvSpPr txBox="1"/>
          <p:nvPr/>
        </p:nvSpPr>
        <p:spPr>
          <a:xfrm>
            <a:off x="761941" y="3151762"/>
            <a:ext cx="1351524" cy="923330"/>
          </a:xfrm>
          <a:prstGeom prst="rect">
            <a:avLst/>
          </a:prstGeom>
          <a:noFill/>
        </p:spPr>
        <p:txBody>
          <a:bodyPr wrap="none" rtlCol="0">
            <a:spAutoFit/>
          </a:bodyPr>
          <a:lstStyle/>
          <a:p>
            <a:r>
              <a:rPr lang="en-GB" dirty="0"/>
              <a:t>Match +1</a:t>
            </a:r>
          </a:p>
          <a:p>
            <a:r>
              <a:rPr lang="en-GB" dirty="0"/>
              <a:t>Mismatch -1</a:t>
            </a:r>
          </a:p>
          <a:p>
            <a:r>
              <a:rPr lang="en-GB" dirty="0"/>
              <a:t>Gap -1</a:t>
            </a:r>
          </a:p>
        </p:txBody>
      </p:sp>
      <p:sp>
        <p:nvSpPr>
          <p:cNvPr id="10" name="TextBox 9">
            <a:extLst>
              <a:ext uri="{FF2B5EF4-FFF2-40B4-BE49-F238E27FC236}">
                <a16:creationId xmlns:a16="http://schemas.microsoft.com/office/drawing/2014/main" id="{52B3E4F6-783A-EB49-8021-905704566550}"/>
              </a:ext>
            </a:extLst>
          </p:cNvPr>
          <p:cNvSpPr txBox="1"/>
          <p:nvPr/>
        </p:nvSpPr>
        <p:spPr>
          <a:xfrm>
            <a:off x="439055" y="1423985"/>
            <a:ext cx="2688557" cy="769441"/>
          </a:xfrm>
          <a:prstGeom prst="rect">
            <a:avLst/>
          </a:prstGeom>
          <a:noFill/>
        </p:spPr>
        <p:txBody>
          <a:bodyPr wrap="none" rtlCol="0">
            <a:spAutoFit/>
          </a:bodyPr>
          <a:lstStyle/>
          <a:p>
            <a:r>
              <a:rPr lang="en-GB" sz="4400" dirty="0"/>
              <a:t>Nucleotide</a:t>
            </a:r>
          </a:p>
        </p:txBody>
      </p:sp>
      <p:sp>
        <p:nvSpPr>
          <p:cNvPr id="11" name="TextBox 10">
            <a:extLst>
              <a:ext uri="{FF2B5EF4-FFF2-40B4-BE49-F238E27FC236}">
                <a16:creationId xmlns:a16="http://schemas.microsoft.com/office/drawing/2014/main" id="{FB018BFC-6E5B-AC41-A54E-48123C0023CF}"/>
              </a:ext>
            </a:extLst>
          </p:cNvPr>
          <p:cNvSpPr txBox="1"/>
          <p:nvPr/>
        </p:nvSpPr>
        <p:spPr>
          <a:xfrm>
            <a:off x="8326876" y="1423985"/>
            <a:ext cx="2751074" cy="769441"/>
          </a:xfrm>
          <a:prstGeom prst="rect">
            <a:avLst/>
          </a:prstGeom>
          <a:noFill/>
        </p:spPr>
        <p:txBody>
          <a:bodyPr wrap="none" rtlCol="0">
            <a:spAutoFit/>
          </a:bodyPr>
          <a:lstStyle/>
          <a:p>
            <a:r>
              <a:rPr lang="en-GB" sz="4400" dirty="0"/>
              <a:t>Amino acid</a:t>
            </a:r>
          </a:p>
        </p:txBody>
      </p:sp>
      <p:cxnSp>
        <p:nvCxnSpPr>
          <p:cNvPr id="13" name="Straight Connector 12">
            <a:extLst>
              <a:ext uri="{FF2B5EF4-FFF2-40B4-BE49-F238E27FC236}">
                <a16:creationId xmlns:a16="http://schemas.microsoft.com/office/drawing/2014/main" id="{68DED375-534F-0F4A-B29A-45281B60EFA9}"/>
              </a:ext>
            </a:extLst>
          </p:cNvPr>
          <p:cNvCxnSpPr>
            <a:cxnSpLocks/>
          </p:cNvCxnSpPr>
          <p:nvPr/>
        </p:nvCxnSpPr>
        <p:spPr>
          <a:xfrm>
            <a:off x="3307404" y="1361872"/>
            <a:ext cx="0" cy="5000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Slide Number Placeholder 14">
            <a:extLst>
              <a:ext uri="{FF2B5EF4-FFF2-40B4-BE49-F238E27FC236}">
                <a16:creationId xmlns:a16="http://schemas.microsoft.com/office/drawing/2014/main" id="{9D7CD14A-A63C-ED4A-88B9-A6D0F60B0F5D}"/>
              </a:ext>
            </a:extLst>
          </p:cNvPr>
          <p:cNvSpPr>
            <a:spLocks noGrp="1"/>
          </p:cNvSpPr>
          <p:nvPr>
            <p:ph type="sldNum" sz="quarter" idx="12"/>
          </p:nvPr>
        </p:nvSpPr>
        <p:spPr/>
        <p:txBody>
          <a:bodyPr/>
          <a:lstStyle/>
          <a:p>
            <a:fld id="{F65AA1C0-F6C7-FB4D-9FCC-859938B031C9}" type="slidenum">
              <a:rPr lang="en-GB" smtClean="0"/>
              <a:t>7</a:t>
            </a:fld>
            <a:endParaRPr lang="en-GB"/>
          </a:p>
        </p:txBody>
      </p:sp>
    </p:spTree>
    <p:extLst>
      <p:ext uri="{BB962C8B-B14F-4D97-AF65-F5344CB8AC3E}">
        <p14:creationId xmlns:p14="http://schemas.microsoft.com/office/powerpoint/2010/main" val="261349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AF64-023B-F84B-98CA-40C8217098CC}"/>
              </a:ext>
            </a:extLst>
          </p:cNvPr>
          <p:cNvSpPr>
            <a:spLocks noGrp="1"/>
          </p:cNvSpPr>
          <p:nvPr>
            <p:ph type="title"/>
          </p:nvPr>
        </p:nvSpPr>
        <p:spPr/>
        <p:txBody>
          <a:bodyPr/>
          <a:lstStyle/>
          <a:p>
            <a:r>
              <a:rPr lang="en-GB" dirty="0"/>
              <a:t>Putting sequence similarity on a firm statistical footing</a:t>
            </a:r>
          </a:p>
        </p:txBody>
      </p:sp>
      <p:sp>
        <p:nvSpPr>
          <p:cNvPr id="3" name="Content Placeholder 2">
            <a:extLst>
              <a:ext uri="{FF2B5EF4-FFF2-40B4-BE49-F238E27FC236}">
                <a16:creationId xmlns:a16="http://schemas.microsoft.com/office/drawing/2014/main" id="{799F788B-8C74-1A40-BC84-4BB85A15EB94}"/>
              </a:ext>
            </a:extLst>
          </p:cNvPr>
          <p:cNvSpPr>
            <a:spLocks noGrp="1"/>
          </p:cNvSpPr>
          <p:nvPr>
            <p:ph idx="1"/>
          </p:nvPr>
        </p:nvSpPr>
        <p:spPr>
          <a:xfrm>
            <a:off x="838200" y="2266545"/>
            <a:ext cx="10515600" cy="3910418"/>
          </a:xfrm>
        </p:spPr>
        <p:txBody>
          <a:bodyPr/>
          <a:lstStyle/>
          <a:p>
            <a:r>
              <a:rPr lang="en-GB" dirty="0"/>
              <a:t>BLAST provides an ‘E-score’ or ‘E-value’, E stands for Expectation</a:t>
            </a:r>
          </a:p>
          <a:p>
            <a:r>
              <a:rPr lang="en-GB" dirty="0"/>
              <a:t>It is the number of times you would expect to see an alignment with a similar score by chance</a:t>
            </a:r>
          </a:p>
          <a:p>
            <a:pPr lvl="1"/>
            <a:r>
              <a:rPr lang="en-GB" dirty="0"/>
              <a:t>Lower is better; 10^-30</a:t>
            </a:r>
            <a:r>
              <a:rPr lang="en-GB" baseline="30000" dirty="0"/>
              <a:t> </a:t>
            </a:r>
            <a:r>
              <a:rPr lang="en-GB" dirty="0"/>
              <a:t>is a frequently used threshold</a:t>
            </a:r>
            <a:endParaRPr lang="en-GB" baseline="30000" dirty="0"/>
          </a:p>
          <a:p>
            <a:r>
              <a:rPr lang="en-GB" dirty="0"/>
              <a:t>E-value calculation depends on the size of the search space (the query and database size), and the score of the alignment</a:t>
            </a:r>
          </a:p>
          <a:p>
            <a:pPr lvl="1"/>
            <a:endParaRPr lang="en-GB" dirty="0"/>
          </a:p>
        </p:txBody>
      </p:sp>
      <p:sp>
        <p:nvSpPr>
          <p:cNvPr id="4" name="TextBox 3">
            <a:extLst>
              <a:ext uri="{FF2B5EF4-FFF2-40B4-BE49-F238E27FC236}">
                <a16:creationId xmlns:a16="http://schemas.microsoft.com/office/drawing/2014/main" id="{30274844-D5B6-0A44-80FE-66340632E712}"/>
              </a:ext>
            </a:extLst>
          </p:cNvPr>
          <p:cNvSpPr txBox="1"/>
          <p:nvPr/>
        </p:nvSpPr>
        <p:spPr>
          <a:xfrm>
            <a:off x="6224818" y="6356350"/>
            <a:ext cx="4771563" cy="369332"/>
          </a:xfrm>
          <a:prstGeom prst="rect">
            <a:avLst/>
          </a:prstGeom>
          <a:noFill/>
        </p:spPr>
        <p:txBody>
          <a:bodyPr wrap="none" rtlCol="0">
            <a:spAutoFit/>
          </a:bodyPr>
          <a:lstStyle/>
          <a:p>
            <a:r>
              <a:rPr lang="en-GB" dirty="0"/>
              <a:t>BLAST; Korf, Bedell, </a:t>
            </a:r>
            <a:r>
              <a:rPr lang="en-GB" dirty="0" err="1"/>
              <a:t>Yandell</a:t>
            </a:r>
            <a:r>
              <a:rPr lang="en-GB" dirty="0"/>
              <a:t>; O’Reilly Media; 2003</a:t>
            </a:r>
          </a:p>
        </p:txBody>
      </p:sp>
      <p:sp>
        <p:nvSpPr>
          <p:cNvPr id="5" name="Slide Number Placeholder 4">
            <a:extLst>
              <a:ext uri="{FF2B5EF4-FFF2-40B4-BE49-F238E27FC236}">
                <a16:creationId xmlns:a16="http://schemas.microsoft.com/office/drawing/2014/main" id="{F434F502-A8D0-8649-B32F-06F650933614}"/>
              </a:ext>
            </a:extLst>
          </p:cNvPr>
          <p:cNvSpPr>
            <a:spLocks noGrp="1"/>
          </p:cNvSpPr>
          <p:nvPr>
            <p:ph type="sldNum" sz="quarter" idx="12"/>
          </p:nvPr>
        </p:nvSpPr>
        <p:spPr/>
        <p:txBody>
          <a:bodyPr/>
          <a:lstStyle/>
          <a:p>
            <a:fld id="{F65AA1C0-F6C7-FB4D-9FCC-859938B031C9}" type="slidenum">
              <a:rPr lang="en-GB" smtClean="0"/>
              <a:t>8</a:t>
            </a:fld>
            <a:endParaRPr lang="en-GB"/>
          </a:p>
        </p:txBody>
      </p:sp>
    </p:spTree>
    <p:extLst>
      <p:ext uri="{BB962C8B-B14F-4D97-AF65-F5344CB8AC3E}">
        <p14:creationId xmlns:p14="http://schemas.microsoft.com/office/powerpoint/2010/main" val="398062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5A9F-DDD2-B941-A616-F678A2BABE26}"/>
              </a:ext>
            </a:extLst>
          </p:cNvPr>
          <p:cNvSpPr>
            <a:spLocks noGrp="1"/>
          </p:cNvSpPr>
          <p:nvPr>
            <p:ph type="title"/>
          </p:nvPr>
        </p:nvSpPr>
        <p:spPr/>
        <p:txBody>
          <a:bodyPr/>
          <a:lstStyle/>
          <a:p>
            <a:r>
              <a:rPr lang="en-GB" dirty="0"/>
              <a:t>Example of BLAST output</a:t>
            </a:r>
          </a:p>
        </p:txBody>
      </p:sp>
      <p:sp>
        <p:nvSpPr>
          <p:cNvPr id="4" name="Slide Number Placeholder 3">
            <a:extLst>
              <a:ext uri="{FF2B5EF4-FFF2-40B4-BE49-F238E27FC236}">
                <a16:creationId xmlns:a16="http://schemas.microsoft.com/office/drawing/2014/main" id="{219FC4D8-6439-A941-A895-8D36C23EB848}"/>
              </a:ext>
            </a:extLst>
          </p:cNvPr>
          <p:cNvSpPr>
            <a:spLocks noGrp="1"/>
          </p:cNvSpPr>
          <p:nvPr>
            <p:ph type="sldNum" sz="quarter" idx="12"/>
          </p:nvPr>
        </p:nvSpPr>
        <p:spPr/>
        <p:txBody>
          <a:bodyPr/>
          <a:lstStyle/>
          <a:p>
            <a:fld id="{F65AA1C0-F6C7-FB4D-9FCC-859938B031C9}" type="slidenum">
              <a:rPr lang="en-GB" smtClean="0"/>
              <a:t>9</a:t>
            </a:fld>
            <a:endParaRPr lang="en-GB"/>
          </a:p>
        </p:txBody>
      </p:sp>
      <p:pic>
        <p:nvPicPr>
          <p:cNvPr id="6" name="Picture 5" descr="A screenshot of a social media post&#13;&#10;&#13;&#10;Description automatically generated">
            <a:extLst>
              <a:ext uri="{FF2B5EF4-FFF2-40B4-BE49-F238E27FC236}">
                <a16:creationId xmlns:a16="http://schemas.microsoft.com/office/drawing/2014/main" id="{1D31DB94-A037-2644-ADEC-65D476A43CB9}"/>
              </a:ext>
            </a:extLst>
          </p:cNvPr>
          <p:cNvPicPr>
            <a:picLocks noChangeAspect="1"/>
          </p:cNvPicPr>
          <p:nvPr/>
        </p:nvPicPr>
        <p:blipFill>
          <a:blip r:embed="rId2"/>
          <a:stretch>
            <a:fillRect/>
          </a:stretch>
        </p:blipFill>
        <p:spPr>
          <a:xfrm>
            <a:off x="838200" y="1885241"/>
            <a:ext cx="10315571" cy="3678980"/>
          </a:xfrm>
          <a:prstGeom prst="rect">
            <a:avLst/>
          </a:prstGeom>
        </p:spPr>
      </p:pic>
      <p:sp>
        <p:nvSpPr>
          <p:cNvPr id="7" name="TextBox 6">
            <a:extLst>
              <a:ext uri="{FF2B5EF4-FFF2-40B4-BE49-F238E27FC236}">
                <a16:creationId xmlns:a16="http://schemas.microsoft.com/office/drawing/2014/main" id="{5B8A9848-B826-7F45-9A8E-9C6AB710F7E7}"/>
              </a:ext>
            </a:extLst>
          </p:cNvPr>
          <p:cNvSpPr txBox="1"/>
          <p:nvPr/>
        </p:nvSpPr>
        <p:spPr>
          <a:xfrm>
            <a:off x="1157591" y="6118698"/>
            <a:ext cx="6181885" cy="369332"/>
          </a:xfrm>
          <a:prstGeom prst="rect">
            <a:avLst/>
          </a:prstGeom>
          <a:noFill/>
        </p:spPr>
        <p:txBody>
          <a:bodyPr wrap="none" rtlCol="0">
            <a:spAutoFit/>
          </a:bodyPr>
          <a:lstStyle/>
          <a:p>
            <a:r>
              <a:rPr lang="en-GB" dirty="0"/>
              <a:t>Database is the complete non-redundant NCBI protein database</a:t>
            </a:r>
          </a:p>
        </p:txBody>
      </p:sp>
    </p:spTree>
    <p:extLst>
      <p:ext uri="{BB962C8B-B14F-4D97-AF65-F5344CB8AC3E}">
        <p14:creationId xmlns:p14="http://schemas.microsoft.com/office/powerpoint/2010/main" val="298494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2243</TotalTime>
  <Words>1338</Words>
  <Application>Microsoft Macintosh PowerPoint</Application>
  <PresentationFormat>Widescreen</PresentationFormat>
  <Paragraphs>176</Paragraphs>
  <Slides>19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Introduction to Basic Local Alignment Search Tool (BLAST)</vt:lpstr>
      <vt:lpstr>Why is sequence similarity important?</vt:lpstr>
      <vt:lpstr>Where does biological variation come from?</vt:lpstr>
      <vt:lpstr>Smith-Waterman/Needleman-Wunsch</vt:lpstr>
      <vt:lpstr>PowerPoint Presentation</vt:lpstr>
      <vt:lpstr>The better option – BLAST, Altschul et al., 1990</vt:lpstr>
      <vt:lpstr>PowerPoint Presentation</vt:lpstr>
      <vt:lpstr>Putting sequence similarity on a firm statistical footing</vt:lpstr>
      <vt:lpstr>Example of BLAST output</vt:lpstr>
      <vt:lpstr>Example of hit with e-value and bit score etc.</vt:lpstr>
      <vt:lpstr>BLAST is the most important piece of bioinformatics software*. Why?</vt:lpstr>
      <vt:lpstr>PowerPoint Presentation</vt:lpstr>
      <vt:lpstr>BLAST Glossary</vt:lpstr>
      <vt:lpstr>BLAST vs web service</vt:lpstr>
      <vt:lpstr>Repeats</vt:lpstr>
      <vt:lpstr>Different types of BLAST</vt:lpstr>
      <vt:lpstr>Introduction to Salmonella serotyping</vt:lpstr>
      <vt:lpstr>PowerPoint Presentation</vt:lpstr>
      <vt:lpstr>Further reading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BLAST</dc:title>
  <dc:creator>Philip Ashton</dc:creator>
  <cp:lastModifiedBy>Philip Ashton</cp:lastModifiedBy>
  <cp:revision>82</cp:revision>
  <dcterms:created xsi:type="dcterms:W3CDTF">2019-03-11T05:05:38Z</dcterms:created>
  <dcterms:modified xsi:type="dcterms:W3CDTF">2019-03-27T02:34:15Z</dcterms:modified>
</cp:coreProperties>
</file>