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17C7-041B-4941-A6D8-1C548E72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E9726-7D82-EC4A-982B-218BEF0D0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D986-24C7-204C-BF55-1AD63F2C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5422-0E0A-0D41-B2B1-18952AC8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5F8F-8F83-2E4A-A525-D99D2C31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7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B725-67D7-2E4E-BC8F-23A4EB29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246FA-A18F-E448-9891-C39128D7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A547-8AE6-2B41-B73F-0998E7E2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FD97F-E846-7D4A-8091-F352041A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27CE-07E0-0F4C-9A64-870BBE7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A381-53BA-AC47-A0CA-CC58F2E63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F7782-D1F8-7A40-B96E-8E6544535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B8EA-4F93-AD4C-A8D5-C0BF97C1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C746-9D51-B645-8EAC-DB16D03C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1B5E-EF90-7F45-A0AE-AF2A86FC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477A-7E9F-A14D-A40A-0AFD89C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7F2-B808-0D47-8E1E-6C62C4A0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4468A-AFE5-A748-B1C0-19641FC8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C93A-92A3-B54F-AAB2-9C580CF7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A353-CAA5-F943-84BC-F79A5F6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6833-D738-3446-9661-DB2F7DA0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176C-8E87-C34E-926F-9D15B978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3B95-1268-6247-B008-C485AD01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1BB41-CB3A-ED45-9CEA-AD122CF7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3A3B-2F31-0C48-BCC3-754C1C91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2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6890-C4F5-8945-A055-296EFF78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DE48-7292-E544-9B12-79C017D0E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6AC5-D90C-224B-A221-E13EF1D03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53189-88AA-C345-B703-B461C526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5B983-F5B6-2346-A6A6-6101636F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3636-2EE1-1C49-8A2F-21F7C607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5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9695-CEDE-134D-AA64-464E985D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B6461-CC46-6F4C-A6DE-D08B76735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8173-4A7F-EE4B-85C2-AE6C855D2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F0A1-2895-4A4C-A020-2D7A4014E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D171-376A-B346-AD16-31081575D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4608-742D-BB46-8BBC-2078FFCC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52C8E-832A-014A-A198-2221EEF4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BC38-890A-3F41-ACBC-0D85C473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0EA-32A2-0D4B-B6D5-031DDD7C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50100-506B-C34E-A80F-F0FD542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14D5-3F7F-0047-8581-D2CB8B30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F7F4-16D4-3C49-80A8-987C44B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3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FFD2D-14C1-8E4C-8F3D-838881C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36C9-CBE1-704C-B333-8FCE2EF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1DB2B-173B-0D42-9BEA-2C3CF83E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7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7D0D-C9FA-EB4A-BB20-7D85A414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CC54-8254-6748-A75E-286B6A0F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3DA45-F470-D141-94CC-ABD59767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2395-3920-3C4E-B94B-4C3C35DE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F2913-6421-9E45-89DC-8381ED42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1053-65C7-A044-92FD-67DDD85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1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C9BB-67AC-4D44-B4C3-894DA639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194D5-6C63-AB49-B79D-5175FF746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D7B84-8FC0-A943-9586-26595564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06D10-FF14-4E44-B8A2-8B4779F4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0245-5800-2441-8007-5A6159DF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FF6E-979F-0F46-BED1-81DD020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69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5AB57-7D5B-1C49-98D3-A1C82992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49B7A-E3A3-F14E-B4EF-AAB2AEA1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E788-8A94-9D4C-9DC2-0FA1750DC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80C2-92AC-BE4E-8B79-9396078CDFF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DEEF-9316-554D-876E-1CF0AB314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3F72-DF34-0146-8E52-AA64BE1A8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6434-9D0F-8C4B-83B8-D6B3A2878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Museo 700" panose="02000000000000000000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useo 300" panose="02000000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935D-6120-1B43-BD36-8DB7C5519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Core and accessory genomes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3106-F971-7345-83C8-9E7B2BE63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9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2F9E-F0A4-0448-B2C2-21F0942C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core/accessory/pangenome?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3E2-5DD2-E144-B2E4-24882E03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Bacterial strains have different sets of genes</a:t>
            </a:r>
          </a:p>
          <a:p>
            <a:r>
              <a:rPr lang="en-GB" dirty="0"/>
              <a:t>Present in all/nearly all strains in a species – </a:t>
            </a:r>
            <a:r>
              <a:rPr lang="en-GB" b="1" dirty="0"/>
              <a:t>core</a:t>
            </a:r>
          </a:p>
          <a:p>
            <a:r>
              <a:rPr lang="en-GB" dirty="0"/>
              <a:t>Present only in some strains – </a:t>
            </a:r>
            <a:r>
              <a:rPr lang="en-GB" b="1" dirty="0"/>
              <a:t>accessory</a:t>
            </a:r>
          </a:p>
          <a:p>
            <a:r>
              <a:rPr lang="en-GB" dirty="0"/>
              <a:t>Everything seen in a species - </a:t>
            </a:r>
            <a:r>
              <a:rPr lang="en-GB" b="1" dirty="0"/>
              <a:t>pangenome</a:t>
            </a:r>
          </a:p>
        </p:txBody>
      </p:sp>
    </p:spTree>
    <p:extLst>
      <p:ext uri="{BB962C8B-B14F-4D97-AF65-F5344CB8AC3E}">
        <p14:creationId xmlns:p14="http://schemas.microsoft.com/office/powerpoint/2010/main" val="250723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45DF-475E-1140-BD59-9F67F76D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look at the pangenome?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42E5-AEBE-CA4E-9DCA-457F5AA8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 of reference genome biases the gene content</a:t>
            </a:r>
          </a:p>
          <a:p>
            <a:r>
              <a:rPr lang="en-GB" dirty="0"/>
              <a:t>Find pathways/genes present in only some strains</a:t>
            </a:r>
          </a:p>
          <a:p>
            <a:pPr lvl="1"/>
            <a:r>
              <a:rPr lang="en-GB" dirty="0"/>
              <a:t>virulence genes, antibiotic resistant genes, metabolic pathways</a:t>
            </a:r>
          </a:p>
          <a:p>
            <a:r>
              <a:rPr lang="en-GB" dirty="0"/>
              <a:t>Association of genes with other characteristics</a:t>
            </a:r>
          </a:p>
          <a:p>
            <a:pPr lvl="1"/>
            <a:r>
              <a:rPr lang="en-GB" dirty="0"/>
              <a:t>virulence, environmental vs clinical isolates, disease severity</a:t>
            </a:r>
          </a:p>
          <a:p>
            <a:r>
              <a:rPr lang="en-GB" dirty="0"/>
              <a:t>Core genome are in every strain, represent essential genes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77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4611-3F8E-2E45-AB14-8716AAAB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core genome from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2C8A-AD7A-A74F-96DC-A5EB8E2D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a collection of genome assemblies</a:t>
            </a:r>
          </a:p>
          <a:p>
            <a:pPr lvl="1"/>
            <a:r>
              <a:rPr lang="en-GB" dirty="0"/>
              <a:t>Alignment to a reference genome will miss genes not in that ref</a:t>
            </a:r>
          </a:p>
          <a:p>
            <a:r>
              <a:rPr lang="en-GB" dirty="0"/>
              <a:t>Annotate the genes in the genome</a:t>
            </a:r>
          </a:p>
          <a:p>
            <a:r>
              <a:rPr lang="en-GB" dirty="0"/>
              <a:t>Cluster the genes based on strain presence/absence </a:t>
            </a:r>
          </a:p>
        </p:txBody>
      </p:sp>
    </p:spTree>
    <p:extLst>
      <p:ext uri="{BB962C8B-B14F-4D97-AF65-F5344CB8AC3E}">
        <p14:creationId xmlns:p14="http://schemas.microsoft.com/office/powerpoint/2010/main" val="343681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27A01C-F349-9F46-9FFA-86F3FC3A0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3" t="14853" r="14670" b="17805"/>
          <a:stretch/>
        </p:blipFill>
        <p:spPr>
          <a:xfrm>
            <a:off x="1835706" y="174471"/>
            <a:ext cx="7690259" cy="6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B9535-6E95-BC43-BA6E-7E2E9BF9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716ED8-5E17-5843-81AF-8E320FCF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2419-EEE2-9046-9C9E-2CBC2197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tools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DE25-0D2B-A340-B17C-7134C2FA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Phandango</a:t>
            </a:r>
            <a:r>
              <a:rPr lang="en-GB"/>
              <a:t> 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35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147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Museo 300</vt:lpstr>
      <vt:lpstr>Museo 700</vt:lpstr>
      <vt:lpstr>Office Theme</vt:lpstr>
      <vt:lpstr>Core and accessory genomes</vt:lpstr>
      <vt:lpstr>What is the core/accessory/pangenome?</vt:lpstr>
      <vt:lpstr>Why look at the pangenome?</vt:lpstr>
      <vt:lpstr>Determining the core genome from genes</vt:lpstr>
      <vt:lpstr>PowerPoint Presentation</vt:lpstr>
      <vt:lpstr>PowerPoint Presentation</vt:lpstr>
      <vt:lpstr>PowerPoint Presentation</vt:lpstr>
      <vt:lpstr>Visualisation tools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and accessory genomes</dc:title>
  <dc:creator>Liz Batty</dc:creator>
  <cp:lastModifiedBy>Liz Batty</cp:lastModifiedBy>
  <cp:revision>10</cp:revision>
  <cp:lastPrinted>2019-03-27T07:05:11Z</cp:lastPrinted>
  <dcterms:created xsi:type="dcterms:W3CDTF">2019-01-11T09:21:35Z</dcterms:created>
  <dcterms:modified xsi:type="dcterms:W3CDTF">2019-03-27T07:06:05Z</dcterms:modified>
</cp:coreProperties>
</file>