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  <p:sldMasterId id="2147483690" r:id="rId2"/>
    <p:sldMasterId id="2147483691" r:id="rId3"/>
    <p:sldMasterId id="2147483692" r:id="rId4"/>
  </p:sldMasterIdLst>
  <p:notesMasterIdLst>
    <p:notesMasterId r:id="rId25"/>
  </p:notesMasterIdLst>
  <p:sldIdLst>
    <p:sldId id="256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7" r:id="rId14"/>
    <p:sldId id="298" r:id="rId15"/>
    <p:sldId id="299" r:id="rId16"/>
    <p:sldId id="300" r:id="rId17"/>
    <p:sldId id="301" r:id="rId18"/>
    <p:sldId id="295" r:id="rId19"/>
    <p:sldId id="302" r:id="rId20"/>
    <p:sldId id="303" r:id="rId21"/>
    <p:sldId id="292" r:id="rId22"/>
    <p:sldId id="293" r:id="rId23"/>
    <p:sldId id="294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C6FCF3-79FD-46BB-94B9-F73EA0B2063E}">
  <a:tblStyle styleId="{2AC6FCF3-79FD-46BB-94B9-F73EA0B206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147" d="100"/>
          <a:sy n="147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b62addb9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bb62addb9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bb62addb9_2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bb62addb9_2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bb62addb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bb62addb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bb62addb9_2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bb62addb9_2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bb62addb9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bb62addb9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bb62addb9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bb62addb9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bb62addb9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bb62addb9_2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bb62addb9_2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bb62addb9_2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bb62addb9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bb62addb9_2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bb62addb9_2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bb62addb9_2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bb62addb9_2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bb62addb9_2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bb62addb9_2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bb62addb9_2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B1E3-FC04-CC47-B4AC-262041E4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9AF7-F08B-B34E-9CC6-167F8A56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CC9B-C296-B449-B8BF-6269DFB7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6D6-C363-944F-B270-E1AD74B8C165}" type="datetimeFigureOut">
              <a:rPr lang="en-GB" smtClean="0"/>
              <a:t>24/03/2019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5BA8-50DF-234E-930A-FC6658B4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7EA8-C0F5-314C-8692-2EE73654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A70-912F-E84A-9330-A58F93FD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729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46" name="Google Shape;146;p42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5" name="Google Shape;65;p16" descr="embl-uom-vlsci-logo.jpe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9575" y="4717288"/>
            <a:ext cx="218495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00" y="4767325"/>
            <a:ext cx="741375" cy="2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6" descr="CREI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225" y="4768007"/>
            <a:ext cx="548700" cy="292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9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 txBox="1">
            <a:spLocks noGrp="1"/>
          </p:cNvSpPr>
          <p:nvPr>
            <p:ph type="ctrTitle"/>
          </p:nvPr>
        </p:nvSpPr>
        <p:spPr>
          <a:xfrm>
            <a:off x="311700" y="1523075"/>
            <a:ext cx="8520600" cy="8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 dirty="0"/>
              <a:t>Genome Assembly</a:t>
            </a:r>
            <a:endParaRPr sz="3000" b="1" dirty="0"/>
          </a:p>
        </p:txBody>
      </p:sp>
      <p:sp>
        <p:nvSpPr>
          <p:cNvPr id="157" name="Google Shape;157;p46"/>
          <p:cNvSpPr txBox="1"/>
          <p:nvPr/>
        </p:nvSpPr>
        <p:spPr>
          <a:xfrm>
            <a:off x="173650" y="277000"/>
            <a:ext cx="708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25</a:t>
            </a:r>
            <a:r>
              <a:rPr lang="en-GB">
                <a:solidFill>
                  <a:srgbClr val="000000"/>
                </a:solidFill>
              </a:rPr>
              <a:t>th - </a:t>
            </a:r>
            <a:r>
              <a:rPr lang="en-GB"/>
              <a:t>29</a:t>
            </a:r>
            <a:r>
              <a:rPr lang="en-GB">
                <a:solidFill>
                  <a:srgbClr val="000000"/>
                </a:solidFill>
              </a:rPr>
              <a:t>th </a:t>
            </a:r>
            <a:r>
              <a:rPr lang="en-GB"/>
              <a:t>March </a:t>
            </a:r>
            <a:r>
              <a:rPr lang="en-GB">
                <a:solidFill>
                  <a:srgbClr val="000000"/>
                </a:solidFill>
              </a:rPr>
              <a:t>201</a:t>
            </a:r>
            <a:r>
              <a:rPr lang="en-GB"/>
              <a:t>9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8" name="Google Shape;158;p46"/>
          <p:cNvPicPr preferRelativeResize="0"/>
          <p:nvPr/>
        </p:nvPicPr>
        <p:blipFill rotWithShape="1">
          <a:blip r:embed="rId3">
            <a:alphaModFix/>
          </a:blip>
          <a:srcRect l="26378"/>
          <a:stretch/>
        </p:blipFill>
        <p:spPr>
          <a:xfrm>
            <a:off x="311702" y="4009325"/>
            <a:ext cx="32696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FE1456-60E8-4847-A31C-BEB7AD188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616"/>
          <a:stretch/>
        </p:blipFill>
        <p:spPr>
          <a:xfrm>
            <a:off x="2735966" y="1268016"/>
            <a:ext cx="3429000" cy="1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1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FE1456-60E8-4847-A31C-BEB7AD188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11"/>
          <a:stretch/>
        </p:blipFill>
        <p:spPr>
          <a:xfrm>
            <a:off x="2735966" y="1268016"/>
            <a:ext cx="3429000" cy="170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2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FE1456-60E8-4847-A31C-BEB7AD18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66" y="1268016"/>
            <a:ext cx="3429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3F8525-A467-9A44-9720-DF95AAB4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17" y="1180618"/>
            <a:ext cx="3863167" cy="36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FDAC8A-7EE4-D54C-8368-E3C40069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27" y="1085714"/>
            <a:ext cx="4097861" cy="36943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1989F2-D265-AB45-B785-1082E95DA32B}"/>
              </a:ext>
            </a:extLst>
          </p:cNvPr>
          <p:cNvSpPr/>
          <p:nvPr/>
        </p:nvSpPr>
        <p:spPr>
          <a:xfrm>
            <a:off x="2326512" y="3107803"/>
            <a:ext cx="4401274" cy="147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216222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197F-A287-074C-B42D-1DB788DC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Assessing assembly quality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101EB-67F2-E94F-AFF5-8369490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contigs?</a:t>
            </a:r>
          </a:p>
          <a:p>
            <a:r>
              <a:rPr lang="en-GB" dirty="0"/>
              <a:t>How long are the contigs?</a:t>
            </a:r>
          </a:p>
          <a:p>
            <a:r>
              <a:rPr lang="en-GB" dirty="0"/>
              <a:t>How correct are the contigs?</a:t>
            </a:r>
          </a:p>
        </p:txBody>
      </p:sp>
    </p:spTree>
    <p:extLst>
      <p:ext uri="{BB962C8B-B14F-4D97-AF65-F5344CB8AC3E}">
        <p14:creationId xmlns:p14="http://schemas.microsoft.com/office/powerpoint/2010/main" val="376896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0110-B5DC-024C-839A-BE7B0A49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67D11-3872-2F40-8ED9-8EFE232BC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US" dirty="0"/>
              <a:t>the minimum contig length needed to cover 50% of the genome”</a:t>
            </a:r>
          </a:p>
          <a:p>
            <a:r>
              <a:rPr lang="en-US" dirty="0"/>
              <a:t>So if the n50 is 100kb, half of the total genome length is in contigs 100kb or bigger</a:t>
            </a:r>
          </a:p>
        </p:txBody>
      </p:sp>
    </p:spTree>
    <p:extLst>
      <p:ext uri="{BB962C8B-B14F-4D97-AF65-F5344CB8AC3E}">
        <p14:creationId xmlns:p14="http://schemas.microsoft.com/office/powerpoint/2010/main" val="416707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B63838-AD7E-8C41-A8BC-E72073A0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00" y="0"/>
            <a:ext cx="7207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9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2"/>
          <p:cNvSpPr txBox="1">
            <a:spLocks noGrp="1"/>
          </p:cNvSpPr>
          <p:nvPr>
            <p:ph type="title"/>
          </p:nvPr>
        </p:nvSpPr>
        <p:spPr>
          <a:xfrm>
            <a:off x="409475" y="2038603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A64D79"/>
                </a:solidFill>
              </a:rPr>
              <a:t>Exercise:</a:t>
            </a:r>
            <a:endParaRPr sz="6000">
              <a:solidFill>
                <a:srgbClr val="A64D7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i="1">
                <a:solidFill>
                  <a:srgbClr val="A64D79"/>
                </a:solidFill>
              </a:rPr>
              <a:t>Paper genome assembly</a:t>
            </a:r>
            <a:endParaRPr sz="6000" i="1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Assemble these 45 sequences</a:t>
            </a:r>
            <a:endParaRPr sz="3000"/>
          </a:p>
        </p:txBody>
      </p:sp>
      <p:sp>
        <p:nvSpPr>
          <p:cNvPr id="471" name="Google Shape;471;p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_ass _gen _gen  mbly acte al_g al_g al_g al_g al_g asse asse asse bact cter cter cter cter e_as e_as e_as enom enom eria   gejo geno ial_ ial_ ial_ me_a me_a me_a mial ome_ ome_ ome_ ome_ me_a rial rial semb semb semb teri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Activities</a:t>
            </a:r>
            <a:endParaRPr/>
          </a:p>
        </p:txBody>
      </p:sp>
      <p:sp>
        <p:nvSpPr>
          <p:cNvPr id="170" name="Google Shape;170;p48"/>
          <p:cNvSpPr txBox="1">
            <a:spLocks noGrp="1"/>
          </p:cNvSpPr>
          <p:nvPr>
            <p:ph type="body" idx="1"/>
          </p:nvPr>
        </p:nvSpPr>
        <p:spPr>
          <a:xfrm>
            <a:off x="152400" y="1200150"/>
            <a:ext cx="8421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paper genome assembly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i="1"/>
              <a:t>de novo</a:t>
            </a:r>
            <a:r>
              <a:rPr lang="en-GB" sz="1800"/>
              <a:t> Assembly of a bacterial genome sequence from an Illumina readset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Annotation of the draft genome sequence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</a:t>
            </a:r>
            <a:endParaRPr/>
          </a:p>
        </p:txBody>
      </p:sp>
      <p:sp>
        <p:nvSpPr>
          <p:cNvPr id="477" name="Google Shape;477;p84"/>
          <p:cNvSpPr txBox="1">
            <a:spLocks noGrp="1"/>
          </p:cNvSpPr>
          <p:nvPr>
            <p:ph type="body" idx="1"/>
          </p:nvPr>
        </p:nvSpPr>
        <p:spPr>
          <a:xfrm>
            <a:off x="529375" y="1148600"/>
            <a:ext cx="8229600" cy="37257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bacterial_genome_assembly</a:t>
            </a:r>
            <a:endParaRPr sz="40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The first analysis step is either:</a:t>
            </a:r>
            <a:br>
              <a:rPr lang="en-GB" dirty="0"/>
            </a:br>
            <a:endParaRPr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 b="1" i="1" dirty="0"/>
              <a:t>de novo</a:t>
            </a:r>
            <a:r>
              <a:rPr lang="en-GB" b="1" dirty="0"/>
              <a:t> assembly</a:t>
            </a:r>
            <a:endParaRPr b="1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 dirty="0"/>
              <a:t>reconstruct the original sequences from reads alone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dirty="0"/>
              <a:t>like a jigsaw puzzle but ambiguous</a:t>
            </a:r>
            <a:br>
              <a:rPr lang="en-GB" dirty="0"/>
            </a:b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b="1" dirty="0"/>
              <a:t>Align to reference (Read Mapping)</a:t>
            </a:r>
            <a:endParaRPr b="1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 dirty="0"/>
              <a:t>find where reads fit on a known sequence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dirty="0"/>
              <a:t>can not always be uniquely placed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92" name="Google Shape;39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117" y="67256"/>
            <a:ext cx="1291075" cy="90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i="1">
                <a:solidFill>
                  <a:srgbClr val="38761D"/>
                </a:solidFill>
              </a:rPr>
              <a:t>de novo</a:t>
            </a:r>
            <a:r>
              <a:rPr lang="en-GB" sz="6000">
                <a:solidFill>
                  <a:srgbClr val="38761D"/>
                </a:solidFill>
              </a:rPr>
              <a:t> Assembly</a:t>
            </a:r>
            <a:endParaRPr sz="6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/>
              <a:t>de novo </a:t>
            </a:r>
            <a:r>
              <a:rPr lang="en-GB" sz="3000"/>
              <a:t>Assembly</a:t>
            </a:r>
            <a:endParaRPr sz="3000"/>
          </a:p>
        </p:txBody>
      </p:sp>
      <p:sp>
        <p:nvSpPr>
          <p:cNvPr id="403" name="Google Shape;403;p77"/>
          <p:cNvSpPr txBox="1">
            <a:spLocks noGrp="1"/>
          </p:cNvSpPr>
          <p:nvPr>
            <p:ph type="body" idx="1"/>
          </p:nvPr>
        </p:nvSpPr>
        <p:spPr>
          <a:xfrm>
            <a:off x="457200" y="1343026"/>
            <a:ext cx="8229600" cy="3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 i="1"/>
              <a:t>Reconstruct the original DNA sequences using the sequence reads alone</a:t>
            </a:r>
            <a:br>
              <a:rPr lang="en-GB" sz="2400" i="1"/>
            </a:br>
            <a:endParaRPr sz="2400"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When is </a:t>
            </a:r>
            <a:r>
              <a:rPr lang="en-GB" sz="2400" i="1"/>
              <a:t>de novo </a:t>
            </a:r>
            <a:r>
              <a:rPr lang="en-GB" sz="2400"/>
              <a:t>assembly required?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new "non-model" organisms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no sufficiently related reference genome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novel DNA segments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novel RNA transcripts and splice variants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discover fusion genes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identify contamination</a:t>
            </a:r>
            <a:endParaRPr sz="1800"/>
          </a:p>
        </p:txBody>
      </p:sp>
      <p:pic>
        <p:nvPicPr>
          <p:cNvPr id="404" name="Google Shape;40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775" y="50438"/>
            <a:ext cx="1196662" cy="1038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8"/>
          <p:cNvSpPr/>
          <p:nvPr/>
        </p:nvSpPr>
        <p:spPr>
          <a:xfrm>
            <a:off x="293925" y="4095206"/>
            <a:ext cx="8541000" cy="1048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/>
              <a:t>de novo </a:t>
            </a:r>
            <a:r>
              <a:rPr lang="en-GB" sz="3000"/>
              <a:t>Assembly</a:t>
            </a:r>
            <a:endParaRPr sz="3000"/>
          </a:p>
        </p:txBody>
      </p:sp>
      <p:sp>
        <p:nvSpPr>
          <p:cNvPr id="411" name="Google Shape;411;p78"/>
          <p:cNvSpPr txBox="1">
            <a:spLocks noGrp="1"/>
          </p:cNvSpPr>
          <p:nvPr>
            <p:ph type="body" idx="1"/>
          </p:nvPr>
        </p:nvSpPr>
        <p:spPr>
          <a:xfrm>
            <a:off x="457200" y="1057525"/>
            <a:ext cx="8229600" cy="20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 i="1"/>
              <a:t>One contig per chromosome/plasmid</a:t>
            </a:r>
            <a:endParaRPr sz="2400">
              <a:solidFill>
                <a:srgbClr val="3C78D8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not with current Illumina sequencing technology</a:t>
            </a:r>
            <a:endParaRPr sz="1800"/>
          </a:p>
        </p:txBody>
      </p:sp>
      <p:cxnSp>
        <p:nvCxnSpPr>
          <p:cNvPr id="412" name="Google Shape;412;p78"/>
          <p:cNvCxnSpPr/>
          <p:nvPr/>
        </p:nvCxnSpPr>
        <p:spPr>
          <a:xfrm>
            <a:off x="816425" y="3254288"/>
            <a:ext cx="3069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78"/>
          <p:cNvCxnSpPr/>
          <p:nvPr/>
        </p:nvCxnSpPr>
        <p:spPr>
          <a:xfrm>
            <a:off x="816425" y="2176594"/>
            <a:ext cx="24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78"/>
          <p:cNvCxnSpPr/>
          <p:nvPr/>
        </p:nvCxnSpPr>
        <p:spPr>
          <a:xfrm>
            <a:off x="968825" y="2290894"/>
            <a:ext cx="24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78"/>
          <p:cNvCxnSpPr/>
          <p:nvPr/>
        </p:nvCxnSpPr>
        <p:spPr>
          <a:xfrm>
            <a:off x="1121225" y="2405194"/>
            <a:ext cx="24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" name="Google Shape;416;p78"/>
          <p:cNvCxnSpPr/>
          <p:nvPr/>
        </p:nvCxnSpPr>
        <p:spPr>
          <a:xfrm>
            <a:off x="1273625" y="2519494"/>
            <a:ext cx="24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78"/>
          <p:cNvCxnSpPr/>
          <p:nvPr/>
        </p:nvCxnSpPr>
        <p:spPr>
          <a:xfrm>
            <a:off x="1426025" y="2633794"/>
            <a:ext cx="24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" name="Google Shape;418;p78"/>
          <p:cNvCxnSpPr/>
          <p:nvPr/>
        </p:nvCxnSpPr>
        <p:spPr>
          <a:xfrm>
            <a:off x="1578425" y="2748094"/>
            <a:ext cx="24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p78"/>
          <p:cNvCxnSpPr/>
          <p:nvPr/>
        </p:nvCxnSpPr>
        <p:spPr>
          <a:xfrm>
            <a:off x="1730825" y="2862394"/>
            <a:ext cx="24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420;p78"/>
          <p:cNvCxnSpPr/>
          <p:nvPr/>
        </p:nvCxnSpPr>
        <p:spPr>
          <a:xfrm>
            <a:off x="1883225" y="2976694"/>
            <a:ext cx="24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78"/>
          <p:cNvCxnSpPr/>
          <p:nvPr/>
        </p:nvCxnSpPr>
        <p:spPr>
          <a:xfrm>
            <a:off x="1045025" y="2176594"/>
            <a:ext cx="37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78"/>
          <p:cNvCxnSpPr/>
          <p:nvPr/>
        </p:nvCxnSpPr>
        <p:spPr>
          <a:xfrm rot="10800000">
            <a:off x="1371568" y="2180673"/>
            <a:ext cx="261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3" name="Google Shape;423;p78"/>
          <p:cNvSpPr/>
          <p:nvPr/>
        </p:nvSpPr>
        <p:spPr>
          <a:xfrm>
            <a:off x="3886200" y="3180804"/>
            <a:ext cx="881700" cy="159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4" name="Google Shape;424;p78"/>
          <p:cNvCxnSpPr/>
          <p:nvPr/>
        </p:nvCxnSpPr>
        <p:spPr>
          <a:xfrm>
            <a:off x="3788225" y="3033844"/>
            <a:ext cx="24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78"/>
          <p:cNvCxnSpPr/>
          <p:nvPr/>
        </p:nvCxnSpPr>
        <p:spPr>
          <a:xfrm>
            <a:off x="4016825" y="3033844"/>
            <a:ext cx="37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78"/>
          <p:cNvCxnSpPr/>
          <p:nvPr/>
        </p:nvCxnSpPr>
        <p:spPr>
          <a:xfrm rot="10800000">
            <a:off x="4343368" y="3037923"/>
            <a:ext cx="261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7" name="Google Shape;427;p78"/>
          <p:cNvSpPr txBox="1"/>
          <p:nvPr/>
        </p:nvSpPr>
        <p:spPr>
          <a:xfrm>
            <a:off x="4735275" y="3099169"/>
            <a:ext cx="261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?</a:t>
            </a:r>
            <a:endParaRPr/>
          </a:p>
        </p:txBody>
      </p:sp>
      <p:cxnSp>
        <p:nvCxnSpPr>
          <p:cNvPr id="428" name="Google Shape;428;p78"/>
          <p:cNvCxnSpPr/>
          <p:nvPr/>
        </p:nvCxnSpPr>
        <p:spPr>
          <a:xfrm flipH="1">
            <a:off x="6803475" y="2633794"/>
            <a:ext cx="1437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78"/>
          <p:cNvSpPr/>
          <p:nvPr/>
        </p:nvSpPr>
        <p:spPr>
          <a:xfrm rot="10800000">
            <a:off x="5921825" y="2552154"/>
            <a:ext cx="881700" cy="159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8"/>
          <p:cNvSpPr/>
          <p:nvPr/>
        </p:nvSpPr>
        <p:spPr>
          <a:xfrm>
            <a:off x="5704123" y="2311313"/>
            <a:ext cx="881712" cy="654426"/>
          </a:xfrm>
          <a:prstGeom prst="irregularSeal2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1" name="Google Shape;431;p78"/>
          <p:cNvCxnSpPr/>
          <p:nvPr/>
        </p:nvCxnSpPr>
        <p:spPr>
          <a:xfrm flipH="1">
            <a:off x="6803475" y="2976694"/>
            <a:ext cx="1437000" cy="42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78"/>
          <p:cNvSpPr/>
          <p:nvPr/>
        </p:nvSpPr>
        <p:spPr>
          <a:xfrm rot="10800000">
            <a:off x="5921825" y="2895054"/>
            <a:ext cx="881700" cy="159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78"/>
          <p:cNvSpPr/>
          <p:nvPr/>
        </p:nvSpPr>
        <p:spPr>
          <a:xfrm>
            <a:off x="5704124" y="2654213"/>
            <a:ext cx="881712" cy="654426"/>
          </a:xfrm>
          <a:prstGeom prst="irregularSeal2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4" name="Google Shape;434;p78"/>
          <p:cNvCxnSpPr/>
          <p:nvPr/>
        </p:nvCxnSpPr>
        <p:spPr>
          <a:xfrm flipH="1">
            <a:off x="6803475" y="2233744"/>
            <a:ext cx="1437000" cy="4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5" name="Google Shape;435;p78"/>
          <p:cNvSpPr/>
          <p:nvPr/>
        </p:nvSpPr>
        <p:spPr>
          <a:xfrm rot="10800000">
            <a:off x="5921825" y="2152104"/>
            <a:ext cx="881700" cy="159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78"/>
          <p:cNvSpPr/>
          <p:nvPr/>
        </p:nvSpPr>
        <p:spPr>
          <a:xfrm>
            <a:off x="5704124" y="1911263"/>
            <a:ext cx="881712" cy="654426"/>
          </a:xfrm>
          <a:prstGeom prst="irregularSeal2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7" name="Google Shape;437;p78"/>
          <p:cNvCxnSpPr/>
          <p:nvPr/>
        </p:nvCxnSpPr>
        <p:spPr>
          <a:xfrm flipH="1">
            <a:off x="6879675" y="4691194"/>
            <a:ext cx="14370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78"/>
          <p:cNvCxnSpPr/>
          <p:nvPr/>
        </p:nvCxnSpPr>
        <p:spPr>
          <a:xfrm flipH="1">
            <a:off x="6879675" y="4919794"/>
            <a:ext cx="1437000" cy="42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78"/>
          <p:cNvCxnSpPr/>
          <p:nvPr/>
        </p:nvCxnSpPr>
        <p:spPr>
          <a:xfrm flipH="1">
            <a:off x="6879675" y="4462594"/>
            <a:ext cx="1437000" cy="4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78"/>
          <p:cNvSpPr/>
          <p:nvPr/>
        </p:nvSpPr>
        <p:spPr>
          <a:xfrm>
            <a:off x="4033175" y="4919791"/>
            <a:ext cx="881700" cy="159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1" name="Google Shape;441;p78"/>
          <p:cNvCxnSpPr/>
          <p:nvPr/>
        </p:nvCxnSpPr>
        <p:spPr>
          <a:xfrm>
            <a:off x="968825" y="4740188"/>
            <a:ext cx="3069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42" name="Google Shape;442;p78"/>
          <p:cNvPicPr preferRelativeResize="0"/>
          <p:nvPr/>
        </p:nvPicPr>
        <p:blipFill rotWithShape="1">
          <a:blip r:embed="rId3">
            <a:alphaModFix/>
          </a:blip>
          <a:srcRect r="9115"/>
          <a:stretch/>
        </p:blipFill>
        <p:spPr>
          <a:xfrm>
            <a:off x="3878125" y="3523669"/>
            <a:ext cx="1306000" cy="552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" name="Google Shape;443;p78"/>
          <p:cNvCxnSpPr/>
          <p:nvPr/>
        </p:nvCxnSpPr>
        <p:spPr>
          <a:xfrm>
            <a:off x="4408725" y="3478800"/>
            <a:ext cx="11700" cy="813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Long Reads</a:t>
            </a:r>
            <a:endParaRPr sz="3000"/>
          </a:p>
        </p:txBody>
      </p:sp>
      <p:sp>
        <p:nvSpPr>
          <p:cNvPr id="449" name="Google Shape;449;p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One contig per Chromosome?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/>
              <a:t>When Reads are longer than Longest Repeated in a genome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/>
              <a:t>Bacteria: rRNA operons, transposons: longest ~7 kb 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/>
              <a:t>PacBio, Oxford Nanopore - Reads longer than 7 kb</a:t>
            </a: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Still expensive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/>
              <a:t>extra information does not always justify the extra cost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/>
              <a:t>de novo </a:t>
            </a:r>
            <a:r>
              <a:rPr lang="en-GB" sz="3000"/>
              <a:t>Assembly</a:t>
            </a:r>
            <a:endParaRPr sz="3000"/>
          </a:p>
        </p:txBody>
      </p:sp>
      <p:sp>
        <p:nvSpPr>
          <p:cNvPr id="455" name="Google Shape;455;p80"/>
          <p:cNvSpPr txBox="1">
            <a:spLocks noGrp="1"/>
          </p:cNvSpPr>
          <p:nvPr>
            <p:ph type="body" idx="1"/>
          </p:nvPr>
        </p:nvSpPr>
        <p:spPr>
          <a:xfrm>
            <a:off x="413975" y="1164944"/>
            <a:ext cx="82296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What Purpose?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Reconstruction of the genome sequence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/>
              <a:t>conservative (no false joins!)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Output?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A set of Contigs - multi-</a:t>
            </a:r>
            <a:r>
              <a:rPr lang="en-GB" sz="2400" dirty="0" err="1"/>
              <a:t>fasta</a:t>
            </a:r>
            <a:r>
              <a:rPr lang="en-GB" sz="2400" dirty="0"/>
              <a:t> file</a:t>
            </a:r>
            <a:endParaRPr sz="2400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Software?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Illumina reads: </a:t>
            </a:r>
            <a:r>
              <a:rPr lang="en-GB" sz="2400" i="1" dirty="0"/>
              <a:t>Velvet, </a:t>
            </a:r>
            <a:r>
              <a:rPr lang="en-GB" sz="2400" i="1" dirty="0" err="1"/>
              <a:t>MegaHit</a:t>
            </a:r>
            <a:r>
              <a:rPr lang="en-GB" sz="2400" i="1" dirty="0"/>
              <a:t> </a:t>
            </a:r>
            <a:r>
              <a:rPr lang="en-GB" sz="2400" dirty="0"/>
              <a:t>or</a:t>
            </a:r>
            <a:r>
              <a:rPr lang="en-GB" sz="2400" i="1" dirty="0"/>
              <a:t> </a:t>
            </a:r>
            <a:r>
              <a:rPr lang="en-GB" sz="2400" i="1" dirty="0" err="1"/>
              <a:t>SPAdes</a:t>
            </a:r>
            <a:r>
              <a:rPr lang="en-GB" sz="2400" i="1" dirty="0"/>
              <a:t> </a:t>
            </a:r>
            <a:r>
              <a:rPr lang="en-GB" sz="2400" i="1" dirty="0" err="1"/>
              <a:t>Shovill</a:t>
            </a:r>
            <a:r>
              <a:rPr lang="en-GB" sz="2400" i="1" dirty="0"/>
              <a:t> </a:t>
            </a:r>
            <a:r>
              <a:rPr lang="en-GB" sz="2400" i="1" dirty="0" err="1"/>
              <a:t>Unicycler</a:t>
            </a:r>
            <a:endParaRPr sz="24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81" descr="Screenshot from 2015-02-04 23:17: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3" y="117872"/>
            <a:ext cx="5679281" cy="4907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302</Words>
  <Application>Microsoft Macintosh PowerPoint</Application>
  <PresentationFormat>On-screen Show (16:9)</PresentationFormat>
  <Paragraphs>56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Simple Light</vt:lpstr>
      <vt:lpstr>Custom</vt:lpstr>
      <vt:lpstr>Custom</vt:lpstr>
      <vt:lpstr>Custom</vt:lpstr>
      <vt:lpstr> Genome Assembly</vt:lpstr>
      <vt:lpstr>Activities</vt:lpstr>
      <vt:lpstr>PowerPoint Presentation</vt:lpstr>
      <vt:lpstr>de novo Assembly</vt:lpstr>
      <vt:lpstr>de novo Assembly</vt:lpstr>
      <vt:lpstr>de novo Assembly</vt:lpstr>
      <vt:lpstr>Long Reads</vt:lpstr>
      <vt:lpstr>de novo 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Assessing assembly quality</vt:lpstr>
      <vt:lpstr>n50</vt:lpstr>
      <vt:lpstr>PowerPoint Presentation</vt:lpstr>
      <vt:lpstr>Exercise: Paper genome assembly</vt:lpstr>
      <vt:lpstr>Assemble these 45 sequences</vt:lpstr>
      <vt:lpstr>Answer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Genome Assembly</dc:title>
  <cp:lastModifiedBy>Liz Batty</cp:lastModifiedBy>
  <cp:revision>5</cp:revision>
  <dcterms:modified xsi:type="dcterms:W3CDTF">2019-03-25T09:47:21Z</dcterms:modified>
</cp:coreProperties>
</file>