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0" r:id="rId4"/>
    <p:sldId id="261" r:id="rId5"/>
    <p:sldId id="263" r:id="rId6"/>
    <p:sldId id="262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86" y="-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99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88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39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20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8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047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70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8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6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890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4F79-DAA8-4003-85C1-56D6592189B7}" type="datetimeFigureOut">
              <a:rPr lang="nl-NL" smtClean="0"/>
              <a:t>6-2-2018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2BEB-D39A-46A2-B88B-5F8CD7B9CE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55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7Ro6abxu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CFzCDg9yp7Q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04325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Automatiseren</a:t>
            </a:r>
            <a:r>
              <a:rPr lang="en-GB" b="1" dirty="0" smtClean="0"/>
              <a:t> week 2</a:t>
            </a:r>
            <a:br>
              <a:rPr lang="en-GB" b="1" dirty="0" smtClean="0"/>
            </a:br>
            <a:r>
              <a:rPr lang="en-GB" b="1" dirty="0" err="1" smtClean="0"/>
              <a:t>Passieve</a:t>
            </a:r>
            <a:r>
              <a:rPr lang="en-GB" b="1" dirty="0" smtClean="0"/>
              <a:t> </a:t>
            </a:r>
            <a:r>
              <a:rPr lang="en-GB" b="1" dirty="0" err="1"/>
              <a:t>elementen</a:t>
            </a:r>
            <a:r>
              <a:rPr lang="en-GB" b="1" dirty="0"/>
              <a:t>: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err="1" smtClean="0"/>
              <a:t>weerstand</a:t>
            </a:r>
            <a:r>
              <a:rPr lang="en-GB" b="1" dirty="0" smtClean="0"/>
              <a:t> </a:t>
            </a:r>
            <a:r>
              <a:rPr lang="en-GB" b="1" dirty="0"/>
              <a:t>en </a:t>
            </a:r>
            <a:r>
              <a:rPr lang="en-GB" b="1" dirty="0" err="1"/>
              <a:t>condensator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694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Weerstand</a:t>
            </a:r>
            <a:r>
              <a:rPr lang="en-GB" b="1" dirty="0" smtClean="0"/>
              <a:t> en </a:t>
            </a:r>
            <a:r>
              <a:rPr lang="en-GB" b="1" dirty="0" err="1" smtClean="0"/>
              <a:t>schakelingen</a:t>
            </a:r>
            <a:endParaRPr lang="nl-NL" b="1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Definities</a:t>
            </a:r>
            <a:r>
              <a:rPr lang="en-GB" dirty="0"/>
              <a:t> van </a:t>
            </a:r>
            <a:r>
              <a:rPr lang="en-GB" dirty="0" err="1"/>
              <a:t>stroom</a:t>
            </a:r>
            <a:r>
              <a:rPr lang="en-GB" dirty="0"/>
              <a:t>, spanning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weerstand</a:t>
            </a:r>
            <a:r>
              <a:rPr lang="en-GB" dirty="0"/>
              <a:t>. Wet van </a:t>
            </a:r>
            <a:r>
              <a:rPr lang="en-GB" dirty="0" smtClean="0"/>
              <a:t>Ohm.</a:t>
            </a:r>
            <a:endParaRPr lang="en-GB" dirty="0"/>
          </a:p>
          <a:p>
            <a:endParaRPr lang="en-GB" dirty="0"/>
          </a:p>
          <a:p>
            <a:r>
              <a:rPr lang="en-GB" dirty="0"/>
              <a:t>Serie-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parallelschakeling</a:t>
            </a:r>
            <a:r>
              <a:rPr lang="en-GB" dirty="0"/>
              <a:t>. </a:t>
            </a:r>
            <a:r>
              <a:rPr lang="en-GB" dirty="0" err="1"/>
              <a:t>Wetten</a:t>
            </a:r>
            <a:r>
              <a:rPr lang="en-GB" dirty="0"/>
              <a:t> van </a:t>
            </a:r>
            <a:r>
              <a:rPr lang="en-GB" dirty="0" smtClean="0"/>
              <a:t>Kirchhoff. </a:t>
            </a:r>
            <a:r>
              <a:rPr lang="en-GB" dirty="0" err="1"/>
              <a:t>Vervangingsweerstand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oefening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stromen</a:t>
            </a:r>
            <a:r>
              <a:rPr lang="en-GB" dirty="0"/>
              <a:t> en </a:t>
            </a:r>
            <a:r>
              <a:rPr lang="en-GB" dirty="0" err="1"/>
              <a:t>spanningen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stroomkring</a:t>
            </a:r>
            <a:r>
              <a:rPr lang="en-GB" dirty="0" smtClean="0"/>
              <a:t> </a:t>
            </a:r>
            <a:r>
              <a:rPr lang="en-GB" dirty="0" err="1" smtClean="0"/>
              <a:t>kunnen</a:t>
            </a:r>
            <a:r>
              <a:rPr lang="en-GB" dirty="0" smtClean="0"/>
              <a:t> </a:t>
            </a:r>
            <a:r>
              <a:rPr lang="en-GB" dirty="0" err="1"/>
              <a:t>uitrekenen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eenvoudig</a:t>
            </a:r>
            <a:r>
              <a:rPr lang="en-GB" dirty="0"/>
              <a:t> network (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opgaven</a:t>
            </a:r>
            <a:r>
              <a:rPr lang="en-GB" dirty="0"/>
              <a:t> in het </a:t>
            </a:r>
            <a:r>
              <a:rPr lang="en-GB" dirty="0" err="1" smtClean="0"/>
              <a:t>boek</a:t>
            </a:r>
            <a:r>
              <a:rPr lang="en-GB" dirty="0" smtClean="0"/>
              <a:t>, </a:t>
            </a:r>
            <a:r>
              <a:rPr lang="en-GB" dirty="0" err="1" smtClean="0"/>
              <a:t>hoofdstuk</a:t>
            </a:r>
            <a:r>
              <a:rPr lang="en-GB" dirty="0" smtClean="0"/>
              <a:t> 5).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videovoorbeeld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berekening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https://www.youtube.com/watch?v=qP7Ro6abxuw</a:t>
            </a:r>
            <a:endParaRPr lang="en-GB" dirty="0"/>
          </a:p>
          <a:p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29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60021"/>
            <a:ext cx="10515600" cy="930667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Definities</a:t>
            </a:r>
            <a:r>
              <a:rPr lang="en-GB" b="1" dirty="0"/>
              <a:t> van </a:t>
            </a:r>
            <a:r>
              <a:rPr lang="en-GB" b="1" dirty="0" err="1"/>
              <a:t>stroom</a:t>
            </a:r>
            <a:r>
              <a:rPr lang="en-GB" b="1" dirty="0"/>
              <a:t>, spanning en </a:t>
            </a:r>
            <a:r>
              <a:rPr lang="en-GB" b="1" dirty="0" err="1" smtClean="0"/>
              <a:t>weerstand</a:t>
            </a:r>
            <a:r>
              <a:rPr lang="en-GB" b="1" dirty="0"/>
              <a:t> </a:t>
            </a:r>
            <a:r>
              <a:rPr lang="en-GB" b="1" dirty="0" smtClean="0"/>
              <a:t>en de</a:t>
            </a:r>
            <a:r>
              <a:rPr lang="en-GB" b="1" dirty="0"/>
              <a:t> </a:t>
            </a:r>
            <a:r>
              <a:rPr lang="en-GB" b="1" dirty="0" smtClean="0"/>
              <a:t>Wet </a:t>
            </a:r>
            <a:r>
              <a:rPr lang="en-GB" b="1" dirty="0"/>
              <a:t>van Ohm</a:t>
            </a:r>
            <a:r>
              <a:rPr lang="en-GB" dirty="0"/>
              <a:t/>
            </a:r>
            <a:br>
              <a:rPr lang="en-GB" dirty="0"/>
            </a:b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Stroom</a:t>
            </a:r>
            <a:r>
              <a:rPr lang="en-GB" dirty="0" smtClean="0"/>
              <a:t> I = Q/t,   (</a:t>
            </a:r>
            <a:r>
              <a:rPr lang="en-GB" dirty="0" err="1" smtClean="0"/>
              <a:t>eenheid</a:t>
            </a:r>
            <a:r>
              <a:rPr lang="en-GB" dirty="0" smtClean="0"/>
              <a:t> Ampère, A)</a:t>
            </a:r>
          </a:p>
          <a:p>
            <a:pPr marL="0" indent="0">
              <a:buNone/>
            </a:pPr>
            <a:r>
              <a:rPr lang="nl-NL" dirty="0" smtClean="0"/>
              <a:t>Q is de elektrische lading, (eenheid Coulomb, C)</a:t>
            </a:r>
          </a:p>
          <a:p>
            <a:pPr marL="0" indent="0">
              <a:buNone/>
            </a:pPr>
            <a:r>
              <a:rPr lang="nl-NL" dirty="0" smtClean="0"/>
              <a:t>1 elektron heeft lading  </a:t>
            </a:r>
            <a:r>
              <a:rPr lang="nl-NL" dirty="0" smtClean="0">
                <a:sym typeface="Symbol" panose="05050102010706020507" pitchFamily="18" charset="2"/>
              </a:rPr>
              <a:t>1,6*10</a:t>
            </a:r>
            <a:r>
              <a:rPr lang="nl-NL" baseline="30000" dirty="0" smtClean="0">
                <a:sym typeface="Symbol" panose="05050102010706020507" pitchFamily="18" charset="2"/>
              </a:rPr>
              <a:t>-19</a:t>
            </a:r>
            <a:r>
              <a:rPr lang="nl-NL" dirty="0" smtClean="0">
                <a:sym typeface="Symbol" panose="05050102010706020507" pitchFamily="18" charset="2"/>
              </a:rPr>
              <a:t> C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U is de spanning (Volt, V)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/>
              <a:t>Wet van Ohm: I = U/R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R is de weerstand (Ohm, </a:t>
            </a:r>
            <a:r>
              <a:rPr lang="el-GR" dirty="0" smtClean="0"/>
              <a:t>Ω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770" y="200826"/>
            <a:ext cx="3932237" cy="888023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Serieschakeling</a:t>
            </a:r>
            <a:endParaRPr lang="nl-NL" b="1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575676" y="3572142"/>
            <a:ext cx="6012421" cy="2759761"/>
          </a:xfrm>
        </p:spPr>
        <p:txBody>
          <a:bodyPr>
            <a:normAutofit/>
          </a:bodyPr>
          <a:lstStyle/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Hoe </a:t>
            </a:r>
            <a:r>
              <a:rPr lang="en-GB" b="1" dirty="0" err="1" smtClean="0"/>
              <a:t>groot</a:t>
            </a:r>
            <a:r>
              <a:rPr lang="en-GB" b="1" dirty="0" smtClean="0"/>
              <a:t> is de </a:t>
            </a:r>
            <a:r>
              <a:rPr lang="en-GB" b="1" dirty="0" err="1" smtClean="0"/>
              <a:t>vervangingsweerstand</a:t>
            </a:r>
            <a:r>
              <a:rPr lang="en-GB" b="1" dirty="0" smtClean="0"/>
              <a:t>?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Bereken</a:t>
            </a:r>
            <a:r>
              <a:rPr lang="en-GB" b="1" dirty="0"/>
              <a:t> de </a:t>
            </a:r>
            <a:r>
              <a:rPr lang="en-GB" b="1" dirty="0" err="1"/>
              <a:t>stroom</a:t>
            </a:r>
            <a:r>
              <a:rPr lang="en-GB" b="1" dirty="0"/>
              <a:t> en de </a:t>
            </a:r>
            <a:r>
              <a:rPr lang="en-GB" b="1" dirty="0" err="1"/>
              <a:t>deelspanningen</a:t>
            </a:r>
            <a:r>
              <a:rPr lang="en-GB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Bouw</a:t>
            </a:r>
            <a:r>
              <a:rPr lang="en-GB" b="1" dirty="0" smtClean="0"/>
              <a:t>  </a:t>
            </a:r>
            <a:r>
              <a:rPr lang="en-GB" b="1" dirty="0" err="1" smtClean="0"/>
              <a:t>een</a:t>
            </a:r>
            <a:r>
              <a:rPr lang="en-GB" b="1" dirty="0" smtClean="0"/>
              <a:t> </a:t>
            </a:r>
            <a:r>
              <a:rPr lang="en-GB" b="1" dirty="0" err="1" smtClean="0"/>
              <a:t>serieschakeling</a:t>
            </a:r>
            <a:r>
              <a:rPr lang="en-GB" b="1" dirty="0" smtClean="0"/>
              <a:t>, t</a:t>
            </a:r>
            <a:r>
              <a:rPr lang="nl-NL" b="1" dirty="0" smtClean="0"/>
              <a:t>eken </a:t>
            </a:r>
            <a:r>
              <a:rPr lang="nl-NL" b="1" dirty="0"/>
              <a:t>het schema en geef daarin alle grootheden </a:t>
            </a:r>
            <a:r>
              <a:rPr lang="nl-NL" b="1" dirty="0" smtClean="0"/>
              <a:t>aan</a:t>
            </a:r>
            <a:r>
              <a:rPr lang="en-GB" b="1" dirty="0" smtClean="0"/>
              <a:t>.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Waarom</a:t>
            </a:r>
            <a:r>
              <a:rPr lang="en-GB" b="1" dirty="0" smtClean="0"/>
              <a:t> kun je </a:t>
            </a:r>
            <a:r>
              <a:rPr lang="en-GB" b="1" dirty="0" err="1" smtClean="0"/>
              <a:t>een</a:t>
            </a:r>
            <a:r>
              <a:rPr lang="en-GB" b="1" dirty="0" smtClean="0"/>
              <a:t> </a:t>
            </a:r>
            <a:r>
              <a:rPr lang="en-GB" b="1" dirty="0" err="1" smtClean="0"/>
              <a:t>serieschakeling</a:t>
            </a:r>
            <a:r>
              <a:rPr lang="en-GB" b="1" dirty="0" smtClean="0"/>
              <a:t> van </a:t>
            </a:r>
            <a:r>
              <a:rPr lang="en-GB" b="1" dirty="0" err="1" smtClean="0"/>
              <a:t>meerdere</a:t>
            </a:r>
            <a:r>
              <a:rPr lang="en-GB" b="1" dirty="0" smtClean="0"/>
              <a:t> </a:t>
            </a:r>
            <a:r>
              <a:rPr lang="en-GB" b="1" dirty="0" err="1" smtClean="0"/>
              <a:t>weerstanden</a:t>
            </a:r>
            <a:r>
              <a:rPr lang="en-GB" b="1" dirty="0" smtClean="0"/>
              <a:t> </a:t>
            </a:r>
            <a:r>
              <a:rPr lang="en-GB" b="1" dirty="0" err="1" smtClean="0"/>
              <a:t>als</a:t>
            </a:r>
            <a:r>
              <a:rPr lang="en-GB" b="1" dirty="0" smtClean="0"/>
              <a:t> </a:t>
            </a:r>
            <a:r>
              <a:rPr lang="en-GB" b="1" dirty="0" err="1" smtClean="0"/>
              <a:t>spanningsdeler</a:t>
            </a:r>
            <a:r>
              <a:rPr lang="en-GB" b="1" dirty="0" smtClean="0"/>
              <a:t> </a:t>
            </a:r>
            <a:r>
              <a:rPr lang="en-GB" b="1" dirty="0" err="1" smtClean="0"/>
              <a:t>gebruiken</a:t>
            </a:r>
            <a:r>
              <a:rPr lang="en-GB" b="1" dirty="0" smtClean="0"/>
              <a:t>?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2" y="1296212"/>
            <a:ext cx="4170362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53" y="352149"/>
            <a:ext cx="6205538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87039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Parallelschakeling</a:t>
            </a:r>
            <a:endParaRPr lang="nl-NL" b="1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37" y="3190874"/>
            <a:ext cx="3024188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2" y="2459037"/>
            <a:ext cx="5048250" cy="377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4238714" y="630252"/>
            <a:ext cx="7281017" cy="23351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Hoe </a:t>
            </a:r>
            <a:r>
              <a:rPr lang="en-GB" b="1" dirty="0" err="1" smtClean="0"/>
              <a:t>groot</a:t>
            </a:r>
            <a:r>
              <a:rPr lang="en-GB" b="1" dirty="0" smtClean="0"/>
              <a:t> is de </a:t>
            </a:r>
            <a:r>
              <a:rPr lang="en-GB" b="1" dirty="0" err="1" smtClean="0"/>
              <a:t>vervangingsweerstand</a:t>
            </a:r>
            <a:r>
              <a:rPr lang="en-GB" b="1" dirty="0" smtClean="0"/>
              <a:t>?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Bereken</a:t>
            </a:r>
            <a:r>
              <a:rPr lang="en-GB" b="1" dirty="0"/>
              <a:t> de </a:t>
            </a:r>
            <a:r>
              <a:rPr lang="en-GB" b="1" dirty="0" err="1"/>
              <a:t>spanning</a:t>
            </a:r>
            <a:r>
              <a:rPr lang="en-GB" b="1" dirty="0" err="1" smtClean="0"/>
              <a:t>en</a:t>
            </a:r>
            <a:r>
              <a:rPr lang="en-GB" b="1" dirty="0" smtClean="0"/>
              <a:t> </a:t>
            </a:r>
            <a:r>
              <a:rPr lang="en-GB" b="1" dirty="0"/>
              <a:t>de </a:t>
            </a:r>
            <a:r>
              <a:rPr lang="en-GB" b="1" dirty="0" err="1" smtClean="0"/>
              <a:t>deelstroomen</a:t>
            </a:r>
            <a:r>
              <a:rPr lang="en-GB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Bouw</a:t>
            </a:r>
            <a:r>
              <a:rPr lang="en-GB" b="1" dirty="0" smtClean="0"/>
              <a:t>  </a:t>
            </a:r>
            <a:r>
              <a:rPr lang="en-GB" b="1" dirty="0" err="1" smtClean="0"/>
              <a:t>een</a:t>
            </a:r>
            <a:r>
              <a:rPr lang="en-GB" b="1" dirty="0" smtClean="0"/>
              <a:t> </a:t>
            </a:r>
            <a:r>
              <a:rPr lang="en-GB" b="1" dirty="0" err="1" smtClean="0"/>
              <a:t>parallelschakeling</a:t>
            </a:r>
            <a:r>
              <a:rPr lang="en-GB" b="1" dirty="0" smtClean="0"/>
              <a:t>, </a:t>
            </a:r>
            <a:r>
              <a:rPr lang="en-GB" b="1" dirty="0" err="1" smtClean="0"/>
              <a:t>teken</a:t>
            </a:r>
            <a:r>
              <a:rPr lang="en-GB" b="1" dirty="0" smtClean="0"/>
              <a:t> het schema en </a:t>
            </a:r>
            <a:r>
              <a:rPr lang="en-GB" b="1" dirty="0" err="1" smtClean="0"/>
              <a:t>geef</a:t>
            </a:r>
            <a:r>
              <a:rPr lang="en-GB" b="1" dirty="0" smtClean="0"/>
              <a:t> </a:t>
            </a:r>
            <a:r>
              <a:rPr lang="en-GB" b="1" dirty="0" err="1" smtClean="0"/>
              <a:t>daarin</a:t>
            </a:r>
            <a:r>
              <a:rPr lang="en-GB" b="1" dirty="0" smtClean="0"/>
              <a:t> </a:t>
            </a:r>
            <a:r>
              <a:rPr lang="en-GB" b="1" dirty="0" err="1" smtClean="0"/>
              <a:t>alle</a:t>
            </a:r>
            <a:r>
              <a:rPr lang="en-GB" b="1" dirty="0" smtClean="0"/>
              <a:t> </a:t>
            </a:r>
            <a:r>
              <a:rPr lang="en-GB" b="1" dirty="0" err="1" smtClean="0"/>
              <a:t>grootheden</a:t>
            </a:r>
            <a:r>
              <a:rPr lang="en-GB" b="1" dirty="0" smtClean="0"/>
              <a:t> </a:t>
            </a:r>
            <a:r>
              <a:rPr lang="en-GB" b="1" dirty="0" err="1" smtClean="0"/>
              <a:t>aan</a:t>
            </a:r>
            <a:r>
              <a:rPr lang="en-GB" b="1" dirty="0" smtClean="0"/>
              <a:t>.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Waarom</a:t>
            </a:r>
            <a:r>
              <a:rPr lang="en-GB" b="1" dirty="0" smtClean="0"/>
              <a:t> kun je </a:t>
            </a:r>
            <a:r>
              <a:rPr lang="en-GB" b="1" dirty="0" err="1" smtClean="0"/>
              <a:t>een</a:t>
            </a:r>
            <a:r>
              <a:rPr lang="en-GB" b="1" dirty="0" smtClean="0"/>
              <a:t> </a:t>
            </a:r>
            <a:r>
              <a:rPr lang="en-GB" b="1" dirty="0" err="1" smtClean="0"/>
              <a:t>parallelschakeling</a:t>
            </a:r>
            <a:r>
              <a:rPr lang="en-GB" b="1" dirty="0" smtClean="0"/>
              <a:t> van </a:t>
            </a:r>
            <a:r>
              <a:rPr lang="en-GB" b="1" dirty="0" err="1" smtClean="0"/>
              <a:t>meerdere</a:t>
            </a:r>
            <a:r>
              <a:rPr lang="en-GB" b="1" dirty="0" smtClean="0"/>
              <a:t> </a:t>
            </a:r>
            <a:r>
              <a:rPr lang="en-GB" b="1" dirty="0" err="1" smtClean="0"/>
              <a:t>weerstanden</a:t>
            </a:r>
            <a:r>
              <a:rPr lang="en-GB" b="1" dirty="0" smtClean="0"/>
              <a:t> </a:t>
            </a:r>
            <a:r>
              <a:rPr lang="en-GB" b="1" dirty="0" err="1" smtClean="0"/>
              <a:t>als</a:t>
            </a:r>
            <a:r>
              <a:rPr lang="en-GB" b="1" dirty="0" smtClean="0"/>
              <a:t> </a:t>
            </a:r>
            <a:r>
              <a:rPr lang="en-GB" b="1" dirty="0" err="1" smtClean="0"/>
              <a:t>stroomdeler</a:t>
            </a:r>
            <a:r>
              <a:rPr lang="en-GB" b="1" dirty="0" smtClean="0"/>
              <a:t> </a:t>
            </a:r>
            <a:r>
              <a:rPr lang="en-GB" b="1" dirty="0" err="1" smtClean="0"/>
              <a:t>gebruiken</a:t>
            </a:r>
            <a:r>
              <a:rPr lang="en-GB" b="1" dirty="0" smtClean="0"/>
              <a:t>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240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Wetten</a:t>
            </a:r>
            <a:r>
              <a:rPr lang="en-GB" dirty="0"/>
              <a:t> van </a:t>
            </a:r>
            <a:r>
              <a:rPr lang="en-GB" dirty="0" smtClean="0"/>
              <a:t>Kirchhoff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17632" y="1842716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 </a:t>
            </a:r>
            <a:r>
              <a:rPr lang="en-GB" dirty="0" err="1" smtClean="0"/>
              <a:t>som</a:t>
            </a:r>
            <a:r>
              <a:rPr lang="en-GB" dirty="0" smtClean="0"/>
              <a:t> van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stromen</a:t>
            </a:r>
            <a:r>
              <a:rPr lang="en-GB" dirty="0" smtClean="0"/>
              <a:t> in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knooppunt</a:t>
            </a:r>
            <a:r>
              <a:rPr lang="en-GB" dirty="0" smtClean="0"/>
              <a:t> is </a:t>
            </a:r>
            <a:r>
              <a:rPr lang="en-GB" dirty="0" err="1" smtClean="0"/>
              <a:t>nul</a:t>
            </a:r>
            <a:r>
              <a:rPr lang="en-GB" dirty="0" smtClean="0"/>
              <a:t>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 </a:t>
            </a:r>
            <a:r>
              <a:rPr lang="en-GB" dirty="0" err="1" smtClean="0"/>
              <a:t>som</a:t>
            </a:r>
            <a:r>
              <a:rPr lang="en-GB" dirty="0" smtClean="0"/>
              <a:t> van de </a:t>
            </a:r>
            <a:r>
              <a:rPr lang="en-GB" dirty="0" err="1" smtClean="0"/>
              <a:t>spanningen</a:t>
            </a:r>
            <a:r>
              <a:rPr lang="en-GB" dirty="0" smtClean="0"/>
              <a:t> van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spanningsbronnen</a:t>
            </a:r>
            <a:r>
              <a:rPr lang="en-GB" dirty="0" smtClean="0"/>
              <a:t> in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gesloten</a:t>
            </a:r>
            <a:r>
              <a:rPr lang="en-GB" dirty="0" smtClean="0"/>
              <a:t> circuit is </a:t>
            </a:r>
            <a:r>
              <a:rPr lang="en-GB" dirty="0" err="1" smtClean="0"/>
              <a:t>tegenovergesteld</a:t>
            </a:r>
            <a:r>
              <a:rPr lang="en-GB" dirty="0" smtClean="0"/>
              <a:t> </a:t>
            </a:r>
            <a:r>
              <a:rPr lang="en-GB" dirty="0" err="1" smtClean="0"/>
              <a:t>gelijk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de </a:t>
            </a:r>
            <a:r>
              <a:rPr lang="en-GB" dirty="0" err="1" smtClean="0"/>
              <a:t>som</a:t>
            </a:r>
            <a:r>
              <a:rPr lang="en-GB" dirty="0" smtClean="0"/>
              <a:t> van de </a:t>
            </a:r>
            <a:r>
              <a:rPr lang="en-GB" dirty="0" err="1" smtClean="0"/>
              <a:t>spanningen</a:t>
            </a:r>
            <a:r>
              <a:rPr lang="en-GB" dirty="0" smtClean="0"/>
              <a:t> over de </a:t>
            </a:r>
            <a:r>
              <a:rPr lang="en-GB" dirty="0" err="1" smtClean="0"/>
              <a:t>weerstanden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2" descr="Z:\2-Pagination\Graphics\Infinitas\NOORDHOFF\JPEG &amp; PPT\844.254939_Electrical WTB\JPEG\4 colour_INF_9789001836764_ELEKTROTECHNIEK WTB_cPDF\Fig96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58" y="1760434"/>
            <a:ext cx="1922916" cy="129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69" y="3772420"/>
            <a:ext cx="349964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24107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Condensator</a:t>
            </a:r>
            <a:endParaRPr lang="nl-NL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57562" y="981306"/>
            <a:ext cx="5062654" cy="212081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Twee </a:t>
            </a:r>
            <a:r>
              <a:rPr lang="en-GB" sz="2000" dirty="0" smtClean="0"/>
              <a:t>platen</a:t>
            </a:r>
            <a:r>
              <a:rPr lang="en-GB" sz="2000" dirty="0"/>
              <a:t> </a:t>
            </a:r>
            <a:r>
              <a:rPr lang="en-GB" sz="2000" dirty="0" smtClean="0"/>
              <a:t>met </a:t>
            </a:r>
            <a:r>
              <a:rPr lang="en-GB" sz="2000" dirty="0" err="1" smtClean="0"/>
              <a:t>diëlektricum</a:t>
            </a:r>
            <a:r>
              <a:rPr lang="en-GB" sz="2000" dirty="0" smtClean="0"/>
              <a:t> </a:t>
            </a:r>
            <a:r>
              <a:rPr lang="en-GB" sz="2000" dirty="0" err="1" smtClean="0"/>
              <a:t>ertussen</a:t>
            </a:r>
            <a:r>
              <a:rPr lang="en-GB" sz="2000" dirty="0" smtClean="0"/>
              <a:t> </a:t>
            </a:r>
            <a:r>
              <a:rPr lang="en-GB" sz="2000" smtClean="0"/>
              <a:t>(</a:t>
            </a:r>
            <a:r>
              <a:rPr lang="en-GB" sz="2000" smtClean="0"/>
              <a:t>H8.2)</a:t>
            </a:r>
            <a:endParaRPr lang="en-GB" sz="20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2000" dirty="0" err="1" smtClean="0"/>
              <a:t>Capaciteit</a:t>
            </a:r>
            <a:r>
              <a:rPr lang="en-GB" sz="2000" dirty="0" smtClean="0"/>
              <a:t> </a:t>
            </a:r>
            <a:r>
              <a:rPr lang="en-GB" sz="2000" dirty="0"/>
              <a:t>(</a:t>
            </a:r>
            <a:r>
              <a:rPr lang="en-GB" sz="2000" dirty="0" err="1">
                <a:hlinkClick r:id="rId2"/>
              </a:rPr>
              <a:t>hier</a:t>
            </a:r>
            <a:r>
              <a:rPr lang="en-GB" sz="2000" dirty="0">
                <a:hlinkClick r:id="rId2"/>
              </a:rPr>
              <a:t> </a:t>
            </a:r>
            <a:r>
              <a:rPr lang="en-GB" sz="2000" dirty="0" err="1">
                <a:hlinkClick r:id="rId2"/>
              </a:rPr>
              <a:t>korte</a:t>
            </a:r>
            <a:r>
              <a:rPr lang="en-GB" sz="2000" dirty="0">
                <a:hlinkClick r:id="rId2"/>
              </a:rPr>
              <a:t> video</a:t>
            </a:r>
            <a:r>
              <a:rPr lang="en-GB" sz="2000" dirty="0" smtClean="0"/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20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2000" dirty="0" smtClean="0"/>
              <a:t>C = Q/U , </a:t>
            </a:r>
            <a:r>
              <a:rPr lang="en-GB" sz="2000" dirty="0" err="1" smtClean="0"/>
              <a:t>eenheid</a:t>
            </a:r>
            <a:r>
              <a:rPr lang="en-GB" sz="2000" dirty="0" smtClean="0"/>
              <a:t> van C is farad.</a:t>
            </a:r>
            <a:endParaRPr lang="en-GB" sz="20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2000" dirty="0"/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dirty="0">
              <a:sym typeface="Symbol" panose="05050102010706020507" pitchFamily="18" charset="2"/>
            </a:endParaRPr>
          </a:p>
          <a:p>
            <a:pPr algn="just"/>
            <a:endParaRPr lang="en-GB" dirty="0"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" y="3562815"/>
            <a:ext cx="10694019" cy="219679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24" y="555522"/>
            <a:ext cx="2039432" cy="179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1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457200"/>
            <a:ext cx="2245244" cy="524107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Condensator</a:t>
            </a:r>
            <a:r>
              <a:rPr lang="en-GB" dirty="0" smtClean="0"/>
              <a:t> 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2104" y="1368338"/>
            <a:ext cx="5062654" cy="461371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21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2100" dirty="0" smtClean="0"/>
              <a:t>Laden </a:t>
            </a:r>
            <a:r>
              <a:rPr lang="en-GB" sz="2100" dirty="0"/>
              <a:t>en </a:t>
            </a:r>
            <a:r>
              <a:rPr lang="en-GB" sz="2100" dirty="0" err="1"/>
              <a:t>ontladen</a:t>
            </a:r>
            <a:r>
              <a:rPr lang="en-GB" sz="2100" dirty="0"/>
              <a:t> met RC-</a:t>
            </a:r>
            <a:r>
              <a:rPr lang="en-GB" sz="2100" dirty="0" err="1"/>
              <a:t>tijd</a:t>
            </a:r>
            <a:r>
              <a:rPr lang="en-GB" sz="2100" dirty="0"/>
              <a:t>: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GB" sz="2100" b="1" dirty="0">
                <a:sym typeface="Symbol" panose="05050102010706020507" pitchFamily="18" charset="2"/>
              </a:rPr>
              <a:t> </a:t>
            </a:r>
            <a:r>
              <a:rPr lang="en-GB" sz="2100" b="1" dirty="0">
                <a:solidFill>
                  <a:srgbClr val="FF0000"/>
                </a:solidFill>
                <a:sym typeface="Symbol" panose="05050102010706020507" pitchFamily="18" charset="2"/>
              </a:rPr>
              <a:t>= R</a:t>
            </a:r>
            <a:r>
              <a:rPr lang="en-GB" sz="21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endParaRPr lang="en-GB" sz="21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2100" dirty="0" err="1">
                <a:sym typeface="Symbol" panose="05050102010706020507" pitchFamily="18" charset="2"/>
              </a:rPr>
              <a:t>Dit</a:t>
            </a:r>
            <a:r>
              <a:rPr lang="en-GB" sz="2100" dirty="0">
                <a:sym typeface="Symbol" panose="05050102010706020507" pitchFamily="18" charset="2"/>
              </a:rPr>
              <a:t> is per </a:t>
            </a:r>
            <a:r>
              <a:rPr lang="en-GB" sz="2100" dirty="0" err="1">
                <a:sym typeface="Symbol" panose="05050102010706020507" pitchFamily="18" charset="2"/>
              </a:rPr>
              <a:t>definitie</a:t>
            </a:r>
            <a:r>
              <a:rPr lang="en-GB" sz="2100" dirty="0">
                <a:sym typeface="Symbol" panose="05050102010706020507" pitchFamily="18" charset="2"/>
              </a:rPr>
              <a:t> de </a:t>
            </a:r>
            <a:r>
              <a:rPr lang="en-GB" sz="2100" dirty="0" err="1">
                <a:sym typeface="Symbol" panose="05050102010706020507" pitchFamily="18" charset="2"/>
              </a:rPr>
              <a:t>tijd</a:t>
            </a:r>
            <a:r>
              <a:rPr lang="en-GB" sz="2100" dirty="0">
                <a:sym typeface="Symbol" panose="05050102010706020507" pitchFamily="18" charset="2"/>
              </a:rPr>
              <a:t> die </a:t>
            </a:r>
            <a:r>
              <a:rPr lang="en-GB" sz="2100" dirty="0" err="1" smtClean="0">
                <a:sym typeface="Symbol" panose="05050102010706020507" pitchFamily="18" charset="2"/>
              </a:rPr>
              <a:t>bij</a:t>
            </a:r>
            <a:r>
              <a:rPr lang="en-GB" sz="2100" dirty="0" smtClean="0">
                <a:sym typeface="Symbol" panose="05050102010706020507" pitchFamily="18" charset="2"/>
              </a:rPr>
              <a:t> het laden </a:t>
            </a:r>
            <a:r>
              <a:rPr lang="en-GB" sz="2100" dirty="0" err="1" smtClean="0">
                <a:sym typeface="Symbol" panose="05050102010706020507" pitchFamily="18" charset="2"/>
              </a:rPr>
              <a:t>nodig</a:t>
            </a:r>
            <a:r>
              <a:rPr lang="en-GB" sz="2100" dirty="0" smtClean="0">
                <a:sym typeface="Symbol" panose="05050102010706020507" pitchFamily="18" charset="2"/>
              </a:rPr>
              <a:t> </a:t>
            </a:r>
            <a:r>
              <a:rPr lang="en-GB" sz="2100" dirty="0">
                <a:sym typeface="Symbol" panose="05050102010706020507" pitchFamily="18" charset="2"/>
              </a:rPr>
              <a:t>is om tot 63% van de </a:t>
            </a:r>
            <a:r>
              <a:rPr lang="en-GB" sz="2100" dirty="0" err="1">
                <a:sym typeface="Symbol" panose="05050102010706020507" pitchFamily="18" charset="2"/>
              </a:rPr>
              <a:t>eindwaarde</a:t>
            </a:r>
            <a:r>
              <a:rPr lang="en-GB" sz="2100" dirty="0">
                <a:sym typeface="Symbol" panose="05050102010706020507" pitchFamily="18" charset="2"/>
              </a:rPr>
              <a:t> </a:t>
            </a:r>
            <a:r>
              <a:rPr lang="en-GB" sz="2100" dirty="0" err="1">
                <a:sym typeface="Symbol" panose="05050102010706020507" pitchFamily="18" charset="2"/>
              </a:rPr>
              <a:t>te</a:t>
            </a:r>
            <a:r>
              <a:rPr lang="en-GB" sz="2100" dirty="0">
                <a:sym typeface="Symbol" panose="05050102010706020507" pitchFamily="18" charset="2"/>
              </a:rPr>
              <a:t> </a:t>
            </a:r>
            <a:r>
              <a:rPr lang="en-GB" sz="2100" dirty="0" err="1">
                <a:sym typeface="Symbol" panose="05050102010706020507" pitchFamily="18" charset="2"/>
              </a:rPr>
              <a:t>komen</a:t>
            </a:r>
            <a:r>
              <a:rPr lang="en-GB" sz="2100" dirty="0">
                <a:sym typeface="Symbol" panose="05050102010706020507" pitchFamily="18" charset="2"/>
              </a:rPr>
              <a:t>. </a:t>
            </a:r>
            <a:endParaRPr lang="en-GB" sz="2100" dirty="0" smtClean="0"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900" dirty="0" smtClean="0">
                <a:sym typeface="Symbol" panose="05050102010706020507" pitchFamily="18" charset="2"/>
              </a:rPr>
              <a:t>Vb</a:t>
            </a:r>
            <a:r>
              <a:rPr lang="en-GB" sz="1900" dirty="0">
                <a:sym typeface="Symbol" panose="05050102010706020507" pitchFamily="18" charset="2"/>
              </a:rPr>
              <a:t>.: R = 4.7 k en C = 150 </a:t>
            </a:r>
            <a:r>
              <a:rPr lang="en-GB" sz="1900" dirty="0" err="1">
                <a:sym typeface="Symbol" panose="05050102010706020507" pitchFamily="18" charset="2"/>
              </a:rPr>
              <a:t>nF</a:t>
            </a:r>
            <a:r>
              <a:rPr lang="en-GB" sz="1900" dirty="0">
                <a:sym typeface="Symbol" panose="05050102010706020507" pitchFamily="18" charset="2"/>
              </a:rPr>
              <a:t>  </a:t>
            </a:r>
            <a:r>
              <a:rPr lang="nl-NL" sz="1900" dirty="0">
                <a:sym typeface="Symbol" panose="05050102010706020507" pitchFamily="18" charset="2"/>
              </a:rPr>
              <a:t> = 4.7x10</a:t>
            </a:r>
            <a:r>
              <a:rPr lang="nl-NL" sz="1900" baseline="30000" dirty="0">
                <a:sym typeface="Symbol" panose="05050102010706020507" pitchFamily="18" charset="2"/>
              </a:rPr>
              <a:t>3</a:t>
            </a:r>
            <a:r>
              <a:rPr lang="nl-NL" sz="1900" dirty="0">
                <a:sym typeface="Symbol" panose="05050102010706020507" pitchFamily="18" charset="2"/>
              </a:rPr>
              <a:t>*150*10</a:t>
            </a:r>
            <a:r>
              <a:rPr lang="nl-NL" sz="1900" baseline="30000" dirty="0">
                <a:sym typeface="Symbol" panose="05050102010706020507" pitchFamily="18" charset="2"/>
              </a:rPr>
              <a:t>-9</a:t>
            </a:r>
            <a:r>
              <a:rPr lang="nl-NL" sz="1900" dirty="0">
                <a:sym typeface="Symbol" panose="05050102010706020507" pitchFamily="18" charset="2"/>
              </a:rPr>
              <a:t> = 705x10</a:t>
            </a:r>
            <a:r>
              <a:rPr lang="nl-NL" sz="1900" baseline="30000" dirty="0">
                <a:sym typeface="Symbol" panose="05050102010706020507" pitchFamily="18" charset="2"/>
              </a:rPr>
              <a:t>-6</a:t>
            </a:r>
            <a:r>
              <a:rPr lang="nl-NL" sz="1900" dirty="0">
                <a:sym typeface="Symbol" panose="05050102010706020507" pitchFamily="18" charset="2"/>
              </a:rPr>
              <a:t> s = 705 s</a:t>
            </a:r>
            <a:r>
              <a:rPr lang="nl-NL" sz="1900" dirty="0" smtClean="0">
                <a:sym typeface="Symbol" panose="05050102010706020507" pitchFamily="18" charset="2"/>
              </a:rPr>
              <a:t>.</a:t>
            </a:r>
            <a:endParaRPr lang="en-GB" sz="1900" dirty="0"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2100" dirty="0" smtClean="0"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2100" dirty="0" smtClean="0">
                <a:sym typeface="Symbol" panose="05050102010706020507" pitchFamily="18" charset="2"/>
              </a:rPr>
              <a:t>M</a:t>
            </a:r>
            <a:r>
              <a:rPr lang="nl-NL" sz="2100" dirty="0">
                <a:sym typeface="Symbol" panose="05050102010706020507" pitchFamily="18" charset="2"/>
              </a:rPr>
              <a:t>eten: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100" dirty="0" err="1">
                <a:sym typeface="Symbol" panose="05050102010706020507" pitchFamily="18" charset="2"/>
              </a:rPr>
              <a:t>Probeer</a:t>
            </a:r>
            <a:r>
              <a:rPr lang="en-GB" sz="2100" dirty="0">
                <a:sym typeface="Symbol" panose="05050102010706020507" pitchFamily="18" charset="2"/>
              </a:rPr>
              <a:t> 47 k </a:t>
            </a:r>
            <a:r>
              <a:rPr lang="en-GB" sz="2100" dirty="0" err="1">
                <a:sym typeface="Symbol" panose="05050102010706020507" pitchFamily="18" charset="2"/>
              </a:rPr>
              <a:t>en</a:t>
            </a:r>
            <a:r>
              <a:rPr lang="en-GB" sz="2100" dirty="0">
                <a:sym typeface="Symbol" panose="05050102010706020507" pitchFamily="18" charset="2"/>
              </a:rPr>
              <a:t> 100 </a:t>
            </a:r>
            <a:r>
              <a:rPr lang="nl-NL" sz="2100" dirty="0">
                <a:sym typeface="Symbol" panose="05050102010706020507" pitchFamily="18" charset="2"/>
              </a:rPr>
              <a:t>F. Controleer of je de juiste RC-tijd krijgt. Herhalen met grotere weerstand en/of capaciteit.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100" dirty="0" err="1">
                <a:sym typeface="Symbol" panose="05050102010706020507" pitchFamily="18" charset="2"/>
              </a:rPr>
              <a:t>Uitgangssignaal</a:t>
            </a:r>
            <a:r>
              <a:rPr lang="en-GB" sz="2100" dirty="0">
                <a:sym typeface="Symbol" panose="05050102010706020507" pitchFamily="18" charset="2"/>
              </a:rPr>
              <a:t> (spanning over de </a:t>
            </a:r>
            <a:r>
              <a:rPr lang="en-GB" sz="2100" dirty="0" err="1">
                <a:sym typeface="Symbol" panose="05050102010706020507" pitchFamily="18" charset="2"/>
              </a:rPr>
              <a:t>condensator</a:t>
            </a:r>
            <a:r>
              <a:rPr lang="en-GB" sz="2100" dirty="0">
                <a:sym typeface="Symbol" panose="05050102010706020507" pitchFamily="18" charset="2"/>
              </a:rPr>
              <a:t>) </a:t>
            </a:r>
            <a:r>
              <a:rPr lang="en-GB" sz="2100" dirty="0" err="1">
                <a:sym typeface="Symbol" panose="05050102010706020507" pitchFamily="18" charset="2"/>
              </a:rPr>
              <a:t>meten</a:t>
            </a:r>
            <a:r>
              <a:rPr lang="en-GB" sz="2100" dirty="0">
                <a:sym typeface="Symbol" panose="05050102010706020507" pitchFamily="18" charset="2"/>
              </a:rPr>
              <a:t>. Let op: De voltmeter is </a:t>
            </a:r>
            <a:r>
              <a:rPr lang="en-GB" sz="2100" dirty="0" err="1">
                <a:sym typeface="Symbol" panose="05050102010706020507" pitchFamily="18" charset="2"/>
              </a:rPr>
              <a:t>geen</a:t>
            </a:r>
            <a:r>
              <a:rPr lang="en-GB" sz="2100" dirty="0">
                <a:sym typeface="Symbol" panose="05050102010706020507" pitchFamily="18" charset="2"/>
              </a:rPr>
              <a:t> </a:t>
            </a:r>
            <a:r>
              <a:rPr lang="en-GB" sz="2100" dirty="0" err="1">
                <a:sym typeface="Symbol" panose="05050102010706020507" pitchFamily="18" charset="2"/>
              </a:rPr>
              <a:t>onderdeel</a:t>
            </a:r>
            <a:r>
              <a:rPr lang="en-GB" sz="2100" dirty="0">
                <a:sym typeface="Symbol" panose="05050102010706020507" pitchFamily="18" charset="2"/>
              </a:rPr>
              <a:t> van de </a:t>
            </a:r>
            <a:r>
              <a:rPr lang="en-GB" sz="2100" dirty="0" err="1">
                <a:sym typeface="Symbol" panose="05050102010706020507" pitchFamily="18" charset="2"/>
              </a:rPr>
              <a:t>schakeling</a:t>
            </a:r>
            <a:r>
              <a:rPr lang="en-GB" sz="2100" dirty="0">
                <a:sym typeface="Symbol" panose="05050102010706020507" pitchFamily="18" charset="2"/>
              </a:rPr>
              <a:t>. Die </a:t>
            </a:r>
            <a:r>
              <a:rPr lang="en-GB" sz="2100" dirty="0" err="1">
                <a:sym typeface="Symbol" panose="05050102010706020507" pitchFamily="18" charset="2"/>
              </a:rPr>
              <a:t>moet</a:t>
            </a:r>
            <a:r>
              <a:rPr lang="en-GB" sz="2100" dirty="0">
                <a:sym typeface="Symbol" panose="05050102010706020507" pitchFamily="18" charset="2"/>
              </a:rPr>
              <a:t> </a:t>
            </a:r>
            <a:r>
              <a:rPr lang="en-GB" sz="2100" dirty="0" err="1">
                <a:sym typeface="Symbol" panose="05050102010706020507" pitchFamily="18" charset="2"/>
              </a:rPr>
              <a:t>ook</a:t>
            </a:r>
            <a:r>
              <a:rPr lang="en-GB" sz="2100" dirty="0">
                <a:sym typeface="Symbol" panose="05050102010706020507" pitchFamily="18" charset="2"/>
              </a:rPr>
              <a:t> (</a:t>
            </a:r>
            <a:r>
              <a:rPr lang="en-GB" sz="2100" dirty="0" err="1">
                <a:sym typeface="Symbol" panose="05050102010706020507" pitchFamily="18" charset="2"/>
              </a:rPr>
              <a:t>kunnen</a:t>
            </a:r>
            <a:r>
              <a:rPr lang="en-GB" sz="2100" dirty="0">
                <a:sym typeface="Symbol" panose="05050102010706020507" pitchFamily="18" charset="2"/>
              </a:rPr>
              <a:t>) </a:t>
            </a:r>
            <a:r>
              <a:rPr lang="en-GB" sz="2100" dirty="0" err="1">
                <a:sym typeface="Symbol" panose="05050102010706020507" pitchFamily="18" charset="2"/>
              </a:rPr>
              <a:t>werken</a:t>
            </a:r>
            <a:r>
              <a:rPr lang="en-GB" sz="2100" dirty="0">
                <a:sym typeface="Symbol" panose="05050102010706020507" pitchFamily="18" charset="2"/>
              </a:rPr>
              <a:t> </a:t>
            </a:r>
            <a:r>
              <a:rPr lang="en-GB" sz="2100" dirty="0" err="1">
                <a:sym typeface="Symbol" panose="05050102010706020507" pitchFamily="18" charset="2"/>
              </a:rPr>
              <a:t>als</a:t>
            </a:r>
            <a:r>
              <a:rPr lang="en-GB" sz="2100" dirty="0">
                <a:sym typeface="Symbol" panose="05050102010706020507" pitchFamily="18" charset="2"/>
              </a:rPr>
              <a:t> </a:t>
            </a:r>
            <a:r>
              <a:rPr lang="en-GB" sz="2100" dirty="0" err="1">
                <a:sym typeface="Symbol" panose="05050102010706020507" pitchFamily="18" charset="2"/>
              </a:rPr>
              <a:t>je</a:t>
            </a:r>
            <a:r>
              <a:rPr lang="en-GB" sz="2100" dirty="0">
                <a:sym typeface="Symbol" panose="05050102010706020507" pitchFamily="18" charset="2"/>
              </a:rPr>
              <a:t> de </a:t>
            </a:r>
            <a:r>
              <a:rPr lang="en-GB" sz="2100" dirty="0" err="1">
                <a:sym typeface="Symbol" panose="05050102010706020507" pitchFamily="18" charset="2"/>
              </a:rPr>
              <a:t>verbindingen</a:t>
            </a:r>
            <a:r>
              <a:rPr lang="en-GB" sz="2100" dirty="0">
                <a:sym typeface="Symbol" panose="05050102010706020507" pitchFamily="18" charset="2"/>
              </a:rPr>
              <a:t> </a:t>
            </a:r>
            <a:r>
              <a:rPr lang="en-GB" sz="2100" dirty="0" err="1">
                <a:sym typeface="Symbol" panose="05050102010706020507" pitchFamily="18" charset="2"/>
              </a:rPr>
              <a:t>weghaalt</a:t>
            </a:r>
            <a:r>
              <a:rPr lang="en-GB" sz="2100" dirty="0">
                <a:sym typeface="Symbol" panose="05050102010706020507" pitchFamily="18" charset="2"/>
              </a:rPr>
              <a:t>.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dirty="0">
              <a:sym typeface="Symbol" panose="05050102010706020507" pitchFamily="18" charset="2"/>
            </a:endParaRPr>
          </a:p>
          <a:p>
            <a:pPr algn="just"/>
            <a:endParaRPr lang="en-GB" dirty="0">
              <a:sym typeface="Symbol" panose="05050102010706020507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25" y="623888"/>
            <a:ext cx="5907088" cy="561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Lesstof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Oefenen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Bestudeer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behandelde</a:t>
            </a:r>
            <a:r>
              <a:rPr lang="en-GB" dirty="0"/>
              <a:t> </a:t>
            </a:r>
            <a:r>
              <a:rPr lang="en-GB" dirty="0" err="1"/>
              <a:t>stof</a:t>
            </a:r>
            <a:r>
              <a:rPr lang="en-GB" dirty="0"/>
              <a:t> (spanning, </a:t>
            </a:r>
            <a:r>
              <a:rPr lang="en-GB" dirty="0" err="1"/>
              <a:t>stroom</a:t>
            </a:r>
            <a:r>
              <a:rPr lang="en-GB" dirty="0"/>
              <a:t>, parallel, </a:t>
            </a:r>
            <a:r>
              <a:rPr lang="en-GB" dirty="0" err="1"/>
              <a:t>serie</a:t>
            </a:r>
            <a:r>
              <a:rPr lang="en-GB" dirty="0"/>
              <a:t>, </a:t>
            </a:r>
            <a:r>
              <a:rPr lang="en-GB" dirty="0" err="1"/>
              <a:t>condensator</a:t>
            </a:r>
            <a:r>
              <a:rPr lang="en-GB" dirty="0"/>
              <a:t>) in de </a:t>
            </a:r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hoofdstukken</a:t>
            </a:r>
            <a:r>
              <a:rPr lang="en-GB" dirty="0"/>
              <a:t> van het </a:t>
            </a:r>
            <a:r>
              <a:rPr lang="en-GB" dirty="0" err="1"/>
              <a:t>boek</a:t>
            </a:r>
            <a:r>
              <a:rPr lang="en-GB" dirty="0"/>
              <a:t>. </a:t>
            </a:r>
            <a:r>
              <a:rPr lang="en-GB" dirty="0" err="1"/>
              <a:t>Vooral</a:t>
            </a:r>
            <a:r>
              <a:rPr lang="en-GB" dirty="0"/>
              <a:t> </a:t>
            </a:r>
            <a:r>
              <a:rPr lang="en-GB" dirty="0" err="1"/>
              <a:t>paragraaf</a:t>
            </a:r>
            <a:r>
              <a:rPr lang="en-GB" dirty="0"/>
              <a:t> 5.1-5.6</a:t>
            </a:r>
          </a:p>
          <a:p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vooral</a:t>
            </a:r>
            <a:r>
              <a:rPr lang="en-GB" dirty="0"/>
              <a:t> de </a:t>
            </a:r>
            <a:r>
              <a:rPr lang="en-GB" dirty="0" err="1"/>
              <a:t>opgaven</a:t>
            </a:r>
            <a:r>
              <a:rPr lang="en-GB" dirty="0"/>
              <a:t> om spanning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stroom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netwerk</a:t>
            </a:r>
            <a:r>
              <a:rPr lang="en-GB" dirty="0"/>
              <a:t> met </a:t>
            </a:r>
            <a:r>
              <a:rPr lang="en-GB" dirty="0" err="1"/>
              <a:t>weerstanden</a:t>
            </a:r>
            <a:r>
              <a:rPr lang="en-GB" dirty="0"/>
              <a:t>. (</a:t>
            </a:r>
            <a:r>
              <a:rPr lang="en-GB" dirty="0" err="1"/>
              <a:t>b.v</a:t>
            </a:r>
            <a:r>
              <a:rPr lang="en-GB" dirty="0"/>
              <a:t> </a:t>
            </a:r>
            <a:r>
              <a:rPr lang="en-GB" dirty="0" smtClean="0"/>
              <a:t>5.16, 5.19, </a:t>
            </a:r>
            <a:r>
              <a:rPr lang="en-GB" dirty="0"/>
              <a:t>5.24, etc.)</a:t>
            </a:r>
          </a:p>
          <a:p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rekenen</a:t>
            </a:r>
            <a:r>
              <a:rPr lang="en-GB" dirty="0"/>
              <a:t> met de RC-</a:t>
            </a:r>
            <a:r>
              <a:rPr lang="en-GB" dirty="0" err="1"/>
              <a:t>tijd</a:t>
            </a:r>
            <a:r>
              <a:rPr lang="en-GB"/>
              <a:t>. </a:t>
            </a:r>
            <a:r>
              <a:rPr lang="en-GB" smtClean="0"/>
              <a:t>B.v</a:t>
            </a:r>
            <a:r>
              <a:rPr lang="en-GB" dirty="0"/>
              <a:t>. R = 220 k</a:t>
            </a:r>
            <a:r>
              <a:rPr lang="en-GB" dirty="0">
                <a:sym typeface="Symbol" panose="05050102010706020507" pitchFamily="18" charset="2"/>
              </a:rPr>
              <a:t>. </a:t>
            </a:r>
            <a:r>
              <a:rPr lang="en-GB" dirty="0" err="1">
                <a:sym typeface="Symbol" panose="05050102010706020507" pitchFamily="18" charset="2"/>
              </a:rPr>
              <a:t>Welke</a:t>
            </a:r>
            <a:r>
              <a:rPr lang="en-GB" dirty="0">
                <a:sym typeface="Symbol" panose="05050102010706020507" pitchFamily="18" charset="2"/>
              </a:rPr>
              <a:t> C </a:t>
            </a:r>
            <a:r>
              <a:rPr lang="en-GB" dirty="0" err="1">
                <a:sym typeface="Symbol" panose="05050102010706020507" pitchFamily="18" charset="2"/>
              </a:rPr>
              <a:t>kies</a:t>
            </a:r>
            <a:r>
              <a:rPr lang="en-GB" dirty="0">
                <a:sym typeface="Symbol" panose="05050102010706020507" pitchFamily="18" charset="2"/>
              </a:rPr>
              <a:t> je </a:t>
            </a:r>
            <a:r>
              <a:rPr lang="en-GB" dirty="0" err="1">
                <a:sym typeface="Symbol" panose="05050102010706020507" pitchFamily="18" charset="2"/>
              </a:rPr>
              <a:t>als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err="1">
                <a:sym typeface="Symbol" panose="05050102010706020507" pitchFamily="18" charset="2"/>
              </a:rPr>
              <a:t>een</a:t>
            </a:r>
            <a:r>
              <a:rPr lang="en-GB" dirty="0">
                <a:sym typeface="Symbol" panose="05050102010706020507" pitchFamily="18" charset="2"/>
              </a:rPr>
              <a:t> RC-</a:t>
            </a:r>
            <a:r>
              <a:rPr lang="en-GB" dirty="0" err="1">
                <a:sym typeface="Symbol" panose="05050102010706020507" pitchFamily="18" charset="2"/>
              </a:rPr>
              <a:t>tijd</a:t>
            </a:r>
            <a:r>
              <a:rPr lang="en-GB" dirty="0">
                <a:sym typeface="Symbol" panose="05050102010706020507" pitchFamily="18" charset="2"/>
              </a:rPr>
              <a:t> van 0.50 s </a:t>
            </a:r>
            <a:r>
              <a:rPr lang="en-GB" dirty="0" err="1">
                <a:sym typeface="Symbol" panose="05050102010706020507" pitchFamily="18" charset="2"/>
              </a:rPr>
              <a:t>gewenst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smtClean="0">
                <a:sym typeface="Symbol" panose="05050102010706020507" pitchFamily="18" charset="2"/>
              </a:rPr>
              <a:t>is? </a:t>
            </a:r>
            <a:r>
              <a:rPr lang="en-GB" dirty="0" err="1" smtClean="0">
                <a:sym typeface="Symbol" panose="05050102010706020507" pitchFamily="18" charset="2"/>
              </a:rPr>
              <a:t>Welke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r>
              <a:rPr lang="en-GB" dirty="0">
                <a:sym typeface="Symbol" panose="05050102010706020507" pitchFamily="18" charset="2"/>
              </a:rPr>
              <a:t>R </a:t>
            </a:r>
            <a:r>
              <a:rPr lang="en-GB" dirty="0" err="1">
                <a:sym typeface="Symbol" panose="05050102010706020507" pitchFamily="18" charset="2"/>
              </a:rPr>
              <a:t>kies</a:t>
            </a:r>
            <a:r>
              <a:rPr lang="en-GB" dirty="0">
                <a:sym typeface="Symbol" panose="05050102010706020507" pitchFamily="18" charset="2"/>
              </a:rPr>
              <a:t> je met </a:t>
            </a:r>
            <a:r>
              <a:rPr lang="en-GB" dirty="0" err="1">
                <a:sym typeface="Symbol" panose="05050102010706020507" pitchFamily="18" charset="2"/>
              </a:rPr>
              <a:t>een</a:t>
            </a:r>
            <a:r>
              <a:rPr lang="en-GB" dirty="0">
                <a:sym typeface="Symbol" panose="05050102010706020507" pitchFamily="18" charset="2"/>
              </a:rPr>
              <a:t> 12 </a:t>
            </a:r>
            <a:r>
              <a:rPr lang="en-GB" dirty="0" err="1">
                <a:sym typeface="Symbol" panose="05050102010706020507" pitchFamily="18" charset="2"/>
              </a:rPr>
              <a:t>nF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err="1">
                <a:sym typeface="Symbol" panose="05050102010706020507" pitchFamily="18" charset="2"/>
              </a:rPr>
              <a:t>condensator</a:t>
            </a:r>
            <a:r>
              <a:rPr lang="en-GB" dirty="0">
                <a:sym typeface="Symbol" panose="05050102010706020507" pitchFamily="18" charset="2"/>
              </a:rPr>
              <a:t> om </a:t>
            </a:r>
            <a:r>
              <a:rPr lang="en-GB" dirty="0" err="1">
                <a:sym typeface="Symbol" panose="05050102010706020507" pitchFamily="18" charset="2"/>
              </a:rPr>
              <a:t>een</a:t>
            </a:r>
            <a:r>
              <a:rPr lang="en-GB" dirty="0">
                <a:sym typeface="Symbol" panose="05050102010706020507" pitchFamily="18" charset="2"/>
              </a:rPr>
              <a:t> RC-</a:t>
            </a:r>
            <a:r>
              <a:rPr lang="en-GB" dirty="0" err="1">
                <a:sym typeface="Symbol" panose="05050102010706020507" pitchFamily="18" charset="2"/>
              </a:rPr>
              <a:t>tijd</a:t>
            </a:r>
            <a:r>
              <a:rPr lang="en-GB" dirty="0">
                <a:sym typeface="Symbol" panose="05050102010706020507" pitchFamily="18" charset="2"/>
              </a:rPr>
              <a:t> van 20 </a:t>
            </a:r>
            <a:r>
              <a:rPr lang="en-GB" dirty="0" err="1">
                <a:sym typeface="Symbol" panose="05050102010706020507" pitchFamily="18" charset="2"/>
              </a:rPr>
              <a:t>ms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err="1">
                <a:sym typeface="Symbol" panose="05050102010706020507" pitchFamily="18" charset="2"/>
              </a:rPr>
              <a:t>te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err="1" smtClean="0">
                <a:sym typeface="Symbol" panose="05050102010706020507" pitchFamily="18" charset="2"/>
              </a:rPr>
              <a:t>krijgen</a:t>
            </a:r>
            <a:r>
              <a:rPr lang="en-GB" dirty="0">
                <a:sym typeface="Symbol" panose="05050102010706020507" pitchFamily="18" charset="2"/>
              </a:rPr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58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s1 Inleiding Weerstand en Condensat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Les1 Inleiding Weerstand en Condensator</Template>
  <TotalTime>131</TotalTime>
  <Words>495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Les1 Inleiding Weerstand en Condensator</vt:lpstr>
      <vt:lpstr>Automatiseren week 2 Passieve elementen:  weerstand en condensator</vt:lpstr>
      <vt:lpstr>Weerstand en schakelingen</vt:lpstr>
      <vt:lpstr>Definities van stroom, spanning en weerstand en de Wet van Ohm </vt:lpstr>
      <vt:lpstr>Serieschakeling</vt:lpstr>
      <vt:lpstr>Parallelschakeling</vt:lpstr>
      <vt:lpstr> Wetten van Kirchhoff</vt:lpstr>
      <vt:lpstr>Condensator</vt:lpstr>
      <vt:lpstr>Condensator </vt:lpstr>
      <vt:lpstr>Lesstof en Oefenen</vt:lpstr>
    </vt:vector>
  </TitlesOfParts>
  <Company>Windesheim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Weerstand en schakelingen</dc:title>
  <dc:creator>Martina Heinemann</dc:creator>
  <cp:lastModifiedBy>Martina Heinemann</cp:lastModifiedBy>
  <cp:revision>29</cp:revision>
  <dcterms:created xsi:type="dcterms:W3CDTF">2018-02-01T10:24:49Z</dcterms:created>
  <dcterms:modified xsi:type="dcterms:W3CDTF">2018-02-06T14:47:51Z</dcterms:modified>
</cp:coreProperties>
</file>