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759A"/>
    <a:srgbClr val="6A7F10"/>
    <a:srgbClr val="A1D8E0"/>
    <a:srgbClr val="B0C7E2"/>
    <a:srgbClr val="FAFFBD"/>
    <a:srgbClr val="A8B4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23" d="100"/>
          <a:sy n="23" d="100"/>
        </p:scale>
        <p:origin x="-2478" y="-180"/>
      </p:cViewPr>
      <p:guideLst>
        <p:guide orient="horz" pos="10368"/>
        <p:guide pos="13824"/>
      </p:guideLst>
    </p:cSldViewPr>
  </p:slideViewPr>
  <p:notesTextViewPr>
    <p:cViewPr>
      <p:scale>
        <a:sx n="100" d="100"/>
        <a:sy n="100" d="100"/>
      </p:scale>
      <p:origin x="0" y="0"/>
    </p:cViewPr>
  </p:notesTextViewPr>
  <p:gridSpacing cx="234086400" cy="2340864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dirty="0"/>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6/2/2015</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png"/><Relationship Id="rId19" Type="http://schemas.openxmlformats.org/officeDocument/2006/relationships/image" Target="../media/image18.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su-mcecs_logo.jpg"/>
          <p:cNvPicPr>
            <a:picLocks noChangeAspect="1"/>
          </p:cNvPicPr>
          <p:nvPr/>
        </p:nvPicPr>
        <p:blipFill>
          <a:blip r:embed="rId2" cstate="print"/>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pic>
        <p:nvPicPr>
          <p:cNvPr id="1028" name="Picture 4" descr="http://static3.businessinsider.com/image/53f8b092ecad04322ee555d1-1065-343/screen%20shot%202014-08-23%20at%208.16.51%20am.png"/>
          <p:cNvPicPr>
            <a:picLocks noChangeAspect="1" noChangeArrowheads="1"/>
          </p:cNvPicPr>
          <p:nvPr/>
        </p:nvPicPr>
        <p:blipFill>
          <a:blip r:embed="rId3" cstate="print">
            <a:lum/>
          </a:blip>
          <a:srcRect/>
          <a:stretch>
            <a:fillRect/>
          </a:stretch>
        </p:blipFill>
        <p:spPr bwMode="auto">
          <a:xfrm>
            <a:off x="1330036" y="24647239"/>
            <a:ext cx="10144125" cy="3267075"/>
          </a:xfrm>
          <a:prstGeom prst="rect">
            <a:avLst/>
          </a:prstGeom>
          <a:noFill/>
        </p:spPr>
      </p:pic>
      <p:pic>
        <p:nvPicPr>
          <p:cNvPr id="1034" name="Picture 10" descr="http://thumbnails-visually.netdna-ssl.com/AndroidFragmentationVisualized_51f992c46a4c7_w1500.png"/>
          <p:cNvPicPr>
            <a:picLocks noChangeAspect="1" noChangeArrowheads="1"/>
          </p:cNvPicPr>
          <p:nvPr/>
        </p:nvPicPr>
        <p:blipFill>
          <a:blip r:embed="rId4" cstate="print"/>
          <a:srcRect/>
          <a:stretch>
            <a:fillRect/>
          </a:stretch>
        </p:blipFill>
        <p:spPr bwMode="auto">
          <a:xfrm>
            <a:off x="11949854" y="10765012"/>
            <a:ext cx="9496986" cy="8610601"/>
          </a:xfrm>
          <a:prstGeom prst="rect">
            <a:avLst/>
          </a:prstGeom>
          <a:noFill/>
        </p:spPr>
      </p:pic>
      <p:pic>
        <p:nvPicPr>
          <p:cNvPr id="1036" name="Picture 12" descr="http://www.droid-life.com/wp-content/uploads/2014/08/opensignal-fragmentation21.jpg"/>
          <p:cNvPicPr>
            <a:picLocks noChangeAspect="1" noChangeArrowheads="1"/>
          </p:cNvPicPr>
          <p:nvPr/>
        </p:nvPicPr>
        <p:blipFill>
          <a:blip r:embed="rId5" cstate="print"/>
          <a:srcRect/>
          <a:stretch>
            <a:fillRect/>
          </a:stretch>
        </p:blipFill>
        <p:spPr bwMode="auto">
          <a:xfrm>
            <a:off x="1143000" y="11533924"/>
            <a:ext cx="9144000" cy="5779009"/>
          </a:xfrm>
          <a:prstGeom prst="rect">
            <a:avLst/>
          </a:prstGeom>
          <a:noFill/>
        </p:spPr>
      </p:pic>
      <p:pic>
        <p:nvPicPr>
          <p:cNvPr id="1038" name="Picture 14" descr="http://www.labbrand.com/sites/default/files/Android_screensize.jpg"/>
          <p:cNvPicPr>
            <a:picLocks noChangeAspect="1" noChangeArrowheads="1"/>
          </p:cNvPicPr>
          <p:nvPr/>
        </p:nvPicPr>
        <p:blipFill>
          <a:blip r:embed="rId6" cstate="print"/>
          <a:srcRect/>
          <a:stretch>
            <a:fillRect/>
          </a:stretch>
        </p:blipFill>
        <p:spPr bwMode="auto">
          <a:xfrm>
            <a:off x="12635361" y="22319683"/>
            <a:ext cx="8271150" cy="5829328"/>
          </a:xfrm>
          <a:prstGeom prst="rect">
            <a:avLst/>
          </a:prstGeom>
          <a:noFill/>
        </p:spPr>
      </p:pic>
      <p:pic>
        <p:nvPicPr>
          <p:cNvPr id="1040" name="Picture 16" descr="http://dazeinfo.com/wp-content/uploads/2014/08/Android-vs-iOS-Screen-Size-Fragmentation1.jpg"/>
          <p:cNvPicPr>
            <a:picLocks noChangeAspect="1" noChangeArrowheads="1"/>
          </p:cNvPicPr>
          <p:nvPr/>
        </p:nvPicPr>
        <p:blipFill>
          <a:blip r:embed="rId7" cstate="print"/>
          <a:srcRect/>
          <a:stretch>
            <a:fillRect/>
          </a:stretch>
        </p:blipFill>
        <p:spPr bwMode="auto">
          <a:xfrm>
            <a:off x="11887198" y="17846280"/>
            <a:ext cx="9788241" cy="4197439"/>
          </a:xfrm>
          <a:prstGeom prst="rect">
            <a:avLst/>
          </a:prstGeom>
          <a:noFill/>
        </p:spPr>
      </p:pic>
      <p:sp>
        <p:nvSpPr>
          <p:cNvPr id="30" name="TextBox 29"/>
          <p:cNvSpPr txBox="1"/>
          <p:nvPr/>
        </p:nvSpPr>
        <p:spPr>
          <a:xfrm>
            <a:off x="498763" y="790999"/>
            <a:ext cx="42893673" cy="1921222"/>
          </a:xfrm>
          <a:prstGeom prst="rect">
            <a:avLst/>
          </a:prstGeom>
          <a:noFill/>
          <a:ln>
            <a:noFill/>
          </a:ln>
        </p:spPr>
        <p:txBody>
          <a:bodyPr wrap="square" lIns="73841" tIns="36921" rIns="73841" bIns="36921" rtlCol="0" anchor="ctr" anchorCtr="1">
            <a:spAutoFit/>
          </a:bodyPr>
          <a:lstStyle/>
          <a:p>
            <a:pPr algn="ctr"/>
            <a:r>
              <a:rPr lang="en-US" sz="12000" u="sng" spc="-150" dirty="0" smtClean="0">
                <a:solidFill>
                  <a:srgbClr val="000000"/>
                </a:solidFill>
                <a:latin typeface="Tahoma" pitchFamily="34" charset="0"/>
                <a:ea typeface="Tahoma" pitchFamily="34" charset="0"/>
                <a:cs typeface="Tahoma" pitchFamily="34" charset="0"/>
              </a:rPr>
              <a:t>A Fast And Sensor Rich Android Emulator For x86 Processors</a:t>
            </a:r>
            <a:endParaRPr lang="en-US" sz="12000" u="sng" spc="-150" dirty="0">
              <a:solidFill>
                <a:srgbClr val="000000"/>
              </a:solidFill>
              <a:latin typeface="Tahoma" pitchFamily="34" charset="0"/>
              <a:ea typeface="Tahoma" pitchFamily="34" charset="0"/>
              <a:cs typeface="Tahoma" pitchFamily="34" charset="0"/>
            </a:endParaRPr>
          </a:p>
        </p:txBody>
      </p:sp>
      <p:cxnSp>
        <p:nvCxnSpPr>
          <p:cNvPr id="32" name="Straight Connector 31"/>
          <p:cNvCxnSpPr/>
          <p:nvPr/>
        </p:nvCxnSpPr>
        <p:spPr>
          <a:xfrm>
            <a:off x="21945600" y="4530436"/>
            <a:ext cx="0" cy="2410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3050982" y="19493360"/>
            <a:ext cx="2576945" cy="498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16324984" y="19659600"/>
            <a:ext cx="1163782" cy="332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12315825" y="10931251"/>
            <a:ext cx="9010650" cy="54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12247879" y="16855951"/>
            <a:ext cx="8636000" cy="1332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1152525" y="16896499"/>
            <a:ext cx="9353550" cy="266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2304413" y="2549409"/>
            <a:ext cx="39776459" cy="997893"/>
          </a:xfrm>
          <a:prstGeom prst="rect">
            <a:avLst/>
          </a:prstGeom>
          <a:solidFill>
            <a:schemeClr val="bg1"/>
          </a:solidFill>
          <a:ln>
            <a:noFill/>
          </a:ln>
        </p:spPr>
        <p:txBody>
          <a:bodyPr wrap="square" lIns="73841" tIns="36921" rIns="73841" bIns="36921" rtlCol="0" anchor="ctr" anchorCtr="1">
            <a:spAutoFit/>
          </a:bodyPr>
          <a:lstStyle/>
          <a:p>
            <a:r>
              <a:rPr lang="en-US" sz="6000" spc="-150" dirty="0" smtClean="0">
                <a:solidFill>
                  <a:srgbClr val="000000"/>
                </a:solidFill>
                <a:latin typeface="Tahoma" pitchFamily="34" charset="0"/>
                <a:ea typeface="Tahoma" pitchFamily="34" charset="0"/>
                <a:cs typeface="Tahoma" pitchFamily="34" charset="0"/>
              </a:rPr>
              <a:t>Team Members: Jeremiah Frank, Omar Saadoun, Solomon Habtemariam 	Advisor: Tom Schubert 	Sponsor: Intel</a:t>
            </a:r>
            <a:endParaRPr lang="en-US" sz="6000" spc="-150" dirty="0">
              <a:solidFill>
                <a:srgbClr val="000000"/>
              </a:solidFill>
              <a:latin typeface="Tahoma" pitchFamily="34" charset="0"/>
              <a:ea typeface="Tahoma" pitchFamily="34" charset="0"/>
              <a:cs typeface="Tahoma" pitchFamily="34" charset="0"/>
            </a:endParaRPr>
          </a:p>
        </p:txBody>
      </p:sp>
      <p:cxnSp>
        <p:nvCxnSpPr>
          <p:cNvPr id="46" name="Straight Connector 45"/>
          <p:cNvCxnSpPr/>
          <p:nvPr/>
        </p:nvCxnSpPr>
        <p:spPr>
          <a:xfrm>
            <a:off x="831273" y="28678909"/>
            <a:ext cx="421870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48145" y="10598749"/>
            <a:ext cx="9454832" cy="769441"/>
          </a:xfrm>
          <a:prstGeom prst="rect">
            <a:avLst/>
          </a:prstGeom>
          <a:noFill/>
        </p:spPr>
        <p:txBody>
          <a:bodyPr wrap="none" rtlCol="0">
            <a:spAutoFit/>
          </a:bodyPr>
          <a:lstStyle/>
          <a:p>
            <a:r>
              <a:rPr lang="en-US" sz="4400" b="1" u="sng" dirty="0" smtClean="0">
                <a:latin typeface="Tahoma" pitchFamily="34" charset="0"/>
                <a:ea typeface="Tahoma" pitchFamily="34" charset="0"/>
                <a:cs typeface="Tahoma" pitchFamily="34" charset="0"/>
              </a:rPr>
              <a:t>Fragmentation By Manufacturer:</a:t>
            </a:r>
            <a:endParaRPr lang="en-US" sz="4400" b="1" u="sng" dirty="0">
              <a:latin typeface="Tahoma" pitchFamily="34" charset="0"/>
              <a:ea typeface="Tahoma" pitchFamily="34" charset="0"/>
              <a:cs typeface="Tahoma" pitchFamily="34" charset="0"/>
            </a:endParaRPr>
          </a:p>
        </p:txBody>
      </p:sp>
      <p:sp>
        <p:nvSpPr>
          <p:cNvPr id="51" name="TextBox 50"/>
          <p:cNvSpPr txBox="1"/>
          <p:nvPr/>
        </p:nvSpPr>
        <p:spPr>
          <a:xfrm>
            <a:off x="11679477" y="10584893"/>
            <a:ext cx="7511993" cy="769441"/>
          </a:xfrm>
          <a:prstGeom prst="rect">
            <a:avLst/>
          </a:prstGeom>
          <a:noFill/>
        </p:spPr>
        <p:txBody>
          <a:bodyPr wrap="none" rtlCol="0">
            <a:spAutoFit/>
          </a:bodyPr>
          <a:lstStyle/>
          <a:p>
            <a:r>
              <a:rPr lang="en-US" sz="4400" b="1" u="sng" dirty="0" smtClean="0">
                <a:latin typeface="Tahoma" pitchFamily="34" charset="0"/>
                <a:ea typeface="Tahoma" pitchFamily="34" charset="0"/>
                <a:cs typeface="Tahoma" pitchFamily="34" charset="0"/>
              </a:rPr>
              <a:t>Fragmentation By Device:</a:t>
            </a:r>
            <a:endParaRPr lang="en-US" sz="4400" b="1" u="sng" dirty="0">
              <a:latin typeface="Tahoma" pitchFamily="34" charset="0"/>
              <a:ea typeface="Tahoma" pitchFamily="34" charset="0"/>
              <a:cs typeface="Tahoma" pitchFamily="34" charset="0"/>
            </a:endParaRPr>
          </a:p>
        </p:txBody>
      </p:sp>
      <p:sp>
        <p:nvSpPr>
          <p:cNvPr id="52" name="TextBox 51"/>
          <p:cNvSpPr txBox="1"/>
          <p:nvPr/>
        </p:nvSpPr>
        <p:spPr>
          <a:xfrm>
            <a:off x="11716421" y="17087349"/>
            <a:ext cx="8874545" cy="769441"/>
          </a:xfrm>
          <a:prstGeom prst="rect">
            <a:avLst/>
          </a:prstGeom>
          <a:noFill/>
        </p:spPr>
        <p:txBody>
          <a:bodyPr wrap="none" rtlCol="0">
            <a:spAutoFit/>
          </a:bodyPr>
          <a:lstStyle/>
          <a:p>
            <a:r>
              <a:rPr lang="en-US" sz="4400" b="1" u="sng" dirty="0" smtClean="0">
                <a:latin typeface="Tahoma" pitchFamily="34" charset="0"/>
                <a:ea typeface="Tahoma" pitchFamily="34" charset="0"/>
                <a:cs typeface="Tahoma" pitchFamily="34" charset="0"/>
              </a:rPr>
              <a:t>Fragmentation By Screen Size:</a:t>
            </a:r>
            <a:endParaRPr lang="en-US" sz="4400" b="1" u="sng" dirty="0">
              <a:latin typeface="Tahoma" pitchFamily="34" charset="0"/>
              <a:ea typeface="Tahoma" pitchFamily="34" charset="0"/>
              <a:cs typeface="Tahoma" pitchFamily="34" charset="0"/>
            </a:endParaRPr>
          </a:p>
        </p:txBody>
      </p:sp>
      <p:sp>
        <p:nvSpPr>
          <p:cNvPr id="53" name="TextBox 52"/>
          <p:cNvSpPr txBox="1"/>
          <p:nvPr/>
        </p:nvSpPr>
        <p:spPr>
          <a:xfrm>
            <a:off x="771233" y="17087349"/>
            <a:ext cx="6410729" cy="769441"/>
          </a:xfrm>
          <a:prstGeom prst="rect">
            <a:avLst/>
          </a:prstGeom>
          <a:noFill/>
        </p:spPr>
        <p:txBody>
          <a:bodyPr wrap="none" rtlCol="0">
            <a:spAutoFit/>
          </a:bodyPr>
          <a:lstStyle/>
          <a:p>
            <a:r>
              <a:rPr lang="en-US" sz="4400" b="1" u="sng" dirty="0" smtClean="0">
                <a:latin typeface="Tahoma" pitchFamily="34" charset="0"/>
                <a:ea typeface="Tahoma" pitchFamily="34" charset="0"/>
                <a:cs typeface="Tahoma" pitchFamily="34" charset="0"/>
              </a:rPr>
              <a:t>Fragmentation By OS:</a:t>
            </a:r>
            <a:endParaRPr lang="en-US" sz="4400" b="1" u="sng" dirty="0">
              <a:latin typeface="Tahoma" pitchFamily="34" charset="0"/>
              <a:ea typeface="Tahoma" pitchFamily="34" charset="0"/>
              <a:cs typeface="Tahoma" pitchFamily="34" charset="0"/>
            </a:endParaRPr>
          </a:p>
        </p:txBody>
      </p:sp>
      <p:pic>
        <p:nvPicPr>
          <p:cNvPr id="1026" name="Picture 2" descr="http://static2.businessinsider.com/image/53f8a14a6bb3f73d2955123c-1066-588/screen%20shot%202014-08-23%20at%207.10.55%20am.png"/>
          <p:cNvPicPr>
            <a:picLocks noChangeAspect="1" noChangeArrowheads="1"/>
          </p:cNvPicPr>
          <p:nvPr/>
        </p:nvPicPr>
        <p:blipFill>
          <a:blip r:embed="rId8" cstate="print">
            <a:lum/>
          </a:blip>
          <a:srcRect/>
          <a:stretch>
            <a:fillRect/>
          </a:stretch>
        </p:blipFill>
        <p:spPr bwMode="auto">
          <a:xfrm>
            <a:off x="673679" y="18142524"/>
            <a:ext cx="10888334" cy="6005949"/>
          </a:xfrm>
          <a:prstGeom prst="rect">
            <a:avLst/>
          </a:prstGeom>
          <a:noFill/>
        </p:spPr>
      </p:pic>
      <p:sp>
        <p:nvSpPr>
          <p:cNvPr id="54" name="TextBox 53"/>
          <p:cNvSpPr txBox="1"/>
          <p:nvPr/>
        </p:nvSpPr>
        <p:spPr>
          <a:xfrm>
            <a:off x="1269999" y="4935100"/>
            <a:ext cx="20075237" cy="5632311"/>
          </a:xfrm>
          <a:prstGeom prst="rect">
            <a:avLst/>
          </a:prstGeom>
          <a:noFill/>
          <a:ln>
            <a:noFill/>
          </a:ln>
        </p:spPr>
        <p:txBody>
          <a:bodyPr wrap="square" rtlCol="0" anchor="ctr">
            <a:spAutoFit/>
          </a:bodyPr>
          <a:lstStyle/>
          <a:p>
            <a:pPr algn="just"/>
            <a:r>
              <a:rPr lang="en-US" sz="3600" spc="-150" dirty="0" smtClean="0">
                <a:latin typeface="Tahoma" pitchFamily="34" charset="0"/>
                <a:ea typeface="Tahoma" pitchFamily="34" charset="0"/>
                <a:cs typeface="Tahoma" pitchFamily="34" charset="0"/>
              </a:rPr>
              <a:t>Due to the fragmentation of the Android ecosystem the typical Android app developer </a:t>
            </a:r>
            <a:r>
              <a:rPr lang="en-US" sz="3600" spc="-150" dirty="0" smtClean="0">
                <a:latin typeface="Tahoma" pitchFamily="34" charset="0"/>
                <a:ea typeface="Tahoma" pitchFamily="34" charset="0"/>
                <a:cs typeface="Tahoma" pitchFamily="34" charset="0"/>
              </a:rPr>
              <a:t>must choose between</a:t>
            </a:r>
            <a:r>
              <a:rPr lang="en-US" sz="3600" spc="-150" dirty="0" smtClean="0">
                <a:latin typeface="Tahoma" pitchFamily="34" charset="0"/>
                <a:ea typeface="Tahoma" pitchFamily="34" charset="0"/>
                <a:cs typeface="Tahoma" pitchFamily="34" charset="0"/>
              </a:rPr>
              <a:t>:</a:t>
            </a:r>
            <a:endParaRPr lang="en-US" sz="3600" spc="-150" dirty="0" smtClean="0">
              <a:latin typeface="Tahoma" pitchFamily="34" charset="0"/>
              <a:ea typeface="Tahoma" pitchFamily="34" charset="0"/>
              <a:cs typeface="Tahoma" pitchFamily="34" charset="0"/>
            </a:endParaRPr>
          </a:p>
          <a:p>
            <a:pPr lvl="1" algn="just">
              <a:buFont typeface="Wingdings" pitchFamily="2" charset="2"/>
              <a:buChar char="v"/>
            </a:pPr>
            <a:r>
              <a:rPr lang="en-US" sz="3600" spc="-150" dirty="0" smtClean="0">
                <a:latin typeface="Tahoma" pitchFamily="34" charset="0"/>
                <a:ea typeface="Tahoma" pitchFamily="34" charset="0"/>
                <a:cs typeface="Tahoma" pitchFamily="34" charset="0"/>
              </a:rPr>
              <a:t>Purchasing </a:t>
            </a:r>
            <a:r>
              <a:rPr lang="en-US" sz="3600" spc="-150" dirty="0" smtClean="0">
                <a:latin typeface="Tahoma" pitchFamily="34" charset="0"/>
                <a:ea typeface="Tahoma" pitchFamily="34" charset="0"/>
                <a:cs typeface="Tahoma" pitchFamily="34" charset="0"/>
              </a:rPr>
              <a:t>and maintaining a growing collection of physical mobile </a:t>
            </a:r>
            <a:r>
              <a:rPr lang="en-US" sz="3600" spc="-150" dirty="0" smtClean="0">
                <a:latin typeface="Tahoma" pitchFamily="34" charset="0"/>
                <a:ea typeface="Tahoma" pitchFamily="34" charset="0"/>
                <a:cs typeface="Tahoma" pitchFamily="34" charset="0"/>
              </a:rPr>
              <a:t>devices.</a:t>
            </a:r>
            <a:endParaRPr lang="en-US" sz="3600" spc="-150" dirty="0" smtClean="0">
              <a:latin typeface="Tahoma" pitchFamily="34" charset="0"/>
              <a:ea typeface="Tahoma" pitchFamily="34" charset="0"/>
              <a:cs typeface="Tahoma" pitchFamily="34" charset="0"/>
            </a:endParaRPr>
          </a:p>
          <a:p>
            <a:pPr lvl="1" algn="just">
              <a:buFont typeface="Wingdings" pitchFamily="2" charset="2"/>
              <a:buChar char="v"/>
            </a:pPr>
            <a:r>
              <a:rPr lang="en-US" sz="3600" spc="-150" dirty="0" smtClean="0">
                <a:latin typeface="Tahoma" pitchFamily="34" charset="0"/>
                <a:ea typeface="Tahoma" pitchFamily="34" charset="0"/>
                <a:cs typeface="Tahoma" pitchFamily="34" charset="0"/>
              </a:rPr>
              <a:t>Outsourcing </a:t>
            </a:r>
            <a:r>
              <a:rPr lang="en-US" sz="3600" spc="-150" dirty="0" smtClean="0">
                <a:latin typeface="Tahoma" pitchFamily="34" charset="0"/>
                <a:ea typeface="Tahoma" pitchFamily="34" charset="0"/>
                <a:cs typeface="Tahoma" pitchFamily="34" charset="0"/>
              </a:rPr>
              <a:t>testing to a testing lab with a large collection of physical mobile </a:t>
            </a:r>
            <a:r>
              <a:rPr lang="en-US" sz="3600" spc="-150" dirty="0" smtClean="0">
                <a:latin typeface="Tahoma" pitchFamily="34" charset="0"/>
                <a:ea typeface="Tahoma" pitchFamily="34" charset="0"/>
                <a:cs typeface="Tahoma" pitchFamily="34" charset="0"/>
              </a:rPr>
              <a:t>devices.</a:t>
            </a:r>
            <a:endParaRPr lang="en-US" sz="3600" spc="-150" dirty="0" smtClean="0">
              <a:latin typeface="Tahoma" pitchFamily="34" charset="0"/>
              <a:ea typeface="Tahoma" pitchFamily="34" charset="0"/>
              <a:cs typeface="Tahoma" pitchFamily="34" charset="0"/>
            </a:endParaRPr>
          </a:p>
          <a:p>
            <a:pPr lvl="1" algn="just">
              <a:buFont typeface="Wingdings" pitchFamily="2" charset="2"/>
              <a:buChar char="v"/>
            </a:pPr>
            <a:r>
              <a:rPr lang="en-US" sz="3600" spc="-150" dirty="0" smtClean="0">
                <a:latin typeface="Tahoma" pitchFamily="34" charset="0"/>
                <a:ea typeface="Tahoma" pitchFamily="34" charset="0"/>
                <a:cs typeface="Tahoma" pitchFamily="34" charset="0"/>
              </a:rPr>
              <a:t>Utilizing a cloud </a:t>
            </a:r>
            <a:r>
              <a:rPr lang="en-US" sz="3600" spc="-150" dirty="0" smtClean="0">
                <a:latin typeface="Tahoma" pitchFamily="34" charset="0"/>
                <a:ea typeface="Tahoma" pitchFamily="34" charset="0"/>
                <a:cs typeface="Tahoma" pitchFamily="34" charset="0"/>
              </a:rPr>
              <a:t>testing service </a:t>
            </a:r>
            <a:r>
              <a:rPr lang="en-US" sz="3600" spc="-150" dirty="0" smtClean="0">
                <a:latin typeface="Tahoma" pitchFamily="34" charset="0"/>
                <a:ea typeface="Tahoma" pitchFamily="34" charset="0"/>
                <a:cs typeface="Tahoma" pitchFamily="34" charset="0"/>
              </a:rPr>
              <a:t>who maintain </a:t>
            </a:r>
            <a:r>
              <a:rPr lang="en-US" sz="3600" spc="-150" dirty="0" smtClean="0">
                <a:latin typeface="Tahoma" pitchFamily="34" charset="0"/>
                <a:ea typeface="Tahoma" pitchFamily="34" charset="0"/>
                <a:cs typeface="Tahoma" pitchFamily="34" charset="0"/>
              </a:rPr>
              <a:t>a large collection of </a:t>
            </a:r>
            <a:r>
              <a:rPr lang="en-US" sz="3600" spc="-150" dirty="0" smtClean="0">
                <a:latin typeface="Tahoma" pitchFamily="34" charset="0"/>
                <a:ea typeface="Tahoma" pitchFamily="34" charset="0"/>
                <a:cs typeface="Tahoma" pitchFamily="34" charset="0"/>
              </a:rPr>
              <a:t>physical mobile devices.</a:t>
            </a:r>
          </a:p>
          <a:p>
            <a:pPr algn="just"/>
            <a:endParaRPr lang="en-US" sz="3600" spc="-150" dirty="0" smtClean="0">
              <a:latin typeface="Tahoma" pitchFamily="34" charset="0"/>
              <a:ea typeface="Tahoma" pitchFamily="34" charset="0"/>
              <a:cs typeface="Tahoma" pitchFamily="34" charset="0"/>
            </a:endParaRPr>
          </a:p>
          <a:p>
            <a:pPr algn="just"/>
            <a:r>
              <a:rPr lang="en-US" sz="3600" spc="-150" dirty="0" smtClean="0">
                <a:latin typeface="Tahoma" pitchFamily="34" charset="0"/>
                <a:ea typeface="Tahoma" pitchFamily="34" charset="0"/>
                <a:cs typeface="Tahoma" pitchFamily="34" charset="0"/>
              </a:rPr>
              <a:t>All </a:t>
            </a:r>
            <a:r>
              <a:rPr lang="en-US" sz="3600" spc="-150" dirty="0" smtClean="0">
                <a:latin typeface="Tahoma" pitchFamily="34" charset="0"/>
                <a:ea typeface="Tahoma" pitchFamily="34" charset="0"/>
                <a:cs typeface="Tahoma" pitchFamily="34" charset="0"/>
              </a:rPr>
              <a:t>3 of these alternatives can quickly become expensive, especially for the smaller </a:t>
            </a:r>
            <a:r>
              <a:rPr lang="en-US" sz="3600" spc="-150" dirty="0" smtClean="0">
                <a:latin typeface="Tahoma" pitchFamily="34" charset="0"/>
                <a:ea typeface="Tahoma" pitchFamily="34" charset="0"/>
                <a:cs typeface="Tahoma" pitchFamily="34" charset="0"/>
              </a:rPr>
              <a:t>app development companies. </a:t>
            </a:r>
            <a:r>
              <a:rPr lang="en-US" sz="3600" spc="-150" dirty="0" smtClean="0">
                <a:latin typeface="Tahoma" pitchFamily="34" charset="0"/>
                <a:ea typeface="Tahoma" pitchFamily="34" charset="0"/>
                <a:cs typeface="Tahoma" pitchFamily="34" charset="0"/>
              </a:rPr>
              <a:t>This </a:t>
            </a:r>
            <a:r>
              <a:rPr lang="en-US" sz="3600" spc="-150" dirty="0" smtClean="0">
                <a:latin typeface="Tahoma" pitchFamily="34" charset="0"/>
                <a:ea typeface="Tahoma" pitchFamily="34" charset="0"/>
                <a:cs typeface="Tahoma" pitchFamily="34" charset="0"/>
              </a:rPr>
              <a:t>project is an attempt to create a rich featured, low cost, fast and automated software emulation platform for x86 host machines regardless of host OS. The target device’s sensors must be controllable reliably and repeatedly for regression testing.</a:t>
            </a:r>
            <a:endParaRPr lang="en-US" sz="3600" spc="-150" dirty="0">
              <a:latin typeface="Tahoma" pitchFamily="34" charset="0"/>
              <a:ea typeface="Tahoma" pitchFamily="34" charset="0"/>
              <a:cs typeface="Tahoma" pitchFamily="34" charset="0"/>
            </a:endParaRPr>
          </a:p>
        </p:txBody>
      </p:sp>
      <p:sp>
        <p:nvSpPr>
          <p:cNvPr id="55" name="TextBox 54"/>
          <p:cNvSpPr txBox="1"/>
          <p:nvPr/>
        </p:nvSpPr>
        <p:spPr>
          <a:xfrm>
            <a:off x="697345" y="3842349"/>
            <a:ext cx="6409127" cy="830997"/>
          </a:xfrm>
          <a:prstGeom prst="rect">
            <a:avLst/>
          </a:prstGeom>
          <a:noFill/>
        </p:spPr>
        <p:txBody>
          <a:bodyPr wrap="none" rtlCol="0">
            <a:spAutoFit/>
          </a:bodyPr>
          <a:lstStyle/>
          <a:p>
            <a:r>
              <a:rPr lang="en-US" sz="4800" b="1" u="sng" dirty="0" smtClean="0">
                <a:latin typeface="Tahoma" pitchFamily="34" charset="0"/>
                <a:ea typeface="Tahoma" pitchFamily="34" charset="0"/>
                <a:cs typeface="Tahoma" pitchFamily="34" charset="0"/>
              </a:rPr>
              <a:t>Problem Statement:</a:t>
            </a:r>
            <a:endParaRPr lang="en-US" sz="4800" b="1" u="sng" dirty="0">
              <a:latin typeface="Tahoma" pitchFamily="34" charset="0"/>
              <a:ea typeface="Tahoma" pitchFamily="34" charset="0"/>
              <a:cs typeface="Tahoma" pitchFamily="34" charset="0"/>
            </a:endParaRPr>
          </a:p>
        </p:txBody>
      </p:sp>
      <p:sp>
        <p:nvSpPr>
          <p:cNvPr id="56" name="TextBox 55"/>
          <p:cNvSpPr txBox="1"/>
          <p:nvPr/>
        </p:nvSpPr>
        <p:spPr>
          <a:xfrm>
            <a:off x="22693745" y="3842345"/>
            <a:ext cx="2840842" cy="830997"/>
          </a:xfrm>
          <a:prstGeom prst="rect">
            <a:avLst/>
          </a:prstGeom>
          <a:noFill/>
        </p:spPr>
        <p:txBody>
          <a:bodyPr wrap="none" rtlCol="0">
            <a:spAutoFit/>
          </a:bodyPr>
          <a:lstStyle/>
          <a:p>
            <a:r>
              <a:rPr lang="en-US" sz="4800" b="1" u="sng" dirty="0" smtClean="0">
                <a:latin typeface="Tahoma" pitchFamily="34" charset="0"/>
                <a:ea typeface="Tahoma" pitchFamily="34" charset="0"/>
                <a:cs typeface="Tahoma" pitchFamily="34" charset="0"/>
              </a:rPr>
              <a:t>Sensors:</a:t>
            </a:r>
            <a:endParaRPr lang="en-US" sz="4800" b="1" u="sng" dirty="0">
              <a:latin typeface="Tahoma" pitchFamily="34" charset="0"/>
              <a:ea typeface="Tahoma" pitchFamily="34" charset="0"/>
              <a:cs typeface="Tahoma" pitchFamily="34" charset="0"/>
            </a:endParaRPr>
          </a:p>
        </p:txBody>
      </p:sp>
      <p:grpSp>
        <p:nvGrpSpPr>
          <p:cNvPr id="72" name="Group 71"/>
          <p:cNvGrpSpPr/>
          <p:nvPr/>
        </p:nvGrpSpPr>
        <p:grpSpPr>
          <a:xfrm>
            <a:off x="24364076" y="6267046"/>
            <a:ext cx="14539480" cy="2835865"/>
            <a:chOff x="22826229" y="4955307"/>
            <a:chExt cx="20412376" cy="3981349"/>
          </a:xfrm>
        </p:grpSpPr>
        <p:pic>
          <p:nvPicPr>
            <p:cNvPr id="1042" name="Picture 18" descr="http://bablabd.com/wp-content/uploads/2014/11/gps-logo.jpg"/>
            <p:cNvPicPr>
              <a:picLocks noChangeAspect="1" noChangeArrowheads="1"/>
            </p:cNvPicPr>
            <p:nvPr/>
          </p:nvPicPr>
          <p:blipFill>
            <a:blip r:embed="rId9" cstate="print"/>
            <a:srcRect/>
            <a:stretch>
              <a:fillRect/>
            </a:stretch>
          </p:blipFill>
          <p:spPr bwMode="auto">
            <a:xfrm>
              <a:off x="26345279" y="5363873"/>
              <a:ext cx="3298825" cy="3298825"/>
            </a:xfrm>
            <a:prstGeom prst="rect">
              <a:avLst/>
            </a:prstGeom>
            <a:noFill/>
          </p:spPr>
        </p:pic>
        <p:pic>
          <p:nvPicPr>
            <p:cNvPr id="1044" name="Picture 20" descr="gbzQG.png (619×767)"/>
            <p:cNvPicPr>
              <a:picLocks noChangeAspect="1" noChangeArrowheads="1"/>
            </p:cNvPicPr>
            <p:nvPr/>
          </p:nvPicPr>
          <p:blipFill>
            <a:blip r:embed="rId10" cstate="print"/>
            <a:srcRect/>
            <a:stretch>
              <a:fillRect/>
            </a:stretch>
          </p:blipFill>
          <p:spPr bwMode="auto">
            <a:xfrm>
              <a:off x="37262674" y="5486400"/>
              <a:ext cx="2500857" cy="3098800"/>
            </a:xfrm>
            <a:prstGeom prst="rect">
              <a:avLst/>
            </a:prstGeom>
            <a:noFill/>
          </p:spPr>
        </p:pic>
        <p:pic>
          <p:nvPicPr>
            <p:cNvPr id="1046" name="Picture 22" descr="https://lh6.ggpht.com/gMaaG70keWHYA9Y0c6X35opdZ_TYjlqsouEm6SkJ58Su6jPmta1e_ht3tVReGgYS-48w=w300"/>
            <p:cNvPicPr>
              <a:picLocks noChangeAspect="1" noChangeArrowheads="1"/>
            </p:cNvPicPr>
            <p:nvPr/>
          </p:nvPicPr>
          <p:blipFill>
            <a:blip r:embed="rId11" cstate="print"/>
            <a:srcRect/>
            <a:stretch>
              <a:fillRect/>
            </a:stretch>
          </p:blipFill>
          <p:spPr bwMode="auto">
            <a:xfrm>
              <a:off x="29832019" y="5361710"/>
              <a:ext cx="3366654" cy="3366654"/>
            </a:xfrm>
            <a:prstGeom prst="rect">
              <a:avLst/>
            </a:prstGeom>
            <a:noFill/>
          </p:spPr>
        </p:pic>
        <p:pic>
          <p:nvPicPr>
            <p:cNvPr id="1052" name="Picture 28" descr="http://images.clipartpanda.com/shutter-clipart-camera-shutter-icon-png.jpg"/>
            <p:cNvPicPr>
              <a:picLocks noChangeAspect="1" noChangeArrowheads="1"/>
            </p:cNvPicPr>
            <p:nvPr/>
          </p:nvPicPr>
          <p:blipFill>
            <a:blip r:embed="rId12" cstate="print"/>
            <a:srcRect/>
            <a:stretch>
              <a:fillRect/>
            </a:stretch>
          </p:blipFill>
          <p:spPr bwMode="auto">
            <a:xfrm>
              <a:off x="22826229" y="5361709"/>
              <a:ext cx="3358861" cy="3370058"/>
            </a:xfrm>
            <a:prstGeom prst="rect">
              <a:avLst/>
            </a:prstGeom>
            <a:noFill/>
          </p:spPr>
        </p:pic>
        <p:pic>
          <p:nvPicPr>
            <p:cNvPr id="1054" name="Picture 30" descr="http://www.met.reading.ac.uk/pplato2/h-flap/phys4_2f_5.png"/>
            <p:cNvPicPr>
              <a:picLocks noChangeAspect="1" noChangeArrowheads="1"/>
            </p:cNvPicPr>
            <p:nvPr/>
          </p:nvPicPr>
          <p:blipFill>
            <a:blip r:embed="rId13" cstate="print"/>
            <a:srcRect/>
            <a:stretch>
              <a:fillRect/>
            </a:stretch>
          </p:blipFill>
          <p:spPr bwMode="auto">
            <a:xfrm>
              <a:off x="33704503" y="5562788"/>
              <a:ext cx="3287144" cy="3373868"/>
            </a:xfrm>
            <a:prstGeom prst="rect">
              <a:avLst/>
            </a:prstGeom>
            <a:noFill/>
          </p:spPr>
        </p:pic>
        <p:pic>
          <p:nvPicPr>
            <p:cNvPr id="1061" name="Picture 37" descr="http://i1-news.softpedia-static.com/images/news2/Download-Apple-Motion-5-0-1-2.jpg"/>
            <p:cNvPicPr>
              <a:picLocks noChangeAspect="1" noChangeArrowheads="1"/>
            </p:cNvPicPr>
            <p:nvPr/>
          </p:nvPicPr>
          <p:blipFill>
            <a:blip r:embed="rId14" cstate="print"/>
            <a:srcRect/>
            <a:stretch>
              <a:fillRect/>
            </a:stretch>
          </p:blipFill>
          <p:spPr bwMode="auto">
            <a:xfrm>
              <a:off x="39590241" y="4955307"/>
              <a:ext cx="3648364" cy="3648364"/>
            </a:xfrm>
            <a:prstGeom prst="rect">
              <a:avLst/>
            </a:prstGeom>
            <a:noFill/>
          </p:spPr>
        </p:pic>
      </p:grpSp>
      <p:grpSp>
        <p:nvGrpSpPr>
          <p:cNvPr id="71" name="Group 70"/>
          <p:cNvGrpSpPr/>
          <p:nvPr/>
        </p:nvGrpSpPr>
        <p:grpSpPr>
          <a:xfrm>
            <a:off x="30923345" y="25725859"/>
            <a:ext cx="11928763" cy="2999232"/>
            <a:chOff x="21945600" y="23848290"/>
            <a:chExt cx="19396365" cy="4876801"/>
          </a:xfrm>
        </p:grpSpPr>
        <p:pic>
          <p:nvPicPr>
            <p:cNvPr id="1067" name="Picture 43" descr="http://images.thecarconnection.com/med/apple-logo_100433916_m.jpg"/>
            <p:cNvPicPr>
              <a:picLocks noChangeAspect="1" noChangeArrowheads="1"/>
            </p:cNvPicPr>
            <p:nvPr/>
          </p:nvPicPr>
          <p:blipFill>
            <a:blip r:embed="rId15" cstate="print"/>
            <a:srcRect/>
            <a:stretch>
              <a:fillRect/>
            </a:stretch>
          </p:blipFill>
          <p:spPr bwMode="auto">
            <a:xfrm>
              <a:off x="21945600" y="24331034"/>
              <a:ext cx="6096000" cy="3429001"/>
            </a:xfrm>
            <a:prstGeom prst="rect">
              <a:avLst/>
            </a:prstGeom>
            <a:noFill/>
          </p:spPr>
        </p:pic>
        <p:pic>
          <p:nvPicPr>
            <p:cNvPr id="1056" name="Picture 32" descr="http://www.ranklogos.com/wp-content/uploads/2012/04/Android-logo.png"/>
            <p:cNvPicPr>
              <a:picLocks noChangeAspect="1" noChangeArrowheads="1"/>
            </p:cNvPicPr>
            <p:nvPr/>
          </p:nvPicPr>
          <p:blipFill>
            <a:blip r:embed="rId16" cstate="print"/>
            <a:srcRect/>
            <a:stretch>
              <a:fillRect/>
            </a:stretch>
          </p:blipFill>
          <p:spPr bwMode="auto">
            <a:xfrm>
              <a:off x="37541117" y="24526153"/>
              <a:ext cx="3800848" cy="3540490"/>
            </a:xfrm>
            <a:prstGeom prst="rect">
              <a:avLst/>
            </a:prstGeom>
            <a:noFill/>
          </p:spPr>
        </p:pic>
        <p:pic>
          <p:nvPicPr>
            <p:cNvPr id="1058" name="Picture 34" descr="http://upload.wikimedia.org/wikipedia/commons/d/d5/Virtualbox_logo.png"/>
            <p:cNvPicPr>
              <a:picLocks noChangeAspect="1" noChangeArrowheads="1"/>
            </p:cNvPicPr>
            <p:nvPr/>
          </p:nvPicPr>
          <p:blipFill>
            <a:blip r:embed="rId17" cstate="print"/>
            <a:srcRect/>
            <a:stretch>
              <a:fillRect/>
            </a:stretch>
          </p:blipFill>
          <p:spPr bwMode="auto">
            <a:xfrm>
              <a:off x="33512702" y="23848290"/>
              <a:ext cx="4876800" cy="4876801"/>
            </a:xfrm>
            <a:prstGeom prst="rect">
              <a:avLst/>
            </a:prstGeom>
            <a:noFill/>
          </p:spPr>
        </p:pic>
        <p:pic>
          <p:nvPicPr>
            <p:cNvPr id="1063" name="Picture 39" descr="http://www1.pcmag.com/media/images/297876-linux-logo.jpg?thumb=y"/>
            <p:cNvPicPr>
              <a:picLocks noChangeAspect="1" noChangeArrowheads="1"/>
            </p:cNvPicPr>
            <p:nvPr/>
          </p:nvPicPr>
          <p:blipFill>
            <a:blip r:embed="rId18" cstate="print"/>
            <a:srcRect/>
            <a:stretch>
              <a:fillRect/>
            </a:stretch>
          </p:blipFill>
          <p:spPr bwMode="auto">
            <a:xfrm>
              <a:off x="30829539" y="24543327"/>
              <a:ext cx="3252644" cy="3252644"/>
            </a:xfrm>
            <a:prstGeom prst="rect">
              <a:avLst/>
            </a:prstGeom>
            <a:noFill/>
          </p:spPr>
        </p:pic>
        <p:pic>
          <p:nvPicPr>
            <p:cNvPr id="1065" name="Picture 41" descr="http://img3.wikia.nocookie.net/__cb20120901002256/logopedia/images/7/76/Windows_Vista_2006.jpg"/>
            <p:cNvPicPr>
              <a:picLocks noChangeAspect="1" noChangeArrowheads="1"/>
            </p:cNvPicPr>
            <p:nvPr/>
          </p:nvPicPr>
          <p:blipFill>
            <a:blip r:embed="rId19" cstate="print"/>
            <a:srcRect/>
            <a:stretch>
              <a:fillRect/>
            </a:stretch>
          </p:blipFill>
          <p:spPr bwMode="auto">
            <a:xfrm>
              <a:off x="26590047" y="24348353"/>
              <a:ext cx="4095750" cy="3829051"/>
            </a:xfrm>
            <a:prstGeom prst="rect">
              <a:avLst/>
            </a:prstGeom>
            <a:noFill/>
          </p:spPr>
        </p:pic>
      </p:grpSp>
      <p:sp>
        <p:nvSpPr>
          <p:cNvPr id="74" name="TextBox 73"/>
          <p:cNvSpPr txBox="1"/>
          <p:nvPr/>
        </p:nvSpPr>
        <p:spPr>
          <a:xfrm>
            <a:off x="22679888" y="10520281"/>
            <a:ext cx="3227165" cy="830997"/>
          </a:xfrm>
          <a:prstGeom prst="rect">
            <a:avLst/>
          </a:prstGeom>
          <a:noFill/>
        </p:spPr>
        <p:txBody>
          <a:bodyPr wrap="none" rtlCol="0">
            <a:spAutoFit/>
          </a:bodyPr>
          <a:lstStyle/>
          <a:p>
            <a:r>
              <a:rPr lang="en-US" sz="4800" b="1" u="sng" dirty="0" smtClean="0">
                <a:latin typeface="Tahoma" pitchFamily="34" charset="0"/>
                <a:ea typeface="Tahoma" pitchFamily="34" charset="0"/>
                <a:cs typeface="Tahoma" pitchFamily="34" charset="0"/>
              </a:rPr>
              <a:t>Emulator:</a:t>
            </a:r>
            <a:endParaRPr lang="en-US" sz="4800" b="1" u="sng" dirty="0">
              <a:latin typeface="Tahoma" pitchFamily="34" charset="0"/>
              <a:ea typeface="Tahoma" pitchFamily="34" charset="0"/>
              <a:cs typeface="Tahoma" pitchFamily="34" charset="0"/>
            </a:endParaRPr>
          </a:p>
        </p:txBody>
      </p:sp>
      <p:sp>
        <p:nvSpPr>
          <p:cNvPr id="76" name="TextBox 75"/>
          <p:cNvSpPr txBox="1"/>
          <p:nvPr/>
        </p:nvSpPr>
        <p:spPr>
          <a:xfrm>
            <a:off x="23732836" y="4987637"/>
            <a:ext cx="14532761" cy="646331"/>
          </a:xfrm>
          <a:prstGeom prst="rect">
            <a:avLst/>
          </a:prstGeom>
          <a:noFill/>
        </p:spPr>
        <p:txBody>
          <a:bodyPr wrap="none" rtlCol="0">
            <a:spAutoFit/>
          </a:bodyPr>
          <a:lstStyle/>
          <a:p>
            <a:r>
              <a:rPr lang="en-US" sz="3600" u="sng" dirty="0" smtClean="0">
                <a:latin typeface="Tahoma" pitchFamily="34" charset="0"/>
                <a:ea typeface="Tahoma" pitchFamily="34" charset="0"/>
                <a:cs typeface="Tahoma" pitchFamily="34" charset="0"/>
              </a:rPr>
              <a:t>http://developer.android.com/reference/android/hardware/Sensor.html</a:t>
            </a:r>
            <a:endParaRPr lang="en-US" sz="3600" u="sng" dirty="0">
              <a:latin typeface="Tahoma" pitchFamily="34" charset="0"/>
              <a:ea typeface="Tahoma" pitchFamily="34" charset="0"/>
              <a:cs typeface="Tahoma" pitchFamily="34" charset="0"/>
            </a:endParaRPr>
          </a:p>
        </p:txBody>
      </p:sp>
      <p:sp>
        <p:nvSpPr>
          <p:cNvPr id="77" name="TextBox 76"/>
          <p:cNvSpPr txBox="1"/>
          <p:nvPr/>
        </p:nvSpPr>
        <p:spPr>
          <a:xfrm>
            <a:off x="23077053" y="11614369"/>
            <a:ext cx="20075237" cy="13942278"/>
          </a:xfrm>
          <a:prstGeom prst="rect">
            <a:avLst/>
          </a:prstGeom>
          <a:noFill/>
          <a:ln>
            <a:noFill/>
          </a:ln>
        </p:spPr>
        <p:txBody>
          <a:bodyPr wrap="square" rtlCol="0" anchor="ctr">
            <a:spAutoFit/>
          </a:bodyPr>
          <a:lstStyle/>
          <a:p>
            <a:pPr algn="just"/>
            <a:r>
              <a:rPr lang="en-US" sz="3600" spc="-150" dirty="0" smtClean="0">
                <a:latin typeface="Tahoma" pitchFamily="34" charset="0"/>
                <a:ea typeface="Tahoma" pitchFamily="34" charset="0"/>
                <a:cs typeface="Tahoma" pitchFamily="34" charset="0"/>
              </a:rPr>
              <a:t>Oracle’s Virtualbox was used to create snapshots of several target devices to cover a reasonable representation of the Android ecosystem. These virtual machines are built from an android kernel specific to the device’s manufacturer combined with the target device’s hardware binary file.</a:t>
            </a:r>
          </a:p>
          <a:p>
            <a:pPr lvl="1" algn="just">
              <a:buFont typeface="Wingdings" pitchFamily="2" charset="2"/>
              <a:buChar char="v"/>
            </a:pPr>
            <a:r>
              <a:rPr lang="en-US" sz="3600" spc="-150" dirty="0" smtClean="0">
                <a:latin typeface="Tahoma" pitchFamily="34" charset="0"/>
                <a:ea typeface="Tahoma" pitchFamily="34" charset="0"/>
                <a:cs typeface="Tahoma" pitchFamily="34" charset="0"/>
              </a:rPr>
              <a:t>http://www.android-x86.org</a:t>
            </a:r>
            <a:r>
              <a:rPr lang="en-US" sz="3600" spc="-150" dirty="0" smtClean="0">
                <a:latin typeface="Tahoma" pitchFamily="34" charset="0"/>
                <a:ea typeface="Tahoma" pitchFamily="34" charset="0"/>
                <a:cs typeface="Tahoma" pitchFamily="34" charset="0"/>
              </a:rPr>
              <a:t>/</a:t>
            </a:r>
          </a:p>
          <a:p>
            <a:pPr lvl="1" algn="just">
              <a:buFont typeface="Wingdings" pitchFamily="2" charset="2"/>
              <a:buChar char="v"/>
            </a:pPr>
            <a:r>
              <a:rPr lang="en-US" sz="3600" spc="-150" dirty="0" smtClean="0">
                <a:latin typeface="Tahoma" pitchFamily="34" charset="0"/>
                <a:ea typeface="Tahoma" pitchFamily="34" charset="0"/>
                <a:cs typeface="Tahoma" pitchFamily="34" charset="0"/>
              </a:rPr>
              <a:t>https://source.android.com</a:t>
            </a:r>
            <a:r>
              <a:rPr lang="en-US" sz="3600" spc="-150" dirty="0" smtClean="0">
                <a:latin typeface="Tahoma" pitchFamily="34" charset="0"/>
                <a:ea typeface="Tahoma" pitchFamily="34" charset="0"/>
                <a:cs typeface="Tahoma" pitchFamily="34" charset="0"/>
              </a:rPr>
              <a:t>/</a:t>
            </a:r>
          </a:p>
          <a:p>
            <a:pPr algn="just"/>
            <a:endParaRPr lang="en-US" sz="3600" spc="-150" dirty="0" smtClean="0">
              <a:latin typeface="Tahoma" pitchFamily="34" charset="0"/>
              <a:ea typeface="Tahoma" pitchFamily="34" charset="0"/>
              <a:cs typeface="Tahoma" pitchFamily="34" charset="0"/>
            </a:endParaRPr>
          </a:p>
          <a:p>
            <a:pPr algn="just"/>
            <a:r>
              <a:rPr lang="en-US" sz="3600" spc="-150" dirty="0" smtClean="0">
                <a:latin typeface="Tahoma" pitchFamily="34" charset="0"/>
                <a:ea typeface="Tahoma" pitchFamily="34" charset="0"/>
                <a:cs typeface="Tahoma" pitchFamily="34" charset="0"/>
              </a:rPr>
              <a:t>Python scripts were written to manage the startup and shutdown of these snapshots to automate the use of the emulator for any target device. These scripts were developed to work across Linux, </a:t>
            </a:r>
            <a:r>
              <a:rPr lang="en-US" sz="3600" spc="-150" dirty="0" smtClean="0">
                <a:latin typeface="Tahoma" pitchFamily="34" charset="0"/>
                <a:ea typeface="Tahoma" pitchFamily="34" charset="0"/>
                <a:cs typeface="Tahoma" pitchFamily="34" charset="0"/>
              </a:rPr>
              <a:t>W</a:t>
            </a:r>
            <a:r>
              <a:rPr lang="en-US" sz="3600" spc="-150" dirty="0" smtClean="0">
                <a:latin typeface="Tahoma" pitchFamily="34" charset="0"/>
                <a:ea typeface="Tahoma" pitchFamily="34" charset="0"/>
                <a:cs typeface="Tahoma" pitchFamily="34" charset="0"/>
              </a:rPr>
              <a:t>indows and  Macintosh file directory and command line interfaces.</a:t>
            </a:r>
          </a:p>
          <a:p>
            <a:pPr lvl="1" algn="just">
              <a:buFont typeface="Wingdings" pitchFamily="2" charset="2"/>
              <a:buChar char="v"/>
            </a:pPr>
            <a:r>
              <a:rPr lang="en-US" sz="3600" spc="-150" dirty="0" smtClean="0">
                <a:latin typeface="Tahoma" pitchFamily="34" charset="0"/>
                <a:ea typeface="Tahoma" pitchFamily="34" charset="0"/>
                <a:cs typeface="Tahoma" pitchFamily="34" charset="0"/>
              </a:rPr>
              <a:t>https://www.python.org</a:t>
            </a:r>
            <a:r>
              <a:rPr lang="en-US" sz="3600" spc="-150" dirty="0" smtClean="0">
                <a:latin typeface="Tahoma" pitchFamily="34" charset="0"/>
                <a:ea typeface="Tahoma" pitchFamily="34" charset="0"/>
                <a:cs typeface="Tahoma" pitchFamily="34" charset="0"/>
              </a:rPr>
              <a:t>/</a:t>
            </a:r>
          </a:p>
          <a:p>
            <a:pPr lvl="1" algn="just">
              <a:buFont typeface="Wingdings" pitchFamily="2" charset="2"/>
              <a:buChar char="v"/>
            </a:pPr>
            <a:r>
              <a:rPr lang="en-US" sz="3600" spc="-150" dirty="0" smtClean="0">
                <a:latin typeface="Tahoma" pitchFamily="34" charset="0"/>
                <a:ea typeface="Tahoma" pitchFamily="34" charset="0"/>
                <a:cs typeface="Tahoma" pitchFamily="34" charset="0"/>
              </a:rPr>
              <a:t>https://</a:t>
            </a:r>
            <a:r>
              <a:rPr lang="en-US" sz="3600" spc="-150" dirty="0" smtClean="0">
                <a:latin typeface="Tahoma" pitchFamily="34" charset="0"/>
                <a:ea typeface="Tahoma" pitchFamily="34" charset="0"/>
                <a:cs typeface="Tahoma" pitchFamily="34" charset="0"/>
              </a:rPr>
              <a:t>www.virtualbox.org/wiki/Downloads</a:t>
            </a:r>
          </a:p>
          <a:p>
            <a:pPr algn="just"/>
            <a:endParaRPr lang="en-US" sz="3600" spc="-150" dirty="0" smtClean="0">
              <a:latin typeface="Tahoma" pitchFamily="34" charset="0"/>
              <a:ea typeface="Tahoma" pitchFamily="34" charset="0"/>
              <a:cs typeface="Tahoma" pitchFamily="34" charset="0"/>
            </a:endParaRPr>
          </a:p>
          <a:p>
            <a:pPr algn="just"/>
            <a:r>
              <a:rPr lang="en-US" sz="3600" spc="-150" dirty="0" smtClean="0">
                <a:latin typeface="Tahoma" pitchFamily="34" charset="0"/>
                <a:ea typeface="Tahoma" pitchFamily="34" charset="0"/>
                <a:cs typeface="Tahoma" pitchFamily="34" charset="0"/>
              </a:rPr>
              <a:t>A networking plug-in for Virtualbox was used to allow port forwarding between the host machine and the virtual device.  The Android Debugging Bridge was installed to communicate between the host machine and the virtual  device. Python scripts for operating the  ADB were written and developed across Linux</a:t>
            </a:r>
            <a:r>
              <a:rPr lang="en-US" sz="3600" spc="-150" dirty="0" smtClean="0">
                <a:latin typeface="Tahoma" pitchFamily="34" charset="0"/>
                <a:ea typeface="Tahoma" pitchFamily="34" charset="0"/>
                <a:cs typeface="Tahoma" pitchFamily="34" charset="0"/>
              </a:rPr>
              <a:t>, Windows and  Macintosh file directory and command line interfaces</a:t>
            </a:r>
            <a:r>
              <a:rPr lang="en-US" sz="3600" spc="-150" dirty="0" smtClean="0">
                <a:latin typeface="Tahoma" pitchFamily="34" charset="0"/>
                <a:ea typeface="Tahoma" pitchFamily="34" charset="0"/>
                <a:cs typeface="Tahoma" pitchFamily="34" charset="0"/>
              </a:rPr>
              <a:t>.</a:t>
            </a:r>
          </a:p>
          <a:p>
            <a:pPr lvl="1" algn="just">
              <a:buFont typeface="Wingdings" pitchFamily="2" charset="2"/>
              <a:buChar char="v"/>
            </a:pPr>
            <a:r>
              <a:rPr lang="en-US" sz="3600" spc="-150" dirty="0" smtClean="0">
                <a:latin typeface="Tahoma" pitchFamily="34" charset="0"/>
                <a:ea typeface="Tahoma" pitchFamily="34" charset="0"/>
                <a:cs typeface="Tahoma" pitchFamily="34" charset="0"/>
              </a:rPr>
              <a:t>http://</a:t>
            </a:r>
            <a:r>
              <a:rPr lang="en-US" sz="3600" spc="-150" dirty="0" smtClean="0">
                <a:latin typeface="Tahoma" pitchFamily="34" charset="0"/>
                <a:ea typeface="Tahoma" pitchFamily="34" charset="0"/>
                <a:cs typeface="Tahoma" pitchFamily="34" charset="0"/>
              </a:rPr>
              <a:t>developer.android.com/tools/help/adb.html</a:t>
            </a:r>
          </a:p>
          <a:p>
            <a:pPr lvl="1" algn="just"/>
            <a:endParaRPr lang="en-US" sz="3600" spc="-150" dirty="0" smtClean="0">
              <a:latin typeface="Tahoma" pitchFamily="34" charset="0"/>
              <a:ea typeface="Tahoma" pitchFamily="34" charset="0"/>
              <a:cs typeface="Tahoma" pitchFamily="34" charset="0"/>
            </a:endParaRPr>
          </a:p>
          <a:p>
            <a:pPr algn="just"/>
            <a:r>
              <a:rPr lang="en-US" sz="3600" spc="-150" dirty="0" smtClean="0">
                <a:latin typeface="Tahoma" pitchFamily="34" charset="0"/>
                <a:ea typeface="Tahoma" pitchFamily="34" charset="0"/>
                <a:cs typeface="Tahoma" pitchFamily="34" charset="0"/>
              </a:rPr>
              <a:t>An open source program for sending  Android sensor data through the ADB to a device was modified to work with Virtualbox. A test harness was written to take a test bench of sensor events and a sampling rate then forward that data to the emulated device in real time.</a:t>
            </a:r>
          </a:p>
          <a:p>
            <a:pPr lvl="1" algn="just">
              <a:buFont typeface="Wingdings" pitchFamily="2" charset="2"/>
              <a:buChar char="v"/>
            </a:pPr>
            <a:r>
              <a:rPr lang="en-US" sz="3600" spc="-150" dirty="0" smtClean="0">
                <a:latin typeface="Tahoma" pitchFamily="34" charset="0"/>
                <a:ea typeface="Tahoma" pitchFamily="34" charset="0"/>
                <a:cs typeface="Tahoma" pitchFamily="34" charset="0"/>
              </a:rPr>
              <a:t>https://</a:t>
            </a:r>
            <a:r>
              <a:rPr lang="en-US" sz="3600" spc="-150" dirty="0" smtClean="0">
                <a:latin typeface="Tahoma" pitchFamily="34" charset="0"/>
                <a:ea typeface="Tahoma" pitchFamily="34" charset="0"/>
                <a:cs typeface="Tahoma" pitchFamily="34" charset="0"/>
              </a:rPr>
              <a:t>code.google.com/p/openintents/wiki/SensorSimulator</a:t>
            </a:r>
          </a:p>
          <a:p>
            <a:pPr algn="just"/>
            <a:endParaRPr lang="en-US" sz="3600" spc="-150" dirty="0" smtClean="0">
              <a:latin typeface="Tahoma" pitchFamily="34" charset="0"/>
              <a:ea typeface="Tahoma" pitchFamily="34" charset="0"/>
              <a:cs typeface="Tahoma" pitchFamily="34" charset="0"/>
            </a:endParaRPr>
          </a:p>
          <a:p>
            <a:pPr algn="just"/>
            <a:r>
              <a:rPr lang="en-US" sz="3600" spc="-150" dirty="0" smtClean="0">
                <a:latin typeface="Tahoma" pitchFamily="34" charset="0"/>
                <a:ea typeface="Tahoma" pitchFamily="34" charset="0"/>
                <a:cs typeface="Tahoma" pitchFamily="34" charset="0"/>
              </a:rPr>
              <a:t>The result is a free, open source, fast, reliable and fully featured emulator that runs on </a:t>
            </a:r>
            <a:r>
              <a:rPr lang="en-US" sz="3600" spc="-150" dirty="0" smtClean="0">
                <a:latin typeface="Tahoma" pitchFamily="34" charset="0"/>
                <a:ea typeface="Tahoma" pitchFamily="34" charset="0"/>
                <a:cs typeface="Tahoma" pitchFamily="34" charset="0"/>
              </a:rPr>
              <a:t>Linux, Windows and  </a:t>
            </a:r>
            <a:r>
              <a:rPr lang="en-US" sz="3600" spc="-150" dirty="0" smtClean="0">
                <a:latin typeface="Tahoma" pitchFamily="34" charset="0"/>
                <a:ea typeface="Tahoma" pitchFamily="34" charset="0"/>
                <a:cs typeface="Tahoma" pitchFamily="34" charset="0"/>
              </a:rPr>
              <a:t>Macintosh host machines.</a:t>
            </a:r>
            <a:endParaRPr lang="en-US" sz="3600" spc="-150" dirty="0" smtClean="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TotalTime>
  <Words>420</Words>
  <Application>Microsoft Office PowerPoint</Application>
  <PresentationFormat>Custom</PresentationFormat>
  <Paragraphs>32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Portland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Omar</cp:lastModifiedBy>
  <cp:revision>96</cp:revision>
  <dcterms:created xsi:type="dcterms:W3CDTF">2008-12-19T19:08:39Z</dcterms:created>
  <dcterms:modified xsi:type="dcterms:W3CDTF">2015-06-02T17:48:38Z</dcterms:modified>
</cp:coreProperties>
</file>