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57" r:id="rId14"/>
    <p:sldId id="265" r:id="rId15"/>
    <p:sldId id="266" r:id="rId16"/>
    <p:sldId id="258" r:id="rId17"/>
    <p:sldId id="279" r:id="rId18"/>
    <p:sldId id="281" r:id="rId19"/>
    <p:sldId id="280" r:id="rId20"/>
    <p:sldId id="282" r:id="rId21"/>
    <p:sldId id="283" r:id="rId22"/>
    <p:sldId id="284" r:id="rId23"/>
    <p:sldId id="286" r:id="rId24"/>
    <p:sldId id="285" r:id="rId25"/>
    <p:sldId id="287" r:id="rId26"/>
    <p:sldId id="288" r:id="rId27"/>
    <p:sldId id="289" r:id="rId28"/>
    <p:sldId id="290" r:id="rId29"/>
    <p:sldId id="271" r:id="rId30"/>
    <p:sldId id="274" r:id="rId31"/>
    <p:sldId id="272" r:id="rId32"/>
    <p:sldId id="273" r:id="rId33"/>
    <p:sldId id="275" r:id="rId34"/>
    <p:sldId id="291" r:id="rId35"/>
    <p:sldId id="276" r:id="rId36"/>
    <p:sldId id="292" r:id="rId37"/>
    <p:sldId id="277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FAF9-4F9C-4C57-BD57-6875AA94F94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965B-8469-4978-AB0F-6A846F4F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readthedocs.io/en/latest/sources/installation/window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rafana.com/static/img/docs/library-panels/create-lib-panel-8-0.p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rafana/loki/master/cmd/loki/loki-local-config.ya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Grafana &amp; Prometheus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Palani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Karthikeyan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9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Grafana Dashboard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Grafana Dashboard is used to pull data from various data sources </a:t>
            </a:r>
            <a:r>
              <a:rPr lang="en-US" sz="2800" dirty="0" smtClean="0"/>
              <a:t>such as</a:t>
            </a:r>
            <a:r>
              <a:rPr lang="en-US" sz="2800" dirty="0"/>
              <a:t> </a:t>
            </a:r>
            <a:r>
              <a:rPr lang="en-US" sz="2800" b="1" dirty="0"/>
              <a:t>Prometheus</a:t>
            </a:r>
            <a:r>
              <a:rPr lang="en-US" sz="2800" dirty="0"/>
              <a:t>, </a:t>
            </a:r>
            <a:r>
              <a:rPr lang="en-US" sz="2800" b="1" dirty="0"/>
              <a:t>Influx</a:t>
            </a:r>
            <a:r>
              <a:rPr lang="en-US" sz="2800" dirty="0"/>
              <a:t> </a:t>
            </a:r>
            <a:r>
              <a:rPr lang="en-US" sz="2800" b="1" dirty="0"/>
              <a:t>DB</a:t>
            </a:r>
            <a:r>
              <a:rPr lang="en-US" sz="2800" dirty="0"/>
              <a:t>, </a:t>
            </a:r>
            <a:r>
              <a:rPr lang="en-US" sz="2800" b="1" dirty="0"/>
              <a:t>Graphite</a:t>
            </a:r>
            <a:r>
              <a:rPr lang="en-US" sz="2800" dirty="0"/>
              <a:t>, </a:t>
            </a:r>
            <a:r>
              <a:rPr lang="en-US" sz="2800" b="1" dirty="0" err="1"/>
              <a:t>ElasticSearch</a:t>
            </a:r>
            <a:r>
              <a:rPr lang="en-US" sz="2800" dirty="0"/>
              <a:t>, </a:t>
            </a:r>
            <a:r>
              <a:rPr lang="en-US" sz="2400" b="1" dirty="0"/>
              <a:t>MySQL</a:t>
            </a:r>
            <a:r>
              <a:rPr lang="en-US" sz="2400" dirty="0"/>
              <a:t>, </a:t>
            </a:r>
            <a:r>
              <a:rPr lang="en-US" sz="2800" b="1" dirty="0" err="1"/>
              <a:t>PostgreSQL</a:t>
            </a:r>
            <a:r>
              <a:rPr lang="en-US" sz="2800" dirty="0"/>
              <a:t>, </a:t>
            </a:r>
            <a:r>
              <a:rPr lang="en-US" sz="2800" b="1" dirty="0" err="1"/>
              <a:t>CloudWatch</a:t>
            </a:r>
            <a:r>
              <a:rPr lang="en-US" sz="2800" b="1" dirty="0"/>
              <a:t>,</a:t>
            </a:r>
            <a:r>
              <a:rPr lang="en-US" sz="2800" dirty="0"/>
              <a:t> </a:t>
            </a:r>
            <a:r>
              <a:rPr lang="en-US" sz="2800" b="1" dirty="0"/>
              <a:t>Microsoft SQL</a:t>
            </a:r>
            <a:r>
              <a:rPr lang="en-US" sz="2800" dirty="0"/>
              <a:t> </a:t>
            </a:r>
            <a:r>
              <a:rPr lang="en-US" sz="2800" b="1" dirty="0"/>
              <a:t>Server</a:t>
            </a:r>
            <a:r>
              <a:rPr lang="en-US" sz="2800" dirty="0"/>
              <a:t>, and many more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Grafana Dashboard contains various visualization options such as </a:t>
            </a:r>
            <a:r>
              <a:rPr lang="en-US" sz="2800" b="1" dirty="0"/>
              <a:t>heat maps</a:t>
            </a:r>
            <a:r>
              <a:rPr lang="en-US" sz="2800" dirty="0"/>
              <a:t>, </a:t>
            </a:r>
            <a:r>
              <a:rPr lang="en-US" sz="2800" b="1" dirty="0" err="1" smtClean="0"/>
              <a:t>geomaps</a:t>
            </a:r>
            <a:r>
              <a:rPr lang="en-US" sz="2800" dirty="0"/>
              <a:t>, </a:t>
            </a:r>
            <a:r>
              <a:rPr lang="en-US" sz="2800" b="1" dirty="0"/>
              <a:t>histogram</a:t>
            </a:r>
            <a:r>
              <a:rPr lang="en-US" sz="2800" dirty="0"/>
              <a:t>s, </a:t>
            </a:r>
            <a:r>
              <a:rPr lang="en-US" sz="2800" b="1" dirty="0"/>
              <a:t>tables, free text panels</a:t>
            </a:r>
            <a:r>
              <a:rPr lang="en-US" sz="2800" dirty="0"/>
              <a:t>, and different types of </a:t>
            </a:r>
            <a:r>
              <a:rPr lang="en-US" sz="2800" b="1" dirty="0"/>
              <a:t>charts &amp; graphs</a:t>
            </a:r>
            <a:r>
              <a:rPr lang="en-US" sz="2800" dirty="0"/>
              <a:t> to study and understand business data easily.</a:t>
            </a:r>
          </a:p>
        </p:txBody>
      </p:sp>
    </p:spTree>
    <p:extLst>
      <p:ext uri="{BB962C8B-B14F-4D97-AF65-F5344CB8AC3E}">
        <p14:creationId xmlns:p14="http://schemas.microsoft.com/office/powerpoint/2010/main" val="215001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Why </a:t>
            </a:r>
            <a:r>
              <a:rPr lang="en-US" dirty="0"/>
              <a:t>Grafana?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virtualization </a:t>
            </a:r>
          </a:p>
          <a:p>
            <a:r>
              <a:rPr lang="en-US" dirty="0" smtClean="0"/>
              <a:t>Drag and Drop panels</a:t>
            </a:r>
          </a:p>
          <a:p>
            <a:r>
              <a:rPr lang="en-US" dirty="0" smtClean="0"/>
              <a:t>Flexible to use</a:t>
            </a:r>
          </a:p>
          <a:p>
            <a:r>
              <a:rPr lang="en-US" dirty="0" smtClean="0"/>
              <a:t>Supports different data source</a:t>
            </a:r>
          </a:p>
          <a:p>
            <a:r>
              <a:rPr lang="en-US" dirty="0" smtClean="0"/>
              <a:t>Open source </a:t>
            </a:r>
          </a:p>
          <a:p>
            <a:r>
              <a:rPr lang="en-US" dirty="0" smtClean="0"/>
              <a:t>Multi-platform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Features </a:t>
            </a:r>
            <a:r>
              <a:rPr lang="en-US" dirty="0"/>
              <a:t>of Grafana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Plugins Platform</a:t>
            </a:r>
          </a:p>
          <a:p>
            <a:r>
              <a:rPr lang="en-US" dirty="0" smtClean="0"/>
              <a:t>Transformation</a:t>
            </a:r>
          </a:p>
          <a:p>
            <a:r>
              <a:rPr lang="en-US" dirty="0" smtClean="0"/>
              <a:t>Dynamic Dashboards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Explore metrics and Logs</a:t>
            </a:r>
          </a:p>
          <a:p>
            <a:r>
              <a:rPr lang="en-US" dirty="0" smtClean="0"/>
              <a:t>Alerting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Mixed data sources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76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6" y="1496072"/>
            <a:ext cx="8710613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5334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b="1" dirty="0" smtClean="0">
                <a:latin typeface="+mj-lt"/>
              </a:rPr>
              <a:t>  Install </a:t>
            </a:r>
            <a:r>
              <a:rPr lang="en-US" sz="4000" b="1" dirty="0">
                <a:latin typeface="+mj-lt"/>
              </a:rPr>
              <a:t>Grafana on Windows</a:t>
            </a:r>
          </a:p>
          <a:p>
            <a:r>
              <a:rPr lang="en-US" sz="4000" dirty="0" smtClean="0">
                <a:latin typeface="+mj-lt"/>
              </a:rPr>
              <a:t/>
            </a:r>
            <a:br>
              <a:rPr lang="en-US" sz="4000" dirty="0" smtClean="0">
                <a:latin typeface="+mj-lt"/>
              </a:rPr>
            </a:b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207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Step 1:</a:t>
            </a:r>
            <a:r>
              <a:rPr lang="en-US" dirty="0" smtClean="0"/>
              <a:t> Go to any web browser, copy-paste the below link, or simply click on the below link.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https://grafana.readthedocs.io/en/latest/sources/installation/windows.html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2: </a:t>
            </a:r>
            <a:r>
              <a:rPr lang="en-US" dirty="0"/>
              <a:t>Once the link is opened, the below window appears on the screen, in which click on the </a:t>
            </a:r>
            <a:r>
              <a:rPr lang="en-US" b="1" dirty="0"/>
              <a:t>grafana.4.4.1.windows-x64.zip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34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tall Grafana 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85800"/>
            <a:ext cx="785812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2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7630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72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" y="1066800"/>
            <a:ext cx="9067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647364" y="261582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52524"/>
            <a:ext cx="9067799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10000" y="236561"/>
            <a:ext cx="848437" cy="457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713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46" y="719138"/>
            <a:ext cx="9166746" cy="613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810000" y="236561"/>
            <a:ext cx="848437" cy="457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1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Introduction about Grafana </a:t>
            </a:r>
          </a:p>
          <a:p>
            <a:pPr lvl="0"/>
            <a:r>
              <a:rPr lang="en-US" dirty="0"/>
              <a:t>Other Visualization tools – Overview </a:t>
            </a:r>
          </a:p>
          <a:p>
            <a:pPr lvl="0"/>
            <a:r>
              <a:rPr lang="en-US" dirty="0"/>
              <a:t>Grafana - Setup </a:t>
            </a:r>
          </a:p>
          <a:p>
            <a:pPr lvl="0"/>
            <a:r>
              <a:rPr lang="en-US" dirty="0"/>
              <a:t>Unit (or) service file &amp; Grafana server daemon </a:t>
            </a:r>
          </a:p>
          <a:p>
            <a:pPr lvl="0"/>
            <a:r>
              <a:rPr lang="en-US" dirty="0"/>
              <a:t>Dash board setup </a:t>
            </a:r>
          </a:p>
          <a:p>
            <a:pPr lvl="0"/>
            <a:r>
              <a:rPr lang="en-US" dirty="0"/>
              <a:t>Grafana - features</a:t>
            </a:r>
          </a:p>
          <a:p>
            <a:pPr lvl="0"/>
            <a:r>
              <a:rPr lang="en-US" dirty="0"/>
              <a:t>Grafana panels </a:t>
            </a:r>
          </a:p>
          <a:p>
            <a:pPr lvl="0"/>
            <a:r>
              <a:rPr lang="en-US" dirty="0"/>
              <a:t>Deep dive into Grafana </a:t>
            </a:r>
          </a:p>
          <a:p>
            <a:pPr lvl="0"/>
            <a:r>
              <a:rPr lang="en-US" dirty="0"/>
              <a:t>Time series database</a:t>
            </a:r>
          </a:p>
          <a:p>
            <a:pPr lvl="0"/>
            <a:r>
              <a:rPr lang="en-US" dirty="0"/>
              <a:t>Influx DB</a:t>
            </a:r>
          </a:p>
          <a:p>
            <a:pPr lvl="0"/>
            <a:r>
              <a:rPr lang="en-US" dirty="0"/>
              <a:t>Influx DB with Grafana integration </a:t>
            </a:r>
          </a:p>
        </p:txBody>
      </p:sp>
    </p:spTree>
    <p:extLst>
      <p:ext uri="{BB962C8B-B14F-4D97-AF65-F5344CB8AC3E}">
        <p14:creationId xmlns:p14="http://schemas.microsoft.com/office/powerpoint/2010/main" val="214842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10000" y="236561"/>
            <a:ext cx="848437" cy="457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91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4000" cy="576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10000" y="236561"/>
            <a:ext cx="848437" cy="457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298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896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810000" y="236561"/>
            <a:ext cx="848437" cy="457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986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Grafana works with data, which must be stored in a database before it can be accessed by Grafana.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There </a:t>
            </a:r>
            <a:r>
              <a:rPr lang="en-US" dirty="0"/>
              <a:t>are several different kinds of databases.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Additionally</a:t>
            </a:r>
            <a:r>
              <a:rPr lang="en-US" dirty="0"/>
              <a:t>, some other systems can be used to store data, even though their main purpose is not focused on data storage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Grafana data source is any place from which Grafana can pull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How to add a data source in Grafana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1143000"/>
            <a:ext cx="916510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8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defi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5574" y="304800"/>
            <a:ext cx="8683625" cy="7107196"/>
            <a:chOff x="155574" y="304800"/>
            <a:chExt cx="8683625" cy="7107196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4" y="304800"/>
              <a:ext cx="8683625" cy="562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09599" y="5380671"/>
              <a:ext cx="822959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When </a:t>
              </a:r>
              <a:r>
                <a:rPr lang="en-US" dirty="0"/>
                <a:t>you click the </a:t>
              </a:r>
              <a:r>
                <a:rPr lang="en-US" i="1" dirty="0"/>
                <a:t>Add data sources</a:t>
              </a:r>
              <a:r>
                <a:rPr lang="en-US" dirty="0"/>
                <a:t> button, you will see the list of officially supported data sources available for </a:t>
              </a:r>
              <a:r>
                <a:rPr lang="en-US" dirty="0" smtClean="0"/>
                <a:t>connection</a:t>
              </a:r>
              <a:endParaRPr lang="en-US" dirty="0"/>
            </a:p>
            <a:p>
              <a:r>
                <a:rPr lang="en-US" dirty="0"/>
                <a:t/>
              </a:r>
              <a:br>
                <a:rPr lang="en-US" dirty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1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999" y="-2057400"/>
            <a:ext cx="9525000" cy="89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Installing third-party data sources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42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105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9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grafana</a:t>
            </a:r>
            <a:r>
              <a:rPr lang="en-US" dirty="0" smtClean="0"/>
              <a:t>-cli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82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5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Importing &amp; Exporting Dashboards</a:t>
            </a:r>
          </a:p>
          <a:p>
            <a:pPr lvl="0"/>
            <a:r>
              <a:rPr lang="en-US" dirty="0"/>
              <a:t>Using variable - Dynamic Dash board creations </a:t>
            </a:r>
          </a:p>
          <a:p>
            <a:pPr lvl="0"/>
            <a:r>
              <a:rPr lang="en-US" dirty="0"/>
              <a:t>Annotations &amp; alert</a:t>
            </a:r>
          </a:p>
          <a:p>
            <a:pPr lvl="0"/>
            <a:r>
              <a:rPr lang="en-US" dirty="0"/>
              <a:t>Administration </a:t>
            </a:r>
          </a:p>
          <a:p>
            <a:pPr lvl="0"/>
            <a:r>
              <a:rPr lang="en-US" dirty="0"/>
              <a:t>Grafana CLI</a:t>
            </a:r>
          </a:p>
          <a:p>
            <a:pPr lvl="0"/>
            <a:r>
              <a:rPr lang="en-US" dirty="0"/>
              <a:t>Plugin and admin commands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1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799"/>
            <a:ext cx="7199716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0690"/>
            <a:ext cx="8610600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1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763001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4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time series database (TSDB)</a:t>
            </a:r>
            <a:r>
              <a:rPr lang="en-US" dirty="0"/>
              <a:t> is a software system that is optimized for storing and serving time series through associated pairs of time(s) and value(s</a:t>
            </a:r>
            <a:r>
              <a:rPr lang="en-US" dirty="0" smtClean="0"/>
              <a:t>).</a:t>
            </a:r>
          </a:p>
          <a:p>
            <a:r>
              <a:rPr lang="en-US" dirty="0"/>
              <a:t>Time series datasets are relatively large and uniform compared to other datasets―usually being composed of a </a:t>
            </a:r>
            <a:r>
              <a:rPr lang="en-US" b="1" dirty="0"/>
              <a:t>timestamp </a:t>
            </a:r>
            <a:r>
              <a:rPr lang="en-US" dirty="0"/>
              <a:t>and </a:t>
            </a:r>
            <a:r>
              <a:rPr lang="en-US" b="1" dirty="0"/>
              <a:t>associated data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69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InfluxDB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InfluxDB</a:t>
            </a:r>
            <a:r>
              <a:rPr lang="en-US" dirty="0"/>
              <a:t> is one of the most popular time series databases among </a:t>
            </a:r>
            <a:r>
              <a:rPr lang="en-US" dirty="0" err="1"/>
              <a:t>DevOps</a:t>
            </a:r>
            <a:r>
              <a:rPr lang="en-US" dirty="0"/>
              <a:t>, which is written in Go. </a:t>
            </a:r>
            <a:endParaRPr lang="en-US" dirty="0" smtClean="0"/>
          </a:p>
          <a:p>
            <a:r>
              <a:rPr lang="en-US" dirty="0" smtClean="0"/>
              <a:t>InfluxDB </a:t>
            </a:r>
            <a:r>
              <a:rPr lang="en-US" dirty="0"/>
              <a:t>was designed from the ground up to provide a highly scalable data ingestion and storage engine.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very efficient at collecting, storing, querying, visualizing, and taking action on streams of time series data, events, and metrics in real-time.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Influxdata</a:t>
            </a:r>
            <a:r>
              <a:rPr lang="en-US" dirty="0" smtClean="0"/>
              <a:t> </a:t>
            </a:r>
            <a:r>
              <a:rPr lang="en-US" dirty="0"/>
              <a:t>is a platform for storing, collecting, visualizing and </a:t>
            </a:r>
            <a:r>
              <a:rPr lang="en-US" dirty="0" err="1"/>
              <a:t>managingtime</a:t>
            </a:r>
            <a:r>
              <a:rPr lang="en-US" dirty="0"/>
              <a:t>-series data.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$ influx</a:t>
            </a:r>
          </a:p>
          <a:p>
            <a:pPr marL="0" indent="0">
              <a:buNone/>
            </a:pPr>
            <a:r>
              <a:rPr lang="en-US" dirty="0" smtClean="0"/>
              <a:t>Connected </a:t>
            </a:r>
            <a:r>
              <a:rPr lang="en-US" dirty="0"/>
              <a:t>to http://localhost:8086 version </a:t>
            </a:r>
            <a:r>
              <a:rPr lang="en-US" dirty="0" smtClean="0"/>
              <a:t>0.13.x</a:t>
            </a:r>
          </a:p>
          <a:p>
            <a:pPr marL="0" indent="0">
              <a:buNone/>
            </a:pPr>
            <a:r>
              <a:rPr lang="en-US" dirty="0" smtClean="0"/>
              <a:t>InfluxDB </a:t>
            </a:r>
            <a:r>
              <a:rPr lang="en-US" dirty="0"/>
              <a:t>shell 0.13.x&gt;</a:t>
            </a:r>
          </a:p>
        </p:txBody>
      </p:sp>
    </p:spTree>
    <p:extLst>
      <p:ext uri="{BB962C8B-B14F-4D97-AF65-F5344CB8AC3E}">
        <p14:creationId xmlns:p14="http://schemas.microsoft.com/office/powerpoint/2010/main" val="2167134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performance for time series data with high throughout ingest and real-time querying</a:t>
            </a:r>
          </a:p>
          <a:p>
            <a:r>
              <a:rPr lang="en-US" dirty="0" err="1"/>
              <a:t>InfluxQL</a:t>
            </a:r>
            <a:r>
              <a:rPr lang="en-US" dirty="0"/>
              <a:t> to interact with data which is a SQL like a query language</a:t>
            </a:r>
          </a:p>
          <a:p>
            <a:r>
              <a:rPr lang="en-US" dirty="0"/>
              <a:t>Core component of the TICK (</a:t>
            </a:r>
            <a:r>
              <a:rPr lang="en-US" dirty="0" err="1"/>
              <a:t>Telegraf</a:t>
            </a:r>
            <a:r>
              <a:rPr lang="en-US" dirty="0"/>
              <a:t>, InfluxDB, </a:t>
            </a:r>
            <a:r>
              <a:rPr lang="en-US" dirty="0" err="1"/>
              <a:t>Chronograf</a:t>
            </a:r>
            <a:r>
              <a:rPr lang="en-US" dirty="0"/>
              <a:t>, and </a:t>
            </a:r>
            <a:r>
              <a:rPr lang="en-US" dirty="0" err="1"/>
              <a:t>Kapacitor</a:t>
            </a:r>
            <a:r>
              <a:rPr lang="en-US" dirty="0"/>
              <a:t>) stack.</a:t>
            </a:r>
          </a:p>
          <a:p>
            <a:r>
              <a:rPr lang="en-US" dirty="0"/>
              <a:t>Plugin support for protocols such as </a:t>
            </a:r>
            <a:r>
              <a:rPr lang="en-US" dirty="0" err="1"/>
              <a:t>collectd</a:t>
            </a:r>
            <a:r>
              <a:rPr lang="en-US" dirty="0"/>
              <a:t>, Graphite, </a:t>
            </a:r>
            <a:r>
              <a:rPr lang="en-US" dirty="0" err="1"/>
              <a:t>OpenTSDB</a:t>
            </a:r>
            <a:r>
              <a:rPr lang="en-US" dirty="0"/>
              <a:t> for data ingestion</a:t>
            </a:r>
          </a:p>
          <a:p>
            <a:r>
              <a:rPr lang="en-US" dirty="0"/>
              <a:t>Can handle millions of data points in just 1 second</a:t>
            </a:r>
          </a:p>
          <a:p>
            <a:r>
              <a:rPr lang="en-US" dirty="0"/>
              <a:t>Retention policies for automatically removing the stale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4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create a </a:t>
            </a:r>
            <a:r>
              <a:rPr lang="en-US" b="1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    create </a:t>
            </a:r>
            <a:r>
              <a:rPr lang="en-US" dirty="0"/>
              <a:t>database </a:t>
            </a:r>
            <a:r>
              <a:rPr lang="en-US" dirty="0" err="1" smtClean="0"/>
              <a:t>mydb</a:t>
            </a:r>
            <a:endParaRPr lang="en-US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view the list of all </a:t>
            </a:r>
            <a:r>
              <a:rPr lang="en-US" b="1" dirty="0" smtClean="0"/>
              <a:t>databases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show </a:t>
            </a:r>
            <a:r>
              <a:rPr lang="en-US" dirty="0"/>
              <a:t>databases </a:t>
            </a:r>
            <a:endParaRPr lang="en-US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use a particular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use </a:t>
            </a:r>
            <a:r>
              <a:rPr lang="en-US" dirty="0" err="1"/>
              <a:t>mydb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6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Influx DB with Grafana integration 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57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1475"/>
            <a:ext cx="87630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90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Integration – using OCI in Grafana </a:t>
            </a:r>
          </a:p>
          <a:p>
            <a:pPr lvl="0"/>
            <a:r>
              <a:rPr lang="en-US" dirty="0"/>
              <a:t>Grafana </a:t>
            </a:r>
            <a:r>
              <a:rPr lang="en-US" dirty="0" err="1"/>
              <a:t>loki</a:t>
            </a:r>
            <a:r>
              <a:rPr lang="en-US" dirty="0"/>
              <a:t> </a:t>
            </a:r>
          </a:p>
          <a:p>
            <a:pPr lvl="0"/>
            <a:r>
              <a:rPr lang="en-US" b="1" dirty="0"/>
              <a:t>Introduction to Prometheus </a:t>
            </a:r>
            <a:endParaRPr lang="en-US" dirty="0"/>
          </a:p>
          <a:p>
            <a:pPr lvl="1"/>
            <a:r>
              <a:rPr lang="en-US" dirty="0"/>
              <a:t>Prometheus Installation </a:t>
            </a:r>
          </a:p>
          <a:p>
            <a:pPr lvl="1"/>
            <a:r>
              <a:rPr lang="en-US" dirty="0"/>
              <a:t>Basic Concepts </a:t>
            </a:r>
          </a:p>
          <a:p>
            <a:pPr lvl="2"/>
            <a:r>
              <a:rPr lang="en-US" dirty="0"/>
              <a:t>Prometheus Configuration </a:t>
            </a:r>
          </a:p>
          <a:p>
            <a:pPr lvl="2"/>
            <a:r>
              <a:rPr lang="en-US" dirty="0"/>
              <a:t>Monitoring Nodes (Servers) with Prometheus </a:t>
            </a:r>
          </a:p>
          <a:p>
            <a:pPr lvl="2"/>
            <a:r>
              <a:rPr lang="en-US" dirty="0"/>
              <a:t>Prometheus Architecture </a:t>
            </a:r>
          </a:p>
          <a:p>
            <a:pPr lvl="0"/>
            <a:r>
              <a:rPr lang="en-US" dirty="0"/>
              <a:t>Expression Browser</a:t>
            </a:r>
          </a:p>
          <a:p>
            <a:pPr lvl="0"/>
            <a:r>
              <a:rPr lang="en-US" dirty="0"/>
              <a:t>Client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2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963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8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list out Dashboards?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249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0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90601"/>
            <a:ext cx="90963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469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Grafana</a:t>
            </a:r>
            <a:r>
              <a:rPr lang="en-US" dirty="0" smtClean="0"/>
              <a:t>-Playlist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://grafana.com/docs/grafana/latest/http_api/playlist/</a:t>
            </a:r>
          </a:p>
        </p:txBody>
      </p:sp>
    </p:spTree>
    <p:extLst>
      <p:ext uri="{BB962C8B-B14F-4D97-AF65-F5344CB8AC3E}">
        <p14:creationId xmlns:p14="http://schemas.microsoft.com/office/powerpoint/2010/main" val="1108234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 a dashboard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 dashboard as a direct link or as a snapshot. </a:t>
            </a:r>
            <a:endParaRPr lang="en-US" dirty="0" smtClean="0"/>
          </a:p>
          <a:p>
            <a:r>
              <a:rPr lang="en-US" dirty="0"/>
              <a:t>To share a dashboard:</a:t>
            </a:r>
          </a:p>
          <a:p>
            <a:r>
              <a:rPr lang="en-US" dirty="0"/>
              <a:t>Go to the home page of your Grafana instance.</a:t>
            </a:r>
          </a:p>
          <a:p>
            <a:r>
              <a:rPr lang="en-US" dirty="0"/>
              <a:t>Click on the share icon in the top navigation. The share dialog opens and shows the Link tab.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40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shboard share snap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212289"/>
            <a:ext cx="8302624" cy="648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33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export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Ex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905000"/>
            <a:ext cx="826452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17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 a panel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 panel as a direct link, as a snapshot or as an embedded link</a:t>
            </a:r>
            <a:r>
              <a:rPr lang="en-US" dirty="0" smtClean="0"/>
              <a:t>.</a:t>
            </a:r>
          </a:p>
          <a:p>
            <a:r>
              <a:rPr lang="en-US" dirty="0"/>
              <a:t>create library panels using the “Share” option for any </a:t>
            </a:r>
            <a:r>
              <a:rPr lang="en-US" dirty="0" smtClean="0"/>
              <a:t>panel.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0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share a </a:t>
            </a:r>
            <a:r>
              <a:rPr lang="en-US" b="1" dirty="0" smtClean="0"/>
              <a:t>panel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a panel title to open the panel menu.</a:t>
            </a:r>
          </a:p>
          <a:p>
            <a:r>
              <a:rPr lang="en-US" dirty="0"/>
              <a:t>Click </a:t>
            </a:r>
            <a:r>
              <a:rPr lang="en-US" b="1" dirty="0"/>
              <a:t>Share</a:t>
            </a:r>
            <a:r>
              <a:rPr lang="en-US" dirty="0"/>
              <a:t>. The share dialog opens and shows the Link tab.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2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anel share direct l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57200"/>
            <a:ext cx="846138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4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Prom QL</a:t>
            </a:r>
          </a:p>
          <a:p>
            <a:pPr lvl="0"/>
            <a:r>
              <a:rPr lang="en-US" dirty="0"/>
              <a:t>Prom QL operations and Functions</a:t>
            </a:r>
          </a:p>
          <a:p>
            <a:pPr lvl="0"/>
            <a:r>
              <a:rPr lang="en-US" dirty="0"/>
              <a:t>Recording Rules </a:t>
            </a:r>
          </a:p>
          <a:p>
            <a:pPr lvl="0"/>
            <a:r>
              <a:rPr lang="en-US" dirty="0"/>
              <a:t>Scraping Pull and Pushing monitoring </a:t>
            </a:r>
          </a:p>
          <a:p>
            <a:pPr lvl="1"/>
            <a:r>
              <a:rPr lang="en-US" dirty="0"/>
              <a:t>Node Exporters </a:t>
            </a:r>
          </a:p>
          <a:p>
            <a:pPr lvl="1"/>
            <a:r>
              <a:rPr lang="en-US" dirty="0"/>
              <a:t>Service discovery – OCI Monitoring </a:t>
            </a:r>
          </a:p>
          <a:p>
            <a:pPr lvl="0"/>
            <a:r>
              <a:rPr lang="en-US" dirty="0"/>
              <a:t>Introduction to Alerting </a:t>
            </a:r>
          </a:p>
          <a:p>
            <a:pPr lvl="1"/>
            <a:r>
              <a:rPr lang="en-US" dirty="0"/>
              <a:t>Alert Manager  </a:t>
            </a:r>
          </a:p>
          <a:p>
            <a:pPr lvl="1"/>
            <a:r>
              <a:rPr lang="en-US" dirty="0"/>
              <a:t>Alerting Rules </a:t>
            </a:r>
          </a:p>
          <a:p>
            <a:pPr lvl="1"/>
            <a:r>
              <a:rPr lang="en-US" dirty="0"/>
              <a:t>Setting up Alerts</a:t>
            </a:r>
          </a:p>
        </p:txBody>
      </p:sp>
    </p:spTree>
    <p:extLst>
      <p:ext uri="{BB962C8B-B14F-4D97-AF65-F5344CB8AC3E}">
        <p14:creationId xmlns:p14="http://schemas.microsoft.com/office/powerpoint/2010/main" val="2797273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panel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16375"/>
            <a:ext cx="8229600" cy="4525963"/>
          </a:xfrm>
        </p:spPr>
        <p:txBody>
          <a:bodyPr/>
          <a:lstStyle/>
          <a:p>
            <a:r>
              <a:rPr lang="en-US" dirty="0"/>
              <a:t>Click </a:t>
            </a:r>
            <a:r>
              <a:rPr lang="en-US" b="1" dirty="0"/>
              <a:t>Library panel</a:t>
            </a:r>
            <a:r>
              <a:rPr lang="en-US" dirty="0"/>
              <a:t>.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/>
          </a:p>
        </p:txBody>
      </p:sp>
      <p:sp>
        <p:nvSpPr>
          <p:cNvPr id="4" name="AutoShape 2" descr="https://grafana.com/static/img/docs/library-panels/create-lib-panel-8-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25975"/>
            <a:ext cx="69437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5174" y="5029200"/>
            <a:ext cx="6943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 </a:t>
            </a:r>
            <a:r>
              <a:rPr lang="en-US" b="1" dirty="0"/>
              <a:t>Library panel name</a:t>
            </a:r>
            <a:r>
              <a:rPr lang="en-US" dirty="0"/>
              <a:t>, enter the name.</a:t>
            </a:r>
          </a:p>
          <a:p>
            <a:r>
              <a:rPr lang="en-US" dirty="0"/>
              <a:t>In </a:t>
            </a:r>
            <a:r>
              <a:rPr lang="en-US" b="1" dirty="0"/>
              <a:t>Save in folder</a:t>
            </a:r>
            <a:r>
              <a:rPr lang="en-US" dirty="0"/>
              <a:t>, select the folder to save the library panel. By default, the General folder is selected.</a:t>
            </a:r>
          </a:p>
          <a:p>
            <a:r>
              <a:rPr lang="en-US" dirty="0"/>
              <a:t>Click </a:t>
            </a:r>
            <a:r>
              <a:rPr lang="en-US" b="1" dirty="0"/>
              <a:t>Create library panel</a:t>
            </a:r>
            <a:r>
              <a:rPr lang="en-US" dirty="0"/>
              <a:t> to save your changes.</a:t>
            </a:r>
          </a:p>
          <a:p>
            <a:r>
              <a:rPr lang="en-US" dirty="0"/>
              <a:t>Save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33982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Grafana </a:t>
            </a:r>
            <a:r>
              <a:rPr lang="en-US" dirty="0"/>
              <a:t>alerts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Alerts allow you to learn about problems in your systems moments after they occur</a:t>
            </a:r>
            <a:r>
              <a:rPr lang="en-US" dirty="0" smtClean="0"/>
              <a:t>.</a:t>
            </a:r>
          </a:p>
          <a:p>
            <a:r>
              <a:rPr lang="en-US" dirty="0"/>
              <a:t>Grafana 8.0 introduced new and improved alerting that centralizes alerting information in a single, searchable view. It allows you to:</a:t>
            </a:r>
          </a:p>
          <a:p>
            <a:r>
              <a:rPr lang="en-US" dirty="0"/>
              <a:t>Create and manage Grafana alerts</a:t>
            </a:r>
          </a:p>
          <a:p>
            <a:r>
              <a:rPr lang="en-US" dirty="0"/>
              <a:t>Create and manage Cortex and Loki managed alerts</a:t>
            </a:r>
          </a:p>
          <a:p>
            <a:r>
              <a:rPr lang="en-US" dirty="0"/>
              <a:t>View alerting information from Prometheus and </a:t>
            </a:r>
            <a:r>
              <a:rPr lang="en-US" dirty="0" err="1"/>
              <a:t>Alertmanager</a:t>
            </a:r>
            <a:r>
              <a:rPr lang="en-US" dirty="0"/>
              <a:t> compatible data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9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Grafana alerting has four key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Alerting rule - Evaluation criteria that determine whether an alert will fire. It consists of one or more queries and expressions, a condition, the frequency of evaluation, and optionally, the duration over which the condition is met.</a:t>
            </a:r>
          </a:p>
          <a:p>
            <a:r>
              <a:rPr lang="en-US" dirty="0"/>
              <a:t>Contact point - Channel for sending notifications when the conditions of an alerting rule are met.</a:t>
            </a:r>
          </a:p>
          <a:p>
            <a:r>
              <a:rPr lang="en-US" dirty="0"/>
              <a:t>Notification policy - Set of matching and grouping criteria used to determine where and how frequently to send notifications.</a:t>
            </a:r>
          </a:p>
          <a:p>
            <a:r>
              <a:rPr lang="en-US" dirty="0"/>
              <a:t>Silences - Date and matching criteria used to silence notifications.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3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blob:https://web.whatsapp.com/f371d23d-b84c-494c-9a5a-a1757d09ccf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1524000" y="0"/>
            <a:ext cx="12192000" cy="6853238"/>
            <a:chOff x="-1524000" y="0"/>
            <a:chExt cx="12192000" cy="6853238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0" y="4763"/>
              <a:ext cx="12192000" cy="684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0" y="5638800"/>
              <a:ext cx="9144000" cy="12144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9144000" cy="1066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851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https://grafana.com/docs/grafana/latest/packages_api/</a:t>
            </a:r>
          </a:p>
        </p:txBody>
      </p:sp>
    </p:spTree>
    <p:extLst>
      <p:ext uri="{BB962C8B-B14F-4D97-AF65-F5344CB8AC3E}">
        <p14:creationId xmlns:p14="http://schemas.microsoft.com/office/powerpoint/2010/main" val="3424982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Loki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Grafana Loki is a set of components that can be composed into a fully featured logging stack.</a:t>
            </a:r>
          </a:p>
          <a:p>
            <a:r>
              <a:rPr lang="en-US" dirty="0"/>
              <a:t>Unlike other logging systems, Loki is built around the idea of only indexing metadata about your logs: labels (just like Prometheus labels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Log data itself is then compressed and stored in chunks in object stores such as S3 or GCS, or even locally on the </a:t>
            </a:r>
            <a:r>
              <a:rPr lang="en-US" dirty="0" err="1"/>
              <a:t>filesystem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small index and highly compressed chunks simplifies the operation and significantly lowers the cost of Loki.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16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Loki architecture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24801" cy="424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69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both Loki and </a:t>
            </a:r>
            <a:r>
              <a:rPr lang="en-US" dirty="0" err="1"/>
              <a:t>Promtail</a:t>
            </a:r>
            <a:r>
              <a:rPr lang="en-US" dirty="0"/>
              <a:t>.</a:t>
            </a:r>
          </a:p>
          <a:p>
            <a:r>
              <a:rPr lang="en-US" dirty="0"/>
              <a:t>Download </a:t>
            </a:r>
            <a:r>
              <a:rPr lang="en-US" dirty="0" err="1"/>
              <a:t>config</a:t>
            </a:r>
            <a:r>
              <a:rPr lang="en-US" dirty="0"/>
              <a:t> files for both programs.</a:t>
            </a:r>
          </a:p>
          <a:p>
            <a:r>
              <a:rPr lang="en-US" dirty="0"/>
              <a:t>Start Loki.</a:t>
            </a:r>
          </a:p>
          <a:p>
            <a:r>
              <a:rPr lang="en-US" dirty="0"/>
              <a:t>Update the </a:t>
            </a:r>
            <a:r>
              <a:rPr lang="en-US" dirty="0" err="1"/>
              <a:t>Promtail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file to get your logs into Loki.</a:t>
            </a:r>
          </a:p>
          <a:p>
            <a:r>
              <a:rPr lang="en-US" dirty="0"/>
              <a:t>Start </a:t>
            </a:r>
            <a:r>
              <a:rPr lang="en-US" dirty="0" err="1"/>
              <a:t>Promtail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00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Loki-based logging stack consists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 components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promtail</a:t>
            </a:r>
            <a:r>
              <a:rPr lang="en-US" dirty="0"/>
              <a:t> is the agent, responsible for gathering logs and sending them to Loki.</a:t>
            </a:r>
          </a:p>
          <a:p>
            <a:r>
              <a:rPr lang="en-US" dirty="0" err="1"/>
              <a:t>loki</a:t>
            </a:r>
            <a:r>
              <a:rPr lang="en-US" dirty="0"/>
              <a:t> is the main server, responsible for storing logs and processing queries.</a:t>
            </a:r>
          </a:p>
          <a:p>
            <a:r>
              <a:rPr lang="en-US" u="sng" dirty="0"/>
              <a:t>Grafana</a:t>
            </a:r>
            <a:r>
              <a:rPr lang="en-US" dirty="0"/>
              <a:t> for querying and displaying the logs.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01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</a:t>
            </a:r>
            <a:br>
              <a:rPr lang="en-US" dirty="0" smtClean="0"/>
            </a:br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Loki and </a:t>
            </a:r>
            <a:r>
              <a:rPr lang="en-US" dirty="0" err="1"/>
              <a:t>Promtail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raw.githubusercontent.com/grafana/loki/master/cmd/loki/loki-local-config.yaml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./loki-linux-amd64 -</a:t>
            </a:r>
            <a:r>
              <a:rPr lang="en-US" dirty="0" err="1" smtClean="0"/>
              <a:t>config.file</a:t>
            </a:r>
            <a:r>
              <a:rPr lang="en-US" dirty="0" smtClean="0"/>
              <a:t>=</a:t>
            </a:r>
            <a:r>
              <a:rPr lang="en-US" dirty="0" err="1" smtClean="0"/>
              <a:t>loki</a:t>
            </a:r>
            <a:r>
              <a:rPr lang="en-US" dirty="0" smtClean="0"/>
              <a:t>-local-</a:t>
            </a:r>
            <a:r>
              <a:rPr lang="en-US" dirty="0" err="1" smtClean="0"/>
              <a:t>config.yaml</a:t>
            </a:r>
            <a:endParaRPr lang="en-US" dirty="0" smtClean="0"/>
          </a:p>
          <a:p>
            <a:r>
              <a:rPr lang="en-US" dirty="0"/>
              <a:t>./promtail-linux-amd64 -</a:t>
            </a:r>
            <a:r>
              <a:rPr lang="en-US" dirty="0" err="1"/>
              <a:t>config.file</a:t>
            </a:r>
            <a:r>
              <a:rPr lang="en-US" dirty="0"/>
              <a:t>=</a:t>
            </a:r>
            <a:r>
              <a:rPr lang="en-US" dirty="0" err="1"/>
              <a:t>promtail</a:t>
            </a:r>
            <a:r>
              <a:rPr lang="en-US" dirty="0"/>
              <a:t>-local-</a:t>
            </a:r>
            <a:r>
              <a:rPr lang="en-US" dirty="0" err="1"/>
              <a:t>config.yaml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Prometheus internals </a:t>
            </a:r>
          </a:p>
          <a:p>
            <a:pPr lvl="0"/>
            <a:r>
              <a:rPr lang="en-US" dirty="0"/>
              <a:t>Prometheus Storage </a:t>
            </a:r>
          </a:p>
          <a:p>
            <a:pPr lvl="0"/>
            <a:r>
              <a:rPr lang="en-US" dirty="0"/>
              <a:t>Prometheus Security </a:t>
            </a:r>
          </a:p>
          <a:p>
            <a:pPr lvl="0"/>
            <a:r>
              <a:rPr lang="en-US" dirty="0"/>
              <a:t>TLS &amp; Authentication on Prometheus Server </a:t>
            </a:r>
          </a:p>
          <a:p>
            <a:pPr lvl="1"/>
            <a:r>
              <a:rPr lang="en-US" dirty="0"/>
              <a:t>Mutual TLS for Prometheus Targets </a:t>
            </a:r>
          </a:p>
        </p:txBody>
      </p:sp>
    </p:spTree>
    <p:extLst>
      <p:ext uri="{BB962C8B-B14F-4D97-AF65-F5344CB8AC3E}">
        <p14:creationId xmlns:p14="http://schemas.microsoft.com/office/powerpoint/2010/main" val="4140861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Visualize Log using Loki and Grafana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Go to Grafana Configurations and Click on “Data Sources”.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graf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5457825" cy="387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126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 In Data Sources, you can search the source by name or type.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AutoShape 2" descr="configu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57488"/>
            <a:ext cx="7467600" cy="169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09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 </a:t>
            </a:r>
            <a:r>
              <a:rPr lang="en-US" b="1" dirty="0"/>
              <a:t>3:</a:t>
            </a:r>
            <a:r>
              <a:rPr lang="en-US" dirty="0"/>
              <a:t> Search by the name Loki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771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178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381000"/>
            <a:ext cx="8229600" cy="5440363"/>
          </a:xfrm>
        </p:spPr>
        <p:txBody>
          <a:bodyPr/>
          <a:lstStyle/>
          <a:p>
            <a:r>
              <a:rPr lang="en-US" b="1" dirty="0"/>
              <a:t>Step 4:</a:t>
            </a:r>
            <a:r>
              <a:rPr lang="en-US" dirty="0"/>
              <a:t> Enter the name you want to give to the data source and put </a:t>
            </a:r>
            <a:r>
              <a:rPr lang="en-US" dirty="0"/>
              <a:t>http://localhost:3100</a:t>
            </a:r>
            <a:r>
              <a:rPr lang="en-US" dirty="0"/>
              <a:t> (change this to server IP if Loki is running on a different server than Grafana) in the URL because we have started Loki on port 3100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81400"/>
            <a:ext cx="82296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783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ave and 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4104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324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7700"/>
            <a:ext cx="88392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143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95400"/>
            <a:ext cx="8305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6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Grafana is an </a:t>
            </a:r>
            <a:r>
              <a:rPr lang="en-US" b="1" dirty="0"/>
              <a:t>open-source data visualization</a:t>
            </a:r>
            <a:r>
              <a:rPr lang="en-US" dirty="0"/>
              <a:t> and </a:t>
            </a:r>
            <a:r>
              <a:rPr lang="en-US" b="1" dirty="0"/>
              <a:t>analysis tool</a:t>
            </a:r>
            <a:r>
              <a:rPr lang="en-US" dirty="0"/>
              <a:t> which allows us to view our data in the form of </a:t>
            </a:r>
            <a:r>
              <a:rPr lang="en-US" b="1" dirty="0"/>
              <a:t>beautiful </a:t>
            </a:r>
            <a:r>
              <a:rPr lang="en-US" b="1" dirty="0" smtClean="0"/>
              <a:t>graphs.</a:t>
            </a:r>
          </a:p>
          <a:p>
            <a:r>
              <a:rPr lang="en-US" dirty="0" smtClean="0"/>
              <a:t>Grafana designed </a:t>
            </a:r>
            <a:r>
              <a:rPr lang="en-US" dirty="0"/>
              <a:t>by </a:t>
            </a:r>
            <a:r>
              <a:rPr lang="en-US" b="1" dirty="0" err="1" smtClean="0"/>
              <a:t>Torkel</a:t>
            </a:r>
            <a:r>
              <a:rPr lang="en-US" b="1" dirty="0"/>
              <a:t> </a:t>
            </a:r>
            <a:r>
              <a:rPr lang="en-US" b="1" dirty="0" err="1" smtClean="0"/>
              <a:t>Odegaard</a:t>
            </a:r>
            <a:r>
              <a:rPr lang="en-US" dirty="0"/>
              <a:t> in </a:t>
            </a:r>
            <a:r>
              <a:rPr lang="en-US" b="1" dirty="0"/>
              <a:t>January 2014</a:t>
            </a:r>
            <a:r>
              <a:rPr lang="en-US" dirty="0"/>
              <a:t>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6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enables us to create a dashboard for </a:t>
            </a:r>
            <a:r>
              <a:rPr lang="en-US" b="1" dirty="0"/>
              <a:t>collecting</a:t>
            </a:r>
            <a:r>
              <a:rPr lang="en-US" dirty="0"/>
              <a:t>, </a:t>
            </a:r>
            <a:r>
              <a:rPr lang="en-US" b="1" dirty="0"/>
              <a:t>processing</a:t>
            </a:r>
            <a:r>
              <a:rPr lang="en-US" dirty="0"/>
              <a:t>, </a:t>
            </a:r>
            <a:r>
              <a:rPr lang="en-US" b="1" dirty="0"/>
              <a:t>storing</a:t>
            </a:r>
            <a:r>
              <a:rPr lang="en-US" dirty="0"/>
              <a:t>, and </a:t>
            </a:r>
            <a:r>
              <a:rPr lang="en-US" b="1" dirty="0"/>
              <a:t>analyzing data</a:t>
            </a:r>
            <a:r>
              <a:rPr lang="en-US" dirty="0"/>
              <a:t> from various different </a:t>
            </a:r>
            <a:r>
              <a:rPr lang="en-US" dirty="0" smtClean="0"/>
              <a:t>sources.</a:t>
            </a:r>
          </a:p>
          <a:p>
            <a:r>
              <a:rPr lang="en-US" dirty="0"/>
              <a:t>It allows us to query, visualize, alert on, and understand our </a:t>
            </a:r>
            <a:r>
              <a:rPr lang="en-US" dirty="0" smtClean="0"/>
              <a:t>metrics.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9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includes a variety of visualization option that helps us to understand our data, </a:t>
            </a:r>
            <a:r>
              <a:rPr lang="en-US" dirty="0" smtClean="0"/>
              <a:t>beautifully.</a:t>
            </a:r>
          </a:p>
          <a:p>
            <a:pPr fontAlgn="base"/>
            <a:r>
              <a:rPr lang="en-US" dirty="0" smtClean="0"/>
              <a:t>Grafana </a:t>
            </a:r>
            <a:r>
              <a:rPr lang="en-US" dirty="0"/>
              <a:t>is written in </a:t>
            </a:r>
            <a:r>
              <a:rPr lang="en-US" b="1" dirty="0"/>
              <a:t>Go</a:t>
            </a:r>
            <a:r>
              <a:rPr lang="en-US" dirty="0"/>
              <a:t> and </a:t>
            </a:r>
            <a:r>
              <a:rPr lang="en-US" b="1" dirty="0"/>
              <a:t>Node.js LTS</a:t>
            </a:r>
            <a:r>
              <a:rPr lang="en-US" dirty="0"/>
              <a:t> language with a strong API (Application Programming Interface).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8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861</Words>
  <Application>Microsoft Office PowerPoint</Application>
  <PresentationFormat>On-screen Show (4:3)</PresentationFormat>
  <Paragraphs>189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Grafana &amp; Prometheus</vt:lpstr>
      <vt:lpstr>DAY-1</vt:lpstr>
      <vt:lpstr>DAY-2</vt:lpstr>
      <vt:lpstr>DAY-3</vt:lpstr>
      <vt:lpstr>DAY-4</vt:lpstr>
      <vt:lpstr>DAY-5</vt:lpstr>
      <vt:lpstr>Grafana</vt:lpstr>
      <vt:lpstr>Grafana</vt:lpstr>
      <vt:lpstr>Grafana</vt:lpstr>
      <vt:lpstr>Grafana Dashboard </vt:lpstr>
      <vt:lpstr>  Why Grafana?  </vt:lpstr>
      <vt:lpstr>  Features of Grafana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</vt:lpstr>
      <vt:lpstr>How to add a data source in Grafana </vt:lpstr>
      <vt:lpstr>PowerPoint Presentation</vt:lpstr>
      <vt:lpstr>PowerPoint Presentation</vt:lpstr>
      <vt:lpstr>PowerPoint Presentation</vt:lpstr>
      <vt:lpstr>Installing third-party data sources </vt:lpstr>
      <vt:lpstr>grafana-cli</vt:lpstr>
      <vt:lpstr>PowerPoint Presentation</vt:lpstr>
      <vt:lpstr>PowerPoint Presentation</vt:lpstr>
      <vt:lpstr>PowerPoint Presentation</vt:lpstr>
      <vt:lpstr>Time series</vt:lpstr>
      <vt:lpstr>InfluxDB</vt:lpstr>
      <vt:lpstr>PowerPoint Presentation</vt:lpstr>
      <vt:lpstr>Features </vt:lpstr>
      <vt:lpstr>PowerPoint Presentation</vt:lpstr>
      <vt:lpstr>Influx DB with Grafana integration  </vt:lpstr>
      <vt:lpstr>PowerPoint Presentation</vt:lpstr>
      <vt:lpstr>PowerPoint Presentation</vt:lpstr>
      <vt:lpstr>How to list out Dashboards?</vt:lpstr>
      <vt:lpstr>PowerPoint Presentation</vt:lpstr>
      <vt:lpstr>Grafana-Playlist</vt:lpstr>
      <vt:lpstr>Share a dashboard </vt:lpstr>
      <vt:lpstr>PowerPoint Presentation</vt:lpstr>
      <vt:lpstr>Dashboard export </vt:lpstr>
      <vt:lpstr>Share a panel </vt:lpstr>
      <vt:lpstr>To share a panel </vt:lpstr>
      <vt:lpstr>PowerPoint Presentation</vt:lpstr>
      <vt:lpstr>Library panel </vt:lpstr>
      <vt:lpstr> Grafana alerts  </vt:lpstr>
      <vt:lpstr>Grafana alerting has four key components</vt:lpstr>
      <vt:lpstr>PowerPoint Presentation</vt:lpstr>
      <vt:lpstr>API Reference </vt:lpstr>
      <vt:lpstr>Grafana Loki</vt:lpstr>
      <vt:lpstr>Loki architecture</vt:lpstr>
      <vt:lpstr>General process </vt:lpstr>
      <vt:lpstr>  A Loki-based logging stack consists of  3 components  </vt:lpstr>
      <vt:lpstr>I Installing Loki and Promtail  </vt:lpstr>
      <vt:lpstr>Visualize Log using Loki and Grafana </vt:lpstr>
      <vt:lpstr>  Step 2: In Data Sources, you can search the source by name or type.  </vt:lpstr>
      <vt:lpstr> Step 3: Search by the name Loki.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</dc:creator>
  <cp:lastModifiedBy>Karthikeyan</cp:lastModifiedBy>
  <cp:revision>32</cp:revision>
  <dcterms:created xsi:type="dcterms:W3CDTF">2021-09-24T15:56:38Z</dcterms:created>
  <dcterms:modified xsi:type="dcterms:W3CDTF">2022-03-11T19:20:23Z</dcterms:modified>
</cp:coreProperties>
</file>