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2" r:id="rId6"/>
    <p:sldId id="284" r:id="rId7"/>
    <p:sldId id="283" r:id="rId8"/>
    <p:sldId id="285" r:id="rId9"/>
    <p:sldId id="280" r:id="rId10"/>
  </p:sldIdLst>
  <p:sldSz cx="12192000" cy="6858000"/>
  <p:notesSz cx="6858000" cy="9144000"/>
  <p:defaultTextStyle>
    <a:defPPr rtl="0"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87" autoAdjust="0"/>
    <p:restoredTop sz="96279" autoAdjust="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overskrif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AF176E-8449-4E9A-B9D3-D6CAE0AFC9F0}" type="datetime1">
              <a:rPr lang="nb-NO" smtClean="0"/>
              <a:pPr rtl="0"/>
              <a:t>06.09.2020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nb-NO" smtClean="0"/>
              <a:pPr rtl="0"/>
              <a:t>‹#›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F3CB-328D-49CF-9C0E-25E04AEFF820}" type="datetime1">
              <a:rPr lang="nb-NO" smtClean="0"/>
              <a:pPr/>
              <a:t>06.09.2020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 dirty="0"/>
              <a:t>Klikk for å redigere tekststiler i malen</a:t>
            </a:r>
          </a:p>
          <a:p>
            <a:pPr lvl="1" rtl="0"/>
            <a:r>
              <a:rPr lang="nb-NO" noProof="0" dirty="0"/>
              <a:t>Andre nivå</a:t>
            </a:r>
          </a:p>
          <a:p>
            <a:pPr lvl="2" rtl="0"/>
            <a:r>
              <a:rPr lang="nb-NO" noProof="0" dirty="0"/>
              <a:t>Tredje nivå</a:t>
            </a:r>
          </a:p>
          <a:p>
            <a:pPr lvl="3" rtl="0"/>
            <a:r>
              <a:rPr lang="nb-NO" noProof="0" dirty="0"/>
              <a:t>Fjerde nivå</a:t>
            </a:r>
          </a:p>
          <a:p>
            <a:pPr lvl="4" rtl="0"/>
            <a:r>
              <a:rPr lang="nb-NO" noProof="0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=""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1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2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8592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3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85925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4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85925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5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85925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nb-NO" smtClean="0"/>
              <a:pPr rtl="0"/>
              <a:t>6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2" y="1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57201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610602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D2F2295-9D66-4FEC-8564-14F9F4FBE22B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8" name="Rett linje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tel og 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67EBF6-8E25-4E1E-A494-BC9C9C08CC4B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4FD90A-16DB-4EF3-98EB-E9C5F7E6548D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7" name="Rett linje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1D22B-0BEA-4E56-BDE1-73F72DDD316C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2" y="1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10602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852956-433A-4373-B82D-76D7D6F25910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8" name="Rett linje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3" cy="1499616"/>
          </a:xfrm>
        </p:spPr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989321" y="2286000"/>
            <a:ext cx="4754880" cy="4023360"/>
          </a:xfrm>
        </p:spPr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2EDA57-3027-4F06-8529-998307B927CF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990889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990889" y="2967788"/>
            <a:ext cx="4754880" cy="3341572"/>
          </a:xfrm>
        </p:spPr>
        <p:txBody>
          <a:bodyPr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54CC2F-861D-4D76-9140-15EF1B74F2C5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C4C29F-DD29-4D86-9D39-78BDEE484897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D84CB6-E037-4712-B623-6D1D6A277945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714999" y="822960"/>
            <a:ext cx="5678425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00CE9-1C3E-4D99-99BE-CB58239E426D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Plassholder for bild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3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nb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610602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77278-479C-43BE-9B38-1BF706BF2E72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8" name="Rett linje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3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b-NO" noProof="0" dirty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nb-NO" noProof="0" dirty="0"/>
              <a:t>Klikk for å redigere tekststiler i malen</a:t>
            </a:r>
          </a:p>
          <a:p>
            <a:pPr lvl="1" rtl="0"/>
            <a:r>
              <a:rPr lang="nb-NO" noProof="0" dirty="0"/>
              <a:t>Andre nivå</a:t>
            </a:r>
          </a:p>
          <a:p>
            <a:pPr lvl="2" rtl="0"/>
            <a:r>
              <a:rPr lang="nb-NO" noProof="0" dirty="0"/>
              <a:t>Tredje nivå</a:t>
            </a:r>
          </a:p>
          <a:p>
            <a:pPr lvl="3" rtl="0"/>
            <a:r>
              <a:rPr lang="nb-NO" noProof="0" dirty="0"/>
              <a:t>Fjerde nivå</a:t>
            </a:r>
          </a:p>
          <a:p>
            <a:pPr lvl="4" rtl="0"/>
            <a:r>
              <a:rPr lang="nb-NO" noProof="0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024131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F2F0AA4B-BCD8-4AF2-9C88-2BE4A4A10EC6}" type="datetime1">
              <a:rPr lang="nb-NO" noProof="0" smtClean="0"/>
              <a:pPr rtl="0"/>
              <a:t>06.09.2020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nb-NO" noProof="0" smtClean="0"/>
              <a:pPr rtl="0"/>
              <a:t>‹#›</a:t>
            </a:fld>
            <a:endParaRPr lang="nb-NO" noProof="0"/>
          </a:p>
        </p:txBody>
      </p:sp>
      <p:cxnSp>
        <p:nvCxnSpPr>
          <p:cNvPr id="7" name="Rett linje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laskevann/FileEncryp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rcRect t="15496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1" name="Rektangel 20">
            <a:extLst>
              <a:ext uri="{FF2B5EF4-FFF2-40B4-BE49-F238E27FC236}">
                <a16:creationId xmlns=""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96788" y="3064931"/>
            <a:ext cx="8295214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0" y="3097427"/>
            <a:ext cx="7562853" cy="1014284"/>
          </a:xfrm>
        </p:spPr>
        <p:txBody>
          <a:bodyPr rtlCol="0" anchor="b">
            <a:normAutofit/>
          </a:bodyPr>
          <a:lstStyle/>
          <a:p>
            <a:pPr algn="l"/>
            <a:r>
              <a:rPr lang="nb-NO" sz="3600" cap="none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lang="nb-NO" sz="3600" cap="none">
              <a:solidFill>
                <a:srgbClr val="FFFFFF"/>
              </a:solidFill>
              <a:latin typeface="Book Antiqua" pitchFamily="18" charset="0"/>
            </a:endParaRPr>
          </a:p>
        </p:txBody>
      </p:sp>
      <p:cxnSp>
        <p:nvCxnSpPr>
          <p:cNvPr id="23" name="Rett linje 22">
            <a:extLst>
              <a:ext uri="{FF2B5EF4-FFF2-40B4-BE49-F238E27FC236}">
                <a16:creationId xmlns=""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309350" y="4666480"/>
            <a:ext cx="6832500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4269687" y="3262185"/>
            <a:ext cx="7664883" cy="1233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</a:pPr>
            <a:r>
              <a:rPr lang="nb-NO" spc="100" smtClean="0">
                <a:solidFill>
                  <a:srgbClr val="FFFFFF"/>
                </a:solidFill>
                <a:latin typeface="Book Antiqua" pitchFamily="18" charset="0"/>
                <a:ea typeface="+mj-ea"/>
                <a:cs typeface="+mj-cs"/>
              </a:rPr>
              <a:t>E</a:t>
            </a:r>
            <a:r>
              <a:rPr lang="nb-NO" spc="50" smtClean="0">
                <a:solidFill>
                  <a:srgbClr val="FFFFFF"/>
                </a:solidFill>
                <a:latin typeface="Book Antiqua" pitchFamily="18" charset="0"/>
                <a:ea typeface="+mj-ea"/>
                <a:cs typeface="+mj-cs"/>
              </a:rPr>
              <a:t>ncrypt your files to keep your data safe when </a:t>
            </a:r>
            <a:r>
              <a:rPr lang="nb-NO" spc="50" smtClean="0">
                <a:solidFill>
                  <a:srgbClr val="FFFFFF"/>
                </a:solidFill>
                <a:latin typeface="Book Antiqua" pitchFamily="18" charset="0"/>
                <a:ea typeface="+mj-ea"/>
                <a:cs typeface="+mj-cs"/>
              </a:rPr>
              <a:t>stored elsewhere</a:t>
            </a:r>
            <a:endParaRPr kumimoji="0" lang="nb-NO" i="0" u="none" strike="noStrike" kern="1200" cap="none" spc="50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3" name="Undertittel 2">
            <a:extLst>
              <a:ext uri="{FF2B5EF4-FFF2-40B4-BE49-F238E27FC236}">
                <a16:creationId xmlns="" xmlns:a16="http://schemas.microsoft.com/office/drawing/2014/main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4253211" y="4819650"/>
            <a:ext cx="7693324" cy="626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16" name="Subtitle 11"/>
          <p:cNvSpPr>
            <a:spLocks noGrp="1"/>
          </p:cNvSpPr>
          <p:nvPr>
            <p:ph type="subTitle" idx="1"/>
          </p:nvPr>
        </p:nvSpPr>
        <p:spPr>
          <a:xfrm>
            <a:off x="9639300" y="5467350"/>
            <a:ext cx="2286000" cy="1390650"/>
          </a:xfrm>
        </p:spPr>
        <p:txBody>
          <a:bodyPr>
            <a:normAutofit/>
          </a:bodyPr>
          <a:lstStyle/>
          <a:p>
            <a:pPr algn="r"/>
            <a:r>
              <a:rPr lang="nb-NO" sz="1600" smtClean="0">
                <a:solidFill>
                  <a:schemeClr val="bg1"/>
                </a:solidFill>
                <a:latin typeface="Book Antiqua" pitchFamily="18" charset="0"/>
              </a:rPr>
              <a:t>Revision 2</a:t>
            </a:r>
          </a:p>
          <a:p>
            <a:pPr algn="r"/>
            <a:r>
              <a:rPr lang="nb-NO" sz="1600" smtClean="0">
                <a:solidFill>
                  <a:schemeClr val="bg1"/>
                </a:solidFill>
                <a:latin typeface="Book Antiqua" pitchFamily="18" charset="0"/>
              </a:rPr>
              <a:t>September 6th, 2020</a:t>
            </a:r>
          </a:p>
          <a:p>
            <a:pPr algn="r"/>
            <a:r>
              <a:rPr lang="nb-NO" sz="1600" smtClean="0">
                <a:solidFill>
                  <a:schemeClr val="bg1"/>
                </a:solidFill>
                <a:latin typeface="Book Antiqua" pitchFamily="18" charset="0"/>
              </a:rPr>
              <a:t>Norway, Innlandet</a:t>
            </a:r>
            <a:endParaRPr lang="nb-NO" sz="160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311244" y="4665881"/>
            <a:ext cx="6912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</p:spTree>
    <p:extLst>
      <p:ext uri="{BB962C8B-B14F-4D97-AF65-F5344CB8AC3E}">
        <p14:creationId xmlns=""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8880390" y="411225"/>
            <a:ext cx="3323486" cy="978188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Undertittel 2">
            <a:extLst>
              <a:ext uri="{FF2B5EF4-FFF2-40B4-BE49-F238E27FC236}">
                <a16:creationId xmlns="" xmlns:a16="http://schemas.microsoft.com/office/drawing/2014/main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8989501" y="1012371"/>
            <a:ext cx="1443486" cy="252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200" b="1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200" b="1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093422" y="962886"/>
            <a:ext cx="1965025" cy="15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96551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</a:pPr>
            <a:r>
              <a:rPr lang="nb-NO" sz="5400" spc="200" smtClean="0">
                <a:latin typeface="Book Antiqua" pitchFamily="18" charset="0"/>
                <a:ea typeface="+mj-ea"/>
                <a:cs typeface="+mj-cs"/>
              </a:rPr>
              <a:t>Welcome!</a:t>
            </a:r>
            <a:endParaRPr kumimoji="0" lang="nb-NO" sz="5400" b="0" i="0" u="none" strike="noStrike" kern="1200" cap="none" spc="2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1666" y="1738142"/>
            <a:ext cx="101812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pc="100" smtClean="0">
                <a:latin typeface="Book Antiqua" pitchFamily="18" charset="0"/>
              </a:rPr>
              <a:t>Since you’re here you’re probably curious about how you use </a:t>
            </a:r>
            <a:r>
              <a:rPr lang="nb-NO" spc="100" smtClean="0">
                <a:latin typeface="Book Antiqua" pitchFamily="18" charset="0"/>
              </a:rPr>
              <a:t>the FileEncryption</a:t>
            </a:r>
            <a:r>
              <a:rPr lang="nb-NO" spc="100" smtClean="0">
                <a:latin typeface="Book Antiqua" pitchFamily="18" charset="0"/>
              </a:rPr>
              <a:t> tool.</a:t>
            </a:r>
            <a:endParaRPr lang="nb-NO" spc="100" smtClean="0">
              <a:latin typeface="Book Antiqua" pitchFamily="18" charset="0"/>
            </a:endParaRPr>
          </a:p>
          <a:p>
            <a:endParaRPr lang="nb-NO" spc="100" smtClean="0">
              <a:latin typeface="Book Antiqua" pitchFamily="18" charset="0"/>
            </a:endParaRPr>
          </a:p>
          <a:p>
            <a:r>
              <a:rPr lang="nb-NO" spc="100" smtClean="0">
                <a:latin typeface="Book Antiqua" pitchFamily="18" charset="0"/>
              </a:rPr>
              <a:t>The truth is you don’t need to read a user manual. </a:t>
            </a:r>
            <a:r>
              <a:rPr lang="nb-NO" spc="100" smtClean="0">
                <a:latin typeface="Book Antiqua" pitchFamily="18" charset="0"/>
              </a:rPr>
              <a:t>All you have to do is to pick </a:t>
            </a:r>
            <a:r>
              <a:rPr lang="nb-NO" spc="100" smtClean="0">
                <a:latin typeface="Book Antiqua" pitchFamily="18" charset="0"/>
              </a:rPr>
              <a:t>your encryption password and start dragging and dropping files to be encrypted.</a:t>
            </a:r>
          </a:p>
          <a:p>
            <a:endParaRPr lang="nb-NO" spc="100" smtClean="0">
              <a:latin typeface="Book Antiqua" pitchFamily="18" charset="0"/>
            </a:endParaRPr>
          </a:p>
          <a:p>
            <a:r>
              <a:rPr lang="nb-NO" spc="100" smtClean="0">
                <a:latin typeface="Book Antiqua" pitchFamily="18" charset="0"/>
              </a:rPr>
              <a:t>FileEncryption uses AES-GCM </a:t>
            </a:r>
            <a:r>
              <a:rPr lang="nb-NO" spc="100" smtClean="0">
                <a:latin typeface="Book Antiqua" pitchFamily="18" charset="0"/>
              </a:rPr>
              <a:t>cryptography. Has </a:t>
            </a:r>
            <a:r>
              <a:rPr lang="nb-NO" spc="100" smtClean="0">
                <a:latin typeface="Book Antiqua" pitchFamily="18" charset="0"/>
              </a:rPr>
              <a:t>a MIT </a:t>
            </a:r>
            <a:r>
              <a:rPr lang="nb-NO" spc="100" smtClean="0">
                <a:latin typeface="Book Antiqua" pitchFamily="18" charset="0"/>
              </a:rPr>
              <a:t>license.</a:t>
            </a:r>
            <a:r>
              <a:rPr lang="nb-NO" spc="100" smtClean="0">
                <a:latin typeface="Book Antiqua" pitchFamily="18" charset="0"/>
              </a:rPr>
              <a:t> </a:t>
            </a:r>
            <a:r>
              <a:rPr lang="nb-NO" spc="100" smtClean="0">
                <a:latin typeface="Book Antiqua" pitchFamily="18" charset="0"/>
              </a:rPr>
              <a:t>And is </a:t>
            </a:r>
            <a:r>
              <a:rPr lang="nb-NO" spc="100" smtClean="0">
                <a:latin typeface="Book Antiqua" pitchFamily="18" charset="0"/>
              </a:rPr>
              <a:t>free for </a:t>
            </a:r>
            <a:r>
              <a:rPr lang="nb-NO" spc="100" smtClean="0">
                <a:latin typeface="Book Antiqua" pitchFamily="18" charset="0"/>
              </a:rPr>
              <a:t>all.</a:t>
            </a:r>
            <a:endParaRPr lang="nb-NO" spc="100" smtClean="0">
              <a:latin typeface="Book Antiqua" pitchFamily="18" charset="0"/>
            </a:endParaRPr>
          </a:p>
          <a:p>
            <a:endParaRPr lang="nb-NO" spc="100" smtClean="0">
              <a:latin typeface="Book Antiqua" pitchFamily="18" charset="0"/>
            </a:endParaRPr>
          </a:p>
          <a:p>
            <a:r>
              <a:rPr lang="nb-NO" spc="100" smtClean="0">
                <a:latin typeface="Book Antiqua" pitchFamily="18" charset="0"/>
              </a:rPr>
              <a:t>Executable </a:t>
            </a:r>
            <a:r>
              <a:rPr lang="nb-NO" spc="100" smtClean="0">
                <a:latin typeface="Book Antiqua" pitchFamily="18" charset="0"/>
              </a:rPr>
              <a:t>and </a:t>
            </a:r>
            <a:r>
              <a:rPr lang="nb-NO" spc="100" smtClean="0">
                <a:latin typeface="Book Antiqua" pitchFamily="18" charset="0"/>
              </a:rPr>
              <a:t>checksum </a:t>
            </a:r>
            <a:r>
              <a:rPr lang="nb-NO" spc="100" smtClean="0">
                <a:latin typeface="Book Antiqua" pitchFamily="18" charset="0"/>
              </a:rPr>
              <a:t>can be found </a:t>
            </a:r>
            <a:r>
              <a:rPr lang="nb-NO" spc="100" smtClean="0">
                <a:latin typeface="Book Antiqua" pitchFamily="18" charset="0"/>
              </a:rPr>
              <a:t>at: </a:t>
            </a:r>
            <a:r>
              <a:rPr lang="en-US" spc="100" smtClean="0">
                <a:solidFill>
                  <a:srgbClr val="000000"/>
                </a:solidFill>
                <a:latin typeface="Book Antiqua" pitchFamily="18" charset="0"/>
                <a:hlinkClick r:id="rId4"/>
              </a:rPr>
              <a:t>github.com/</a:t>
            </a:r>
            <a:r>
              <a:rPr lang="en-US" spc="100" err="1" smtClean="0">
                <a:solidFill>
                  <a:srgbClr val="000000"/>
                </a:solidFill>
                <a:latin typeface="Book Antiqua" pitchFamily="18" charset="0"/>
                <a:hlinkClick r:id="rId4"/>
              </a:rPr>
              <a:t>flaskevann</a:t>
            </a:r>
            <a:r>
              <a:rPr lang="en-US" spc="100" smtClean="0">
                <a:solidFill>
                  <a:srgbClr val="000000"/>
                </a:solidFill>
                <a:latin typeface="Book Antiqua" pitchFamily="18" charset="0"/>
                <a:hlinkClick r:id="rId4"/>
              </a:rPr>
              <a:t>/</a:t>
            </a:r>
            <a:r>
              <a:rPr lang="en-US" spc="100" err="1" smtClean="0">
                <a:solidFill>
                  <a:srgbClr val="000000"/>
                </a:solidFill>
                <a:latin typeface="Book Antiqua" pitchFamily="18" charset="0"/>
                <a:hlinkClick r:id="rId4"/>
              </a:rPr>
              <a:t>FileEncryption</a:t>
            </a:r>
            <a:endParaRPr lang="en-US" spc="100" smtClean="0">
              <a:solidFill>
                <a:srgbClr val="000000"/>
              </a:solidFill>
              <a:latin typeface="Book Antiqua" pitchFamily="18" charset="0"/>
            </a:endParaRPr>
          </a:p>
          <a:p>
            <a:endParaRPr lang="en-US" spc="100" smtClean="0">
              <a:solidFill>
                <a:srgbClr val="000000"/>
              </a:solidFill>
              <a:latin typeface="Book Antiqua" pitchFamily="18" charset="0"/>
            </a:endParaRPr>
          </a:p>
          <a:p>
            <a:r>
              <a:rPr lang="en-US" spc="100" smtClean="0">
                <a:solidFill>
                  <a:srgbClr val="000000"/>
                </a:solidFill>
                <a:latin typeface="Book Antiqua" pitchFamily="18" charset="0"/>
              </a:rPr>
              <a:t>I</a:t>
            </a:r>
            <a:r>
              <a:rPr lang="nb-NO" spc="100" smtClean="0">
                <a:latin typeface="Book Antiqua" pitchFamily="18" charset="0"/>
              </a:rPr>
              <a:t>f you don’t trust the uploaded </a:t>
            </a:r>
            <a:r>
              <a:rPr lang="nb-NO" spc="100" smtClean="0">
                <a:latin typeface="Book Antiqua" pitchFamily="18" charset="0"/>
              </a:rPr>
              <a:t>build, </a:t>
            </a:r>
            <a:r>
              <a:rPr lang="nb-NO" spc="100" smtClean="0">
                <a:latin typeface="Book Antiqua" pitchFamily="18" charset="0"/>
              </a:rPr>
              <a:t>feel free to download the </a:t>
            </a:r>
            <a:r>
              <a:rPr lang="nb-NO" spc="100" smtClean="0">
                <a:latin typeface="Book Antiqua" pitchFamily="18" charset="0"/>
              </a:rPr>
              <a:t>project </a:t>
            </a:r>
            <a:r>
              <a:rPr lang="nb-NO" spc="100" smtClean="0">
                <a:latin typeface="Book Antiqua" pitchFamily="18" charset="0"/>
              </a:rPr>
              <a:t>yourself and make your own. After installing the needed </a:t>
            </a:r>
            <a:r>
              <a:rPr lang="nb-NO" spc="100" smtClean="0">
                <a:latin typeface="Book Antiqua" pitchFamily="18" charset="0"/>
              </a:rPr>
              <a:t>NET </a:t>
            </a:r>
            <a:r>
              <a:rPr lang="nb-NO" spc="100" smtClean="0">
                <a:latin typeface="Book Antiqua" pitchFamily="18" charset="0"/>
              </a:rPr>
              <a:t>Core tools all you have to do is to run the </a:t>
            </a:r>
            <a:r>
              <a:rPr lang="nb-NO" spc="100" smtClean="0">
                <a:latin typeface="Book Antiqua" pitchFamily="18" charset="0"/>
              </a:rPr>
              <a:t>build command</a:t>
            </a:r>
            <a:r>
              <a:rPr lang="nb-NO" spc="100" smtClean="0">
                <a:latin typeface="Book Antiqua" pitchFamily="18" charset="0"/>
              </a:rPr>
              <a:t>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1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8993688" y="604065"/>
            <a:ext cx="3020351" cy="322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lang="nb-NO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kumimoji="0" lang="nb-NO" b="0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8880390" y="411225"/>
            <a:ext cx="3323486" cy="978188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Undertittel 2">
            <a:extLst>
              <a:ext uri="{FF2B5EF4-FFF2-40B4-BE49-F238E27FC236}">
                <a16:creationId xmlns="" xmlns:a16="http://schemas.microsoft.com/office/drawing/2014/main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8989501" y="1012371"/>
            <a:ext cx="1443486" cy="252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200" b="1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200" b="1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093422" y="962886"/>
            <a:ext cx="1965025" cy="15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96551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</a:pPr>
            <a:r>
              <a:rPr lang="nb-NO" sz="5400" spc="200" smtClean="0">
                <a:latin typeface="Book Antiqua" pitchFamily="18" charset="0"/>
                <a:ea typeface="+mj-ea"/>
                <a:cs typeface="+mj-cs"/>
              </a:rPr>
              <a:t>Setup</a:t>
            </a:r>
            <a:endParaRPr kumimoji="0" lang="nb-NO" sz="5400" b="0" i="0" u="none" strike="noStrike" kern="1200" cap="none" spc="2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1666" y="1738142"/>
            <a:ext cx="10181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pc="100" smtClean="0">
                <a:latin typeface="Book Antiqua" pitchFamily="18" charset="0"/>
              </a:rPr>
              <a:t>Before encrypting or decrypting any files you must type </a:t>
            </a:r>
            <a:r>
              <a:rPr lang="nb-NO" spc="100" smtClean="0">
                <a:latin typeface="Book Antiqua" pitchFamily="18" charset="0"/>
              </a:rPr>
              <a:t>a file </a:t>
            </a:r>
            <a:r>
              <a:rPr lang="nb-NO" spc="100" smtClean="0">
                <a:latin typeface="Book Antiqua" pitchFamily="18" charset="0"/>
              </a:rPr>
              <a:t>encryption password: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1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8993688" y="604065"/>
            <a:ext cx="3020351" cy="322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lang="nb-NO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kumimoji="0" lang="nb-NO" b="0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pic>
        <p:nvPicPr>
          <p:cNvPr id="1026" name="Picture 2" descr="C:\Users\dreamy\Documents\FileEncryption documentation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5575" y="2306593"/>
            <a:ext cx="3497863" cy="38200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8880390" y="411225"/>
            <a:ext cx="3323486" cy="978188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Undertittel 2">
            <a:extLst>
              <a:ext uri="{FF2B5EF4-FFF2-40B4-BE49-F238E27FC236}">
                <a16:creationId xmlns="" xmlns:a16="http://schemas.microsoft.com/office/drawing/2014/main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8989501" y="1012371"/>
            <a:ext cx="1443486" cy="252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200" b="1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200" b="1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093422" y="962886"/>
            <a:ext cx="1965025" cy="15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96551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</a:pPr>
            <a:r>
              <a:rPr lang="nb-NO" sz="4800" spc="200" smtClean="0">
                <a:latin typeface="Book Antiqua" pitchFamily="18" charset="0"/>
                <a:ea typeface="+mj-ea"/>
                <a:cs typeface="+mj-cs"/>
              </a:rPr>
              <a:t>Encryption Example</a:t>
            </a:r>
            <a:endParaRPr kumimoji="0" lang="nb-NO" sz="4800" b="0" i="0" u="none" strike="noStrike" kern="1200" cap="none" spc="2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1666" y="1738142"/>
            <a:ext cx="9859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pc="100" smtClean="0">
                <a:latin typeface="Book Antiqua" pitchFamily="18" charset="0"/>
              </a:rPr>
              <a:t>A simple example showing two JPG-files getting encrypted:</a:t>
            </a:r>
            <a:endParaRPr lang="nb-NO" spc="100" smtClean="0">
              <a:latin typeface="Book Antiqua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1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8993688" y="604065"/>
            <a:ext cx="3020351" cy="322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lang="nb-NO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kumimoji="0" lang="nb-NO" b="0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33816" y="5641539"/>
            <a:ext cx="607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0" smtClean="0">
                <a:latin typeface="Book Antiqua" pitchFamily="18" charset="0"/>
              </a:rPr>
              <a:t>The process is painless and simple. Now you do it!</a:t>
            </a:r>
            <a:endParaRPr lang="nb-NO"/>
          </a:p>
        </p:txBody>
      </p:sp>
      <p:pic>
        <p:nvPicPr>
          <p:cNvPr id="1027" name="Picture 3" descr="C:\Users\dreamy\Documents\FileEncryption documentation\3.jpg"/>
          <p:cNvPicPr>
            <a:picLocks noChangeAspect="1" noChangeArrowheads="1"/>
          </p:cNvPicPr>
          <p:nvPr/>
        </p:nvPicPr>
        <p:blipFill>
          <a:blip r:embed="rId4"/>
          <a:srcRect r="24840" b="8629"/>
          <a:stretch>
            <a:fillRect/>
          </a:stretch>
        </p:blipFill>
        <p:spPr bwMode="auto">
          <a:xfrm>
            <a:off x="1020279" y="2323070"/>
            <a:ext cx="3549103" cy="235834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70922" y="2339543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1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  <p:pic>
        <p:nvPicPr>
          <p:cNvPr id="1028" name="Picture 4" descr="C:\Users\dreamy\Documents\FileEncryption documentation\4.jpg"/>
          <p:cNvPicPr>
            <a:picLocks noChangeAspect="1" noChangeArrowheads="1"/>
          </p:cNvPicPr>
          <p:nvPr/>
        </p:nvPicPr>
        <p:blipFill>
          <a:blip r:embed="rId5"/>
          <a:srcRect r="5345" b="8066"/>
          <a:stretch>
            <a:fillRect/>
          </a:stretch>
        </p:blipFill>
        <p:spPr bwMode="auto">
          <a:xfrm>
            <a:off x="4948657" y="2321631"/>
            <a:ext cx="5818202" cy="308409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996253" y="2343659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2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8880390" y="411225"/>
            <a:ext cx="3323486" cy="978188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Undertittel 2">
            <a:extLst>
              <a:ext uri="{FF2B5EF4-FFF2-40B4-BE49-F238E27FC236}">
                <a16:creationId xmlns="" xmlns:a16="http://schemas.microsoft.com/office/drawing/2014/main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8989501" y="1012371"/>
            <a:ext cx="1443486" cy="252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nb-NO" sz="1200" b="1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Ove Bakken</a:t>
            </a:r>
            <a:endParaRPr kumimoji="0" lang="nb-NO" sz="1200" b="1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093422" y="962886"/>
            <a:ext cx="1965025" cy="15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96551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</a:pPr>
            <a:r>
              <a:rPr lang="nb-NO" sz="4800" spc="200" smtClean="0">
                <a:latin typeface="Book Antiqua" pitchFamily="18" charset="0"/>
                <a:ea typeface="+mj-ea"/>
                <a:cs typeface="+mj-cs"/>
              </a:rPr>
              <a:t>Decryption Example</a:t>
            </a:r>
            <a:endParaRPr kumimoji="0" lang="nb-NO" sz="4800" b="0" i="0" u="none" strike="noStrike" kern="1200" cap="none" spc="2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1666" y="1738142"/>
            <a:ext cx="9859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pc="100" smtClean="0">
                <a:latin typeface="Book Antiqua" pitchFamily="18" charset="0"/>
              </a:rPr>
              <a:t>Later </a:t>
            </a:r>
            <a:r>
              <a:rPr lang="nb-NO" spc="100" smtClean="0">
                <a:latin typeface="Book Antiqua" pitchFamily="18" charset="0"/>
              </a:rPr>
              <a:t>when the encrypted files needs to be decrypted: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1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8993688" y="604065"/>
            <a:ext cx="3020351" cy="322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lang="nb-NO" smtClean="0">
                <a:solidFill>
                  <a:srgbClr val="FFFFFF"/>
                </a:solidFill>
                <a:latin typeface="Book Antiqua" pitchFamily="18" charset="0"/>
              </a:rPr>
              <a:t>How To Use FileEncryption</a:t>
            </a:r>
            <a:endParaRPr kumimoji="0" lang="nb-NO" b="0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8496" y="4744995"/>
            <a:ext cx="3871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0" smtClean="0">
                <a:latin typeface="Book Antiqua" pitchFamily="18" charset="0"/>
              </a:rPr>
              <a:t>(If you use the wrong password, or try to decrypt a file that’s not encrypted, you get an </a:t>
            </a:r>
            <a:r>
              <a:rPr lang="en-US" spc="100" smtClean="0">
                <a:latin typeface="Book Antiqua" pitchFamily="18" charset="0"/>
              </a:rPr>
              <a:t>error!)</a:t>
            </a:r>
            <a:endParaRPr lang="nb-NO"/>
          </a:p>
        </p:txBody>
      </p:sp>
      <p:sp>
        <p:nvSpPr>
          <p:cNvPr id="16" name="TextBox 15"/>
          <p:cNvSpPr txBox="1"/>
          <p:nvPr/>
        </p:nvSpPr>
        <p:spPr>
          <a:xfrm>
            <a:off x="5086864" y="2318944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2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  <p:pic>
        <p:nvPicPr>
          <p:cNvPr id="20" name="Picture 4" descr="C:\Users\dreamy\Documents\FileEncryption documentation\4.jpg"/>
          <p:cNvPicPr>
            <a:picLocks noChangeAspect="1" noChangeArrowheads="1"/>
          </p:cNvPicPr>
          <p:nvPr/>
        </p:nvPicPr>
        <p:blipFill>
          <a:blip r:embed="rId4"/>
          <a:srcRect r="6941" b="7501"/>
          <a:stretch>
            <a:fillRect/>
          </a:stretch>
        </p:blipFill>
        <p:spPr bwMode="auto">
          <a:xfrm>
            <a:off x="4967420" y="2321629"/>
            <a:ext cx="6066090" cy="329657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pic>
        <p:nvPicPr>
          <p:cNvPr id="21" name="Picture 3" descr="C:\Users\dreamy\Documents\FileEncryption documentation\3.jpg"/>
          <p:cNvPicPr>
            <a:picLocks noChangeAspect="1" noChangeArrowheads="1"/>
          </p:cNvPicPr>
          <p:nvPr/>
        </p:nvPicPr>
        <p:blipFill>
          <a:blip r:embed="rId5"/>
          <a:srcRect r="23897" b="9218"/>
          <a:stretch>
            <a:fillRect/>
          </a:stretch>
        </p:blipFill>
        <p:spPr bwMode="auto">
          <a:xfrm>
            <a:off x="1020279" y="2319583"/>
            <a:ext cx="3548414" cy="231008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70921" y="2331304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1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0967" y="2335421"/>
            <a:ext cx="5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smtClean="0">
                <a:solidFill>
                  <a:srgbClr val="FFC000"/>
                </a:solidFill>
                <a:latin typeface="Book Antiqua" pitchFamily="18" charset="0"/>
              </a:rPr>
              <a:t>2</a:t>
            </a:r>
            <a:endParaRPr lang="nb-NO" sz="2000" b="1">
              <a:solidFill>
                <a:srgbClr val="FFC000"/>
              </a:solidFill>
              <a:latin typeface="Book Antiqu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3827" y="5896917"/>
            <a:ext cx="10074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" smtClean="0">
                <a:latin typeface="Book Antiqua" pitchFamily="18" charset="0"/>
              </a:rPr>
              <a:t>Be careful not to lose your encryption password. If you do, your data is </a:t>
            </a:r>
            <a:r>
              <a:rPr lang="en-US" b="1" spc="100" smtClean="0">
                <a:latin typeface="Book Antiqua" pitchFamily="18" charset="0"/>
              </a:rPr>
              <a:t>lost forever.</a:t>
            </a:r>
            <a:endParaRPr lang="nb-NO" b="1"/>
          </a:p>
        </p:txBody>
      </p:sp>
    </p:spTree>
    <p:extLst>
      <p:ext uri="{BB962C8B-B14F-4D97-AF65-F5344CB8AC3E}">
        <p14:creationId xmlns=""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75" y="1"/>
            <a:ext cx="1218872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4104" name="Picture 8" descr="Silver Hard Drive Interals"/>
          <p:cNvPicPr>
            <a:picLocks noChangeAspect="1" noChangeArrowheads="1"/>
          </p:cNvPicPr>
          <p:nvPr/>
        </p:nvPicPr>
        <p:blipFill>
          <a:blip r:embed="rId3"/>
          <a:srcRect t="15496"/>
          <a:stretch>
            <a:fillRect/>
          </a:stretch>
        </p:blipFill>
        <p:spPr bwMode="auto">
          <a:xfrm>
            <a:off x="0" y="-10844"/>
            <a:ext cx="12192000" cy="6868844"/>
          </a:xfrm>
          <a:prstGeom prst="rect">
            <a:avLst/>
          </a:prstGeom>
          <a:noFill/>
        </p:spPr>
      </p:pic>
      <p:sp>
        <p:nvSpPr>
          <p:cNvPr id="21" name="Rektangel 20">
            <a:extLst>
              <a:ext uri="{FF2B5EF4-FFF2-40B4-BE49-F238E27FC236}">
                <a16:creationId xmlns=""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96788" y="3064931"/>
            <a:ext cx="8295214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cxnSp>
        <p:nvCxnSpPr>
          <p:cNvPr id="23" name="Rett linje 22">
            <a:extLst>
              <a:ext uri="{FF2B5EF4-FFF2-40B4-BE49-F238E27FC236}">
                <a16:creationId xmlns=""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309350" y="4666480"/>
            <a:ext cx="6832500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4252434" y="3262185"/>
            <a:ext cx="7682135" cy="1233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</a:pPr>
            <a:r>
              <a:rPr kumimoji="0" lang="nb-NO" i="0" u="none" strike="noStrike" kern="1200" cap="none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I appreciate your interest and welcome questions and feedback!</a:t>
            </a:r>
            <a:endParaRPr kumimoji="0" lang="nb-NO" i="0" u="none" strike="noStrike" kern="1200" cap="non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3" name="Undertittel 2">
            <a:extLst>
              <a:ext uri="{FF2B5EF4-FFF2-40B4-BE49-F238E27FC236}">
                <a16:creationId xmlns="" xmlns:a16="http://schemas.microsoft.com/office/drawing/2014/main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4244585" y="4819650"/>
            <a:ext cx="7710576" cy="626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lang="nb-NO" b="1" smtClean="0">
                <a:solidFill>
                  <a:srgbClr val="FFFFFF"/>
                </a:solidFill>
                <a:latin typeface="Book Antiqua" pitchFamily="18" charset="0"/>
              </a:rPr>
              <a:t>p</a:t>
            </a:r>
            <a:r>
              <a:rPr kumimoji="0" lang="nb-NO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</a:rPr>
              <a:t>ost(a)ovebakken.no</a:t>
            </a:r>
            <a:endParaRPr kumimoji="0" lang="nb-NO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b-NO" noProof="0" smtClean="0"/>
              <a:t>Revision 2</a:t>
            </a:r>
            <a:endParaRPr lang="nb-NO" noProof="0"/>
          </a:p>
        </p:txBody>
      </p:sp>
      <p:sp>
        <p:nvSpPr>
          <p:cNvPr id="14" name="Tittel 1">
            <a:extLst>
              <a:ext uri="{FF2B5EF4-FFF2-40B4-BE49-F238E27FC236}">
                <a16:creationId xmlns=""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0" y="3097427"/>
            <a:ext cx="7562853" cy="1014284"/>
          </a:xfrm>
        </p:spPr>
        <p:txBody>
          <a:bodyPr rtlCol="0" anchor="b">
            <a:normAutofit/>
          </a:bodyPr>
          <a:lstStyle/>
          <a:p>
            <a:pPr algn="l"/>
            <a:r>
              <a:rPr lang="nb-NO" sz="4400" cap="none" smtClean="0">
                <a:solidFill>
                  <a:srgbClr val="FFFFFF"/>
                </a:solidFill>
                <a:latin typeface="Book Antiqua" pitchFamily="18" charset="0"/>
              </a:rPr>
              <a:t>Thank You</a:t>
            </a:r>
            <a:endParaRPr lang="nb-NO" sz="4400" cap="none">
              <a:solidFill>
                <a:srgbClr val="FFFFFF"/>
              </a:solidFill>
              <a:latin typeface="Book Antiqua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311244" y="4665881"/>
            <a:ext cx="6912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378848_win32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6131_TF22378848.potx" id="{7BDC147E-176A-4D98-8CC4-64128EFA1A5C}" vid="{2F9CCCA7-5DF8-4474-972E-AC4DFBF2448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0</TotalTime>
  <Words>292</Words>
  <Application>Microsoft Office PowerPoint</Application>
  <PresentationFormat>Custom</PresentationFormat>
  <Paragraphs>53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tf22378848_win32</vt:lpstr>
      <vt:lpstr>How To Use FileEncryption</vt:lpstr>
      <vt:lpstr>Slide 2</vt:lpstr>
      <vt:lpstr>Slide 3</vt:lpstr>
      <vt:lpstr>Slide 4</vt:lpstr>
      <vt:lpstr>Slide 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2020-08-25T16:45:25Z</dcterms:created>
  <dcterms:modified xsi:type="dcterms:W3CDTF">2020-09-06T11:57:05Z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