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4"/>
  </p:notesMasterIdLst>
  <p:handoutMasterIdLst>
    <p:handoutMasterId r:id="rId25"/>
  </p:handoutMasterIdLst>
  <p:sldIdLst>
    <p:sldId id="256" r:id="rId5"/>
    <p:sldId id="282" r:id="rId6"/>
    <p:sldId id="283" r:id="rId7"/>
    <p:sldId id="284" r:id="rId8"/>
    <p:sldId id="285" r:id="rId9"/>
    <p:sldId id="286" r:id="rId10"/>
    <p:sldId id="287" r:id="rId11"/>
    <p:sldId id="288" r:id="rId12"/>
    <p:sldId id="289" r:id="rId13"/>
    <p:sldId id="291" r:id="rId14"/>
    <p:sldId id="292" r:id="rId15"/>
    <p:sldId id="293" r:id="rId16"/>
    <p:sldId id="294" r:id="rId17"/>
    <p:sldId id="295" r:id="rId18"/>
    <p:sldId id="296" r:id="rId19"/>
    <p:sldId id="297" r:id="rId20"/>
    <p:sldId id="298" r:id="rId21"/>
    <p:sldId id="299" r:id="rId22"/>
    <p:sldId id="280" r:id="rId23"/>
  </p:sldIdLst>
  <p:sldSz cx="12192000" cy="6858000"/>
  <p:notesSz cx="6858000" cy="9144000"/>
  <p:defaultTextStyle>
    <a:defPPr rtl="0">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34587" autoAdjust="0"/>
    <p:restoredTop sz="96279" autoAdjust="0"/>
  </p:normalViewPr>
  <p:slideViewPr>
    <p:cSldViewPr snapToGrid="0">
      <p:cViewPr varScale="1">
        <p:scale>
          <a:sx n="116" d="100"/>
          <a:sy n="116" d="100"/>
        </p:scale>
        <p:origin x="-144"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6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overskrif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b-NO" dirty="0"/>
          </a:p>
        </p:txBody>
      </p:sp>
      <p:sp>
        <p:nvSpPr>
          <p:cNvPr id="3" name="Plassholder for dato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6AF176E-8449-4E9A-B9D3-D6CAE0AFC9F0}" type="datetime1">
              <a:rPr lang="nb-NO" smtClean="0"/>
              <a:pPr rtl="0"/>
              <a:t>07.09.2020</a:t>
            </a:fld>
            <a:endParaRPr lang="nb-NO" dirty="0"/>
          </a:p>
        </p:txBody>
      </p:sp>
      <p:sp>
        <p:nvSpPr>
          <p:cNvPr id="4" name="Plassholder for bunn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b-NO" dirty="0"/>
          </a:p>
        </p:txBody>
      </p:sp>
      <p:sp>
        <p:nvSpPr>
          <p:cNvPr id="5" name="Plassholder for lysbilde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nb-NO" smtClean="0"/>
              <a:pPr rtl="0"/>
              <a:t>‹#›</a:t>
            </a:fld>
            <a:endParaRPr lang="nb-NO" dirty="0"/>
          </a:p>
        </p:txBody>
      </p:sp>
    </p:spTree>
    <p:extLst>
      <p:ext uri="{BB962C8B-B14F-4D97-AF65-F5344CB8AC3E}">
        <p14:creationId xmlns:p14="http://schemas.microsoft.com/office/powerpoint/2010/main" xmlns="" val="27332493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b-NO" noProof="0" dirty="0"/>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E5F3CB-328D-49CF-9C0E-25E04AEFF820}" type="datetime1">
              <a:rPr lang="nb-NO" smtClean="0"/>
              <a:pPr/>
              <a:t>07.09.2020</a:t>
            </a:fld>
            <a:endParaRPr lang="nb-NO" dirty="0"/>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nb-NO" noProof="0" dirty="0"/>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nb-NO" noProof="0" dirty="0"/>
              <a:t>Klikk for å redigere tekststiler i malen</a:t>
            </a:r>
          </a:p>
          <a:p>
            <a:pPr lvl="1" rtl="0"/>
            <a:r>
              <a:rPr lang="nb-NO" noProof="0" dirty="0"/>
              <a:t>Andre nivå</a:t>
            </a:r>
          </a:p>
          <a:p>
            <a:pPr lvl="2" rtl="0"/>
            <a:r>
              <a:rPr lang="nb-NO" noProof="0" dirty="0"/>
              <a:t>Tredje nivå</a:t>
            </a:r>
          </a:p>
          <a:p>
            <a:pPr lvl="3" rtl="0"/>
            <a:r>
              <a:rPr lang="nb-NO" noProof="0" dirty="0"/>
              <a:t>Fjerde nivå</a:t>
            </a:r>
          </a:p>
          <a:p>
            <a:pPr lvl="4" rtl="0"/>
            <a:r>
              <a:rPr lang="nb-NO" noProof="0" dirty="0"/>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b-NO" noProof="0" dirty="0"/>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nb-NO" noProof="0" smtClean="0"/>
              <a:pPr rtl="0"/>
              <a:t>‹#›</a:t>
            </a:fld>
            <a:endParaRPr lang="nb-NO" noProof="0" dirty="0"/>
          </a:p>
        </p:txBody>
      </p:sp>
    </p:spTree>
    <p:extLst>
      <p:ext uri="{BB962C8B-B14F-4D97-AF65-F5344CB8AC3E}">
        <p14:creationId xmlns:p14="http://schemas.microsoft.com/office/powerpoint/2010/main" xmlns=""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rtlCol="0"/>
          <a:lstStyle/>
          <a:p>
            <a:pPr rtl="0"/>
            <a:endParaRPr lang="nb-NO" dirty="0"/>
          </a:p>
        </p:txBody>
      </p:sp>
      <p:sp>
        <p:nvSpPr>
          <p:cNvPr id="4" name="Plassholder for lysbildenummer 3"/>
          <p:cNvSpPr>
            <a:spLocks noGrp="1"/>
          </p:cNvSpPr>
          <p:nvPr>
            <p:ph type="sldNum" sz="quarter" idx="10"/>
          </p:nvPr>
        </p:nvSpPr>
        <p:spPr/>
        <p:txBody>
          <a:bodyPr rtlCol="0"/>
          <a:lstStyle/>
          <a:p>
            <a:pPr rtl="0"/>
            <a:fld id="{4B725628-3A68-42F4-BA86-981817953149}" type="slidenum">
              <a:rPr lang="nb-NO" smtClean="0"/>
              <a:pPr rtl="0"/>
              <a:t>1</a:t>
            </a:fld>
            <a:endParaRPr lang="nb-NO" dirty="0"/>
          </a:p>
        </p:txBody>
      </p:sp>
    </p:spTree>
    <p:extLst>
      <p:ext uri="{BB962C8B-B14F-4D97-AF65-F5344CB8AC3E}">
        <p14:creationId xmlns:p14="http://schemas.microsoft.com/office/powerpoint/2010/main" xmlns="" val="3859257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rtlCol="0"/>
          <a:lstStyle/>
          <a:p>
            <a:pPr rtl="0"/>
            <a:endParaRPr lang="nb-NO" dirty="0"/>
          </a:p>
        </p:txBody>
      </p:sp>
      <p:sp>
        <p:nvSpPr>
          <p:cNvPr id="4" name="Plassholder for lysbildenummer 3"/>
          <p:cNvSpPr>
            <a:spLocks noGrp="1"/>
          </p:cNvSpPr>
          <p:nvPr>
            <p:ph type="sldNum" sz="quarter" idx="10"/>
          </p:nvPr>
        </p:nvSpPr>
        <p:spPr/>
        <p:txBody>
          <a:bodyPr rtlCol="0"/>
          <a:lstStyle/>
          <a:p>
            <a:pPr rtl="0"/>
            <a:fld id="{4B725628-3A68-42F4-BA86-981817953149}" type="slidenum">
              <a:rPr lang="nb-NO" smtClean="0"/>
              <a:pPr rtl="0"/>
              <a:t>10</a:t>
            </a:fld>
            <a:endParaRPr lang="nb-NO" dirty="0"/>
          </a:p>
        </p:txBody>
      </p:sp>
    </p:spTree>
    <p:extLst>
      <p:ext uri="{BB962C8B-B14F-4D97-AF65-F5344CB8AC3E}">
        <p14:creationId xmlns:p14="http://schemas.microsoft.com/office/powerpoint/2010/main" xmlns="" val="3859257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rtlCol="0"/>
          <a:lstStyle/>
          <a:p>
            <a:pPr rtl="0"/>
            <a:endParaRPr lang="nb-NO" dirty="0"/>
          </a:p>
        </p:txBody>
      </p:sp>
      <p:sp>
        <p:nvSpPr>
          <p:cNvPr id="4" name="Plassholder for lysbildenummer 3"/>
          <p:cNvSpPr>
            <a:spLocks noGrp="1"/>
          </p:cNvSpPr>
          <p:nvPr>
            <p:ph type="sldNum" sz="quarter" idx="10"/>
          </p:nvPr>
        </p:nvSpPr>
        <p:spPr/>
        <p:txBody>
          <a:bodyPr rtlCol="0"/>
          <a:lstStyle/>
          <a:p>
            <a:pPr rtl="0"/>
            <a:fld id="{4B725628-3A68-42F4-BA86-981817953149}" type="slidenum">
              <a:rPr lang="nb-NO" smtClean="0"/>
              <a:pPr rtl="0"/>
              <a:t>11</a:t>
            </a:fld>
            <a:endParaRPr lang="nb-NO" dirty="0"/>
          </a:p>
        </p:txBody>
      </p:sp>
    </p:spTree>
    <p:extLst>
      <p:ext uri="{BB962C8B-B14F-4D97-AF65-F5344CB8AC3E}">
        <p14:creationId xmlns:p14="http://schemas.microsoft.com/office/powerpoint/2010/main" xmlns="" val="3859257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rtlCol="0"/>
          <a:lstStyle/>
          <a:p>
            <a:pPr rtl="0"/>
            <a:endParaRPr lang="nb-NO" dirty="0"/>
          </a:p>
        </p:txBody>
      </p:sp>
      <p:sp>
        <p:nvSpPr>
          <p:cNvPr id="4" name="Plassholder for lysbildenummer 3"/>
          <p:cNvSpPr>
            <a:spLocks noGrp="1"/>
          </p:cNvSpPr>
          <p:nvPr>
            <p:ph type="sldNum" sz="quarter" idx="10"/>
          </p:nvPr>
        </p:nvSpPr>
        <p:spPr/>
        <p:txBody>
          <a:bodyPr rtlCol="0"/>
          <a:lstStyle/>
          <a:p>
            <a:pPr rtl="0"/>
            <a:fld id="{4B725628-3A68-42F4-BA86-981817953149}" type="slidenum">
              <a:rPr lang="nb-NO" smtClean="0"/>
              <a:pPr rtl="0"/>
              <a:t>12</a:t>
            </a:fld>
            <a:endParaRPr lang="nb-NO" dirty="0"/>
          </a:p>
        </p:txBody>
      </p:sp>
    </p:spTree>
    <p:extLst>
      <p:ext uri="{BB962C8B-B14F-4D97-AF65-F5344CB8AC3E}">
        <p14:creationId xmlns:p14="http://schemas.microsoft.com/office/powerpoint/2010/main" xmlns="" val="3859257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rtlCol="0"/>
          <a:lstStyle/>
          <a:p>
            <a:pPr rtl="0"/>
            <a:endParaRPr lang="nb-NO" dirty="0"/>
          </a:p>
        </p:txBody>
      </p:sp>
      <p:sp>
        <p:nvSpPr>
          <p:cNvPr id="4" name="Plassholder for lysbildenummer 3"/>
          <p:cNvSpPr>
            <a:spLocks noGrp="1"/>
          </p:cNvSpPr>
          <p:nvPr>
            <p:ph type="sldNum" sz="quarter" idx="10"/>
          </p:nvPr>
        </p:nvSpPr>
        <p:spPr/>
        <p:txBody>
          <a:bodyPr rtlCol="0"/>
          <a:lstStyle/>
          <a:p>
            <a:pPr rtl="0"/>
            <a:fld id="{4B725628-3A68-42F4-BA86-981817953149}" type="slidenum">
              <a:rPr lang="nb-NO" smtClean="0"/>
              <a:pPr rtl="0"/>
              <a:t>13</a:t>
            </a:fld>
            <a:endParaRPr lang="nb-NO" dirty="0"/>
          </a:p>
        </p:txBody>
      </p:sp>
    </p:spTree>
    <p:extLst>
      <p:ext uri="{BB962C8B-B14F-4D97-AF65-F5344CB8AC3E}">
        <p14:creationId xmlns:p14="http://schemas.microsoft.com/office/powerpoint/2010/main" xmlns="" val="3859257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rtlCol="0"/>
          <a:lstStyle/>
          <a:p>
            <a:pPr rtl="0"/>
            <a:endParaRPr lang="nb-NO" dirty="0"/>
          </a:p>
        </p:txBody>
      </p:sp>
      <p:sp>
        <p:nvSpPr>
          <p:cNvPr id="4" name="Plassholder for lysbildenummer 3"/>
          <p:cNvSpPr>
            <a:spLocks noGrp="1"/>
          </p:cNvSpPr>
          <p:nvPr>
            <p:ph type="sldNum" sz="quarter" idx="10"/>
          </p:nvPr>
        </p:nvSpPr>
        <p:spPr/>
        <p:txBody>
          <a:bodyPr rtlCol="0"/>
          <a:lstStyle/>
          <a:p>
            <a:pPr rtl="0"/>
            <a:fld id="{4B725628-3A68-42F4-BA86-981817953149}" type="slidenum">
              <a:rPr lang="nb-NO" smtClean="0"/>
              <a:pPr rtl="0"/>
              <a:t>14</a:t>
            </a:fld>
            <a:endParaRPr lang="nb-NO" dirty="0"/>
          </a:p>
        </p:txBody>
      </p:sp>
    </p:spTree>
    <p:extLst>
      <p:ext uri="{BB962C8B-B14F-4D97-AF65-F5344CB8AC3E}">
        <p14:creationId xmlns:p14="http://schemas.microsoft.com/office/powerpoint/2010/main" xmlns="" val="3859257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rtlCol="0"/>
          <a:lstStyle/>
          <a:p>
            <a:pPr rtl="0"/>
            <a:endParaRPr lang="nb-NO" dirty="0"/>
          </a:p>
        </p:txBody>
      </p:sp>
      <p:sp>
        <p:nvSpPr>
          <p:cNvPr id="4" name="Plassholder for lysbildenummer 3"/>
          <p:cNvSpPr>
            <a:spLocks noGrp="1"/>
          </p:cNvSpPr>
          <p:nvPr>
            <p:ph type="sldNum" sz="quarter" idx="10"/>
          </p:nvPr>
        </p:nvSpPr>
        <p:spPr/>
        <p:txBody>
          <a:bodyPr rtlCol="0"/>
          <a:lstStyle/>
          <a:p>
            <a:pPr rtl="0"/>
            <a:fld id="{4B725628-3A68-42F4-BA86-981817953149}" type="slidenum">
              <a:rPr lang="nb-NO" smtClean="0"/>
              <a:pPr rtl="0"/>
              <a:t>15</a:t>
            </a:fld>
            <a:endParaRPr lang="nb-NO" dirty="0"/>
          </a:p>
        </p:txBody>
      </p:sp>
    </p:spTree>
    <p:extLst>
      <p:ext uri="{BB962C8B-B14F-4D97-AF65-F5344CB8AC3E}">
        <p14:creationId xmlns:p14="http://schemas.microsoft.com/office/powerpoint/2010/main" xmlns="" val="3859257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rtlCol="0"/>
          <a:lstStyle/>
          <a:p>
            <a:pPr rtl="0"/>
            <a:endParaRPr lang="nb-NO" dirty="0"/>
          </a:p>
        </p:txBody>
      </p:sp>
      <p:sp>
        <p:nvSpPr>
          <p:cNvPr id="4" name="Plassholder for lysbildenummer 3"/>
          <p:cNvSpPr>
            <a:spLocks noGrp="1"/>
          </p:cNvSpPr>
          <p:nvPr>
            <p:ph type="sldNum" sz="quarter" idx="10"/>
          </p:nvPr>
        </p:nvSpPr>
        <p:spPr/>
        <p:txBody>
          <a:bodyPr rtlCol="0"/>
          <a:lstStyle/>
          <a:p>
            <a:pPr rtl="0"/>
            <a:fld id="{4B725628-3A68-42F4-BA86-981817953149}" type="slidenum">
              <a:rPr lang="nb-NO" smtClean="0"/>
              <a:pPr rtl="0"/>
              <a:t>16</a:t>
            </a:fld>
            <a:endParaRPr lang="nb-NO" dirty="0"/>
          </a:p>
        </p:txBody>
      </p:sp>
    </p:spTree>
    <p:extLst>
      <p:ext uri="{BB962C8B-B14F-4D97-AF65-F5344CB8AC3E}">
        <p14:creationId xmlns:p14="http://schemas.microsoft.com/office/powerpoint/2010/main" xmlns="" val="3859257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rtlCol="0"/>
          <a:lstStyle/>
          <a:p>
            <a:pPr rtl="0"/>
            <a:endParaRPr lang="nb-NO" dirty="0"/>
          </a:p>
        </p:txBody>
      </p:sp>
      <p:sp>
        <p:nvSpPr>
          <p:cNvPr id="4" name="Plassholder for lysbildenummer 3"/>
          <p:cNvSpPr>
            <a:spLocks noGrp="1"/>
          </p:cNvSpPr>
          <p:nvPr>
            <p:ph type="sldNum" sz="quarter" idx="10"/>
          </p:nvPr>
        </p:nvSpPr>
        <p:spPr/>
        <p:txBody>
          <a:bodyPr rtlCol="0"/>
          <a:lstStyle/>
          <a:p>
            <a:pPr rtl="0"/>
            <a:fld id="{4B725628-3A68-42F4-BA86-981817953149}" type="slidenum">
              <a:rPr lang="nb-NO" smtClean="0"/>
              <a:pPr rtl="0"/>
              <a:t>17</a:t>
            </a:fld>
            <a:endParaRPr lang="nb-NO" dirty="0"/>
          </a:p>
        </p:txBody>
      </p:sp>
    </p:spTree>
    <p:extLst>
      <p:ext uri="{BB962C8B-B14F-4D97-AF65-F5344CB8AC3E}">
        <p14:creationId xmlns:p14="http://schemas.microsoft.com/office/powerpoint/2010/main" xmlns="" val="3859257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rtlCol="0"/>
          <a:lstStyle/>
          <a:p>
            <a:pPr rtl="0"/>
            <a:endParaRPr lang="nb-NO" dirty="0"/>
          </a:p>
        </p:txBody>
      </p:sp>
      <p:sp>
        <p:nvSpPr>
          <p:cNvPr id="4" name="Plassholder for lysbildenummer 3"/>
          <p:cNvSpPr>
            <a:spLocks noGrp="1"/>
          </p:cNvSpPr>
          <p:nvPr>
            <p:ph type="sldNum" sz="quarter" idx="10"/>
          </p:nvPr>
        </p:nvSpPr>
        <p:spPr/>
        <p:txBody>
          <a:bodyPr rtlCol="0"/>
          <a:lstStyle/>
          <a:p>
            <a:pPr rtl="0"/>
            <a:fld id="{4B725628-3A68-42F4-BA86-981817953149}" type="slidenum">
              <a:rPr lang="nb-NO" smtClean="0"/>
              <a:pPr rtl="0"/>
              <a:t>18</a:t>
            </a:fld>
            <a:endParaRPr lang="nb-NO" dirty="0"/>
          </a:p>
        </p:txBody>
      </p:sp>
    </p:spTree>
    <p:extLst>
      <p:ext uri="{BB962C8B-B14F-4D97-AF65-F5344CB8AC3E}">
        <p14:creationId xmlns:p14="http://schemas.microsoft.com/office/powerpoint/2010/main" xmlns="" val="3859257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rtlCol="0"/>
          <a:lstStyle/>
          <a:p>
            <a:pPr rtl="0"/>
            <a:endParaRPr lang="nb-NO" dirty="0"/>
          </a:p>
        </p:txBody>
      </p:sp>
      <p:sp>
        <p:nvSpPr>
          <p:cNvPr id="4" name="Plassholder for lysbildenummer 3"/>
          <p:cNvSpPr>
            <a:spLocks noGrp="1"/>
          </p:cNvSpPr>
          <p:nvPr>
            <p:ph type="sldNum" sz="quarter" idx="10"/>
          </p:nvPr>
        </p:nvSpPr>
        <p:spPr/>
        <p:txBody>
          <a:bodyPr rtlCol="0"/>
          <a:lstStyle/>
          <a:p>
            <a:pPr rtl="0"/>
            <a:fld id="{4B725628-3A68-42F4-BA86-981817953149}" type="slidenum">
              <a:rPr lang="nb-NO" smtClean="0"/>
              <a:pPr rtl="0"/>
              <a:t>19</a:t>
            </a:fld>
            <a:endParaRPr lang="nb-NO" dirty="0"/>
          </a:p>
        </p:txBody>
      </p:sp>
    </p:spTree>
    <p:extLst>
      <p:ext uri="{BB962C8B-B14F-4D97-AF65-F5344CB8AC3E}">
        <p14:creationId xmlns:p14="http://schemas.microsoft.com/office/powerpoint/2010/main" xmlns=""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rtlCol="0"/>
          <a:lstStyle/>
          <a:p>
            <a:pPr rtl="0"/>
            <a:endParaRPr lang="nb-NO" dirty="0"/>
          </a:p>
        </p:txBody>
      </p:sp>
      <p:sp>
        <p:nvSpPr>
          <p:cNvPr id="4" name="Plassholder for lysbildenummer 3"/>
          <p:cNvSpPr>
            <a:spLocks noGrp="1"/>
          </p:cNvSpPr>
          <p:nvPr>
            <p:ph type="sldNum" sz="quarter" idx="10"/>
          </p:nvPr>
        </p:nvSpPr>
        <p:spPr/>
        <p:txBody>
          <a:bodyPr rtlCol="0"/>
          <a:lstStyle/>
          <a:p>
            <a:pPr rtl="0"/>
            <a:fld id="{4B725628-3A68-42F4-BA86-981817953149}" type="slidenum">
              <a:rPr lang="nb-NO" smtClean="0"/>
              <a:pPr rtl="0"/>
              <a:t>2</a:t>
            </a:fld>
            <a:endParaRPr lang="nb-NO" dirty="0"/>
          </a:p>
        </p:txBody>
      </p:sp>
    </p:spTree>
    <p:extLst>
      <p:ext uri="{BB962C8B-B14F-4D97-AF65-F5344CB8AC3E}">
        <p14:creationId xmlns:p14="http://schemas.microsoft.com/office/powerpoint/2010/main" xmlns="" val="3859257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rtlCol="0"/>
          <a:lstStyle/>
          <a:p>
            <a:pPr rtl="0"/>
            <a:endParaRPr lang="nb-NO" dirty="0"/>
          </a:p>
        </p:txBody>
      </p:sp>
      <p:sp>
        <p:nvSpPr>
          <p:cNvPr id="4" name="Plassholder for lysbildenummer 3"/>
          <p:cNvSpPr>
            <a:spLocks noGrp="1"/>
          </p:cNvSpPr>
          <p:nvPr>
            <p:ph type="sldNum" sz="quarter" idx="10"/>
          </p:nvPr>
        </p:nvSpPr>
        <p:spPr/>
        <p:txBody>
          <a:bodyPr rtlCol="0"/>
          <a:lstStyle/>
          <a:p>
            <a:pPr rtl="0"/>
            <a:fld id="{4B725628-3A68-42F4-BA86-981817953149}" type="slidenum">
              <a:rPr lang="nb-NO" smtClean="0"/>
              <a:pPr rtl="0"/>
              <a:t>3</a:t>
            </a:fld>
            <a:endParaRPr lang="nb-NO" dirty="0"/>
          </a:p>
        </p:txBody>
      </p:sp>
    </p:spTree>
    <p:extLst>
      <p:ext uri="{BB962C8B-B14F-4D97-AF65-F5344CB8AC3E}">
        <p14:creationId xmlns:p14="http://schemas.microsoft.com/office/powerpoint/2010/main" xmlns="" val="3859257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rtlCol="0"/>
          <a:lstStyle/>
          <a:p>
            <a:pPr rtl="0"/>
            <a:endParaRPr lang="nb-NO" dirty="0"/>
          </a:p>
        </p:txBody>
      </p:sp>
      <p:sp>
        <p:nvSpPr>
          <p:cNvPr id="4" name="Plassholder for lysbildenummer 3"/>
          <p:cNvSpPr>
            <a:spLocks noGrp="1"/>
          </p:cNvSpPr>
          <p:nvPr>
            <p:ph type="sldNum" sz="quarter" idx="10"/>
          </p:nvPr>
        </p:nvSpPr>
        <p:spPr/>
        <p:txBody>
          <a:bodyPr rtlCol="0"/>
          <a:lstStyle/>
          <a:p>
            <a:pPr rtl="0"/>
            <a:fld id="{4B725628-3A68-42F4-BA86-981817953149}" type="slidenum">
              <a:rPr lang="nb-NO" smtClean="0"/>
              <a:pPr rtl="0"/>
              <a:t>4</a:t>
            </a:fld>
            <a:endParaRPr lang="nb-NO" dirty="0"/>
          </a:p>
        </p:txBody>
      </p:sp>
    </p:spTree>
    <p:extLst>
      <p:ext uri="{BB962C8B-B14F-4D97-AF65-F5344CB8AC3E}">
        <p14:creationId xmlns:p14="http://schemas.microsoft.com/office/powerpoint/2010/main" xmlns="" val="3859257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rtlCol="0"/>
          <a:lstStyle/>
          <a:p>
            <a:pPr rtl="0"/>
            <a:endParaRPr lang="nb-NO" dirty="0"/>
          </a:p>
        </p:txBody>
      </p:sp>
      <p:sp>
        <p:nvSpPr>
          <p:cNvPr id="4" name="Plassholder for lysbildenummer 3"/>
          <p:cNvSpPr>
            <a:spLocks noGrp="1"/>
          </p:cNvSpPr>
          <p:nvPr>
            <p:ph type="sldNum" sz="quarter" idx="10"/>
          </p:nvPr>
        </p:nvSpPr>
        <p:spPr/>
        <p:txBody>
          <a:bodyPr rtlCol="0"/>
          <a:lstStyle/>
          <a:p>
            <a:pPr rtl="0"/>
            <a:fld id="{4B725628-3A68-42F4-BA86-981817953149}" type="slidenum">
              <a:rPr lang="nb-NO" smtClean="0"/>
              <a:pPr rtl="0"/>
              <a:t>5</a:t>
            </a:fld>
            <a:endParaRPr lang="nb-NO" dirty="0"/>
          </a:p>
        </p:txBody>
      </p:sp>
    </p:spTree>
    <p:extLst>
      <p:ext uri="{BB962C8B-B14F-4D97-AF65-F5344CB8AC3E}">
        <p14:creationId xmlns:p14="http://schemas.microsoft.com/office/powerpoint/2010/main" xmlns="" val="3859257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rtlCol="0"/>
          <a:lstStyle/>
          <a:p>
            <a:pPr rtl="0"/>
            <a:endParaRPr lang="nb-NO" dirty="0"/>
          </a:p>
        </p:txBody>
      </p:sp>
      <p:sp>
        <p:nvSpPr>
          <p:cNvPr id="4" name="Plassholder for lysbildenummer 3"/>
          <p:cNvSpPr>
            <a:spLocks noGrp="1"/>
          </p:cNvSpPr>
          <p:nvPr>
            <p:ph type="sldNum" sz="quarter" idx="10"/>
          </p:nvPr>
        </p:nvSpPr>
        <p:spPr/>
        <p:txBody>
          <a:bodyPr rtlCol="0"/>
          <a:lstStyle/>
          <a:p>
            <a:pPr rtl="0"/>
            <a:fld id="{4B725628-3A68-42F4-BA86-981817953149}" type="slidenum">
              <a:rPr lang="nb-NO" smtClean="0"/>
              <a:pPr rtl="0"/>
              <a:t>6</a:t>
            </a:fld>
            <a:endParaRPr lang="nb-NO" dirty="0"/>
          </a:p>
        </p:txBody>
      </p:sp>
    </p:spTree>
    <p:extLst>
      <p:ext uri="{BB962C8B-B14F-4D97-AF65-F5344CB8AC3E}">
        <p14:creationId xmlns:p14="http://schemas.microsoft.com/office/powerpoint/2010/main" xmlns="" val="3859257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rtlCol="0"/>
          <a:lstStyle/>
          <a:p>
            <a:pPr rtl="0"/>
            <a:endParaRPr lang="nb-NO" dirty="0"/>
          </a:p>
        </p:txBody>
      </p:sp>
      <p:sp>
        <p:nvSpPr>
          <p:cNvPr id="4" name="Plassholder for lysbildenummer 3"/>
          <p:cNvSpPr>
            <a:spLocks noGrp="1"/>
          </p:cNvSpPr>
          <p:nvPr>
            <p:ph type="sldNum" sz="quarter" idx="10"/>
          </p:nvPr>
        </p:nvSpPr>
        <p:spPr/>
        <p:txBody>
          <a:bodyPr rtlCol="0"/>
          <a:lstStyle/>
          <a:p>
            <a:pPr rtl="0"/>
            <a:fld id="{4B725628-3A68-42F4-BA86-981817953149}" type="slidenum">
              <a:rPr lang="nb-NO" smtClean="0"/>
              <a:pPr rtl="0"/>
              <a:t>7</a:t>
            </a:fld>
            <a:endParaRPr lang="nb-NO" dirty="0"/>
          </a:p>
        </p:txBody>
      </p:sp>
    </p:spTree>
    <p:extLst>
      <p:ext uri="{BB962C8B-B14F-4D97-AF65-F5344CB8AC3E}">
        <p14:creationId xmlns:p14="http://schemas.microsoft.com/office/powerpoint/2010/main" xmlns="" val="3859257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rtlCol="0"/>
          <a:lstStyle/>
          <a:p>
            <a:pPr rtl="0"/>
            <a:endParaRPr lang="nb-NO" dirty="0"/>
          </a:p>
        </p:txBody>
      </p:sp>
      <p:sp>
        <p:nvSpPr>
          <p:cNvPr id="4" name="Plassholder for lysbildenummer 3"/>
          <p:cNvSpPr>
            <a:spLocks noGrp="1"/>
          </p:cNvSpPr>
          <p:nvPr>
            <p:ph type="sldNum" sz="quarter" idx="10"/>
          </p:nvPr>
        </p:nvSpPr>
        <p:spPr/>
        <p:txBody>
          <a:bodyPr rtlCol="0"/>
          <a:lstStyle/>
          <a:p>
            <a:pPr rtl="0"/>
            <a:fld id="{4B725628-3A68-42F4-BA86-981817953149}" type="slidenum">
              <a:rPr lang="nb-NO" smtClean="0"/>
              <a:pPr rtl="0"/>
              <a:t>8</a:t>
            </a:fld>
            <a:endParaRPr lang="nb-NO" dirty="0"/>
          </a:p>
        </p:txBody>
      </p:sp>
    </p:spTree>
    <p:extLst>
      <p:ext uri="{BB962C8B-B14F-4D97-AF65-F5344CB8AC3E}">
        <p14:creationId xmlns:p14="http://schemas.microsoft.com/office/powerpoint/2010/main" xmlns="" val="3859257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rtlCol="0"/>
          <a:lstStyle/>
          <a:p>
            <a:pPr rtl="0"/>
            <a:endParaRPr lang="nb-NO" dirty="0"/>
          </a:p>
        </p:txBody>
      </p:sp>
      <p:sp>
        <p:nvSpPr>
          <p:cNvPr id="4" name="Plassholder for lysbildenummer 3"/>
          <p:cNvSpPr>
            <a:spLocks noGrp="1"/>
          </p:cNvSpPr>
          <p:nvPr>
            <p:ph type="sldNum" sz="quarter" idx="10"/>
          </p:nvPr>
        </p:nvSpPr>
        <p:spPr/>
        <p:txBody>
          <a:bodyPr rtlCol="0"/>
          <a:lstStyle/>
          <a:p>
            <a:pPr rtl="0"/>
            <a:fld id="{4B725628-3A68-42F4-BA86-981817953149}" type="slidenum">
              <a:rPr lang="nb-NO" smtClean="0"/>
              <a:pPr rtl="0"/>
              <a:t>9</a:t>
            </a:fld>
            <a:endParaRPr lang="nb-NO" dirty="0"/>
          </a:p>
        </p:txBody>
      </p:sp>
    </p:spTree>
    <p:extLst>
      <p:ext uri="{BB962C8B-B14F-4D97-AF65-F5344CB8AC3E}">
        <p14:creationId xmlns:p14="http://schemas.microsoft.com/office/powerpoint/2010/main" xmlns="" val="385925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tellysbilde">
    <p:spTree>
      <p:nvGrpSpPr>
        <p:cNvPr id="1" name=""/>
        <p:cNvGrpSpPr/>
        <p:nvPr/>
      </p:nvGrpSpPr>
      <p:grpSpPr>
        <a:xfrm>
          <a:off x="0" y="0"/>
          <a:ext cx="0" cy="0"/>
          <a:chOff x="0" y="0"/>
          <a:chExt cx="0" cy="0"/>
        </a:xfrm>
      </p:grpSpPr>
      <p:sp>
        <p:nvSpPr>
          <p:cNvPr id="10" name="Rektangel 9"/>
          <p:cNvSpPr/>
          <p:nvPr/>
        </p:nvSpPr>
        <p:spPr>
          <a:xfrm>
            <a:off x="0" y="1"/>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Ellipse 5"/>
          <p:cNvSpPr/>
          <p:nvPr/>
        </p:nvSpPr>
        <p:spPr>
          <a:xfrm>
            <a:off x="-2" y="1"/>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tel 1"/>
          <p:cNvSpPr>
            <a:spLocks noGrp="1"/>
          </p:cNvSpPr>
          <p:nvPr>
            <p:ph type="ctrTitle"/>
          </p:nvPr>
        </p:nvSpPr>
        <p:spPr>
          <a:xfrm>
            <a:off x="457201" y="4960137"/>
            <a:ext cx="7772400" cy="1463040"/>
          </a:xfrm>
        </p:spPr>
        <p:txBody>
          <a:bodyPr rtlCol="0" anchor="ctr">
            <a:normAutofit/>
          </a:bodyPr>
          <a:lstStyle>
            <a:lvl1pPr algn="r">
              <a:defRPr sz="5000" spc="200" baseline="0"/>
            </a:lvl1pPr>
          </a:lstStyle>
          <a:p>
            <a:pPr rtl="0"/>
            <a:r>
              <a:rPr lang="en-US" noProof="0" smtClean="0"/>
              <a:t>Click to edit Master title style</a:t>
            </a:r>
            <a:endParaRPr lang="nb-NO" noProof="0" dirty="0"/>
          </a:p>
        </p:txBody>
      </p:sp>
      <p:sp>
        <p:nvSpPr>
          <p:cNvPr id="3" name="Undertittel 2"/>
          <p:cNvSpPr>
            <a:spLocks noGrp="1"/>
          </p:cNvSpPr>
          <p:nvPr>
            <p:ph type="subTitle" idx="1"/>
          </p:nvPr>
        </p:nvSpPr>
        <p:spPr>
          <a:xfrm>
            <a:off x="8610602"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en-US" noProof="0" smtClean="0"/>
              <a:t>Click to edit Master subtitle style</a:t>
            </a:r>
            <a:endParaRPr lang="nb-NO" noProof="0" dirty="0"/>
          </a:p>
        </p:txBody>
      </p:sp>
      <p:sp>
        <p:nvSpPr>
          <p:cNvPr id="4" name="Plassholder for dato 3"/>
          <p:cNvSpPr>
            <a:spLocks noGrp="1"/>
          </p:cNvSpPr>
          <p:nvPr>
            <p:ph type="dt" sz="half" idx="10"/>
          </p:nvPr>
        </p:nvSpPr>
        <p:spPr/>
        <p:txBody>
          <a:bodyPr rtlCol="0"/>
          <a:lstStyle>
            <a:lvl1pPr algn="l">
              <a:defRPr/>
            </a:lvl1pPr>
          </a:lstStyle>
          <a:p>
            <a:pPr rtl="0"/>
            <a:fld id="{330AEFB4-C147-419B-BAE7-8C59DDE5226F}" type="datetime1">
              <a:rPr lang="nb-NO" noProof="0" smtClean="0"/>
              <a:t>07.09.2020</a:t>
            </a:fld>
            <a:endParaRPr lang="nb-NO" noProof="0" dirty="0"/>
          </a:p>
        </p:txBody>
      </p:sp>
      <p:sp>
        <p:nvSpPr>
          <p:cNvPr id="5" name="Plassholder for bunntekst 4"/>
          <p:cNvSpPr>
            <a:spLocks noGrp="1"/>
          </p:cNvSpPr>
          <p:nvPr>
            <p:ph type="ftr" sz="quarter" idx="11"/>
          </p:nvPr>
        </p:nvSpPr>
        <p:spPr/>
        <p:txBody>
          <a:bodyPr rtlCol="0"/>
          <a:lstStyle/>
          <a:p>
            <a:pPr rtl="0"/>
            <a:r>
              <a:rPr lang="nb-NO" noProof="0" smtClean="0"/>
              <a:t>Revision 2</a:t>
            </a:r>
            <a:endParaRPr lang="nb-NO" noProof="0" dirty="0"/>
          </a:p>
        </p:txBody>
      </p:sp>
      <p:sp>
        <p:nvSpPr>
          <p:cNvPr id="6" name="Plassholder for lysbildenummer 5"/>
          <p:cNvSpPr>
            <a:spLocks noGrp="1"/>
          </p:cNvSpPr>
          <p:nvPr>
            <p:ph type="sldNum" sz="quarter" idx="12"/>
          </p:nvPr>
        </p:nvSpPr>
        <p:spPr/>
        <p:txBody>
          <a:bodyPr rtlCol="0"/>
          <a:lstStyle/>
          <a:p>
            <a:pPr rtl="0"/>
            <a:fld id="{4FAB73BC-B049-4115-A692-8D63A059BFB8}" type="slidenum">
              <a:rPr lang="nb-NO" noProof="0" smtClean="0"/>
              <a:pPr rtl="0"/>
              <a:t>‹#›</a:t>
            </a:fld>
            <a:endParaRPr lang="nb-NO" noProof="0" dirty="0"/>
          </a:p>
        </p:txBody>
      </p:sp>
      <p:cxnSp>
        <p:nvCxnSpPr>
          <p:cNvPr id="8" name="Rett linje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tel og 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rtlCol="0"/>
          <a:lstStyle/>
          <a:p>
            <a:pPr rtl="0"/>
            <a:r>
              <a:rPr lang="en-US" noProof="0" smtClean="0"/>
              <a:t>Click to edit Master title style</a:t>
            </a:r>
            <a:endParaRPr lang="nb-NO" noProof="0" dirty="0"/>
          </a:p>
        </p:txBody>
      </p:sp>
      <p:sp>
        <p:nvSpPr>
          <p:cNvPr id="3" name="Plassholder for loddrett tekst 2"/>
          <p:cNvSpPr>
            <a:spLocks noGrp="1"/>
          </p:cNvSpPr>
          <p:nvPr>
            <p:ph type="body" orient="vert" idx="1"/>
          </p:nvPr>
        </p:nvSpPr>
        <p:spPr/>
        <p:txBody>
          <a:bodyPr vert="eaVert"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nb-NO" noProof="0" dirty="0"/>
          </a:p>
        </p:txBody>
      </p:sp>
      <p:sp>
        <p:nvSpPr>
          <p:cNvPr id="4" name="Plassholder for dato 3"/>
          <p:cNvSpPr>
            <a:spLocks noGrp="1"/>
          </p:cNvSpPr>
          <p:nvPr>
            <p:ph type="dt" sz="half" idx="10"/>
          </p:nvPr>
        </p:nvSpPr>
        <p:spPr/>
        <p:txBody>
          <a:bodyPr rtlCol="0"/>
          <a:lstStyle/>
          <a:p>
            <a:pPr rtl="0"/>
            <a:fld id="{63F118E0-3943-4D1E-A408-B2C2AB7EDB91}" type="datetime1">
              <a:rPr lang="nb-NO" noProof="0" smtClean="0"/>
              <a:t>07.09.2020</a:t>
            </a:fld>
            <a:endParaRPr lang="nb-NO" noProof="0" dirty="0"/>
          </a:p>
        </p:txBody>
      </p:sp>
      <p:sp>
        <p:nvSpPr>
          <p:cNvPr id="5" name="Plassholder for bunntekst 4"/>
          <p:cNvSpPr>
            <a:spLocks noGrp="1"/>
          </p:cNvSpPr>
          <p:nvPr>
            <p:ph type="ftr" sz="quarter" idx="11"/>
          </p:nvPr>
        </p:nvSpPr>
        <p:spPr/>
        <p:txBody>
          <a:bodyPr rtlCol="0"/>
          <a:lstStyle/>
          <a:p>
            <a:pPr rtl="0"/>
            <a:r>
              <a:rPr lang="nb-NO" noProof="0" smtClean="0"/>
              <a:t>Revision 2</a:t>
            </a:r>
            <a:endParaRPr lang="nb-NO" noProof="0" dirty="0"/>
          </a:p>
        </p:txBody>
      </p:sp>
      <p:sp>
        <p:nvSpPr>
          <p:cNvPr id="6" name="Plassholder for lysbildenummer 5"/>
          <p:cNvSpPr>
            <a:spLocks noGrp="1"/>
          </p:cNvSpPr>
          <p:nvPr>
            <p:ph type="sldNum" sz="quarter" idx="12"/>
          </p:nvPr>
        </p:nvSpPr>
        <p:spPr/>
        <p:txBody>
          <a:bodyPr rtlCol="0"/>
          <a:lstStyle/>
          <a:p>
            <a:pPr rtl="0"/>
            <a:fld id="{4FAB73BC-B049-4115-A692-8D63A059BFB8}" type="slidenum">
              <a:rPr lang="nb-NO" noProof="0" smtClean="0"/>
              <a:pPr rtl="0"/>
              <a:t>‹#›</a:t>
            </a:fld>
            <a:endParaRPr lang="nb-NO"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8724901" y="762000"/>
            <a:ext cx="2628900" cy="5410200"/>
          </a:xfrm>
        </p:spPr>
        <p:txBody>
          <a:bodyPr vert="eaVert" lIns="45720" tIns="91440" rIns="45720" bIns="91440" rtlCol="0"/>
          <a:lstStyle/>
          <a:p>
            <a:pPr rtl="0"/>
            <a:r>
              <a:rPr lang="en-US" noProof="0" smtClean="0"/>
              <a:t>Click to edit Master title style</a:t>
            </a:r>
            <a:endParaRPr lang="nb-NO" noProof="0" dirty="0"/>
          </a:p>
        </p:txBody>
      </p:sp>
      <p:sp>
        <p:nvSpPr>
          <p:cNvPr id="3" name="Plassholder for loddrett tekst 2"/>
          <p:cNvSpPr>
            <a:spLocks noGrp="1"/>
          </p:cNvSpPr>
          <p:nvPr>
            <p:ph type="body" orient="vert" idx="1"/>
          </p:nvPr>
        </p:nvSpPr>
        <p:spPr>
          <a:xfrm>
            <a:off x="990602" y="762000"/>
            <a:ext cx="7581900" cy="5410200"/>
          </a:xfrm>
        </p:spPr>
        <p:txBody>
          <a:bodyPr vert="eaVert"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nb-NO" noProof="0" dirty="0"/>
          </a:p>
        </p:txBody>
      </p:sp>
      <p:sp>
        <p:nvSpPr>
          <p:cNvPr id="4" name="Plassholder for dato 3"/>
          <p:cNvSpPr>
            <a:spLocks noGrp="1"/>
          </p:cNvSpPr>
          <p:nvPr>
            <p:ph type="dt" sz="half" idx="10"/>
          </p:nvPr>
        </p:nvSpPr>
        <p:spPr/>
        <p:txBody>
          <a:bodyPr rtlCol="0"/>
          <a:lstStyle/>
          <a:p>
            <a:pPr rtl="0"/>
            <a:fld id="{73DAB995-885F-4F74-978E-927F52C564EE}" type="datetime1">
              <a:rPr lang="nb-NO" noProof="0" smtClean="0"/>
              <a:t>07.09.2020</a:t>
            </a:fld>
            <a:endParaRPr lang="nb-NO" noProof="0" dirty="0"/>
          </a:p>
        </p:txBody>
      </p:sp>
      <p:sp>
        <p:nvSpPr>
          <p:cNvPr id="5" name="Plassholder for bunntekst 4"/>
          <p:cNvSpPr>
            <a:spLocks noGrp="1"/>
          </p:cNvSpPr>
          <p:nvPr>
            <p:ph type="ftr" sz="quarter" idx="11"/>
          </p:nvPr>
        </p:nvSpPr>
        <p:spPr/>
        <p:txBody>
          <a:bodyPr rtlCol="0"/>
          <a:lstStyle/>
          <a:p>
            <a:pPr rtl="0"/>
            <a:r>
              <a:rPr lang="nb-NO" noProof="0" smtClean="0"/>
              <a:t>Revision 2</a:t>
            </a:r>
            <a:endParaRPr lang="nb-NO" noProof="0" dirty="0"/>
          </a:p>
        </p:txBody>
      </p:sp>
      <p:sp>
        <p:nvSpPr>
          <p:cNvPr id="6" name="Plassholder for lysbildenummer 5"/>
          <p:cNvSpPr>
            <a:spLocks noGrp="1"/>
          </p:cNvSpPr>
          <p:nvPr>
            <p:ph type="sldNum" sz="quarter" idx="12"/>
          </p:nvPr>
        </p:nvSpPr>
        <p:spPr/>
        <p:txBody>
          <a:bodyPr rtlCol="0"/>
          <a:lstStyle/>
          <a:p>
            <a:pPr rtl="0"/>
            <a:fld id="{4FAB73BC-B049-4115-A692-8D63A059BFB8}" type="slidenum">
              <a:rPr lang="nb-NO" noProof="0" smtClean="0"/>
              <a:pPr rtl="0"/>
              <a:t>‹#›</a:t>
            </a:fld>
            <a:endParaRPr lang="nb-NO" noProof="0" dirty="0"/>
          </a:p>
        </p:txBody>
      </p:sp>
      <p:cxnSp>
        <p:nvCxnSpPr>
          <p:cNvPr id="7" name="Rett linje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rtlCol="0"/>
          <a:lstStyle/>
          <a:p>
            <a:pPr rtl="0"/>
            <a:r>
              <a:rPr lang="en-US" noProof="0" smtClean="0"/>
              <a:t>Click to edit Master title style</a:t>
            </a:r>
            <a:endParaRPr lang="nb-NO" noProof="0" dirty="0"/>
          </a:p>
        </p:txBody>
      </p:sp>
      <p:sp>
        <p:nvSpPr>
          <p:cNvPr id="3" name="Plassholder for innhold 2"/>
          <p:cNvSpPr>
            <a:spLocks noGrp="1"/>
          </p:cNvSpPr>
          <p:nvPr>
            <p:ph idx="1"/>
          </p:nvPr>
        </p:nvSpPr>
        <p:spPr/>
        <p:txBody>
          <a:bodyPr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nb-NO" noProof="0" dirty="0"/>
          </a:p>
        </p:txBody>
      </p:sp>
      <p:sp>
        <p:nvSpPr>
          <p:cNvPr id="4" name="Plassholder for dato 3"/>
          <p:cNvSpPr>
            <a:spLocks noGrp="1"/>
          </p:cNvSpPr>
          <p:nvPr>
            <p:ph type="dt" sz="half" idx="10"/>
          </p:nvPr>
        </p:nvSpPr>
        <p:spPr/>
        <p:txBody>
          <a:bodyPr rtlCol="0"/>
          <a:lstStyle/>
          <a:p>
            <a:pPr rtl="0"/>
            <a:fld id="{35C1F8CE-8265-4216-A8CC-3214171B3674}" type="datetime1">
              <a:rPr lang="nb-NO" noProof="0" smtClean="0"/>
              <a:t>07.09.2020</a:t>
            </a:fld>
            <a:endParaRPr lang="nb-NO" noProof="0" dirty="0"/>
          </a:p>
        </p:txBody>
      </p:sp>
      <p:sp>
        <p:nvSpPr>
          <p:cNvPr id="5" name="Plassholder for bunntekst 4"/>
          <p:cNvSpPr>
            <a:spLocks noGrp="1"/>
          </p:cNvSpPr>
          <p:nvPr>
            <p:ph type="ftr" sz="quarter" idx="11"/>
          </p:nvPr>
        </p:nvSpPr>
        <p:spPr/>
        <p:txBody>
          <a:bodyPr rtlCol="0"/>
          <a:lstStyle/>
          <a:p>
            <a:pPr rtl="0"/>
            <a:r>
              <a:rPr lang="nb-NO" noProof="0" smtClean="0"/>
              <a:t>Revision 2</a:t>
            </a:r>
            <a:endParaRPr lang="nb-NO" noProof="0" dirty="0"/>
          </a:p>
        </p:txBody>
      </p:sp>
      <p:sp>
        <p:nvSpPr>
          <p:cNvPr id="6" name="Plassholder for lysbildenummer 5"/>
          <p:cNvSpPr>
            <a:spLocks noGrp="1"/>
          </p:cNvSpPr>
          <p:nvPr>
            <p:ph type="sldNum" sz="quarter" idx="12"/>
          </p:nvPr>
        </p:nvSpPr>
        <p:spPr/>
        <p:txBody>
          <a:bodyPr rtlCol="0"/>
          <a:lstStyle/>
          <a:p>
            <a:pPr rtl="0"/>
            <a:fld id="{4FAB73BC-B049-4115-A692-8D63A059BFB8}" type="slidenum">
              <a:rPr lang="nb-NO" noProof="0" smtClean="0"/>
              <a:pPr rtl="0"/>
              <a:t>‹#›</a:t>
            </a:fld>
            <a:endParaRPr lang="nb-NO"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ndelingsoverskrift">
    <p:spTree>
      <p:nvGrpSpPr>
        <p:cNvPr id="1" name=""/>
        <p:cNvGrpSpPr/>
        <p:nvPr/>
      </p:nvGrpSpPr>
      <p:grpSpPr>
        <a:xfrm>
          <a:off x="0" y="0"/>
          <a:ext cx="0" cy="0"/>
          <a:chOff x="0" y="0"/>
          <a:chExt cx="0" cy="0"/>
        </a:xfrm>
      </p:grpSpPr>
      <p:sp>
        <p:nvSpPr>
          <p:cNvPr id="9" name="Rektangel 8"/>
          <p:cNvSpPr/>
          <p:nvPr/>
        </p:nvSpPr>
        <p:spPr>
          <a:xfrm>
            <a:off x="0" y="1"/>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Ellipse 5"/>
          <p:cNvSpPr/>
          <p:nvPr/>
        </p:nvSpPr>
        <p:spPr>
          <a:xfrm>
            <a:off x="-2" y="1"/>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tel 1"/>
          <p:cNvSpPr>
            <a:spLocks noGrp="1"/>
          </p:cNvSpPr>
          <p:nvPr>
            <p:ph type="title"/>
          </p:nvPr>
        </p:nvSpPr>
        <p:spPr>
          <a:xfrm>
            <a:off x="457201" y="4960137"/>
            <a:ext cx="7772400" cy="1463040"/>
          </a:xfrm>
        </p:spPr>
        <p:txBody>
          <a:bodyPr rtlCol="0" anchor="ctr">
            <a:normAutofit/>
          </a:bodyPr>
          <a:lstStyle>
            <a:lvl1pPr algn="r">
              <a:defRPr sz="5000" b="0" spc="200" baseline="0"/>
            </a:lvl1pPr>
          </a:lstStyle>
          <a:p>
            <a:pPr rtl="0"/>
            <a:r>
              <a:rPr lang="en-US" noProof="0" smtClean="0"/>
              <a:t>Click to edit Master title style</a:t>
            </a:r>
            <a:endParaRPr lang="nb-NO" noProof="0" dirty="0"/>
          </a:p>
        </p:txBody>
      </p:sp>
      <p:sp>
        <p:nvSpPr>
          <p:cNvPr id="3" name="Plassholder for tekst 2"/>
          <p:cNvSpPr>
            <a:spLocks noGrp="1"/>
          </p:cNvSpPr>
          <p:nvPr>
            <p:ph type="body" idx="1"/>
          </p:nvPr>
        </p:nvSpPr>
        <p:spPr>
          <a:xfrm>
            <a:off x="8610602"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smtClean="0"/>
              <a:t>Click to edit Master text styles</a:t>
            </a:r>
          </a:p>
        </p:txBody>
      </p:sp>
      <p:sp>
        <p:nvSpPr>
          <p:cNvPr id="4" name="Plassholder for dato 3"/>
          <p:cNvSpPr>
            <a:spLocks noGrp="1"/>
          </p:cNvSpPr>
          <p:nvPr>
            <p:ph type="dt" sz="half" idx="10"/>
          </p:nvPr>
        </p:nvSpPr>
        <p:spPr/>
        <p:txBody>
          <a:bodyPr rtlCol="0"/>
          <a:lstStyle/>
          <a:p>
            <a:pPr rtl="0"/>
            <a:fld id="{28C8B543-7F63-4E8B-A718-7E6F15D2F4E6}" type="datetime1">
              <a:rPr lang="nb-NO" noProof="0" smtClean="0"/>
              <a:t>07.09.2020</a:t>
            </a:fld>
            <a:endParaRPr lang="nb-NO" noProof="0" dirty="0"/>
          </a:p>
        </p:txBody>
      </p:sp>
      <p:sp>
        <p:nvSpPr>
          <p:cNvPr id="5" name="Plassholder for bunntekst 4"/>
          <p:cNvSpPr>
            <a:spLocks noGrp="1"/>
          </p:cNvSpPr>
          <p:nvPr>
            <p:ph type="ftr" sz="quarter" idx="11"/>
          </p:nvPr>
        </p:nvSpPr>
        <p:spPr/>
        <p:txBody>
          <a:bodyPr rtlCol="0"/>
          <a:lstStyle/>
          <a:p>
            <a:pPr rtl="0"/>
            <a:r>
              <a:rPr lang="nb-NO" noProof="0" smtClean="0"/>
              <a:t>Revision 2</a:t>
            </a:r>
            <a:endParaRPr lang="nb-NO" noProof="0" dirty="0"/>
          </a:p>
        </p:txBody>
      </p:sp>
      <p:sp>
        <p:nvSpPr>
          <p:cNvPr id="6" name="Plassholder for lysbildenummer 5"/>
          <p:cNvSpPr>
            <a:spLocks noGrp="1"/>
          </p:cNvSpPr>
          <p:nvPr>
            <p:ph type="sldNum" sz="quarter" idx="12"/>
          </p:nvPr>
        </p:nvSpPr>
        <p:spPr/>
        <p:txBody>
          <a:bodyPr rtlCol="0"/>
          <a:lstStyle/>
          <a:p>
            <a:pPr rtl="0"/>
            <a:fld id="{4FAB73BC-B049-4115-A692-8D63A059BFB8}" type="slidenum">
              <a:rPr lang="nb-NO" noProof="0" smtClean="0"/>
              <a:pPr rtl="0"/>
              <a:t>‹#›</a:t>
            </a:fld>
            <a:endParaRPr lang="nb-NO" noProof="0" dirty="0"/>
          </a:p>
        </p:txBody>
      </p:sp>
      <p:cxnSp>
        <p:nvCxnSpPr>
          <p:cNvPr id="8" name="Rett linje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a:xfrm>
            <a:off x="1024129" y="585216"/>
            <a:ext cx="9720073" cy="1499616"/>
          </a:xfrm>
        </p:spPr>
        <p:txBody>
          <a:bodyPr rtlCol="0"/>
          <a:lstStyle/>
          <a:p>
            <a:pPr rtl="0"/>
            <a:r>
              <a:rPr lang="en-US" noProof="0" smtClean="0"/>
              <a:t>Click to edit Master title style</a:t>
            </a:r>
            <a:endParaRPr lang="nb-NO" noProof="0" dirty="0"/>
          </a:p>
        </p:txBody>
      </p:sp>
      <p:sp>
        <p:nvSpPr>
          <p:cNvPr id="3" name="Plassholder for innhold 2"/>
          <p:cNvSpPr>
            <a:spLocks noGrp="1"/>
          </p:cNvSpPr>
          <p:nvPr>
            <p:ph sz="half" idx="1"/>
          </p:nvPr>
        </p:nvSpPr>
        <p:spPr>
          <a:xfrm>
            <a:off x="1024126" y="2286000"/>
            <a:ext cx="4754880" cy="4023360"/>
          </a:xfrm>
        </p:spPr>
        <p:txBody>
          <a:bodyPr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nb-NO" noProof="0" dirty="0"/>
          </a:p>
        </p:txBody>
      </p:sp>
      <p:sp>
        <p:nvSpPr>
          <p:cNvPr id="4" name="Plassholder for innhold 3"/>
          <p:cNvSpPr>
            <a:spLocks noGrp="1"/>
          </p:cNvSpPr>
          <p:nvPr>
            <p:ph sz="half" idx="2"/>
          </p:nvPr>
        </p:nvSpPr>
        <p:spPr>
          <a:xfrm>
            <a:off x="5989321" y="2286000"/>
            <a:ext cx="4754880" cy="4023360"/>
          </a:xfrm>
        </p:spPr>
        <p:txBody>
          <a:bodyPr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nb-NO" noProof="0" dirty="0"/>
          </a:p>
        </p:txBody>
      </p:sp>
      <p:sp>
        <p:nvSpPr>
          <p:cNvPr id="5" name="Plassholder for dato 4"/>
          <p:cNvSpPr>
            <a:spLocks noGrp="1"/>
          </p:cNvSpPr>
          <p:nvPr>
            <p:ph type="dt" sz="half" idx="10"/>
          </p:nvPr>
        </p:nvSpPr>
        <p:spPr/>
        <p:txBody>
          <a:bodyPr rtlCol="0"/>
          <a:lstStyle/>
          <a:p>
            <a:pPr rtl="0"/>
            <a:fld id="{199A1D00-2D7C-40FC-A288-988C3E4EF732}" type="datetime1">
              <a:rPr lang="nb-NO" noProof="0" smtClean="0"/>
              <a:t>07.09.2020</a:t>
            </a:fld>
            <a:endParaRPr lang="nb-NO" noProof="0" dirty="0"/>
          </a:p>
        </p:txBody>
      </p:sp>
      <p:sp>
        <p:nvSpPr>
          <p:cNvPr id="6" name="Plassholder for bunntekst 5"/>
          <p:cNvSpPr>
            <a:spLocks noGrp="1"/>
          </p:cNvSpPr>
          <p:nvPr>
            <p:ph type="ftr" sz="quarter" idx="11"/>
          </p:nvPr>
        </p:nvSpPr>
        <p:spPr/>
        <p:txBody>
          <a:bodyPr rtlCol="0"/>
          <a:lstStyle/>
          <a:p>
            <a:pPr rtl="0"/>
            <a:r>
              <a:rPr lang="nb-NO" noProof="0" smtClean="0"/>
              <a:t>Revision 2</a:t>
            </a:r>
            <a:endParaRPr lang="nb-NO" noProof="0" dirty="0"/>
          </a:p>
        </p:txBody>
      </p:sp>
      <p:sp>
        <p:nvSpPr>
          <p:cNvPr id="7" name="Plassholder for lysbildenummer 6"/>
          <p:cNvSpPr>
            <a:spLocks noGrp="1"/>
          </p:cNvSpPr>
          <p:nvPr>
            <p:ph type="sldNum" sz="quarter" idx="12"/>
          </p:nvPr>
        </p:nvSpPr>
        <p:spPr/>
        <p:txBody>
          <a:bodyPr rtlCol="0"/>
          <a:lstStyle/>
          <a:p>
            <a:pPr rtl="0"/>
            <a:fld id="{4FAB73BC-B049-4115-A692-8D63A059BFB8}" type="slidenum">
              <a:rPr lang="nb-NO" noProof="0" smtClean="0"/>
              <a:pPr rtl="0"/>
              <a:t>‹#›</a:t>
            </a:fld>
            <a:endParaRPr lang="nb-NO"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tel 9"/>
          <p:cNvSpPr>
            <a:spLocks noGrp="1"/>
          </p:cNvSpPr>
          <p:nvPr>
            <p:ph type="title"/>
          </p:nvPr>
        </p:nvSpPr>
        <p:spPr/>
        <p:txBody>
          <a:bodyPr rtlCol="0"/>
          <a:lstStyle/>
          <a:p>
            <a:pPr rtl="0"/>
            <a:r>
              <a:rPr lang="en-US" noProof="0" smtClean="0"/>
              <a:t>Click to edit Master title style</a:t>
            </a:r>
            <a:endParaRPr lang="nb-NO" noProof="0" dirty="0"/>
          </a:p>
        </p:txBody>
      </p:sp>
      <p:sp>
        <p:nvSpPr>
          <p:cNvPr id="3" name="Plassholder for tekst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smtClean="0"/>
              <a:t>Click to edit Master text styles</a:t>
            </a:r>
          </a:p>
        </p:txBody>
      </p:sp>
      <p:sp>
        <p:nvSpPr>
          <p:cNvPr id="4" name="Plassholder for innhold 3"/>
          <p:cNvSpPr>
            <a:spLocks noGrp="1"/>
          </p:cNvSpPr>
          <p:nvPr>
            <p:ph sz="half" idx="2"/>
          </p:nvPr>
        </p:nvSpPr>
        <p:spPr>
          <a:xfrm>
            <a:off x="1024128" y="2967788"/>
            <a:ext cx="4754880" cy="3341572"/>
          </a:xfrm>
        </p:spPr>
        <p:txBody>
          <a:bodyPr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nb-NO" noProof="0" dirty="0"/>
          </a:p>
        </p:txBody>
      </p:sp>
      <p:sp>
        <p:nvSpPr>
          <p:cNvPr id="5" name="Plassholder for tekst 4"/>
          <p:cNvSpPr>
            <a:spLocks noGrp="1"/>
          </p:cNvSpPr>
          <p:nvPr>
            <p:ph type="body" sz="quarter" idx="3"/>
          </p:nvPr>
        </p:nvSpPr>
        <p:spPr>
          <a:xfrm>
            <a:off x="5990889"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noProof="0" smtClean="0"/>
              <a:t>Click to edit Master text styles</a:t>
            </a:r>
          </a:p>
        </p:txBody>
      </p:sp>
      <p:sp>
        <p:nvSpPr>
          <p:cNvPr id="6" name="Plassholder for innhold 5"/>
          <p:cNvSpPr>
            <a:spLocks noGrp="1"/>
          </p:cNvSpPr>
          <p:nvPr>
            <p:ph sz="quarter" idx="4"/>
          </p:nvPr>
        </p:nvSpPr>
        <p:spPr>
          <a:xfrm>
            <a:off x="5990889" y="2967788"/>
            <a:ext cx="4754880" cy="3341572"/>
          </a:xfrm>
        </p:spPr>
        <p:txBody>
          <a:bodyPr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nb-NO" noProof="0" dirty="0"/>
          </a:p>
        </p:txBody>
      </p:sp>
      <p:sp>
        <p:nvSpPr>
          <p:cNvPr id="7" name="Plassholder for dato 6"/>
          <p:cNvSpPr>
            <a:spLocks noGrp="1"/>
          </p:cNvSpPr>
          <p:nvPr>
            <p:ph type="dt" sz="half" idx="10"/>
          </p:nvPr>
        </p:nvSpPr>
        <p:spPr/>
        <p:txBody>
          <a:bodyPr rtlCol="0"/>
          <a:lstStyle/>
          <a:p>
            <a:pPr rtl="0"/>
            <a:fld id="{145EF71C-95B5-4082-8C11-64D6D4804674}" type="datetime1">
              <a:rPr lang="nb-NO" noProof="0" smtClean="0"/>
              <a:t>07.09.2020</a:t>
            </a:fld>
            <a:endParaRPr lang="nb-NO" noProof="0" dirty="0"/>
          </a:p>
        </p:txBody>
      </p:sp>
      <p:sp>
        <p:nvSpPr>
          <p:cNvPr id="8" name="Plassholder for bunntekst 7"/>
          <p:cNvSpPr>
            <a:spLocks noGrp="1"/>
          </p:cNvSpPr>
          <p:nvPr>
            <p:ph type="ftr" sz="quarter" idx="11"/>
          </p:nvPr>
        </p:nvSpPr>
        <p:spPr/>
        <p:txBody>
          <a:bodyPr rtlCol="0"/>
          <a:lstStyle/>
          <a:p>
            <a:pPr rtl="0"/>
            <a:r>
              <a:rPr lang="nb-NO" noProof="0" smtClean="0"/>
              <a:t>Revision 2</a:t>
            </a:r>
            <a:endParaRPr lang="nb-NO" noProof="0" dirty="0"/>
          </a:p>
        </p:txBody>
      </p:sp>
      <p:sp>
        <p:nvSpPr>
          <p:cNvPr id="9" name="Plassholder for lysbildenummer 8"/>
          <p:cNvSpPr>
            <a:spLocks noGrp="1"/>
          </p:cNvSpPr>
          <p:nvPr>
            <p:ph type="sldNum" sz="quarter" idx="12"/>
          </p:nvPr>
        </p:nvSpPr>
        <p:spPr/>
        <p:txBody>
          <a:bodyPr rtlCol="0"/>
          <a:lstStyle/>
          <a:p>
            <a:pPr rtl="0"/>
            <a:fld id="{4FAB73BC-B049-4115-A692-8D63A059BFB8}" type="slidenum">
              <a:rPr lang="nb-NO" noProof="0" smtClean="0"/>
              <a:pPr rtl="0"/>
              <a:t>‹#›</a:t>
            </a:fld>
            <a:endParaRPr lang="nb-NO"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rtlCol="0"/>
          <a:lstStyle/>
          <a:p>
            <a:pPr rtl="0"/>
            <a:r>
              <a:rPr lang="en-US" noProof="0" smtClean="0"/>
              <a:t>Click to edit Master title style</a:t>
            </a:r>
            <a:endParaRPr lang="nb-NO" noProof="0" dirty="0"/>
          </a:p>
        </p:txBody>
      </p:sp>
      <p:sp>
        <p:nvSpPr>
          <p:cNvPr id="3" name="Plassholder for dato 2"/>
          <p:cNvSpPr>
            <a:spLocks noGrp="1"/>
          </p:cNvSpPr>
          <p:nvPr>
            <p:ph type="dt" sz="half" idx="10"/>
          </p:nvPr>
        </p:nvSpPr>
        <p:spPr/>
        <p:txBody>
          <a:bodyPr rtlCol="0"/>
          <a:lstStyle/>
          <a:p>
            <a:pPr rtl="0"/>
            <a:fld id="{587A2055-27A2-49DA-8134-B9139867EB19}" type="datetime1">
              <a:rPr lang="nb-NO" noProof="0" smtClean="0"/>
              <a:t>07.09.2020</a:t>
            </a:fld>
            <a:endParaRPr lang="nb-NO" noProof="0" dirty="0"/>
          </a:p>
        </p:txBody>
      </p:sp>
      <p:sp>
        <p:nvSpPr>
          <p:cNvPr id="4" name="Plassholder for bunntekst 3"/>
          <p:cNvSpPr>
            <a:spLocks noGrp="1"/>
          </p:cNvSpPr>
          <p:nvPr>
            <p:ph type="ftr" sz="quarter" idx="11"/>
          </p:nvPr>
        </p:nvSpPr>
        <p:spPr/>
        <p:txBody>
          <a:bodyPr rtlCol="0"/>
          <a:lstStyle/>
          <a:p>
            <a:pPr rtl="0"/>
            <a:r>
              <a:rPr lang="nb-NO" noProof="0" smtClean="0"/>
              <a:t>Revision 2</a:t>
            </a:r>
            <a:endParaRPr lang="nb-NO" noProof="0" dirty="0"/>
          </a:p>
        </p:txBody>
      </p:sp>
      <p:sp>
        <p:nvSpPr>
          <p:cNvPr id="5" name="Plassholder for lysbildenummer 4"/>
          <p:cNvSpPr>
            <a:spLocks noGrp="1"/>
          </p:cNvSpPr>
          <p:nvPr>
            <p:ph type="sldNum" sz="quarter" idx="12"/>
          </p:nvPr>
        </p:nvSpPr>
        <p:spPr/>
        <p:txBody>
          <a:bodyPr rtlCol="0"/>
          <a:lstStyle/>
          <a:p>
            <a:pPr rtl="0"/>
            <a:fld id="{4FAB73BC-B049-4115-A692-8D63A059BFB8}" type="slidenum">
              <a:rPr lang="nb-NO" noProof="0" smtClean="0"/>
              <a:pPr rtl="0"/>
              <a:t>‹#›</a:t>
            </a:fld>
            <a:endParaRPr lang="nb-NO"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rtlCol="0"/>
          <a:lstStyle/>
          <a:p>
            <a:pPr rtl="0"/>
            <a:fld id="{E9EB28EA-0A07-4A11-8DDB-FBE8E0A27400}" type="datetime1">
              <a:rPr lang="nb-NO" noProof="0" smtClean="0"/>
              <a:t>07.09.2020</a:t>
            </a:fld>
            <a:endParaRPr lang="nb-NO" noProof="0" dirty="0"/>
          </a:p>
        </p:txBody>
      </p:sp>
      <p:sp>
        <p:nvSpPr>
          <p:cNvPr id="3" name="Plassholder for bunntekst 2"/>
          <p:cNvSpPr>
            <a:spLocks noGrp="1"/>
          </p:cNvSpPr>
          <p:nvPr>
            <p:ph type="ftr" sz="quarter" idx="11"/>
          </p:nvPr>
        </p:nvSpPr>
        <p:spPr/>
        <p:txBody>
          <a:bodyPr rtlCol="0"/>
          <a:lstStyle/>
          <a:p>
            <a:pPr rtl="0"/>
            <a:r>
              <a:rPr lang="nb-NO" noProof="0" smtClean="0"/>
              <a:t>Revision 2</a:t>
            </a:r>
            <a:endParaRPr lang="nb-NO" noProof="0" dirty="0"/>
          </a:p>
        </p:txBody>
      </p:sp>
      <p:sp>
        <p:nvSpPr>
          <p:cNvPr id="4" name="Plassholder for lysbildenummer 3"/>
          <p:cNvSpPr>
            <a:spLocks noGrp="1"/>
          </p:cNvSpPr>
          <p:nvPr>
            <p:ph type="sldNum" sz="quarter" idx="12"/>
          </p:nvPr>
        </p:nvSpPr>
        <p:spPr/>
        <p:txBody>
          <a:bodyPr rtlCol="0"/>
          <a:lstStyle/>
          <a:p>
            <a:pPr rtl="0"/>
            <a:fld id="{4FAB73BC-B049-4115-A692-8D63A059BFB8}" type="slidenum">
              <a:rPr lang="nb-NO" noProof="0" smtClean="0"/>
              <a:pPr rtl="0"/>
              <a:t>‹#›</a:t>
            </a:fld>
            <a:endParaRPr lang="nb-NO"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bildetekst">
    <p:spTree>
      <p:nvGrpSpPr>
        <p:cNvPr id="1" name=""/>
        <p:cNvGrpSpPr/>
        <p:nvPr/>
      </p:nvGrpSpPr>
      <p:grpSpPr>
        <a:xfrm>
          <a:off x="0" y="0"/>
          <a:ext cx="0" cy="0"/>
          <a:chOff x="0" y="0"/>
          <a:chExt cx="0" cy="0"/>
        </a:xfrm>
      </p:grpSpPr>
      <p:sp>
        <p:nvSpPr>
          <p:cNvPr id="8" name="Tittel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en-US" noProof="0" smtClean="0"/>
              <a:t>Click to edit Master title style</a:t>
            </a:r>
            <a:endParaRPr lang="nb-NO" noProof="0" dirty="0"/>
          </a:p>
        </p:txBody>
      </p:sp>
      <p:sp>
        <p:nvSpPr>
          <p:cNvPr id="3" name="Plassholder for innhold 2"/>
          <p:cNvSpPr>
            <a:spLocks noGrp="1"/>
          </p:cNvSpPr>
          <p:nvPr>
            <p:ph idx="1"/>
          </p:nvPr>
        </p:nvSpPr>
        <p:spPr>
          <a:xfrm>
            <a:off x="5714999" y="822960"/>
            <a:ext cx="5678425"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nb-NO" noProof="0" dirty="0"/>
          </a:p>
        </p:txBody>
      </p:sp>
      <p:sp>
        <p:nvSpPr>
          <p:cNvPr id="4" name="Plassholder for tekst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smtClean="0"/>
              <a:t>Click to edit Master text styles</a:t>
            </a:r>
          </a:p>
        </p:txBody>
      </p:sp>
      <p:sp>
        <p:nvSpPr>
          <p:cNvPr id="5" name="Plassholder for dato 4"/>
          <p:cNvSpPr>
            <a:spLocks noGrp="1"/>
          </p:cNvSpPr>
          <p:nvPr>
            <p:ph type="dt" sz="half" idx="10"/>
          </p:nvPr>
        </p:nvSpPr>
        <p:spPr/>
        <p:txBody>
          <a:bodyPr rtlCol="0"/>
          <a:lstStyle/>
          <a:p>
            <a:pPr rtl="0"/>
            <a:fld id="{120BFD9D-552F-49E0-AC8B-A0A27ACE0994}" type="datetime1">
              <a:rPr lang="nb-NO" noProof="0" smtClean="0"/>
              <a:t>07.09.2020</a:t>
            </a:fld>
            <a:endParaRPr lang="nb-NO" noProof="0" dirty="0"/>
          </a:p>
        </p:txBody>
      </p:sp>
      <p:sp>
        <p:nvSpPr>
          <p:cNvPr id="6" name="Plassholder for bunntekst 5"/>
          <p:cNvSpPr>
            <a:spLocks noGrp="1"/>
          </p:cNvSpPr>
          <p:nvPr>
            <p:ph type="ftr" sz="quarter" idx="11"/>
          </p:nvPr>
        </p:nvSpPr>
        <p:spPr/>
        <p:txBody>
          <a:bodyPr rtlCol="0"/>
          <a:lstStyle/>
          <a:p>
            <a:pPr rtl="0"/>
            <a:r>
              <a:rPr lang="nb-NO" noProof="0" smtClean="0"/>
              <a:t>Revision 2</a:t>
            </a:r>
            <a:endParaRPr lang="nb-NO" noProof="0" dirty="0"/>
          </a:p>
        </p:txBody>
      </p:sp>
      <p:sp>
        <p:nvSpPr>
          <p:cNvPr id="7" name="Plassholder for lysbildenummer 6"/>
          <p:cNvSpPr>
            <a:spLocks noGrp="1"/>
          </p:cNvSpPr>
          <p:nvPr>
            <p:ph type="sldNum" sz="quarter" idx="12"/>
          </p:nvPr>
        </p:nvSpPr>
        <p:spPr/>
        <p:txBody>
          <a:bodyPr rtlCol="0"/>
          <a:lstStyle/>
          <a:p>
            <a:pPr rtl="0"/>
            <a:fld id="{4FAB73BC-B049-4115-A692-8D63A059BFB8}" type="slidenum">
              <a:rPr lang="nb-NO" noProof="0" smtClean="0"/>
              <a:pPr rtl="0"/>
              <a:t>‹#›</a:t>
            </a:fld>
            <a:endParaRPr lang="nb-NO"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e med bildetekst">
    <p:spTree>
      <p:nvGrpSpPr>
        <p:cNvPr id="1" name=""/>
        <p:cNvGrpSpPr/>
        <p:nvPr/>
      </p:nvGrpSpPr>
      <p:grpSpPr>
        <a:xfrm>
          <a:off x="0" y="0"/>
          <a:ext cx="0" cy="0"/>
          <a:chOff x="0" y="0"/>
          <a:chExt cx="0" cy="0"/>
        </a:xfrm>
      </p:grpSpPr>
      <p:sp>
        <p:nvSpPr>
          <p:cNvPr id="2" name="Tittel 1"/>
          <p:cNvSpPr>
            <a:spLocks noGrp="1"/>
          </p:cNvSpPr>
          <p:nvPr>
            <p:ph type="title"/>
          </p:nvPr>
        </p:nvSpPr>
        <p:spPr>
          <a:xfrm>
            <a:off x="457201" y="4960138"/>
            <a:ext cx="7772400" cy="1463040"/>
          </a:xfrm>
        </p:spPr>
        <p:txBody>
          <a:bodyPr rtlCol="0" anchor="ctr">
            <a:normAutofit/>
          </a:bodyPr>
          <a:lstStyle>
            <a:lvl1pPr algn="r">
              <a:defRPr sz="5000" spc="200" baseline="0"/>
            </a:lvl1pPr>
          </a:lstStyle>
          <a:p>
            <a:pPr rtl="0"/>
            <a:r>
              <a:rPr lang="en-US" noProof="0" smtClean="0"/>
              <a:t>Click to edit Master title style</a:t>
            </a:r>
            <a:endParaRPr lang="nb-NO" noProof="0" dirty="0"/>
          </a:p>
        </p:txBody>
      </p:sp>
      <p:sp>
        <p:nvSpPr>
          <p:cNvPr id="3" name="Plassholder for bilde 2"/>
          <p:cNvSpPr>
            <a:spLocks noGrp="1" noChangeAspect="1"/>
          </p:cNvSpPr>
          <p:nvPr>
            <p:ph type="pic" idx="1"/>
          </p:nvPr>
        </p:nvSpPr>
        <p:spPr>
          <a:xfrm>
            <a:off x="0" y="-1"/>
            <a:ext cx="12188953"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smtClean="0"/>
              <a:t>Click icon to add picture</a:t>
            </a:r>
            <a:endParaRPr lang="nb-NO" noProof="0" dirty="0"/>
          </a:p>
        </p:txBody>
      </p:sp>
      <p:sp>
        <p:nvSpPr>
          <p:cNvPr id="4" name="Plassholder for tekst 3"/>
          <p:cNvSpPr>
            <a:spLocks noGrp="1"/>
          </p:cNvSpPr>
          <p:nvPr>
            <p:ph type="body" sz="half" idx="2"/>
          </p:nvPr>
        </p:nvSpPr>
        <p:spPr>
          <a:xfrm>
            <a:off x="8610602"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smtClean="0"/>
              <a:t>Click to edit Master text styles</a:t>
            </a:r>
          </a:p>
        </p:txBody>
      </p:sp>
      <p:sp>
        <p:nvSpPr>
          <p:cNvPr id="5" name="Plassholder for dato 4"/>
          <p:cNvSpPr>
            <a:spLocks noGrp="1"/>
          </p:cNvSpPr>
          <p:nvPr>
            <p:ph type="dt" sz="half" idx="10"/>
          </p:nvPr>
        </p:nvSpPr>
        <p:spPr/>
        <p:txBody>
          <a:bodyPr rtlCol="0"/>
          <a:lstStyle/>
          <a:p>
            <a:pPr rtl="0"/>
            <a:fld id="{7D5AA3BD-4198-4F22-B85D-DED028101C00}" type="datetime1">
              <a:rPr lang="nb-NO" noProof="0" smtClean="0"/>
              <a:t>07.09.2020</a:t>
            </a:fld>
            <a:endParaRPr lang="nb-NO" noProof="0" dirty="0"/>
          </a:p>
        </p:txBody>
      </p:sp>
      <p:sp>
        <p:nvSpPr>
          <p:cNvPr id="6" name="Plassholder for bunntekst 5"/>
          <p:cNvSpPr>
            <a:spLocks noGrp="1"/>
          </p:cNvSpPr>
          <p:nvPr>
            <p:ph type="ftr" sz="quarter" idx="11"/>
          </p:nvPr>
        </p:nvSpPr>
        <p:spPr/>
        <p:txBody>
          <a:bodyPr rtlCol="0"/>
          <a:lstStyle/>
          <a:p>
            <a:pPr rtl="0"/>
            <a:r>
              <a:rPr lang="nb-NO" noProof="0" smtClean="0"/>
              <a:t>Revision 2</a:t>
            </a:r>
            <a:endParaRPr lang="nb-NO" noProof="0" dirty="0"/>
          </a:p>
        </p:txBody>
      </p:sp>
      <p:sp>
        <p:nvSpPr>
          <p:cNvPr id="7" name="Plassholder for lysbildenummer 6"/>
          <p:cNvSpPr>
            <a:spLocks noGrp="1"/>
          </p:cNvSpPr>
          <p:nvPr>
            <p:ph type="sldNum" sz="quarter" idx="12"/>
          </p:nvPr>
        </p:nvSpPr>
        <p:spPr/>
        <p:txBody>
          <a:bodyPr rtlCol="0"/>
          <a:lstStyle/>
          <a:p>
            <a:pPr rtl="0"/>
            <a:fld id="{867E5644-1E61-4311-A31E-84CB9C7AA8A9}" type="slidenum">
              <a:rPr lang="nb-NO" noProof="0" smtClean="0"/>
              <a:pPr rtl="0"/>
              <a:t>‹#›</a:t>
            </a:fld>
            <a:endParaRPr lang="nb-NO" noProof="0" dirty="0"/>
          </a:p>
        </p:txBody>
      </p:sp>
      <p:cxnSp>
        <p:nvCxnSpPr>
          <p:cNvPr id="8" name="Rett linje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1024129" y="585216"/>
            <a:ext cx="9720073" cy="1499616"/>
          </a:xfrm>
          <a:prstGeom prst="rect">
            <a:avLst/>
          </a:prstGeom>
        </p:spPr>
        <p:txBody>
          <a:bodyPr vert="horz" lIns="91440" tIns="45720" rIns="91440" bIns="45720" rtlCol="0" anchor="ctr">
            <a:normAutofit/>
          </a:bodyPr>
          <a:lstStyle/>
          <a:p>
            <a:pPr rtl="0"/>
            <a:r>
              <a:rPr lang="nb-NO" noProof="0" dirty="0"/>
              <a:t>Klikk for å redigere tittelstil i malen</a:t>
            </a:r>
          </a:p>
        </p:txBody>
      </p:sp>
      <p:sp>
        <p:nvSpPr>
          <p:cNvPr id="3" name="Plassholder for tekst 2"/>
          <p:cNvSpPr>
            <a:spLocks noGrp="1"/>
          </p:cNvSpPr>
          <p:nvPr>
            <p:ph type="body" idx="1"/>
          </p:nvPr>
        </p:nvSpPr>
        <p:spPr>
          <a:xfrm>
            <a:off x="1024129" y="2286000"/>
            <a:ext cx="9720073" cy="4023360"/>
          </a:xfrm>
          <a:prstGeom prst="rect">
            <a:avLst/>
          </a:prstGeom>
        </p:spPr>
        <p:txBody>
          <a:bodyPr vert="horz" lIns="45720" tIns="45720" rIns="45720" bIns="45720" rtlCol="0">
            <a:normAutofit/>
          </a:bodyPr>
          <a:lstStyle/>
          <a:p>
            <a:pPr lvl="0" rtl="0"/>
            <a:r>
              <a:rPr lang="nb-NO" noProof="0" dirty="0"/>
              <a:t>Klikk for å redigere tekststiler i malen</a:t>
            </a:r>
          </a:p>
          <a:p>
            <a:pPr lvl="1" rtl="0"/>
            <a:r>
              <a:rPr lang="nb-NO" noProof="0" dirty="0"/>
              <a:t>Andre nivå</a:t>
            </a:r>
          </a:p>
          <a:p>
            <a:pPr lvl="2" rtl="0"/>
            <a:r>
              <a:rPr lang="nb-NO" noProof="0" dirty="0"/>
              <a:t>Tredje nivå</a:t>
            </a:r>
          </a:p>
          <a:p>
            <a:pPr lvl="3" rtl="0"/>
            <a:r>
              <a:rPr lang="nb-NO" noProof="0" dirty="0"/>
              <a:t>Fjerde nivå</a:t>
            </a:r>
          </a:p>
          <a:p>
            <a:pPr lvl="4" rtl="0"/>
            <a:r>
              <a:rPr lang="nb-NO" noProof="0" dirty="0"/>
              <a:t>Femte nivå</a:t>
            </a:r>
          </a:p>
        </p:txBody>
      </p:sp>
      <p:sp>
        <p:nvSpPr>
          <p:cNvPr id="4" name="Plassholder for dato 3"/>
          <p:cNvSpPr>
            <a:spLocks noGrp="1"/>
          </p:cNvSpPr>
          <p:nvPr>
            <p:ph type="dt" sz="half" idx="2"/>
          </p:nvPr>
        </p:nvSpPr>
        <p:spPr>
          <a:xfrm>
            <a:off x="1024131"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DBC444-6EA5-411C-A7ED-FF2FCEB26079}" type="datetime1">
              <a:rPr lang="nb-NO" noProof="0" smtClean="0"/>
              <a:t>07.09.2020</a:t>
            </a:fld>
            <a:endParaRPr lang="nb-NO" noProof="0" dirty="0"/>
          </a:p>
        </p:txBody>
      </p:sp>
      <p:sp>
        <p:nvSpPr>
          <p:cNvPr id="5" name="Plassholder for bunntekst 4"/>
          <p:cNvSpPr>
            <a:spLocks noGrp="1"/>
          </p:cNvSpPr>
          <p:nvPr>
            <p:ph type="ftr" sz="quarter" idx="3"/>
          </p:nvPr>
        </p:nvSpPr>
        <p:spPr>
          <a:xfrm>
            <a:off x="4842932" y="6470704"/>
            <a:ext cx="5901460"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r>
              <a:rPr lang="nb-NO" noProof="0" smtClean="0"/>
              <a:t>Revision 2</a:t>
            </a:r>
            <a:endParaRPr lang="nb-NO" noProof="0" dirty="0"/>
          </a:p>
        </p:txBody>
      </p:sp>
      <p:sp>
        <p:nvSpPr>
          <p:cNvPr id="6" name="Plassholder for lysbildenummer 5"/>
          <p:cNvSpPr>
            <a:spLocks noGrp="1"/>
          </p:cNvSpPr>
          <p:nvPr>
            <p:ph type="sldNum" sz="quarter" idx="4"/>
          </p:nvPr>
        </p:nvSpPr>
        <p:spPr>
          <a:xfrm>
            <a:off x="10837333" y="6470704"/>
            <a:ext cx="973668"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AB73BC-B049-4115-A692-8D63A059BFB8}" type="slidenum">
              <a:rPr lang="nb-NO" noProof="0" smtClean="0"/>
              <a:pPr rtl="0"/>
              <a:t>‹#›</a:t>
            </a:fld>
            <a:endParaRPr lang="nb-NO" noProof="0" dirty="0"/>
          </a:p>
        </p:txBody>
      </p:sp>
      <p:cxnSp>
        <p:nvCxnSpPr>
          <p:cNvPr id="7" name="Rett linje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image" Target="../media/image23.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8.jpeg"/><Relationship Id="rId4" Type="http://schemas.openxmlformats.org/officeDocument/2006/relationships/image" Target="../media/image27.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3.jpe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2.jpeg"/><Relationship Id="rId4" Type="http://schemas.openxmlformats.org/officeDocument/2006/relationships/image" Target="../media/image31.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en.wikipedia.org/wiki/Client-side_encryption"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github.com/flaskevann/MyS3"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aws.amazon.com/s3/pricing/" TargetMode="External"/><Relationship Id="rId4" Type="http://schemas.openxmlformats.org/officeDocument/2006/relationships/hyperlink" Target="https://aws.amazon.com/premiumsupport/knowledge-center/create-and-activate-aws-accoun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8.jpeg"/><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ktangel 1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 y="1"/>
            <a:ext cx="12188725"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b-NO" dirty="0"/>
          </a:p>
        </p:txBody>
      </p:sp>
      <p:pic>
        <p:nvPicPr>
          <p:cNvPr id="4104" name="Picture 8" descr="Silver Hard Drive Interals"/>
          <p:cNvPicPr>
            <a:picLocks noChangeAspect="1" noChangeArrowheads="1"/>
          </p:cNvPicPr>
          <p:nvPr/>
        </p:nvPicPr>
        <p:blipFill>
          <a:blip r:embed="rId3"/>
          <a:srcRect t="15496"/>
          <a:stretch>
            <a:fillRect/>
          </a:stretch>
        </p:blipFill>
        <p:spPr bwMode="auto">
          <a:xfrm>
            <a:off x="0" y="-10844"/>
            <a:ext cx="12192000" cy="6868844"/>
          </a:xfrm>
          <a:prstGeom prst="rect">
            <a:avLst/>
          </a:prstGeom>
          <a:noFill/>
        </p:spPr>
      </p:pic>
      <p:sp>
        <p:nvSpPr>
          <p:cNvPr id="21" name="Rektangel 20">
            <a:extLst>
              <a:ext uri="{FF2B5EF4-FFF2-40B4-BE49-F238E27FC236}">
                <a16:creationId xmlns:a16="http://schemas.microsoft.com/office/drawing/2014/main" xmlns="" id="{EAA48FC5-3C83-4F1B-BC33-DF0B588F83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96788" y="3064931"/>
            <a:ext cx="8295214"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nb-NO" dirty="0"/>
          </a:p>
        </p:txBody>
      </p:sp>
      <p:sp>
        <p:nvSpPr>
          <p:cNvPr id="2" name="Tittel 1">
            <a:extLst>
              <a:ext uri="{FF2B5EF4-FFF2-40B4-BE49-F238E27FC236}">
                <a16:creationId xmlns:a16="http://schemas.microsoft.com/office/drawing/2014/main" xmlns="" id="{DE3D84FB-5D02-47D2-98FD-4F01A02E2AEA}"/>
              </a:ext>
            </a:extLst>
          </p:cNvPr>
          <p:cNvSpPr>
            <a:spLocks noGrp="1"/>
          </p:cNvSpPr>
          <p:nvPr>
            <p:ph type="ctrTitle"/>
          </p:nvPr>
        </p:nvSpPr>
        <p:spPr>
          <a:xfrm>
            <a:off x="4248150" y="3097427"/>
            <a:ext cx="7562853" cy="1014284"/>
          </a:xfrm>
        </p:spPr>
        <p:txBody>
          <a:bodyPr rtlCol="0" anchor="b">
            <a:normAutofit/>
          </a:bodyPr>
          <a:lstStyle/>
          <a:p>
            <a:pPr algn="l"/>
            <a:r>
              <a:rPr lang="nb-NO" sz="4400" cap="none" dirty="0" smtClean="0">
                <a:solidFill>
                  <a:srgbClr val="FFFFFF"/>
                </a:solidFill>
                <a:latin typeface="Book Antiqua" pitchFamily="18" charset="0"/>
              </a:rPr>
              <a:t>How To Use MyS3</a:t>
            </a:r>
            <a:endParaRPr lang="nb-NO" sz="4400" cap="none" dirty="0">
              <a:solidFill>
                <a:srgbClr val="FFFFFF"/>
              </a:solidFill>
              <a:latin typeface="Book Antiqua" pitchFamily="18" charset="0"/>
            </a:endParaRPr>
          </a:p>
        </p:txBody>
      </p:sp>
      <p:cxnSp>
        <p:nvCxnSpPr>
          <p:cNvPr id="23" name="Rett linje 22">
            <a:extLst>
              <a:ext uri="{FF2B5EF4-FFF2-40B4-BE49-F238E27FC236}">
                <a16:creationId xmlns:a16="http://schemas.microsoft.com/office/drawing/2014/main" xmlns="" id="{62F01714-1A39-4194-BD47-8A9960C5998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309350" y="4666480"/>
            <a:ext cx="6832500"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
        <p:nvSpPr>
          <p:cNvPr id="8" name="Tittel 1">
            <a:extLst>
              <a:ext uri="{FF2B5EF4-FFF2-40B4-BE49-F238E27FC236}">
                <a16:creationId xmlns:a16="http://schemas.microsoft.com/office/drawing/2014/main" xmlns="" id="{DE3D84FB-5D02-47D2-98FD-4F01A02E2AEA}"/>
              </a:ext>
            </a:extLst>
          </p:cNvPr>
          <p:cNvSpPr txBox="1">
            <a:spLocks/>
          </p:cNvSpPr>
          <p:nvPr/>
        </p:nvSpPr>
        <p:spPr>
          <a:xfrm>
            <a:off x="4269687" y="3262185"/>
            <a:ext cx="7664883" cy="1233615"/>
          </a:xfrm>
          <a:prstGeom prst="rect">
            <a:avLst/>
          </a:prstGeom>
        </p:spPr>
        <p:txBody>
          <a:bodyPr vert="horz" lIns="91440" tIns="45720" rIns="91440" bIns="45720" rtlCol="0" anchor="b">
            <a:normAutofit/>
          </a:bodyPr>
          <a:lstStyle/>
          <a:p>
            <a:pPr lvl="0" defTabSz="914400">
              <a:lnSpc>
                <a:spcPct val="80000"/>
              </a:lnSpc>
              <a:spcBef>
                <a:spcPct val="0"/>
              </a:spcBef>
            </a:pPr>
            <a:r>
              <a:rPr lang="nb-NO" spc="100" dirty="0" smtClean="0">
                <a:solidFill>
                  <a:srgbClr val="FFFFFF"/>
                </a:solidFill>
                <a:latin typeface="Book Antiqua" pitchFamily="18" charset="0"/>
                <a:ea typeface="+mj-ea"/>
                <a:cs typeface="+mj-cs"/>
              </a:rPr>
              <a:t>E</a:t>
            </a:r>
            <a:r>
              <a:rPr lang="nb-NO" spc="50" dirty="0" smtClean="0">
                <a:solidFill>
                  <a:srgbClr val="FFFFFF"/>
                </a:solidFill>
                <a:latin typeface="Book Antiqua" pitchFamily="18" charset="0"/>
                <a:ea typeface="+mj-ea"/>
                <a:cs typeface="+mj-cs"/>
              </a:rPr>
              <a:t>ncrypt your files on the fly and sync with Amazon cloud</a:t>
            </a:r>
            <a:endParaRPr kumimoji="0" lang="nb-NO" i="0" u="none" strike="noStrike" kern="1200" cap="none" spc="50" normalizeH="0" noProof="0" dirty="0">
              <a:ln>
                <a:noFill/>
              </a:ln>
              <a:solidFill>
                <a:srgbClr val="FFFFFF"/>
              </a:solidFill>
              <a:effectLst/>
              <a:uLnTx/>
              <a:uFillTx/>
              <a:latin typeface="Book Antiqua" pitchFamily="18" charset="0"/>
              <a:ea typeface="+mj-ea"/>
              <a:cs typeface="+mj-cs"/>
            </a:endParaRPr>
          </a:p>
        </p:txBody>
      </p:sp>
      <p:sp>
        <p:nvSpPr>
          <p:cNvPr id="13" name="Undertittel 2">
            <a:extLst>
              <a:ext uri="{FF2B5EF4-FFF2-40B4-BE49-F238E27FC236}">
                <a16:creationId xmlns:a16="http://schemas.microsoft.com/office/drawing/2014/main" xmlns="" id="{E9F6641D-ADF3-40BD-9BA3-E740E77C8826}"/>
              </a:ext>
            </a:extLst>
          </p:cNvPr>
          <p:cNvSpPr txBox="1">
            <a:spLocks/>
          </p:cNvSpPr>
          <p:nvPr/>
        </p:nvSpPr>
        <p:spPr>
          <a:xfrm>
            <a:off x="4253211" y="4819650"/>
            <a:ext cx="7693324" cy="626879"/>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ts val="0"/>
              </a:spcBef>
              <a:spcAft>
                <a:spcPts val="200"/>
              </a:spcAft>
              <a:buClr>
                <a:schemeClr val="accent1"/>
              </a:buClr>
              <a:buSzPct val="100000"/>
              <a:buFont typeface="Tw Cen MT" panose="020B0602020104020603" pitchFamily="34" charset="0"/>
              <a:buNone/>
              <a:tabLst/>
              <a:defRPr/>
            </a:pPr>
            <a:r>
              <a:rPr kumimoji="0" lang="nb-NO" sz="1800" b="1" i="0" u="none" strike="noStrike" kern="1200" cap="none" spc="0" normalizeH="0" baseline="0" noProof="0" dirty="0" smtClean="0">
                <a:ln>
                  <a:noFill/>
                </a:ln>
                <a:solidFill>
                  <a:srgbClr val="FFFFFF"/>
                </a:solidFill>
                <a:effectLst/>
                <a:uLnTx/>
                <a:uFillTx/>
                <a:latin typeface="Book Antiqua" pitchFamily="18" charset="0"/>
              </a:rPr>
              <a:t>Ove Bakken</a:t>
            </a:r>
            <a:endParaRPr kumimoji="0" lang="nb-NO" sz="1800" b="1" i="0" u="none" strike="noStrike" kern="1200" cap="none" spc="0" normalizeH="0" baseline="0" noProof="0" dirty="0">
              <a:ln>
                <a:noFill/>
              </a:ln>
              <a:solidFill>
                <a:srgbClr val="FFFFFF"/>
              </a:solidFill>
              <a:effectLst/>
              <a:uLnTx/>
              <a:uFillTx/>
              <a:latin typeface="Book Antiqua" pitchFamily="18" charset="0"/>
            </a:endParaRPr>
          </a:p>
        </p:txBody>
      </p:sp>
      <p:sp>
        <p:nvSpPr>
          <p:cNvPr id="16" name="Subtitle 11"/>
          <p:cNvSpPr>
            <a:spLocks noGrp="1"/>
          </p:cNvSpPr>
          <p:nvPr>
            <p:ph type="subTitle" idx="1"/>
          </p:nvPr>
        </p:nvSpPr>
        <p:spPr>
          <a:xfrm>
            <a:off x="9639300" y="5467350"/>
            <a:ext cx="2286000" cy="1390650"/>
          </a:xfrm>
        </p:spPr>
        <p:txBody>
          <a:bodyPr>
            <a:normAutofit/>
          </a:bodyPr>
          <a:lstStyle/>
          <a:p>
            <a:pPr algn="r"/>
            <a:r>
              <a:rPr lang="nb-NO" sz="1600" smtClean="0">
                <a:solidFill>
                  <a:schemeClr val="bg1"/>
                </a:solidFill>
                <a:latin typeface="Book Antiqua" pitchFamily="18" charset="0"/>
              </a:rPr>
              <a:t>Revision </a:t>
            </a:r>
            <a:r>
              <a:rPr lang="nb-NO" sz="1600" smtClean="0">
                <a:solidFill>
                  <a:schemeClr val="bg1"/>
                </a:solidFill>
                <a:latin typeface="Book Antiqua" pitchFamily="18" charset="0"/>
              </a:rPr>
              <a:t>2</a:t>
            </a:r>
            <a:endParaRPr lang="nb-NO" sz="1600" dirty="0" smtClean="0">
              <a:solidFill>
                <a:schemeClr val="bg1"/>
              </a:solidFill>
              <a:latin typeface="Book Antiqua" pitchFamily="18" charset="0"/>
            </a:endParaRPr>
          </a:p>
          <a:p>
            <a:pPr algn="r"/>
            <a:r>
              <a:rPr lang="nb-NO" sz="1600" smtClean="0">
                <a:solidFill>
                  <a:schemeClr val="bg1"/>
                </a:solidFill>
                <a:latin typeface="Book Antiqua" pitchFamily="18" charset="0"/>
              </a:rPr>
              <a:t>September </a:t>
            </a:r>
            <a:r>
              <a:rPr lang="nb-NO" sz="1600" smtClean="0">
                <a:solidFill>
                  <a:schemeClr val="bg1"/>
                </a:solidFill>
                <a:latin typeface="Book Antiqua" pitchFamily="18" charset="0"/>
              </a:rPr>
              <a:t>7th</a:t>
            </a:r>
            <a:r>
              <a:rPr lang="nb-NO" sz="1600" dirty="0" smtClean="0">
                <a:solidFill>
                  <a:schemeClr val="bg1"/>
                </a:solidFill>
                <a:latin typeface="Book Antiqua" pitchFamily="18" charset="0"/>
              </a:rPr>
              <a:t>, 2020</a:t>
            </a:r>
          </a:p>
          <a:p>
            <a:pPr algn="r"/>
            <a:r>
              <a:rPr lang="nb-NO" sz="1600" dirty="0" smtClean="0">
                <a:solidFill>
                  <a:schemeClr val="bg1"/>
                </a:solidFill>
                <a:latin typeface="Book Antiqua" pitchFamily="18" charset="0"/>
              </a:rPr>
              <a:t>Norway, Innlandet</a:t>
            </a:r>
            <a:endParaRPr lang="nb-NO" sz="1600" dirty="0">
              <a:solidFill>
                <a:schemeClr val="bg1"/>
              </a:solidFill>
              <a:latin typeface="Book Antiqua" pitchFamily="18" charset="0"/>
            </a:endParaRPr>
          </a:p>
        </p:txBody>
      </p:sp>
      <p:cxnSp>
        <p:nvCxnSpPr>
          <p:cNvPr id="10" name="Straight Connector 9"/>
          <p:cNvCxnSpPr/>
          <p:nvPr/>
        </p:nvCxnSpPr>
        <p:spPr>
          <a:xfrm flipV="1">
            <a:off x="4311244" y="4665881"/>
            <a:ext cx="6912000" cy="0"/>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p:txBody>
          <a:bodyPr/>
          <a:lstStyle/>
          <a:p>
            <a:pPr rtl="0"/>
            <a:r>
              <a:rPr lang="nb-NO" noProof="0" smtClean="0"/>
              <a:t>Revision 2</a:t>
            </a:r>
            <a:endParaRPr lang="nb-NO" noProof="0" dirty="0"/>
          </a:p>
        </p:txBody>
      </p:sp>
    </p:spTree>
    <p:extLst>
      <p:ext uri="{BB962C8B-B14F-4D97-AF65-F5344CB8AC3E}">
        <p14:creationId xmlns:p14="http://schemas.microsoft.com/office/powerpoint/2010/main" xmlns="" val="2806257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ktangel 1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 y="1"/>
            <a:ext cx="12188725"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b-NO" dirty="0"/>
          </a:p>
        </p:txBody>
      </p:sp>
      <p:pic>
        <p:nvPicPr>
          <p:cNvPr id="4104" name="Picture 8" descr="Silver Hard Drive Interals"/>
          <p:cNvPicPr>
            <a:picLocks noChangeAspect="1" noChangeArrowheads="1"/>
          </p:cNvPicPr>
          <p:nvPr/>
        </p:nvPicPr>
        <p:blipFill>
          <a:blip r:embed="rId3"/>
          <a:stretch>
            <a:fillRect/>
          </a:stretch>
        </p:blipFill>
        <p:spPr bwMode="auto">
          <a:xfrm>
            <a:off x="0" y="-10844"/>
            <a:ext cx="12192000" cy="6868844"/>
          </a:xfrm>
          <a:prstGeom prst="rect">
            <a:avLst/>
          </a:prstGeom>
          <a:noFill/>
        </p:spPr>
      </p:pic>
      <p:sp>
        <p:nvSpPr>
          <p:cNvPr id="24" name="Rectangle 23"/>
          <p:cNvSpPr/>
          <p:nvPr/>
        </p:nvSpPr>
        <p:spPr>
          <a:xfrm>
            <a:off x="9728886" y="411225"/>
            <a:ext cx="2474989" cy="978188"/>
          </a:xfrm>
          <a:prstGeom prst="rect">
            <a:avLst/>
          </a:prstGeom>
          <a:solidFill>
            <a:schemeClr val="tx1">
              <a:alpha val="84000"/>
            </a:schemeClr>
          </a:solidFill>
          <a:ln>
            <a:noFill/>
          </a:ln>
          <a:effectLst>
            <a:outerShdw blurRad="50800" dist="38100" dir="8100000" algn="tr" rotWithShape="0">
              <a:prstClr val="black">
                <a:alpha val="40000"/>
              </a:prstClr>
            </a:outerShdw>
          </a:effectLst>
          <a:scene3d>
            <a:camera prst="orthographicFront"/>
            <a:lightRig rig="threePt" dir="t"/>
          </a:scene3d>
          <a:sp3d>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9" name="Undertittel 2">
            <a:extLst>
              <a:ext uri="{FF2B5EF4-FFF2-40B4-BE49-F238E27FC236}">
                <a16:creationId xmlns:a16="http://schemas.microsoft.com/office/drawing/2014/main" xmlns="" id="{E9F6641D-ADF3-40BD-9BA3-E740E77C8826}"/>
              </a:ext>
            </a:extLst>
          </p:cNvPr>
          <p:cNvSpPr txBox="1">
            <a:spLocks/>
          </p:cNvSpPr>
          <p:nvPr/>
        </p:nvSpPr>
        <p:spPr>
          <a:xfrm>
            <a:off x="9863405" y="1012371"/>
            <a:ext cx="1443486" cy="25268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ts val="0"/>
              </a:spcBef>
              <a:spcAft>
                <a:spcPts val="200"/>
              </a:spcAft>
              <a:buClr>
                <a:schemeClr val="accent1"/>
              </a:buClr>
              <a:buSzPct val="100000"/>
              <a:buFont typeface="Tw Cen MT" panose="020B0602020104020603" pitchFamily="34" charset="0"/>
              <a:buNone/>
              <a:tabLst/>
              <a:defRPr/>
            </a:pPr>
            <a:r>
              <a:rPr kumimoji="0" lang="nb-NO" sz="1200" b="1" i="0" u="none" strike="noStrike" kern="1200" cap="none" normalizeH="0" noProof="0" dirty="0" smtClean="0">
                <a:ln>
                  <a:noFill/>
                </a:ln>
                <a:solidFill>
                  <a:srgbClr val="FFFFFF"/>
                </a:solidFill>
                <a:effectLst/>
                <a:uLnTx/>
                <a:uFillTx/>
                <a:latin typeface="Book Antiqua" pitchFamily="18" charset="0"/>
              </a:rPr>
              <a:t>Ove Bakken</a:t>
            </a:r>
            <a:endParaRPr kumimoji="0" lang="nb-NO" sz="1200" b="1" i="0" u="none" strike="noStrike" kern="1200" cap="none" normalizeH="0" noProof="0" dirty="0">
              <a:ln>
                <a:noFill/>
              </a:ln>
              <a:solidFill>
                <a:srgbClr val="FFFFFF"/>
              </a:solidFill>
              <a:effectLst/>
              <a:uLnTx/>
              <a:uFillTx/>
              <a:latin typeface="Book Antiqua" pitchFamily="18" charset="0"/>
            </a:endParaRPr>
          </a:p>
        </p:txBody>
      </p:sp>
      <p:cxnSp>
        <p:nvCxnSpPr>
          <p:cNvPr id="18" name="Straight Connector 17"/>
          <p:cNvCxnSpPr/>
          <p:nvPr/>
        </p:nvCxnSpPr>
        <p:spPr>
          <a:xfrm>
            <a:off x="9945992" y="962886"/>
            <a:ext cx="1965025" cy="152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31" name="Tittel 1">
            <a:extLst>
              <a:ext uri="{FF2B5EF4-FFF2-40B4-BE49-F238E27FC236}">
                <a16:creationId xmlns:a16="http://schemas.microsoft.com/office/drawing/2014/main" xmlns="" id="{DE3D84FB-5D02-47D2-98FD-4F01A02E2AEA}"/>
              </a:ext>
            </a:extLst>
          </p:cNvPr>
          <p:cNvSpPr txBox="1">
            <a:spLocks/>
          </p:cNvSpPr>
          <p:nvPr/>
        </p:nvSpPr>
        <p:spPr>
          <a:xfrm>
            <a:off x="0" y="0"/>
            <a:ext cx="10996551" cy="1828799"/>
          </a:xfrm>
          <a:prstGeom prst="rect">
            <a:avLst/>
          </a:prstGeom>
        </p:spPr>
        <p:txBody>
          <a:bodyPr vert="horz" lIns="91440" tIns="45720" rIns="91440" bIns="45720" rtlCol="0" anchor="ctr">
            <a:normAutofit/>
          </a:bodyPr>
          <a:lstStyle/>
          <a:p>
            <a:pPr lvl="0" algn="ctr" defTabSz="914400">
              <a:lnSpc>
                <a:spcPct val="80000"/>
              </a:lnSpc>
              <a:spcBef>
                <a:spcPct val="0"/>
              </a:spcBef>
            </a:pPr>
            <a:r>
              <a:rPr kumimoji="0" lang="nb-NO" sz="5400" b="0" i="0" u="none" strike="noStrike" kern="1200" cap="none" spc="200" normalizeH="0" noProof="0" dirty="0" smtClean="0">
                <a:ln>
                  <a:noFill/>
                </a:ln>
                <a:solidFill>
                  <a:schemeClr val="tx1"/>
                </a:solidFill>
                <a:effectLst/>
                <a:uLnTx/>
                <a:uFillTx/>
                <a:latin typeface="Book Antiqua" pitchFamily="18" charset="0"/>
                <a:ea typeface="+mj-ea"/>
                <a:cs typeface="+mj-cs"/>
              </a:rPr>
              <a:t>Setup IAM User</a:t>
            </a:r>
            <a:endParaRPr kumimoji="0" lang="nb-NO" sz="5400" b="0" i="0" u="none" strike="noStrike" kern="1200" cap="none" spc="200" normalizeH="0" baseline="0" noProof="0" dirty="0">
              <a:ln>
                <a:noFill/>
              </a:ln>
              <a:solidFill>
                <a:schemeClr val="tx1"/>
              </a:solidFill>
              <a:effectLst/>
              <a:uLnTx/>
              <a:uFillTx/>
              <a:latin typeface="Book Antiqua" pitchFamily="18" charset="0"/>
              <a:ea typeface="+mj-ea"/>
              <a:cs typeface="+mj-cs"/>
            </a:endParaRPr>
          </a:p>
        </p:txBody>
      </p:sp>
      <p:sp>
        <p:nvSpPr>
          <p:cNvPr id="32" name="Rectangle 31"/>
          <p:cNvSpPr/>
          <p:nvPr/>
        </p:nvSpPr>
        <p:spPr>
          <a:xfrm>
            <a:off x="997525" y="1738142"/>
            <a:ext cx="10634302" cy="923330"/>
          </a:xfrm>
          <a:prstGeom prst="rect">
            <a:avLst/>
          </a:prstGeom>
        </p:spPr>
        <p:txBody>
          <a:bodyPr wrap="square">
            <a:spAutoFit/>
          </a:bodyPr>
          <a:lstStyle/>
          <a:p>
            <a:pPr marL="342900" indent="-342900"/>
            <a:r>
              <a:rPr lang="nb-NO" spc="100" dirty="0" smtClean="0">
                <a:latin typeface="Book Antiqua" pitchFamily="18" charset="0"/>
              </a:rPr>
              <a:t>Go back to the browser tab where you began setting up your user and refresh the list.</a:t>
            </a:r>
          </a:p>
          <a:p>
            <a:pPr marL="342900" indent="-342900"/>
            <a:endParaRPr lang="nb-NO" spc="100" dirty="0" smtClean="0">
              <a:latin typeface="Book Antiqua" pitchFamily="18" charset="0"/>
            </a:endParaRPr>
          </a:p>
          <a:p>
            <a:pPr marL="342900" indent="-342900"/>
            <a:r>
              <a:rPr lang="nb-NO" spc="100" dirty="0" smtClean="0">
                <a:latin typeface="Book Antiqua" pitchFamily="18" charset="0"/>
              </a:rPr>
              <a:t>Find your newly created policy by typing the first few letters, then check it and hit next:</a:t>
            </a:r>
          </a:p>
        </p:txBody>
      </p:sp>
      <p:sp>
        <p:nvSpPr>
          <p:cNvPr id="12" name="Footer Placeholder 11"/>
          <p:cNvSpPr>
            <a:spLocks noGrp="1"/>
          </p:cNvSpPr>
          <p:nvPr>
            <p:ph type="ftr" sz="quarter" idx="11"/>
          </p:nvPr>
        </p:nvSpPr>
        <p:spPr/>
        <p:txBody>
          <a:bodyPr/>
          <a:lstStyle/>
          <a:p>
            <a:pPr rtl="0"/>
            <a:r>
              <a:rPr lang="nb-NO" noProof="0" smtClean="0"/>
              <a:t>Revision 2</a:t>
            </a:r>
            <a:endParaRPr lang="nb-NO" noProof="0" dirty="0"/>
          </a:p>
        </p:txBody>
      </p:sp>
      <p:sp>
        <p:nvSpPr>
          <p:cNvPr id="11" name="Tittel 1">
            <a:extLst>
              <a:ext uri="{FF2B5EF4-FFF2-40B4-BE49-F238E27FC236}">
                <a16:creationId xmlns:a16="http://schemas.microsoft.com/office/drawing/2014/main" xmlns="" id="{DE3D84FB-5D02-47D2-98FD-4F01A02E2AEA}"/>
              </a:ext>
            </a:extLst>
          </p:cNvPr>
          <p:cNvSpPr txBox="1">
            <a:spLocks/>
          </p:cNvSpPr>
          <p:nvPr/>
        </p:nvSpPr>
        <p:spPr>
          <a:xfrm>
            <a:off x="9863407" y="604065"/>
            <a:ext cx="2156307" cy="322770"/>
          </a:xfrm>
          <a:prstGeom prst="rect">
            <a:avLst/>
          </a:prstGeom>
        </p:spPr>
        <p:txBody>
          <a:bodyPr vert="horz" lIns="91440" tIns="45720" rIns="91440" bIns="45720" rtlCol="0" anchor="b">
            <a:noAutofit/>
          </a:bodyPr>
          <a:lstStyle/>
          <a:p>
            <a:pPr lvl="0" defTabSz="914400">
              <a:lnSpc>
                <a:spcPct val="80000"/>
              </a:lnSpc>
              <a:spcBef>
                <a:spcPct val="0"/>
              </a:spcBef>
              <a:defRPr/>
            </a:pPr>
            <a:r>
              <a:rPr lang="nb-NO" dirty="0" smtClean="0">
                <a:solidFill>
                  <a:srgbClr val="FFFFFF"/>
                </a:solidFill>
                <a:latin typeface="Book Antiqua" pitchFamily="18" charset="0"/>
              </a:rPr>
              <a:t>How To Use MyS3</a:t>
            </a:r>
            <a:endParaRPr kumimoji="0" lang="nb-NO" b="0" i="0" u="none" strike="noStrike" kern="1200" cap="none" normalizeH="0" noProof="0" dirty="0">
              <a:ln>
                <a:noFill/>
              </a:ln>
              <a:solidFill>
                <a:srgbClr val="FFFFFF"/>
              </a:solidFill>
              <a:effectLst/>
              <a:uLnTx/>
              <a:uFillTx/>
              <a:latin typeface="Book Antiqua" pitchFamily="18" charset="0"/>
              <a:ea typeface="+mj-ea"/>
              <a:cs typeface="+mj-cs"/>
            </a:endParaRPr>
          </a:p>
        </p:txBody>
      </p:sp>
      <p:pic>
        <p:nvPicPr>
          <p:cNvPr id="7170" name="Picture 2" descr="C:\Users\dreamy\Documents\MyS3 documentation\IAM 8.jpg"/>
          <p:cNvPicPr>
            <a:picLocks noChangeAspect="1" noChangeArrowheads="1"/>
          </p:cNvPicPr>
          <p:nvPr/>
        </p:nvPicPr>
        <p:blipFill>
          <a:blip r:embed="rId4"/>
          <a:srcRect l="3399" r="340"/>
          <a:stretch>
            <a:fillRect/>
          </a:stretch>
        </p:blipFill>
        <p:spPr bwMode="auto">
          <a:xfrm>
            <a:off x="3241748" y="2810992"/>
            <a:ext cx="4551245" cy="3626706"/>
          </a:xfrm>
          <a:prstGeom prst="rect">
            <a:avLst/>
          </a:prstGeom>
          <a:noFill/>
          <a:ln w="25400">
            <a:solidFill>
              <a:srgbClr val="92D050"/>
            </a:solidFill>
          </a:ln>
        </p:spPr>
      </p:pic>
      <p:sp>
        <p:nvSpPr>
          <p:cNvPr id="17" name="TextBox 16"/>
          <p:cNvSpPr txBox="1"/>
          <p:nvPr/>
        </p:nvSpPr>
        <p:spPr>
          <a:xfrm>
            <a:off x="7241093" y="3698766"/>
            <a:ext cx="366590" cy="461319"/>
          </a:xfrm>
          <a:prstGeom prst="rect">
            <a:avLst/>
          </a:prstGeom>
          <a:noFill/>
        </p:spPr>
        <p:txBody>
          <a:bodyPr wrap="square" rtlCol="0">
            <a:spAutoFit/>
          </a:bodyPr>
          <a:lstStyle/>
          <a:p>
            <a:r>
              <a:rPr lang="nb-NO" sz="2400" b="1" dirty="0" smtClean="0">
                <a:solidFill>
                  <a:srgbClr val="92D050"/>
                </a:solidFill>
              </a:rPr>
              <a:t>&gt;</a:t>
            </a:r>
            <a:endParaRPr lang="nb-NO" sz="2400" b="1" dirty="0">
              <a:solidFill>
                <a:srgbClr val="92D050"/>
              </a:solidFill>
            </a:endParaRPr>
          </a:p>
        </p:txBody>
      </p:sp>
      <p:sp>
        <p:nvSpPr>
          <p:cNvPr id="20" name="TextBox 19"/>
          <p:cNvSpPr txBox="1"/>
          <p:nvPr/>
        </p:nvSpPr>
        <p:spPr>
          <a:xfrm>
            <a:off x="4506127" y="3954140"/>
            <a:ext cx="366590" cy="461319"/>
          </a:xfrm>
          <a:prstGeom prst="rect">
            <a:avLst/>
          </a:prstGeom>
          <a:noFill/>
        </p:spPr>
        <p:txBody>
          <a:bodyPr wrap="square" rtlCol="0">
            <a:spAutoFit/>
          </a:bodyPr>
          <a:lstStyle/>
          <a:p>
            <a:r>
              <a:rPr lang="nb-NO" sz="2400" b="1" dirty="0" smtClean="0">
                <a:solidFill>
                  <a:srgbClr val="92D050"/>
                </a:solidFill>
              </a:rPr>
              <a:t>&lt;</a:t>
            </a:r>
            <a:endParaRPr lang="nb-NO" sz="2400" b="1" dirty="0">
              <a:solidFill>
                <a:srgbClr val="92D050"/>
              </a:solidFill>
            </a:endParaRPr>
          </a:p>
        </p:txBody>
      </p:sp>
      <p:sp>
        <p:nvSpPr>
          <p:cNvPr id="21" name="TextBox 20"/>
          <p:cNvSpPr txBox="1"/>
          <p:nvPr/>
        </p:nvSpPr>
        <p:spPr>
          <a:xfrm>
            <a:off x="3373430" y="4304244"/>
            <a:ext cx="366590" cy="461319"/>
          </a:xfrm>
          <a:prstGeom prst="rect">
            <a:avLst/>
          </a:prstGeom>
          <a:noFill/>
        </p:spPr>
        <p:txBody>
          <a:bodyPr wrap="square" rtlCol="0">
            <a:spAutoFit/>
          </a:bodyPr>
          <a:lstStyle/>
          <a:p>
            <a:r>
              <a:rPr lang="nb-NO" sz="2400" b="1" dirty="0" smtClean="0">
                <a:solidFill>
                  <a:srgbClr val="92D050"/>
                </a:solidFill>
              </a:rPr>
              <a:t>&gt;</a:t>
            </a:r>
            <a:endParaRPr lang="nb-NO" sz="2400" b="1" dirty="0">
              <a:solidFill>
                <a:srgbClr val="92D050"/>
              </a:solidFill>
            </a:endParaRPr>
          </a:p>
        </p:txBody>
      </p:sp>
      <p:sp>
        <p:nvSpPr>
          <p:cNvPr id="26" name="TextBox 25"/>
          <p:cNvSpPr txBox="1"/>
          <p:nvPr/>
        </p:nvSpPr>
        <p:spPr>
          <a:xfrm>
            <a:off x="7323470" y="5873553"/>
            <a:ext cx="366590" cy="461319"/>
          </a:xfrm>
          <a:prstGeom prst="rect">
            <a:avLst/>
          </a:prstGeom>
          <a:noFill/>
        </p:spPr>
        <p:txBody>
          <a:bodyPr wrap="square" rtlCol="0">
            <a:spAutoFit/>
          </a:bodyPr>
          <a:lstStyle/>
          <a:p>
            <a:r>
              <a:rPr lang="nb-NO" sz="2400" b="1" dirty="0" smtClean="0">
                <a:solidFill>
                  <a:srgbClr val="92D050"/>
                </a:solidFill>
              </a:rPr>
              <a:t>v</a:t>
            </a:r>
            <a:endParaRPr lang="nb-NO" sz="2400" b="1" dirty="0">
              <a:solidFill>
                <a:srgbClr val="92D050"/>
              </a:solidFill>
            </a:endParaRPr>
          </a:p>
        </p:txBody>
      </p:sp>
    </p:spTree>
    <p:extLst>
      <p:ext uri="{BB962C8B-B14F-4D97-AF65-F5344CB8AC3E}">
        <p14:creationId xmlns:p14="http://schemas.microsoft.com/office/powerpoint/2010/main" xmlns="" val="28062570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ktangel 1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 y="1"/>
            <a:ext cx="12188725"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b-NO" dirty="0"/>
          </a:p>
        </p:txBody>
      </p:sp>
      <p:pic>
        <p:nvPicPr>
          <p:cNvPr id="4104" name="Picture 8" descr="Silver Hard Drive Interals"/>
          <p:cNvPicPr>
            <a:picLocks noChangeAspect="1" noChangeArrowheads="1"/>
          </p:cNvPicPr>
          <p:nvPr/>
        </p:nvPicPr>
        <p:blipFill>
          <a:blip r:embed="rId3"/>
          <a:stretch>
            <a:fillRect/>
          </a:stretch>
        </p:blipFill>
        <p:spPr bwMode="auto">
          <a:xfrm>
            <a:off x="0" y="-10844"/>
            <a:ext cx="12192000" cy="6868844"/>
          </a:xfrm>
          <a:prstGeom prst="rect">
            <a:avLst/>
          </a:prstGeom>
          <a:noFill/>
        </p:spPr>
      </p:pic>
      <p:sp>
        <p:nvSpPr>
          <p:cNvPr id="24" name="Rectangle 23"/>
          <p:cNvSpPr/>
          <p:nvPr/>
        </p:nvSpPr>
        <p:spPr>
          <a:xfrm>
            <a:off x="9728886" y="411225"/>
            <a:ext cx="2474989" cy="978188"/>
          </a:xfrm>
          <a:prstGeom prst="rect">
            <a:avLst/>
          </a:prstGeom>
          <a:solidFill>
            <a:schemeClr val="tx1">
              <a:alpha val="84000"/>
            </a:schemeClr>
          </a:solidFill>
          <a:ln>
            <a:noFill/>
          </a:ln>
          <a:effectLst>
            <a:outerShdw blurRad="50800" dist="38100" dir="8100000" algn="tr" rotWithShape="0">
              <a:prstClr val="black">
                <a:alpha val="40000"/>
              </a:prstClr>
            </a:outerShdw>
          </a:effectLst>
          <a:scene3d>
            <a:camera prst="orthographicFront"/>
            <a:lightRig rig="threePt" dir="t"/>
          </a:scene3d>
          <a:sp3d>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9" name="Undertittel 2">
            <a:extLst>
              <a:ext uri="{FF2B5EF4-FFF2-40B4-BE49-F238E27FC236}">
                <a16:creationId xmlns:a16="http://schemas.microsoft.com/office/drawing/2014/main" xmlns="" id="{E9F6641D-ADF3-40BD-9BA3-E740E77C8826}"/>
              </a:ext>
            </a:extLst>
          </p:cNvPr>
          <p:cNvSpPr txBox="1">
            <a:spLocks/>
          </p:cNvSpPr>
          <p:nvPr/>
        </p:nvSpPr>
        <p:spPr>
          <a:xfrm>
            <a:off x="9863405" y="1012371"/>
            <a:ext cx="1443486" cy="25268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ts val="0"/>
              </a:spcBef>
              <a:spcAft>
                <a:spcPts val="200"/>
              </a:spcAft>
              <a:buClr>
                <a:schemeClr val="accent1"/>
              </a:buClr>
              <a:buSzPct val="100000"/>
              <a:buFont typeface="Tw Cen MT" panose="020B0602020104020603" pitchFamily="34" charset="0"/>
              <a:buNone/>
              <a:tabLst/>
              <a:defRPr/>
            </a:pPr>
            <a:r>
              <a:rPr kumimoji="0" lang="nb-NO" sz="1200" b="1" i="0" u="none" strike="noStrike" kern="1200" cap="none" normalizeH="0" noProof="0" dirty="0" smtClean="0">
                <a:ln>
                  <a:noFill/>
                </a:ln>
                <a:solidFill>
                  <a:srgbClr val="FFFFFF"/>
                </a:solidFill>
                <a:effectLst/>
                <a:uLnTx/>
                <a:uFillTx/>
                <a:latin typeface="Book Antiqua" pitchFamily="18" charset="0"/>
              </a:rPr>
              <a:t>Ove Bakken</a:t>
            </a:r>
            <a:endParaRPr kumimoji="0" lang="nb-NO" sz="1200" b="1" i="0" u="none" strike="noStrike" kern="1200" cap="none" normalizeH="0" noProof="0" dirty="0">
              <a:ln>
                <a:noFill/>
              </a:ln>
              <a:solidFill>
                <a:srgbClr val="FFFFFF"/>
              </a:solidFill>
              <a:effectLst/>
              <a:uLnTx/>
              <a:uFillTx/>
              <a:latin typeface="Book Antiqua" pitchFamily="18" charset="0"/>
            </a:endParaRPr>
          </a:p>
        </p:txBody>
      </p:sp>
      <p:cxnSp>
        <p:nvCxnSpPr>
          <p:cNvPr id="18" name="Straight Connector 17"/>
          <p:cNvCxnSpPr/>
          <p:nvPr/>
        </p:nvCxnSpPr>
        <p:spPr>
          <a:xfrm>
            <a:off x="9945992" y="962886"/>
            <a:ext cx="1965025" cy="152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31" name="Tittel 1">
            <a:extLst>
              <a:ext uri="{FF2B5EF4-FFF2-40B4-BE49-F238E27FC236}">
                <a16:creationId xmlns:a16="http://schemas.microsoft.com/office/drawing/2014/main" xmlns="" id="{DE3D84FB-5D02-47D2-98FD-4F01A02E2AEA}"/>
              </a:ext>
            </a:extLst>
          </p:cNvPr>
          <p:cNvSpPr txBox="1">
            <a:spLocks/>
          </p:cNvSpPr>
          <p:nvPr/>
        </p:nvSpPr>
        <p:spPr>
          <a:xfrm>
            <a:off x="0" y="0"/>
            <a:ext cx="10996551" cy="1828799"/>
          </a:xfrm>
          <a:prstGeom prst="rect">
            <a:avLst/>
          </a:prstGeom>
        </p:spPr>
        <p:txBody>
          <a:bodyPr vert="horz" lIns="91440" tIns="45720" rIns="91440" bIns="45720" rtlCol="0" anchor="ctr">
            <a:normAutofit/>
          </a:bodyPr>
          <a:lstStyle/>
          <a:p>
            <a:pPr lvl="0" algn="ctr" defTabSz="914400">
              <a:lnSpc>
                <a:spcPct val="80000"/>
              </a:lnSpc>
              <a:spcBef>
                <a:spcPct val="0"/>
              </a:spcBef>
            </a:pPr>
            <a:r>
              <a:rPr kumimoji="0" lang="nb-NO" sz="5400" b="0" i="0" u="none" strike="noStrike" kern="1200" cap="none" spc="200" normalizeH="0" noProof="0" dirty="0" smtClean="0">
                <a:ln>
                  <a:noFill/>
                </a:ln>
                <a:solidFill>
                  <a:schemeClr val="tx1"/>
                </a:solidFill>
                <a:effectLst/>
                <a:uLnTx/>
                <a:uFillTx/>
                <a:latin typeface="Book Antiqua" pitchFamily="18" charset="0"/>
                <a:ea typeface="+mj-ea"/>
                <a:cs typeface="+mj-cs"/>
              </a:rPr>
              <a:t>Setup IAM User</a:t>
            </a:r>
            <a:endParaRPr kumimoji="0" lang="nb-NO" sz="5400" b="0" i="0" u="none" strike="noStrike" kern="1200" cap="none" spc="200" normalizeH="0" baseline="0" noProof="0" dirty="0">
              <a:ln>
                <a:noFill/>
              </a:ln>
              <a:solidFill>
                <a:schemeClr val="tx1"/>
              </a:solidFill>
              <a:effectLst/>
              <a:uLnTx/>
              <a:uFillTx/>
              <a:latin typeface="Book Antiqua" pitchFamily="18" charset="0"/>
              <a:ea typeface="+mj-ea"/>
              <a:cs typeface="+mj-cs"/>
            </a:endParaRPr>
          </a:p>
        </p:txBody>
      </p:sp>
      <p:sp>
        <p:nvSpPr>
          <p:cNvPr id="32" name="Rectangle 31"/>
          <p:cNvSpPr/>
          <p:nvPr/>
        </p:nvSpPr>
        <p:spPr>
          <a:xfrm>
            <a:off x="997525" y="1738142"/>
            <a:ext cx="10634302" cy="646331"/>
          </a:xfrm>
          <a:prstGeom prst="rect">
            <a:avLst/>
          </a:prstGeom>
        </p:spPr>
        <p:txBody>
          <a:bodyPr wrap="square">
            <a:spAutoFit/>
          </a:bodyPr>
          <a:lstStyle/>
          <a:p>
            <a:pPr marL="342900" indent="-342900"/>
            <a:r>
              <a:rPr lang="nb-NO" spc="100" dirty="0" smtClean="0">
                <a:latin typeface="Book Antiqua" pitchFamily="18" charset="0"/>
              </a:rPr>
              <a:t>The next step is tags (1). Please skip this. Then comes a review (2) and finally the </a:t>
            </a:r>
          </a:p>
          <a:p>
            <a:pPr marL="342900" indent="-342900"/>
            <a:r>
              <a:rPr lang="nb-NO" spc="100" dirty="0" smtClean="0">
                <a:latin typeface="Book Antiqua" pitchFamily="18" charset="0"/>
              </a:rPr>
              <a:t>credentials screen (3) which gives you </a:t>
            </a:r>
            <a:r>
              <a:rPr lang="nb-NO" spc="100" smtClean="0">
                <a:latin typeface="Book Antiqua" pitchFamily="18" charset="0"/>
              </a:rPr>
              <a:t>your </a:t>
            </a:r>
            <a:r>
              <a:rPr lang="nb-NO" spc="100" smtClean="0">
                <a:latin typeface="Book Antiqua" pitchFamily="18" charset="0"/>
              </a:rPr>
              <a:t>access credentials</a:t>
            </a:r>
            <a:r>
              <a:rPr lang="nb-NO" spc="100" dirty="0" smtClean="0">
                <a:latin typeface="Book Antiqua" pitchFamily="18" charset="0"/>
              </a:rPr>
              <a:t>:</a:t>
            </a:r>
          </a:p>
        </p:txBody>
      </p:sp>
      <p:sp>
        <p:nvSpPr>
          <p:cNvPr id="12" name="Footer Placeholder 11"/>
          <p:cNvSpPr>
            <a:spLocks noGrp="1"/>
          </p:cNvSpPr>
          <p:nvPr>
            <p:ph type="ftr" sz="quarter" idx="11"/>
          </p:nvPr>
        </p:nvSpPr>
        <p:spPr/>
        <p:txBody>
          <a:bodyPr/>
          <a:lstStyle/>
          <a:p>
            <a:pPr rtl="0"/>
            <a:r>
              <a:rPr lang="nb-NO" noProof="0" smtClean="0"/>
              <a:t>Revision 2</a:t>
            </a:r>
            <a:endParaRPr lang="nb-NO" noProof="0" dirty="0"/>
          </a:p>
        </p:txBody>
      </p:sp>
      <p:sp>
        <p:nvSpPr>
          <p:cNvPr id="11" name="Tittel 1">
            <a:extLst>
              <a:ext uri="{FF2B5EF4-FFF2-40B4-BE49-F238E27FC236}">
                <a16:creationId xmlns:a16="http://schemas.microsoft.com/office/drawing/2014/main" xmlns="" id="{DE3D84FB-5D02-47D2-98FD-4F01A02E2AEA}"/>
              </a:ext>
            </a:extLst>
          </p:cNvPr>
          <p:cNvSpPr txBox="1">
            <a:spLocks/>
          </p:cNvSpPr>
          <p:nvPr/>
        </p:nvSpPr>
        <p:spPr>
          <a:xfrm>
            <a:off x="9863407" y="604065"/>
            <a:ext cx="2156307" cy="322770"/>
          </a:xfrm>
          <a:prstGeom prst="rect">
            <a:avLst/>
          </a:prstGeom>
        </p:spPr>
        <p:txBody>
          <a:bodyPr vert="horz" lIns="91440" tIns="45720" rIns="91440" bIns="45720" rtlCol="0" anchor="b">
            <a:noAutofit/>
          </a:bodyPr>
          <a:lstStyle/>
          <a:p>
            <a:pPr lvl="0" defTabSz="914400">
              <a:lnSpc>
                <a:spcPct val="80000"/>
              </a:lnSpc>
              <a:spcBef>
                <a:spcPct val="0"/>
              </a:spcBef>
              <a:defRPr/>
            </a:pPr>
            <a:r>
              <a:rPr lang="nb-NO" dirty="0" smtClean="0">
                <a:solidFill>
                  <a:srgbClr val="FFFFFF"/>
                </a:solidFill>
                <a:latin typeface="Book Antiqua" pitchFamily="18" charset="0"/>
              </a:rPr>
              <a:t>How To Use MyS3</a:t>
            </a:r>
            <a:endParaRPr kumimoji="0" lang="nb-NO" b="0" i="0" u="none" strike="noStrike" kern="1200" cap="none" normalizeH="0" noProof="0" dirty="0">
              <a:ln>
                <a:noFill/>
              </a:ln>
              <a:solidFill>
                <a:srgbClr val="FFFFFF"/>
              </a:solidFill>
              <a:effectLst/>
              <a:uLnTx/>
              <a:uFillTx/>
              <a:latin typeface="Book Antiqua" pitchFamily="18" charset="0"/>
              <a:ea typeface="+mj-ea"/>
              <a:cs typeface="+mj-cs"/>
            </a:endParaRPr>
          </a:p>
        </p:txBody>
      </p:sp>
      <p:pic>
        <p:nvPicPr>
          <p:cNvPr id="8194" name="Picture 2" descr="C:\Users\dreamy\Documents\MyS3 documentation\IAM 9.jpg"/>
          <p:cNvPicPr>
            <a:picLocks noChangeAspect="1" noChangeArrowheads="1"/>
          </p:cNvPicPr>
          <p:nvPr/>
        </p:nvPicPr>
        <p:blipFill>
          <a:blip r:embed="rId4"/>
          <a:srcRect l="11216" t="5317" r="10197" b="55829"/>
          <a:stretch>
            <a:fillRect/>
          </a:stretch>
        </p:blipFill>
        <p:spPr bwMode="auto">
          <a:xfrm>
            <a:off x="1059557" y="2523780"/>
            <a:ext cx="4249237" cy="1611613"/>
          </a:xfrm>
          <a:prstGeom prst="rect">
            <a:avLst/>
          </a:prstGeom>
          <a:noFill/>
          <a:ln w="25400">
            <a:solidFill>
              <a:srgbClr val="92D050"/>
            </a:solidFill>
          </a:ln>
        </p:spPr>
      </p:pic>
      <p:pic>
        <p:nvPicPr>
          <p:cNvPr id="8196" name="Picture 4" descr="C:\Users\dreamy\Documents\MyS3 documentation\IAM 11.jpg"/>
          <p:cNvPicPr>
            <a:picLocks noChangeAspect="1" noChangeArrowheads="1"/>
          </p:cNvPicPr>
          <p:nvPr/>
        </p:nvPicPr>
        <p:blipFill>
          <a:blip r:embed="rId5"/>
          <a:srcRect l="10341" t="7515" r="1668" b="46857"/>
          <a:stretch>
            <a:fillRect/>
          </a:stretch>
        </p:blipFill>
        <p:spPr bwMode="auto">
          <a:xfrm>
            <a:off x="1494967" y="3429756"/>
            <a:ext cx="6075999" cy="2377717"/>
          </a:xfrm>
          <a:prstGeom prst="rect">
            <a:avLst/>
          </a:prstGeom>
          <a:noFill/>
          <a:ln w="25400">
            <a:solidFill>
              <a:srgbClr val="92D050"/>
            </a:solidFill>
          </a:ln>
        </p:spPr>
      </p:pic>
      <p:sp>
        <p:nvSpPr>
          <p:cNvPr id="22" name="TextBox 21"/>
          <p:cNvSpPr txBox="1"/>
          <p:nvPr/>
        </p:nvSpPr>
        <p:spPr>
          <a:xfrm>
            <a:off x="3015046" y="2463090"/>
            <a:ext cx="313038" cy="461665"/>
          </a:xfrm>
          <a:prstGeom prst="rect">
            <a:avLst/>
          </a:prstGeom>
          <a:noFill/>
        </p:spPr>
        <p:txBody>
          <a:bodyPr wrap="square" rtlCol="0">
            <a:spAutoFit/>
          </a:bodyPr>
          <a:lstStyle/>
          <a:p>
            <a:r>
              <a:rPr lang="nb-NO" sz="2400" b="1" dirty="0" smtClean="0">
                <a:solidFill>
                  <a:srgbClr val="92D050"/>
                </a:solidFill>
              </a:rPr>
              <a:t>1</a:t>
            </a:r>
            <a:endParaRPr lang="nb-NO" sz="2400" b="1" dirty="0">
              <a:solidFill>
                <a:srgbClr val="92D050"/>
              </a:solidFill>
            </a:endParaRPr>
          </a:p>
        </p:txBody>
      </p:sp>
      <p:sp>
        <p:nvSpPr>
          <p:cNvPr id="25" name="TextBox 24"/>
          <p:cNvSpPr txBox="1"/>
          <p:nvPr/>
        </p:nvSpPr>
        <p:spPr>
          <a:xfrm>
            <a:off x="4275440" y="3352758"/>
            <a:ext cx="313038" cy="461665"/>
          </a:xfrm>
          <a:prstGeom prst="rect">
            <a:avLst/>
          </a:prstGeom>
          <a:noFill/>
        </p:spPr>
        <p:txBody>
          <a:bodyPr wrap="square" rtlCol="0">
            <a:spAutoFit/>
          </a:bodyPr>
          <a:lstStyle/>
          <a:p>
            <a:r>
              <a:rPr lang="nb-NO" sz="2400" b="1" dirty="0" smtClean="0">
                <a:solidFill>
                  <a:srgbClr val="92D050"/>
                </a:solidFill>
              </a:rPr>
              <a:t>3</a:t>
            </a:r>
            <a:endParaRPr lang="nb-NO" sz="2400" b="1" dirty="0">
              <a:solidFill>
                <a:srgbClr val="92D050"/>
              </a:solidFill>
            </a:endParaRPr>
          </a:p>
        </p:txBody>
      </p:sp>
      <p:pic>
        <p:nvPicPr>
          <p:cNvPr id="8195" name="Picture 3" descr="C:\Users\dreamy\Documents\MyS3 documentation\IAM 10.jpg"/>
          <p:cNvPicPr>
            <a:picLocks noChangeAspect="1" noChangeArrowheads="1"/>
          </p:cNvPicPr>
          <p:nvPr/>
        </p:nvPicPr>
        <p:blipFill>
          <a:blip r:embed="rId6"/>
          <a:srcRect l="10480" t="5780" r="39215" b="27568"/>
          <a:stretch>
            <a:fillRect/>
          </a:stretch>
        </p:blipFill>
        <p:spPr bwMode="auto">
          <a:xfrm>
            <a:off x="7737230" y="2485975"/>
            <a:ext cx="3185542" cy="3209081"/>
          </a:xfrm>
          <a:prstGeom prst="rect">
            <a:avLst/>
          </a:prstGeom>
          <a:noFill/>
          <a:ln w="25400">
            <a:solidFill>
              <a:srgbClr val="92D050"/>
            </a:solidFill>
          </a:ln>
        </p:spPr>
      </p:pic>
      <p:sp>
        <p:nvSpPr>
          <p:cNvPr id="23" name="TextBox 22"/>
          <p:cNvSpPr txBox="1"/>
          <p:nvPr/>
        </p:nvSpPr>
        <p:spPr>
          <a:xfrm>
            <a:off x="9214037" y="2417784"/>
            <a:ext cx="313038" cy="461665"/>
          </a:xfrm>
          <a:prstGeom prst="rect">
            <a:avLst/>
          </a:prstGeom>
          <a:noFill/>
        </p:spPr>
        <p:txBody>
          <a:bodyPr wrap="square" rtlCol="0">
            <a:spAutoFit/>
          </a:bodyPr>
          <a:lstStyle/>
          <a:p>
            <a:r>
              <a:rPr lang="nb-NO" sz="2400" b="1" dirty="0" smtClean="0">
                <a:solidFill>
                  <a:srgbClr val="92D050"/>
                </a:solidFill>
              </a:rPr>
              <a:t>2</a:t>
            </a:r>
            <a:endParaRPr lang="nb-NO" sz="2400" b="1" dirty="0">
              <a:solidFill>
                <a:srgbClr val="92D050"/>
              </a:solidFill>
            </a:endParaRPr>
          </a:p>
        </p:txBody>
      </p:sp>
      <p:sp>
        <p:nvSpPr>
          <p:cNvPr id="28" name="Rectangle 27"/>
          <p:cNvSpPr/>
          <p:nvPr/>
        </p:nvSpPr>
        <p:spPr>
          <a:xfrm>
            <a:off x="1103619" y="5863964"/>
            <a:ext cx="8929047" cy="369332"/>
          </a:xfrm>
          <a:prstGeom prst="rect">
            <a:avLst/>
          </a:prstGeom>
        </p:spPr>
        <p:txBody>
          <a:bodyPr wrap="none">
            <a:spAutoFit/>
          </a:bodyPr>
          <a:lstStyle/>
          <a:p>
            <a:r>
              <a:rPr lang="nb-NO" spc="100" dirty="0" smtClean="0">
                <a:latin typeface="Book Antiqua" pitchFamily="18" charset="0"/>
              </a:rPr>
              <a:t>Please download csv-file and keep it safe. (It gives access to your S3 bucket!)</a:t>
            </a:r>
            <a:endParaRPr lang="nb-NO" dirty="0"/>
          </a:p>
        </p:txBody>
      </p:sp>
    </p:spTree>
    <p:extLst>
      <p:ext uri="{BB962C8B-B14F-4D97-AF65-F5344CB8AC3E}">
        <p14:creationId xmlns:p14="http://schemas.microsoft.com/office/powerpoint/2010/main" xmlns="" val="2806257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ktangel 1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 y="1"/>
            <a:ext cx="12188725"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b-NO" dirty="0"/>
          </a:p>
        </p:txBody>
      </p:sp>
      <p:pic>
        <p:nvPicPr>
          <p:cNvPr id="4104" name="Picture 8" descr="Silver Hard Drive Interals"/>
          <p:cNvPicPr>
            <a:picLocks noChangeAspect="1" noChangeArrowheads="1"/>
          </p:cNvPicPr>
          <p:nvPr/>
        </p:nvPicPr>
        <p:blipFill>
          <a:blip r:embed="rId3"/>
          <a:stretch>
            <a:fillRect/>
          </a:stretch>
        </p:blipFill>
        <p:spPr bwMode="auto">
          <a:xfrm>
            <a:off x="0" y="-10844"/>
            <a:ext cx="12192000" cy="6868844"/>
          </a:xfrm>
          <a:prstGeom prst="rect">
            <a:avLst/>
          </a:prstGeom>
          <a:noFill/>
        </p:spPr>
      </p:pic>
      <p:sp>
        <p:nvSpPr>
          <p:cNvPr id="24" name="Rectangle 23"/>
          <p:cNvSpPr/>
          <p:nvPr/>
        </p:nvSpPr>
        <p:spPr>
          <a:xfrm>
            <a:off x="9728886" y="411225"/>
            <a:ext cx="2474989" cy="978188"/>
          </a:xfrm>
          <a:prstGeom prst="rect">
            <a:avLst/>
          </a:prstGeom>
          <a:solidFill>
            <a:schemeClr val="tx1">
              <a:alpha val="84000"/>
            </a:schemeClr>
          </a:solidFill>
          <a:ln>
            <a:noFill/>
          </a:ln>
          <a:effectLst>
            <a:outerShdw blurRad="50800" dist="38100" dir="8100000" algn="tr" rotWithShape="0">
              <a:prstClr val="black">
                <a:alpha val="40000"/>
              </a:prstClr>
            </a:outerShdw>
          </a:effectLst>
          <a:scene3d>
            <a:camera prst="orthographicFront"/>
            <a:lightRig rig="threePt" dir="t"/>
          </a:scene3d>
          <a:sp3d>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9" name="Undertittel 2">
            <a:extLst>
              <a:ext uri="{FF2B5EF4-FFF2-40B4-BE49-F238E27FC236}">
                <a16:creationId xmlns:a16="http://schemas.microsoft.com/office/drawing/2014/main" xmlns="" id="{E9F6641D-ADF3-40BD-9BA3-E740E77C8826}"/>
              </a:ext>
            </a:extLst>
          </p:cNvPr>
          <p:cNvSpPr txBox="1">
            <a:spLocks/>
          </p:cNvSpPr>
          <p:nvPr/>
        </p:nvSpPr>
        <p:spPr>
          <a:xfrm>
            <a:off x="9863405" y="1012371"/>
            <a:ext cx="1443486" cy="25268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ts val="0"/>
              </a:spcBef>
              <a:spcAft>
                <a:spcPts val="200"/>
              </a:spcAft>
              <a:buClr>
                <a:schemeClr val="accent1"/>
              </a:buClr>
              <a:buSzPct val="100000"/>
              <a:buFont typeface="Tw Cen MT" panose="020B0602020104020603" pitchFamily="34" charset="0"/>
              <a:buNone/>
              <a:tabLst/>
              <a:defRPr/>
            </a:pPr>
            <a:r>
              <a:rPr kumimoji="0" lang="nb-NO" sz="1200" b="1" i="0" u="none" strike="noStrike" kern="1200" cap="none" normalizeH="0" noProof="0" dirty="0" smtClean="0">
                <a:ln>
                  <a:noFill/>
                </a:ln>
                <a:solidFill>
                  <a:srgbClr val="FFFFFF"/>
                </a:solidFill>
                <a:effectLst/>
                <a:uLnTx/>
                <a:uFillTx/>
                <a:latin typeface="Book Antiqua" pitchFamily="18" charset="0"/>
              </a:rPr>
              <a:t>Ove Bakken</a:t>
            </a:r>
            <a:endParaRPr kumimoji="0" lang="nb-NO" sz="1200" b="1" i="0" u="none" strike="noStrike" kern="1200" cap="none" normalizeH="0" noProof="0" dirty="0">
              <a:ln>
                <a:noFill/>
              </a:ln>
              <a:solidFill>
                <a:srgbClr val="FFFFFF"/>
              </a:solidFill>
              <a:effectLst/>
              <a:uLnTx/>
              <a:uFillTx/>
              <a:latin typeface="Book Antiqua" pitchFamily="18" charset="0"/>
            </a:endParaRPr>
          </a:p>
        </p:txBody>
      </p:sp>
      <p:cxnSp>
        <p:nvCxnSpPr>
          <p:cNvPr id="18" name="Straight Connector 17"/>
          <p:cNvCxnSpPr/>
          <p:nvPr/>
        </p:nvCxnSpPr>
        <p:spPr>
          <a:xfrm>
            <a:off x="9945992" y="962886"/>
            <a:ext cx="1965025" cy="152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31" name="Tittel 1">
            <a:extLst>
              <a:ext uri="{FF2B5EF4-FFF2-40B4-BE49-F238E27FC236}">
                <a16:creationId xmlns:a16="http://schemas.microsoft.com/office/drawing/2014/main" xmlns="" id="{DE3D84FB-5D02-47D2-98FD-4F01A02E2AEA}"/>
              </a:ext>
            </a:extLst>
          </p:cNvPr>
          <p:cNvSpPr txBox="1">
            <a:spLocks/>
          </p:cNvSpPr>
          <p:nvPr/>
        </p:nvSpPr>
        <p:spPr>
          <a:xfrm>
            <a:off x="0" y="0"/>
            <a:ext cx="10996551" cy="1828799"/>
          </a:xfrm>
          <a:prstGeom prst="rect">
            <a:avLst/>
          </a:prstGeom>
        </p:spPr>
        <p:txBody>
          <a:bodyPr vert="horz" lIns="91440" tIns="45720" rIns="91440" bIns="45720" rtlCol="0" anchor="ctr">
            <a:normAutofit/>
          </a:bodyPr>
          <a:lstStyle/>
          <a:p>
            <a:pPr lvl="0" algn="ctr" defTabSz="914400">
              <a:lnSpc>
                <a:spcPct val="80000"/>
              </a:lnSpc>
              <a:spcBef>
                <a:spcPct val="0"/>
              </a:spcBef>
            </a:pPr>
            <a:r>
              <a:rPr kumimoji="0" lang="nb-NO" sz="5400" b="0" i="0" u="none" strike="noStrike" kern="1200" cap="none" spc="200" normalizeH="0" noProof="0" dirty="0" smtClean="0">
                <a:ln>
                  <a:noFill/>
                </a:ln>
                <a:solidFill>
                  <a:schemeClr val="tx1"/>
                </a:solidFill>
                <a:effectLst/>
                <a:uLnTx/>
                <a:uFillTx/>
                <a:latin typeface="Book Antiqua" pitchFamily="18" charset="0"/>
                <a:ea typeface="+mj-ea"/>
                <a:cs typeface="+mj-cs"/>
              </a:rPr>
              <a:t>The MyS3 Clients</a:t>
            </a:r>
            <a:endParaRPr kumimoji="0" lang="nb-NO" sz="5400" b="0" i="0" u="none" strike="noStrike" kern="1200" cap="none" spc="200" normalizeH="0" baseline="0" noProof="0" dirty="0">
              <a:ln>
                <a:noFill/>
              </a:ln>
              <a:solidFill>
                <a:schemeClr val="tx1"/>
              </a:solidFill>
              <a:effectLst/>
              <a:uLnTx/>
              <a:uFillTx/>
              <a:latin typeface="Book Antiqua" pitchFamily="18" charset="0"/>
              <a:ea typeface="+mj-ea"/>
              <a:cs typeface="+mj-cs"/>
            </a:endParaRPr>
          </a:p>
        </p:txBody>
      </p:sp>
      <p:sp>
        <p:nvSpPr>
          <p:cNvPr id="32" name="Rectangle 31"/>
          <p:cNvSpPr/>
          <p:nvPr/>
        </p:nvSpPr>
        <p:spPr>
          <a:xfrm>
            <a:off x="897924" y="1738142"/>
            <a:ext cx="10733903" cy="1200329"/>
          </a:xfrm>
          <a:prstGeom prst="rect">
            <a:avLst/>
          </a:prstGeom>
        </p:spPr>
        <p:txBody>
          <a:bodyPr wrap="square">
            <a:spAutoFit/>
          </a:bodyPr>
          <a:lstStyle/>
          <a:p>
            <a:pPr marL="342900" indent="-342900"/>
            <a:r>
              <a:rPr lang="nb-NO" spc="100" dirty="0" smtClean="0">
                <a:latin typeface="Book Antiqua" pitchFamily="18" charset="0"/>
              </a:rPr>
              <a:t>With your own S3 bucket and access credentials you can now setup MyS3 and start </a:t>
            </a:r>
          </a:p>
          <a:p>
            <a:pPr marL="342900" indent="-342900"/>
            <a:r>
              <a:rPr lang="nb-NO" spc="100" dirty="0" smtClean="0">
                <a:latin typeface="Book Antiqua" pitchFamily="18" charset="0"/>
              </a:rPr>
              <a:t>uploading whatever </a:t>
            </a:r>
            <a:r>
              <a:rPr lang="nb-NO" spc="100" smtClean="0">
                <a:latin typeface="Book Antiqua" pitchFamily="18" charset="0"/>
              </a:rPr>
              <a:t>you </a:t>
            </a:r>
            <a:r>
              <a:rPr lang="nb-NO" spc="100" smtClean="0">
                <a:latin typeface="Book Antiqua" pitchFamily="18" charset="0"/>
              </a:rPr>
              <a:t>want, </a:t>
            </a:r>
            <a:r>
              <a:rPr lang="nb-NO" spc="100" dirty="0" smtClean="0">
                <a:latin typeface="Book Antiqua" pitchFamily="18" charset="0"/>
              </a:rPr>
              <a:t>without being surveilled.</a:t>
            </a:r>
          </a:p>
          <a:p>
            <a:pPr marL="342900" indent="-342900"/>
            <a:endParaRPr lang="nb-NO" spc="100" dirty="0" smtClean="0">
              <a:latin typeface="Book Antiqua" pitchFamily="18" charset="0"/>
            </a:endParaRPr>
          </a:p>
          <a:p>
            <a:pPr marL="342900" indent="-342900"/>
            <a:r>
              <a:rPr lang="nb-NO" spc="100" dirty="0" smtClean="0">
                <a:latin typeface="Book Antiqua" pitchFamily="18" charset="0"/>
              </a:rPr>
              <a:t>How it looks when you get the console client (1) or GUI client (</a:t>
            </a:r>
            <a:r>
              <a:rPr lang="nb-NO" spc="100" smtClean="0">
                <a:latin typeface="Book Antiqua" pitchFamily="18" charset="0"/>
              </a:rPr>
              <a:t>2-3</a:t>
            </a:r>
            <a:r>
              <a:rPr lang="nb-NO" spc="100" smtClean="0">
                <a:latin typeface="Book Antiqua" pitchFamily="18" charset="0"/>
              </a:rPr>
              <a:t>), and you </a:t>
            </a:r>
            <a:r>
              <a:rPr lang="nb-NO" spc="100" dirty="0" smtClean="0">
                <a:latin typeface="Book Antiqua" pitchFamily="18" charset="0"/>
              </a:rPr>
              <a:t>run your setup</a:t>
            </a:r>
            <a:r>
              <a:rPr lang="en-US" spc="100" dirty="0" smtClean="0">
                <a:solidFill>
                  <a:srgbClr val="000000"/>
                </a:solidFill>
                <a:latin typeface="Book Antiqua" pitchFamily="18" charset="0"/>
              </a:rPr>
              <a:t>:</a:t>
            </a:r>
            <a:endParaRPr lang="nb-NO" spc="100" dirty="0" smtClean="0">
              <a:latin typeface="Book Antiqua" pitchFamily="18" charset="0"/>
            </a:endParaRPr>
          </a:p>
        </p:txBody>
      </p:sp>
      <p:sp>
        <p:nvSpPr>
          <p:cNvPr id="12" name="Footer Placeholder 11"/>
          <p:cNvSpPr>
            <a:spLocks noGrp="1"/>
          </p:cNvSpPr>
          <p:nvPr>
            <p:ph type="ftr" sz="quarter" idx="11"/>
          </p:nvPr>
        </p:nvSpPr>
        <p:spPr/>
        <p:txBody>
          <a:bodyPr/>
          <a:lstStyle/>
          <a:p>
            <a:pPr rtl="0"/>
            <a:r>
              <a:rPr lang="nb-NO" noProof="0" smtClean="0"/>
              <a:t>Revision 2</a:t>
            </a:r>
            <a:endParaRPr lang="nb-NO" noProof="0" dirty="0"/>
          </a:p>
        </p:txBody>
      </p:sp>
      <p:sp>
        <p:nvSpPr>
          <p:cNvPr id="11" name="Tittel 1">
            <a:extLst>
              <a:ext uri="{FF2B5EF4-FFF2-40B4-BE49-F238E27FC236}">
                <a16:creationId xmlns:a16="http://schemas.microsoft.com/office/drawing/2014/main" xmlns="" id="{DE3D84FB-5D02-47D2-98FD-4F01A02E2AEA}"/>
              </a:ext>
            </a:extLst>
          </p:cNvPr>
          <p:cNvSpPr txBox="1">
            <a:spLocks/>
          </p:cNvSpPr>
          <p:nvPr/>
        </p:nvSpPr>
        <p:spPr>
          <a:xfrm>
            <a:off x="9863407" y="604065"/>
            <a:ext cx="2156307" cy="322770"/>
          </a:xfrm>
          <a:prstGeom prst="rect">
            <a:avLst/>
          </a:prstGeom>
        </p:spPr>
        <p:txBody>
          <a:bodyPr vert="horz" lIns="91440" tIns="45720" rIns="91440" bIns="45720" rtlCol="0" anchor="b">
            <a:noAutofit/>
          </a:bodyPr>
          <a:lstStyle/>
          <a:p>
            <a:pPr lvl="0" defTabSz="914400">
              <a:lnSpc>
                <a:spcPct val="80000"/>
              </a:lnSpc>
              <a:spcBef>
                <a:spcPct val="0"/>
              </a:spcBef>
              <a:defRPr/>
            </a:pPr>
            <a:r>
              <a:rPr lang="nb-NO" dirty="0" smtClean="0">
                <a:solidFill>
                  <a:srgbClr val="FFFFFF"/>
                </a:solidFill>
                <a:latin typeface="Book Antiqua" pitchFamily="18" charset="0"/>
              </a:rPr>
              <a:t>How To Use MyS3</a:t>
            </a:r>
            <a:endParaRPr kumimoji="0" lang="nb-NO" b="0" i="0" u="none" strike="noStrike" kern="1200" cap="none" normalizeH="0" noProof="0" dirty="0">
              <a:ln>
                <a:noFill/>
              </a:ln>
              <a:solidFill>
                <a:srgbClr val="FFFFFF"/>
              </a:solidFill>
              <a:effectLst/>
              <a:uLnTx/>
              <a:uFillTx/>
              <a:latin typeface="Book Antiqua" pitchFamily="18" charset="0"/>
              <a:ea typeface="+mj-ea"/>
              <a:cs typeface="+mj-cs"/>
            </a:endParaRPr>
          </a:p>
        </p:txBody>
      </p:sp>
      <p:pic>
        <p:nvPicPr>
          <p:cNvPr id="9218" name="Picture 2" descr="C:\Users\dreamy\Documents\MyS3 documentation\GUI 5.jpg"/>
          <p:cNvPicPr>
            <a:picLocks noChangeAspect="1" noChangeArrowheads="1"/>
          </p:cNvPicPr>
          <p:nvPr/>
        </p:nvPicPr>
        <p:blipFill>
          <a:blip r:embed="rId4"/>
          <a:srcRect/>
          <a:stretch>
            <a:fillRect/>
          </a:stretch>
        </p:blipFill>
        <p:spPr bwMode="auto">
          <a:xfrm>
            <a:off x="6401676" y="3130379"/>
            <a:ext cx="4574956" cy="3006811"/>
          </a:xfrm>
          <a:prstGeom prst="rect">
            <a:avLst/>
          </a:prstGeom>
          <a:noFill/>
          <a:ln w="25400">
            <a:solidFill>
              <a:srgbClr val="92D050"/>
            </a:solidFill>
          </a:ln>
        </p:spPr>
      </p:pic>
      <p:pic>
        <p:nvPicPr>
          <p:cNvPr id="9219" name="Picture 3" descr="C:\Users\dreamy\Documents\MyS3 documentation\CLI 2.png"/>
          <p:cNvPicPr>
            <a:picLocks noChangeAspect="1" noChangeArrowheads="1"/>
          </p:cNvPicPr>
          <p:nvPr/>
        </p:nvPicPr>
        <p:blipFill>
          <a:blip r:embed="rId5"/>
          <a:srcRect/>
          <a:stretch>
            <a:fillRect/>
          </a:stretch>
        </p:blipFill>
        <p:spPr bwMode="auto">
          <a:xfrm>
            <a:off x="984304" y="3122141"/>
            <a:ext cx="5078744" cy="2470307"/>
          </a:xfrm>
          <a:prstGeom prst="rect">
            <a:avLst/>
          </a:prstGeom>
          <a:noFill/>
          <a:ln w="25400">
            <a:solidFill>
              <a:srgbClr val="92D050"/>
            </a:solidFill>
          </a:ln>
        </p:spPr>
      </p:pic>
      <p:sp>
        <p:nvSpPr>
          <p:cNvPr id="21" name="TextBox 20"/>
          <p:cNvSpPr txBox="1"/>
          <p:nvPr/>
        </p:nvSpPr>
        <p:spPr>
          <a:xfrm>
            <a:off x="8526157" y="3097404"/>
            <a:ext cx="313038" cy="461665"/>
          </a:xfrm>
          <a:prstGeom prst="rect">
            <a:avLst/>
          </a:prstGeom>
          <a:noFill/>
        </p:spPr>
        <p:txBody>
          <a:bodyPr wrap="square" rtlCol="0">
            <a:spAutoFit/>
          </a:bodyPr>
          <a:lstStyle/>
          <a:p>
            <a:r>
              <a:rPr lang="nb-NO" sz="2400" b="1" dirty="0" smtClean="0">
                <a:solidFill>
                  <a:srgbClr val="92D050"/>
                </a:solidFill>
              </a:rPr>
              <a:t>2</a:t>
            </a:r>
            <a:endParaRPr lang="nb-NO" sz="2400" b="1" dirty="0">
              <a:solidFill>
                <a:srgbClr val="92D050"/>
              </a:solidFill>
            </a:endParaRPr>
          </a:p>
        </p:txBody>
      </p:sp>
      <p:sp>
        <p:nvSpPr>
          <p:cNvPr id="26" name="TextBox 25"/>
          <p:cNvSpPr txBox="1"/>
          <p:nvPr/>
        </p:nvSpPr>
        <p:spPr>
          <a:xfrm>
            <a:off x="5655272" y="3175659"/>
            <a:ext cx="313038" cy="461665"/>
          </a:xfrm>
          <a:prstGeom prst="rect">
            <a:avLst/>
          </a:prstGeom>
          <a:noFill/>
        </p:spPr>
        <p:txBody>
          <a:bodyPr wrap="square" rtlCol="0">
            <a:spAutoFit/>
          </a:bodyPr>
          <a:lstStyle/>
          <a:p>
            <a:r>
              <a:rPr lang="nb-NO" sz="2400" b="1" dirty="0" smtClean="0">
                <a:solidFill>
                  <a:srgbClr val="92D050"/>
                </a:solidFill>
              </a:rPr>
              <a:t>1</a:t>
            </a:r>
            <a:endParaRPr lang="nb-NO" sz="2400" b="1" dirty="0">
              <a:solidFill>
                <a:srgbClr val="92D050"/>
              </a:solidFill>
            </a:endParaRPr>
          </a:p>
        </p:txBody>
      </p:sp>
      <p:pic>
        <p:nvPicPr>
          <p:cNvPr id="9220" name="Picture 4" descr="C:\Users\dreamy\Documents\MyS3 documentation\GUI 15.jpg"/>
          <p:cNvPicPr>
            <a:picLocks noChangeAspect="1" noChangeArrowheads="1"/>
          </p:cNvPicPr>
          <p:nvPr/>
        </p:nvPicPr>
        <p:blipFill>
          <a:blip r:embed="rId6"/>
          <a:srcRect l="2871" t="8042"/>
          <a:stretch>
            <a:fillRect/>
          </a:stretch>
        </p:blipFill>
        <p:spPr bwMode="auto">
          <a:xfrm>
            <a:off x="8524108" y="5134585"/>
            <a:ext cx="2055808" cy="1157965"/>
          </a:xfrm>
          <a:prstGeom prst="rect">
            <a:avLst/>
          </a:prstGeom>
          <a:noFill/>
          <a:ln w="25400">
            <a:solidFill>
              <a:srgbClr val="92D050"/>
            </a:solidFill>
          </a:ln>
        </p:spPr>
      </p:pic>
      <p:sp>
        <p:nvSpPr>
          <p:cNvPr id="27" name="TextBox 26"/>
          <p:cNvSpPr txBox="1"/>
          <p:nvPr/>
        </p:nvSpPr>
        <p:spPr>
          <a:xfrm>
            <a:off x="10210795" y="5119791"/>
            <a:ext cx="313038" cy="461665"/>
          </a:xfrm>
          <a:prstGeom prst="rect">
            <a:avLst/>
          </a:prstGeom>
          <a:noFill/>
        </p:spPr>
        <p:txBody>
          <a:bodyPr wrap="square" rtlCol="0">
            <a:spAutoFit/>
          </a:bodyPr>
          <a:lstStyle/>
          <a:p>
            <a:r>
              <a:rPr lang="nb-NO" sz="2400" b="1" dirty="0" smtClean="0">
                <a:solidFill>
                  <a:srgbClr val="92D050"/>
                </a:solidFill>
              </a:rPr>
              <a:t>3</a:t>
            </a:r>
            <a:endParaRPr lang="nb-NO" sz="2400" b="1" dirty="0">
              <a:solidFill>
                <a:srgbClr val="92D050"/>
              </a:solidFill>
            </a:endParaRPr>
          </a:p>
        </p:txBody>
      </p:sp>
      <p:sp>
        <p:nvSpPr>
          <p:cNvPr id="29" name="Rectangle 28"/>
          <p:cNvSpPr/>
          <p:nvPr/>
        </p:nvSpPr>
        <p:spPr>
          <a:xfrm>
            <a:off x="864974" y="5732160"/>
            <a:ext cx="5420495" cy="646331"/>
          </a:xfrm>
          <a:prstGeom prst="rect">
            <a:avLst/>
          </a:prstGeom>
        </p:spPr>
        <p:txBody>
          <a:bodyPr wrap="square">
            <a:spAutoFit/>
          </a:bodyPr>
          <a:lstStyle/>
          <a:p>
            <a:r>
              <a:rPr lang="nb-NO" spc="100" dirty="0" smtClean="0">
                <a:latin typeface="Book Antiqua" pitchFamily="18" charset="0"/>
              </a:rPr>
              <a:t>(A working console client setup can of course be put into a script file later for convenience.)</a:t>
            </a:r>
            <a:endParaRPr lang="nb-NO" dirty="0"/>
          </a:p>
        </p:txBody>
      </p:sp>
    </p:spTree>
    <p:extLst>
      <p:ext uri="{BB962C8B-B14F-4D97-AF65-F5344CB8AC3E}">
        <p14:creationId xmlns:p14="http://schemas.microsoft.com/office/powerpoint/2010/main" xmlns="" val="28062570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ktangel 1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 y="1"/>
            <a:ext cx="12188725"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b-NO" dirty="0"/>
          </a:p>
        </p:txBody>
      </p:sp>
      <p:pic>
        <p:nvPicPr>
          <p:cNvPr id="4104" name="Picture 8" descr="Silver Hard Drive Interals"/>
          <p:cNvPicPr>
            <a:picLocks noChangeAspect="1" noChangeArrowheads="1"/>
          </p:cNvPicPr>
          <p:nvPr/>
        </p:nvPicPr>
        <p:blipFill>
          <a:blip r:embed="rId3"/>
          <a:stretch>
            <a:fillRect/>
          </a:stretch>
        </p:blipFill>
        <p:spPr bwMode="auto">
          <a:xfrm>
            <a:off x="0" y="-10844"/>
            <a:ext cx="12192000" cy="6868844"/>
          </a:xfrm>
          <a:prstGeom prst="rect">
            <a:avLst/>
          </a:prstGeom>
          <a:noFill/>
        </p:spPr>
      </p:pic>
      <p:sp>
        <p:nvSpPr>
          <p:cNvPr id="24" name="Rectangle 23"/>
          <p:cNvSpPr/>
          <p:nvPr/>
        </p:nvSpPr>
        <p:spPr>
          <a:xfrm>
            <a:off x="9728886" y="411225"/>
            <a:ext cx="2474989" cy="978188"/>
          </a:xfrm>
          <a:prstGeom prst="rect">
            <a:avLst/>
          </a:prstGeom>
          <a:solidFill>
            <a:schemeClr val="tx1">
              <a:alpha val="84000"/>
            </a:schemeClr>
          </a:solidFill>
          <a:ln>
            <a:noFill/>
          </a:ln>
          <a:effectLst>
            <a:outerShdw blurRad="50800" dist="38100" dir="8100000" algn="tr" rotWithShape="0">
              <a:prstClr val="black">
                <a:alpha val="40000"/>
              </a:prstClr>
            </a:outerShdw>
          </a:effectLst>
          <a:scene3d>
            <a:camera prst="orthographicFront"/>
            <a:lightRig rig="threePt" dir="t"/>
          </a:scene3d>
          <a:sp3d>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9" name="Undertittel 2">
            <a:extLst>
              <a:ext uri="{FF2B5EF4-FFF2-40B4-BE49-F238E27FC236}">
                <a16:creationId xmlns:a16="http://schemas.microsoft.com/office/drawing/2014/main" xmlns="" id="{E9F6641D-ADF3-40BD-9BA3-E740E77C8826}"/>
              </a:ext>
            </a:extLst>
          </p:cNvPr>
          <p:cNvSpPr txBox="1">
            <a:spLocks/>
          </p:cNvSpPr>
          <p:nvPr/>
        </p:nvSpPr>
        <p:spPr>
          <a:xfrm>
            <a:off x="9863405" y="1012371"/>
            <a:ext cx="1443486" cy="25268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ts val="0"/>
              </a:spcBef>
              <a:spcAft>
                <a:spcPts val="200"/>
              </a:spcAft>
              <a:buClr>
                <a:schemeClr val="accent1"/>
              </a:buClr>
              <a:buSzPct val="100000"/>
              <a:buFont typeface="Tw Cen MT" panose="020B0602020104020603" pitchFamily="34" charset="0"/>
              <a:buNone/>
              <a:tabLst/>
              <a:defRPr/>
            </a:pPr>
            <a:r>
              <a:rPr kumimoji="0" lang="nb-NO" sz="1200" b="1" i="0" u="none" strike="noStrike" kern="1200" cap="none" normalizeH="0" noProof="0" dirty="0" smtClean="0">
                <a:ln>
                  <a:noFill/>
                </a:ln>
                <a:solidFill>
                  <a:srgbClr val="FFFFFF"/>
                </a:solidFill>
                <a:effectLst/>
                <a:uLnTx/>
                <a:uFillTx/>
                <a:latin typeface="Book Antiqua" pitchFamily="18" charset="0"/>
              </a:rPr>
              <a:t>Ove Bakken</a:t>
            </a:r>
            <a:endParaRPr kumimoji="0" lang="nb-NO" sz="1200" b="1" i="0" u="none" strike="noStrike" kern="1200" cap="none" normalizeH="0" noProof="0" dirty="0">
              <a:ln>
                <a:noFill/>
              </a:ln>
              <a:solidFill>
                <a:srgbClr val="FFFFFF"/>
              </a:solidFill>
              <a:effectLst/>
              <a:uLnTx/>
              <a:uFillTx/>
              <a:latin typeface="Book Antiqua" pitchFamily="18" charset="0"/>
            </a:endParaRPr>
          </a:p>
        </p:txBody>
      </p:sp>
      <p:cxnSp>
        <p:nvCxnSpPr>
          <p:cNvPr id="18" name="Straight Connector 17"/>
          <p:cNvCxnSpPr/>
          <p:nvPr/>
        </p:nvCxnSpPr>
        <p:spPr>
          <a:xfrm>
            <a:off x="9945992" y="962886"/>
            <a:ext cx="1965025" cy="152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31" name="Tittel 1">
            <a:extLst>
              <a:ext uri="{FF2B5EF4-FFF2-40B4-BE49-F238E27FC236}">
                <a16:creationId xmlns:a16="http://schemas.microsoft.com/office/drawing/2014/main" xmlns="" id="{DE3D84FB-5D02-47D2-98FD-4F01A02E2AEA}"/>
              </a:ext>
            </a:extLst>
          </p:cNvPr>
          <p:cNvSpPr txBox="1">
            <a:spLocks/>
          </p:cNvSpPr>
          <p:nvPr/>
        </p:nvSpPr>
        <p:spPr>
          <a:xfrm>
            <a:off x="0" y="0"/>
            <a:ext cx="10996551" cy="1828799"/>
          </a:xfrm>
          <a:prstGeom prst="rect">
            <a:avLst/>
          </a:prstGeom>
        </p:spPr>
        <p:txBody>
          <a:bodyPr vert="horz" lIns="91440" tIns="45720" rIns="91440" bIns="45720" rtlCol="0" anchor="ctr">
            <a:normAutofit/>
          </a:bodyPr>
          <a:lstStyle/>
          <a:p>
            <a:pPr lvl="0" algn="ctr" defTabSz="914400">
              <a:lnSpc>
                <a:spcPct val="80000"/>
              </a:lnSpc>
              <a:spcBef>
                <a:spcPct val="0"/>
              </a:spcBef>
            </a:pPr>
            <a:r>
              <a:rPr kumimoji="0" lang="nb-NO" sz="5400" b="0" i="0" u="none" strike="noStrike" kern="1200" cap="none" spc="200" normalizeH="0" noProof="0" dirty="0" smtClean="0">
                <a:ln>
                  <a:noFill/>
                </a:ln>
                <a:solidFill>
                  <a:schemeClr val="tx1"/>
                </a:solidFill>
                <a:effectLst/>
                <a:uLnTx/>
                <a:uFillTx/>
                <a:latin typeface="Book Antiqua" pitchFamily="18" charset="0"/>
                <a:ea typeface="+mj-ea"/>
                <a:cs typeface="+mj-cs"/>
              </a:rPr>
              <a:t>Console Client</a:t>
            </a:r>
            <a:endParaRPr kumimoji="0" lang="nb-NO" sz="5400" b="0" i="0" u="none" strike="noStrike" kern="1200" cap="none" spc="200" normalizeH="0" baseline="0" noProof="0" dirty="0">
              <a:ln>
                <a:noFill/>
              </a:ln>
              <a:solidFill>
                <a:schemeClr val="tx1"/>
              </a:solidFill>
              <a:effectLst/>
              <a:uLnTx/>
              <a:uFillTx/>
              <a:latin typeface="Book Antiqua" pitchFamily="18" charset="0"/>
              <a:ea typeface="+mj-ea"/>
              <a:cs typeface="+mj-cs"/>
            </a:endParaRPr>
          </a:p>
        </p:txBody>
      </p:sp>
      <p:sp>
        <p:nvSpPr>
          <p:cNvPr id="32" name="Rectangle 31"/>
          <p:cNvSpPr/>
          <p:nvPr/>
        </p:nvSpPr>
        <p:spPr>
          <a:xfrm>
            <a:off x="816289" y="1738142"/>
            <a:ext cx="10634302" cy="369332"/>
          </a:xfrm>
          <a:prstGeom prst="rect">
            <a:avLst/>
          </a:prstGeom>
        </p:spPr>
        <p:txBody>
          <a:bodyPr wrap="square">
            <a:spAutoFit/>
          </a:bodyPr>
          <a:lstStyle/>
          <a:p>
            <a:pPr marL="342900" indent="-342900" algn="ctr"/>
            <a:r>
              <a:rPr lang="nb-NO" spc="100" dirty="0" smtClean="0">
                <a:latin typeface="Book Antiqua" pitchFamily="18" charset="0"/>
              </a:rPr>
              <a:t>Use of the console client is straightforward; just type in the necessary settings</a:t>
            </a:r>
            <a:r>
              <a:rPr lang="en-US" spc="100" dirty="0" smtClean="0">
                <a:solidFill>
                  <a:srgbClr val="000000"/>
                </a:solidFill>
                <a:latin typeface="Book Antiqua" pitchFamily="18" charset="0"/>
              </a:rPr>
              <a:t>:</a:t>
            </a:r>
            <a:endParaRPr lang="nb-NO" spc="100" dirty="0" smtClean="0">
              <a:latin typeface="Book Antiqua" pitchFamily="18" charset="0"/>
            </a:endParaRPr>
          </a:p>
        </p:txBody>
      </p:sp>
      <p:sp>
        <p:nvSpPr>
          <p:cNvPr id="12" name="Footer Placeholder 11"/>
          <p:cNvSpPr>
            <a:spLocks noGrp="1"/>
          </p:cNvSpPr>
          <p:nvPr>
            <p:ph type="ftr" sz="quarter" idx="11"/>
          </p:nvPr>
        </p:nvSpPr>
        <p:spPr/>
        <p:txBody>
          <a:bodyPr/>
          <a:lstStyle/>
          <a:p>
            <a:pPr rtl="0"/>
            <a:r>
              <a:rPr lang="nb-NO" noProof="0" smtClean="0"/>
              <a:t>Revision 2</a:t>
            </a:r>
            <a:endParaRPr lang="nb-NO" noProof="0" dirty="0"/>
          </a:p>
        </p:txBody>
      </p:sp>
      <p:sp>
        <p:nvSpPr>
          <p:cNvPr id="11" name="Tittel 1">
            <a:extLst>
              <a:ext uri="{FF2B5EF4-FFF2-40B4-BE49-F238E27FC236}">
                <a16:creationId xmlns:a16="http://schemas.microsoft.com/office/drawing/2014/main" xmlns="" id="{DE3D84FB-5D02-47D2-98FD-4F01A02E2AEA}"/>
              </a:ext>
            </a:extLst>
          </p:cNvPr>
          <p:cNvSpPr txBox="1">
            <a:spLocks/>
          </p:cNvSpPr>
          <p:nvPr/>
        </p:nvSpPr>
        <p:spPr>
          <a:xfrm>
            <a:off x="9863407" y="604065"/>
            <a:ext cx="2156307" cy="322770"/>
          </a:xfrm>
          <a:prstGeom prst="rect">
            <a:avLst/>
          </a:prstGeom>
        </p:spPr>
        <p:txBody>
          <a:bodyPr vert="horz" lIns="91440" tIns="45720" rIns="91440" bIns="45720" rtlCol="0" anchor="b">
            <a:noAutofit/>
          </a:bodyPr>
          <a:lstStyle/>
          <a:p>
            <a:pPr lvl="0" defTabSz="914400">
              <a:lnSpc>
                <a:spcPct val="80000"/>
              </a:lnSpc>
              <a:spcBef>
                <a:spcPct val="0"/>
              </a:spcBef>
              <a:defRPr/>
            </a:pPr>
            <a:r>
              <a:rPr lang="nb-NO" dirty="0" smtClean="0">
                <a:solidFill>
                  <a:srgbClr val="FFFFFF"/>
                </a:solidFill>
                <a:latin typeface="Book Antiqua" pitchFamily="18" charset="0"/>
              </a:rPr>
              <a:t>How To Use MyS3</a:t>
            </a:r>
            <a:endParaRPr kumimoji="0" lang="nb-NO" b="0" i="0" u="none" strike="noStrike" kern="1200" cap="none" normalizeH="0" noProof="0" dirty="0">
              <a:ln>
                <a:noFill/>
              </a:ln>
              <a:solidFill>
                <a:srgbClr val="FFFFFF"/>
              </a:solidFill>
              <a:effectLst/>
              <a:uLnTx/>
              <a:uFillTx/>
              <a:latin typeface="Book Antiqua" pitchFamily="18" charset="0"/>
              <a:ea typeface="+mj-ea"/>
              <a:cs typeface="+mj-cs"/>
            </a:endParaRPr>
          </a:p>
        </p:txBody>
      </p:sp>
      <p:pic>
        <p:nvPicPr>
          <p:cNvPr id="10242" name="Picture 2" descr="C:\Users\dreamy\Documents\MyS3 documentation\CLI 5.png"/>
          <p:cNvPicPr>
            <a:picLocks noChangeAspect="1" noChangeArrowheads="1"/>
          </p:cNvPicPr>
          <p:nvPr/>
        </p:nvPicPr>
        <p:blipFill>
          <a:blip r:embed="rId4"/>
          <a:srcRect/>
          <a:stretch>
            <a:fillRect/>
          </a:stretch>
        </p:blipFill>
        <p:spPr bwMode="auto">
          <a:xfrm>
            <a:off x="2812650" y="2269525"/>
            <a:ext cx="5461861" cy="3587579"/>
          </a:xfrm>
          <a:prstGeom prst="rect">
            <a:avLst/>
          </a:prstGeom>
          <a:noFill/>
          <a:ln w="25400">
            <a:solidFill>
              <a:srgbClr val="92D050"/>
            </a:solidFill>
          </a:ln>
        </p:spPr>
      </p:pic>
      <p:sp>
        <p:nvSpPr>
          <p:cNvPr id="16" name="Rectangle 15"/>
          <p:cNvSpPr/>
          <p:nvPr/>
        </p:nvSpPr>
        <p:spPr>
          <a:xfrm>
            <a:off x="815547" y="5971058"/>
            <a:ext cx="10272586" cy="369332"/>
          </a:xfrm>
          <a:prstGeom prst="rect">
            <a:avLst/>
          </a:prstGeom>
        </p:spPr>
        <p:txBody>
          <a:bodyPr wrap="square">
            <a:spAutoFit/>
          </a:bodyPr>
          <a:lstStyle/>
          <a:p>
            <a:pPr algn="ctr"/>
            <a:r>
              <a:rPr lang="nb-NO" spc="100" dirty="0" smtClean="0">
                <a:latin typeface="Book Antiqua" pitchFamily="18" charset="0"/>
              </a:rPr>
              <a:t>Don’t be afraid to make a mistake. MyS3 will tell you if there's a problem.</a:t>
            </a:r>
            <a:endParaRPr lang="nb-NO" dirty="0"/>
          </a:p>
        </p:txBody>
      </p:sp>
    </p:spTree>
    <p:extLst>
      <p:ext uri="{BB962C8B-B14F-4D97-AF65-F5344CB8AC3E}">
        <p14:creationId xmlns:p14="http://schemas.microsoft.com/office/powerpoint/2010/main" xmlns="" val="28062570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ktangel 1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 y="1"/>
            <a:ext cx="12188725"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b-NO" dirty="0"/>
          </a:p>
        </p:txBody>
      </p:sp>
      <p:pic>
        <p:nvPicPr>
          <p:cNvPr id="4104" name="Picture 8" descr="Silver Hard Drive Interals"/>
          <p:cNvPicPr>
            <a:picLocks noChangeAspect="1" noChangeArrowheads="1"/>
          </p:cNvPicPr>
          <p:nvPr/>
        </p:nvPicPr>
        <p:blipFill>
          <a:blip r:embed="rId3"/>
          <a:stretch>
            <a:fillRect/>
          </a:stretch>
        </p:blipFill>
        <p:spPr bwMode="auto">
          <a:xfrm>
            <a:off x="0" y="-10844"/>
            <a:ext cx="12192000" cy="6868844"/>
          </a:xfrm>
          <a:prstGeom prst="rect">
            <a:avLst/>
          </a:prstGeom>
          <a:noFill/>
        </p:spPr>
      </p:pic>
      <p:sp>
        <p:nvSpPr>
          <p:cNvPr id="24" name="Rectangle 23"/>
          <p:cNvSpPr/>
          <p:nvPr/>
        </p:nvSpPr>
        <p:spPr>
          <a:xfrm>
            <a:off x="9728886" y="411225"/>
            <a:ext cx="2474989" cy="978188"/>
          </a:xfrm>
          <a:prstGeom prst="rect">
            <a:avLst/>
          </a:prstGeom>
          <a:solidFill>
            <a:schemeClr val="tx1">
              <a:alpha val="84000"/>
            </a:schemeClr>
          </a:solidFill>
          <a:ln>
            <a:noFill/>
          </a:ln>
          <a:effectLst>
            <a:outerShdw blurRad="50800" dist="38100" dir="8100000" algn="tr" rotWithShape="0">
              <a:prstClr val="black">
                <a:alpha val="40000"/>
              </a:prstClr>
            </a:outerShdw>
          </a:effectLst>
          <a:scene3d>
            <a:camera prst="orthographicFront"/>
            <a:lightRig rig="threePt" dir="t"/>
          </a:scene3d>
          <a:sp3d>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9" name="Undertittel 2">
            <a:extLst>
              <a:ext uri="{FF2B5EF4-FFF2-40B4-BE49-F238E27FC236}">
                <a16:creationId xmlns:a16="http://schemas.microsoft.com/office/drawing/2014/main" xmlns="" id="{E9F6641D-ADF3-40BD-9BA3-E740E77C8826}"/>
              </a:ext>
            </a:extLst>
          </p:cNvPr>
          <p:cNvSpPr txBox="1">
            <a:spLocks/>
          </p:cNvSpPr>
          <p:nvPr/>
        </p:nvSpPr>
        <p:spPr>
          <a:xfrm>
            <a:off x="9863405" y="1012371"/>
            <a:ext cx="1443486" cy="25268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ts val="0"/>
              </a:spcBef>
              <a:spcAft>
                <a:spcPts val="200"/>
              </a:spcAft>
              <a:buClr>
                <a:schemeClr val="accent1"/>
              </a:buClr>
              <a:buSzPct val="100000"/>
              <a:buFont typeface="Tw Cen MT" panose="020B0602020104020603" pitchFamily="34" charset="0"/>
              <a:buNone/>
              <a:tabLst/>
              <a:defRPr/>
            </a:pPr>
            <a:r>
              <a:rPr kumimoji="0" lang="nb-NO" sz="1200" b="1" i="0" u="none" strike="noStrike" kern="1200" cap="none" normalizeH="0" noProof="0" dirty="0" smtClean="0">
                <a:ln>
                  <a:noFill/>
                </a:ln>
                <a:solidFill>
                  <a:srgbClr val="FFFFFF"/>
                </a:solidFill>
                <a:effectLst/>
                <a:uLnTx/>
                <a:uFillTx/>
                <a:latin typeface="Book Antiqua" pitchFamily="18" charset="0"/>
              </a:rPr>
              <a:t>Ove Bakken</a:t>
            </a:r>
            <a:endParaRPr kumimoji="0" lang="nb-NO" sz="1200" b="1" i="0" u="none" strike="noStrike" kern="1200" cap="none" normalizeH="0" noProof="0" dirty="0">
              <a:ln>
                <a:noFill/>
              </a:ln>
              <a:solidFill>
                <a:srgbClr val="FFFFFF"/>
              </a:solidFill>
              <a:effectLst/>
              <a:uLnTx/>
              <a:uFillTx/>
              <a:latin typeface="Book Antiqua" pitchFamily="18" charset="0"/>
            </a:endParaRPr>
          </a:p>
        </p:txBody>
      </p:sp>
      <p:cxnSp>
        <p:nvCxnSpPr>
          <p:cNvPr id="18" name="Straight Connector 17"/>
          <p:cNvCxnSpPr/>
          <p:nvPr/>
        </p:nvCxnSpPr>
        <p:spPr>
          <a:xfrm>
            <a:off x="9945992" y="962886"/>
            <a:ext cx="1965025" cy="152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31" name="Tittel 1">
            <a:extLst>
              <a:ext uri="{FF2B5EF4-FFF2-40B4-BE49-F238E27FC236}">
                <a16:creationId xmlns:a16="http://schemas.microsoft.com/office/drawing/2014/main" xmlns="" id="{DE3D84FB-5D02-47D2-98FD-4F01A02E2AEA}"/>
              </a:ext>
            </a:extLst>
          </p:cNvPr>
          <p:cNvSpPr txBox="1">
            <a:spLocks/>
          </p:cNvSpPr>
          <p:nvPr/>
        </p:nvSpPr>
        <p:spPr>
          <a:xfrm>
            <a:off x="0" y="0"/>
            <a:ext cx="10996551" cy="1828799"/>
          </a:xfrm>
          <a:prstGeom prst="rect">
            <a:avLst/>
          </a:prstGeom>
        </p:spPr>
        <p:txBody>
          <a:bodyPr vert="horz" lIns="91440" tIns="45720" rIns="91440" bIns="45720" rtlCol="0" anchor="ctr">
            <a:normAutofit/>
          </a:bodyPr>
          <a:lstStyle/>
          <a:p>
            <a:pPr lvl="0" algn="ctr" defTabSz="914400">
              <a:lnSpc>
                <a:spcPct val="80000"/>
              </a:lnSpc>
              <a:spcBef>
                <a:spcPct val="0"/>
              </a:spcBef>
            </a:pPr>
            <a:r>
              <a:rPr kumimoji="0" lang="nb-NO" sz="4000" b="0" i="0" u="none" strike="noStrike" kern="1200" cap="none" spc="200" normalizeH="0" noProof="0" dirty="0" smtClean="0">
                <a:ln>
                  <a:noFill/>
                </a:ln>
                <a:solidFill>
                  <a:schemeClr val="tx1"/>
                </a:solidFill>
                <a:effectLst/>
                <a:uLnTx/>
                <a:uFillTx/>
                <a:latin typeface="Book Antiqua" pitchFamily="18" charset="0"/>
                <a:ea typeface="+mj-ea"/>
                <a:cs typeface="+mj-cs"/>
              </a:rPr>
              <a:t>Graphical Interface Client Setup</a:t>
            </a:r>
            <a:endParaRPr kumimoji="0" lang="nb-NO" sz="4000" b="0" i="0" u="none" strike="noStrike" kern="1200" cap="none" spc="200" normalizeH="0" baseline="0" noProof="0" dirty="0">
              <a:ln>
                <a:noFill/>
              </a:ln>
              <a:solidFill>
                <a:schemeClr val="tx1"/>
              </a:solidFill>
              <a:effectLst/>
              <a:uLnTx/>
              <a:uFillTx/>
              <a:latin typeface="Book Antiqua" pitchFamily="18" charset="0"/>
              <a:ea typeface="+mj-ea"/>
              <a:cs typeface="+mj-cs"/>
            </a:endParaRPr>
          </a:p>
        </p:txBody>
      </p:sp>
      <p:sp>
        <p:nvSpPr>
          <p:cNvPr id="32" name="Rectangle 31"/>
          <p:cNvSpPr/>
          <p:nvPr/>
        </p:nvSpPr>
        <p:spPr>
          <a:xfrm>
            <a:off x="1392196" y="1738142"/>
            <a:ext cx="10083110" cy="646331"/>
          </a:xfrm>
          <a:prstGeom prst="rect">
            <a:avLst/>
          </a:prstGeom>
        </p:spPr>
        <p:txBody>
          <a:bodyPr wrap="square">
            <a:spAutoFit/>
          </a:bodyPr>
          <a:lstStyle/>
          <a:p>
            <a:pPr marL="342900" indent="-342900"/>
            <a:r>
              <a:rPr lang="nb-NO" spc="100" dirty="0" smtClean="0">
                <a:latin typeface="Book Antiqua" pitchFamily="18" charset="0"/>
              </a:rPr>
              <a:t>When you run the graphical interface client (1)</a:t>
            </a:r>
          </a:p>
          <a:p>
            <a:pPr marL="342900" indent="-342900"/>
            <a:r>
              <a:rPr lang="nb-NO" spc="100" dirty="0" smtClean="0">
                <a:latin typeface="Book Antiqua" pitchFamily="18" charset="0"/>
              </a:rPr>
              <a:t>you get a lot of help with your setup (2):</a:t>
            </a:r>
          </a:p>
        </p:txBody>
      </p:sp>
      <p:sp>
        <p:nvSpPr>
          <p:cNvPr id="12" name="Footer Placeholder 11"/>
          <p:cNvSpPr>
            <a:spLocks noGrp="1"/>
          </p:cNvSpPr>
          <p:nvPr>
            <p:ph type="ftr" sz="quarter" idx="11"/>
          </p:nvPr>
        </p:nvSpPr>
        <p:spPr/>
        <p:txBody>
          <a:bodyPr/>
          <a:lstStyle/>
          <a:p>
            <a:pPr rtl="0"/>
            <a:r>
              <a:rPr lang="nb-NO" noProof="0" smtClean="0"/>
              <a:t>Revision 2</a:t>
            </a:r>
            <a:endParaRPr lang="nb-NO" noProof="0" dirty="0"/>
          </a:p>
        </p:txBody>
      </p:sp>
      <p:sp>
        <p:nvSpPr>
          <p:cNvPr id="11" name="Tittel 1">
            <a:extLst>
              <a:ext uri="{FF2B5EF4-FFF2-40B4-BE49-F238E27FC236}">
                <a16:creationId xmlns:a16="http://schemas.microsoft.com/office/drawing/2014/main" xmlns="" id="{DE3D84FB-5D02-47D2-98FD-4F01A02E2AEA}"/>
              </a:ext>
            </a:extLst>
          </p:cNvPr>
          <p:cNvSpPr txBox="1">
            <a:spLocks/>
          </p:cNvSpPr>
          <p:nvPr/>
        </p:nvSpPr>
        <p:spPr>
          <a:xfrm>
            <a:off x="9863407" y="604065"/>
            <a:ext cx="2156307" cy="322770"/>
          </a:xfrm>
          <a:prstGeom prst="rect">
            <a:avLst/>
          </a:prstGeom>
        </p:spPr>
        <p:txBody>
          <a:bodyPr vert="horz" lIns="91440" tIns="45720" rIns="91440" bIns="45720" rtlCol="0" anchor="b">
            <a:noAutofit/>
          </a:bodyPr>
          <a:lstStyle/>
          <a:p>
            <a:pPr lvl="0" defTabSz="914400">
              <a:lnSpc>
                <a:spcPct val="80000"/>
              </a:lnSpc>
              <a:spcBef>
                <a:spcPct val="0"/>
              </a:spcBef>
              <a:defRPr/>
            </a:pPr>
            <a:r>
              <a:rPr lang="nb-NO" dirty="0" smtClean="0">
                <a:solidFill>
                  <a:srgbClr val="FFFFFF"/>
                </a:solidFill>
                <a:latin typeface="Book Antiqua" pitchFamily="18" charset="0"/>
              </a:rPr>
              <a:t>How To Use MyS3</a:t>
            </a:r>
            <a:endParaRPr kumimoji="0" lang="nb-NO" b="0" i="0" u="none" strike="noStrike" kern="1200" cap="none" normalizeH="0" noProof="0" dirty="0">
              <a:ln>
                <a:noFill/>
              </a:ln>
              <a:solidFill>
                <a:srgbClr val="FFFFFF"/>
              </a:solidFill>
              <a:effectLst/>
              <a:uLnTx/>
              <a:uFillTx/>
              <a:latin typeface="Book Antiqua" pitchFamily="18" charset="0"/>
              <a:ea typeface="+mj-ea"/>
              <a:cs typeface="+mj-cs"/>
            </a:endParaRPr>
          </a:p>
        </p:txBody>
      </p:sp>
      <p:pic>
        <p:nvPicPr>
          <p:cNvPr id="11266" name="Picture 2" descr="C:\Users\dreamy\Documents\MyS3 documentation\GUI 1.jpg"/>
          <p:cNvPicPr>
            <a:picLocks noChangeAspect="1" noChangeArrowheads="1"/>
          </p:cNvPicPr>
          <p:nvPr/>
        </p:nvPicPr>
        <p:blipFill>
          <a:blip r:embed="rId4"/>
          <a:srcRect/>
          <a:stretch>
            <a:fillRect/>
          </a:stretch>
        </p:blipFill>
        <p:spPr bwMode="auto">
          <a:xfrm>
            <a:off x="1216130" y="2551687"/>
            <a:ext cx="4830430" cy="3184899"/>
          </a:xfrm>
          <a:prstGeom prst="rect">
            <a:avLst/>
          </a:prstGeom>
          <a:noFill/>
          <a:ln w="25400">
            <a:solidFill>
              <a:srgbClr val="92D050"/>
            </a:solidFill>
          </a:ln>
        </p:spPr>
      </p:pic>
      <p:pic>
        <p:nvPicPr>
          <p:cNvPr id="11267" name="Picture 3" descr="C:\Users\dreamy\Documents\MyS3 documentation\GUI 4.jpg"/>
          <p:cNvPicPr>
            <a:picLocks noChangeAspect="1" noChangeArrowheads="1"/>
          </p:cNvPicPr>
          <p:nvPr/>
        </p:nvPicPr>
        <p:blipFill>
          <a:blip r:embed="rId5"/>
          <a:srcRect/>
          <a:stretch>
            <a:fillRect/>
          </a:stretch>
        </p:blipFill>
        <p:spPr bwMode="auto">
          <a:xfrm>
            <a:off x="6936533" y="1664041"/>
            <a:ext cx="3303099" cy="4639761"/>
          </a:xfrm>
          <a:prstGeom prst="rect">
            <a:avLst/>
          </a:prstGeom>
          <a:noFill/>
          <a:ln w="25400">
            <a:solidFill>
              <a:srgbClr val="92D050"/>
            </a:solidFill>
          </a:ln>
        </p:spPr>
      </p:pic>
      <p:sp>
        <p:nvSpPr>
          <p:cNvPr id="15" name="Rectangle 14"/>
          <p:cNvSpPr/>
          <p:nvPr/>
        </p:nvSpPr>
        <p:spPr>
          <a:xfrm>
            <a:off x="1746422" y="5954583"/>
            <a:ext cx="5206313" cy="646331"/>
          </a:xfrm>
          <a:prstGeom prst="rect">
            <a:avLst/>
          </a:prstGeom>
        </p:spPr>
        <p:txBody>
          <a:bodyPr wrap="square">
            <a:spAutoFit/>
          </a:bodyPr>
          <a:lstStyle/>
          <a:p>
            <a:pPr algn="r"/>
            <a:r>
              <a:rPr lang="nb-NO" spc="100" smtClean="0">
                <a:latin typeface="Book Antiqua" pitchFamily="18" charset="0"/>
              </a:rPr>
              <a:t>(Tip: Copy </a:t>
            </a:r>
            <a:r>
              <a:rPr lang="nb-NO" spc="100" dirty="0" smtClean="0">
                <a:latin typeface="Book Antiqua" pitchFamily="18" charset="0"/>
              </a:rPr>
              <a:t>and paste in all your settings for</a:t>
            </a:r>
          </a:p>
          <a:p>
            <a:pPr algn="r"/>
            <a:r>
              <a:rPr lang="nb-NO" spc="100" dirty="0" smtClean="0">
                <a:latin typeface="Book Antiqua" pitchFamily="18" charset="0"/>
              </a:rPr>
              <a:t>greater speed </a:t>
            </a:r>
            <a:r>
              <a:rPr lang="nb-NO" spc="100" smtClean="0">
                <a:latin typeface="Book Antiqua" pitchFamily="18" charset="0"/>
              </a:rPr>
              <a:t>and </a:t>
            </a:r>
            <a:r>
              <a:rPr lang="nb-NO" spc="100" smtClean="0">
                <a:latin typeface="Book Antiqua" pitchFamily="18" charset="0"/>
              </a:rPr>
              <a:t>accuracy!)</a:t>
            </a:r>
            <a:endParaRPr lang="nb-NO" dirty="0"/>
          </a:p>
        </p:txBody>
      </p:sp>
      <p:sp>
        <p:nvSpPr>
          <p:cNvPr id="17" name="TextBox 16"/>
          <p:cNvSpPr txBox="1"/>
          <p:nvPr/>
        </p:nvSpPr>
        <p:spPr>
          <a:xfrm>
            <a:off x="3517551" y="2504275"/>
            <a:ext cx="313038" cy="461665"/>
          </a:xfrm>
          <a:prstGeom prst="rect">
            <a:avLst/>
          </a:prstGeom>
          <a:noFill/>
        </p:spPr>
        <p:txBody>
          <a:bodyPr wrap="square" rtlCol="0">
            <a:spAutoFit/>
          </a:bodyPr>
          <a:lstStyle/>
          <a:p>
            <a:r>
              <a:rPr lang="nb-NO" sz="2400" b="1" dirty="0" smtClean="0">
                <a:solidFill>
                  <a:srgbClr val="92D050"/>
                </a:solidFill>
              </a:rPr>
              <a:t>1</a:t>
            </a:r>
            <a:endParaRPr lang="nb-NO" sz="2400" b="1" dirty="0">
              <a:solidFill>
                <a:srgbClr val="92D050"/>
              </a:solidFill>
            </a:endParaRPr>
          </a:p>
        </p:txBody>
      </p:sp>
      <p:sp>
        <p:nvSpPr>
          <p:cNvPr id="20" name="TextBox 19"/>
          <p:cNvSpPr txBox="1"/>
          <p:nvPr/>
        </p:nvSpPr>
        <p:spPr>
          <a:xfrm>
            <a:off x="8472609" y="1618705"/>
            <a:ext cx="313038" cy="461665"/>
          </a:xfrm>
          <a:prstGeom prst="rect">
            <a:avLst/>
          </a:prstGeom>
          <a:noFill/>
        </p:spPr>
        <p:txBody>
          <a:bodyPr wrap="square" rtlCol="0">
            <a:spAutoFit/>
          </a:bodyPr>
          <a:lstStyle/>
          <a:p>
            <a:r>
              <a:rPr lang="nb-NO" sz="2400" b="1" dirty="0" smtClean="0">
                <a:solidFill>
                  <a:srgbClr val="92D050"/>
                </a:solidFill>
              </a:rPr>
              <a:t>2</a:t>
            </a:r>
            <a:endParaRPr lang="nb-NO" sz="2400" b="1" dirty="0">
              <a:solidFill>
                <a:srgbClr val="92D050"/>
              </a:solidFill>
            </a:endParaRPr>
          </a:p>
        </p:txBody>
      </p:sp>
    </p:spTree>
    <p:extLst>
      <p:ext uri="{BB962C8B-B14F-4D97-AF65-F5344CB8AC3E}">
        <p14:creationId xmlns:p14="http://schemas.microsoft.com/office/powerpoint/2010/main" xmlns="" val="28062570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ktangel 1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 y="1"/>
            <a:ext cx="12188725"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b-NO" dirty="0"/>
          </a:p>
        </p:txBody>
      </p:sp>
      <p:pic>
        <p:nvPicPr>
          <p:cNvPr id="4104" name="Picture 8" descr="Silver Hard Drive Interals"/>
          <p:cNvPicPr>
            <a:picLocks noChangeAspect="1" noChangeArrowheads="1"/>
          </p:cNvPicPr>
          <p:nvPr/>
        </p:nvPicPr>
        <p:blipFill>
          <a:blip r:embed="rId3"/>
          <a:stretch>
            <a:fillRect/>
          </a:stretch>
        </p:blipFill>
        <p:spPr bwMode="auto">
          <a:xfrm>
            <a:off x="0" y="-10844"/>
            <a:ext cx="12192000" cy="6868844"/>
          </a:xfrm>
          <a:prstGeom prst="rect">
            <a:avLst/>
          </a:prstGeom>
          <a:noFill/>
        </p:spPr>
      </p:pic>
      <p:sp>
        <p:nvSpPr>
          <p:cNvPr id="24" name="Rectangle 23"/>
          <p:cNvSpPr/>
          <p:nvPr/>
        </p:nvSpPr>
        <p:spPr>
          <a:xfrm>
            <a:off x="9728886" y="411225"/>
            <a:ext cx="2474989" cy="978188"/>
          </a:xfrm>
          <a:prstGeom prst="rect">
            <a:avLst/>
          </a:prstGeom>
          <a:solidFill>
            <a:schemeClr val="tx1">
              <a:alpha val="84000"/>
            </a:schemeClr>
          </a:solidFill>
          <a:ln>
            <a:noFill/>
          </a:ln>
          <a:effectLst>
            <a:outerShdw blurRad="50800" dist="38100" dir="8100000" algn="tr" rotWithShape="0">
              <a:prstClr val="black">
                <a:alpha val="40000"/>
              </a:prstClr>
            </a:outerShdw>
          </a:effectLst>
          <a:scene3d>
            <a:camera prst="orthographicFront"/>
            <a:lightRig rig="threePt" dir="t"/>
          </a:scene3d>
          <a:sp3d>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9" name="Undertittel 2">
            <a:extLst>
              <a:ext uri="{FF2B5EF4-FFF2-40B4-BE49-F238E27FC236}">
                <a16:creationId xmlns:a16="http://schemas.microsoft.com/office/drawing/2014/main" xmlns="" id="{E9F6641D-ADF3-40BD-9BA3-E740E77C8826}"/>
              </a:ext>
            </a:extLst>
          </p:cNvPr>
          <p:cNvSpPr txBox="1">
            <a:spLocks/>
          </p:cNvSpPr>
          <p:nvPr/>
        </p:nvSpPr>
        <p:spPr>
          <a:xfrm>
            <a:off x="9863405" y="1012371"/>
            <a:ext cx="1443486" cy="25268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ts val="0"/>
              </a:spcBef>
              <a:spcAft>
                <a:spcPts val="200"/>
              </a:spcAft>
              <a:buClr>
                <a:schemeClr val="accent1"/>
              </a:buClr>
              <a:buSzPct val="100000"/>
              <a:buFont typeface="Tw Cen MT" panose="020B0602020104020603" pitchFamily="34" charset="0"/>
              <a:buNone/>
              <a:tabLst/>
              <a:defRPr/>
            </a:pPr>
            <a:r>
              <a:rPr kumimoji="0" lang="nb-NO" sz="1200" b="1" i="0" u="none" strike="noStrike" kern="1200" cap="none" normalizeH="0" noProof="0" dirty="0" smtClean="0">
                <a:ln>
                  <a:noFill/>
                </a:ln>
                <a:solidFill>
                  <a:srgbClr val="FFFFFF"/>
                </a:solidFill>
                <a:effectLst/>
                <a:uLnTx/>
                <a:uFillTx/>
                <a:latin typeface="Book Antiqua" pitchFamily="18" charset="0"/>
              </a:rPr>
              <a:t>Ove Bakken</a:t>
            </a:r>
            <a:endParaRPr kumimoji="0" lang="nb-NO" sz="1200" b="1" i="0" u="none" strike="noStrike" kern="1200" cap="none" normalizeH="0" noProof="0" dirty="0">
              <a:ln>
                <a:noFill/>
              </a:ln>
              <a:solidFill>
                <a:srgbClr val="FFFFFF"/>
              </a:solidFill>
              <a:effectLst/>
              <a:uLnTx/>
              <a:uFillTx/>
              <a:latin typeface="Book Antiqua" pitchFamily="18" charset="0"/>
            </a:endParaRPr>
          </a:p>
        </p:txBody>
      </p:sp>
      <p:cxnSp>
        <p:nvCxnSpPr>
          <p:cNvPr id="18" name="Straight Connector 17"/>
          <p:cNvCxnSpPr/>
          <p:nvPr/>
        </p:nvCxnSpPr>
        <p:spPr>
          <a:xfrm>
            <a:off x="9945992" y="962886"/>
            <a:ext cx="1965025" cy="152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31" name="Tittel 1">
            <a:extLst>
              <a:ext uri="{FF2B5EF4-FFF2-40B4-BE49-F238E27FC236}">
                <a16:creationId xmlns:a16="http://schemas.microsoft.com/office/drawing/2014/main" xmlns="" id="{DE3D84FB-5D02-47D2-98FD-4F01A02E2AEA}"/>
              </a:ext>
            </a:extLst>
          </p:cNvPr>
          <p:cNvSpPr txBox="1">
            <a:spLocks/>
          </p:cNvSpPr>
          <p:nvPr/>
        </p:nvSpPr>
        <p:spPr>
          <a:xfrm>
            <a:off x="0" y="0"/>
            <a:ext cx="10996551" cy="1828799"/>
          </a:xfrm>
          <a:prstGeom prst="rect">
            <a:avLst/>
          </a:prstGeom>
        </p:spPr>
        <p:txBody>
          <a:bodyPr vert="horz" lIns="91440" tIns="45720" rIns="91440" bIns="45720" rtlCol="0" anchor="ctr">
            <a:normAutofit/>
          </a:bodyPr>
          <a:lstStyle/>
          <a:p>
            <a:pPr lvl="0" algn="ctr" defTabSz="914400">
              <a:lnSpc>
                <a:spcPct val="80000"/>
              </a:lnSpc>
              <a:spcBef>
                <a:spcPct val="0"/>
              </a:spcBef>
            </a:pPr>
            <a:r>
              <a:rPr kumimoji="0" lang="nb-NO" sz="4000" b="0" i="0" u="none" strike="noStrike" kern="1200" cap="none" spc="200" normalizeH="0" noProof="0" dirty="0" smtClean="0">
                <a:ln>
                  <a:noFill/>
                </a:ln>
                <a:solidFill>
                  <a:schemeClr val="tx1"/>
                </a:solidFill>
                <a:effectLst/>
                <a:uLnTx/>
                <a:uFillTx/>
                <a:latin typeface="Book Antiqua" pitchFamily="18" charset="0"/>
                <a:ea typeface="+mj-ea"/>
                <a:cs typeface="+mj-cs"/>
              </a:rPr>
              <a:t>Graphical Interface Client Sync</a:t>
            </a:r>
            <a:endParaRPr kumimoji="0" lang="nb-NO" sz="4000" b="0" i="0" u="none" strike="noStrike" kern="1200" cap="none" spc="200" normalizeH="0" baseline="0" noProof="0" dirty="0">
              <a:ln>
                <a:noFill/>
              </a:ln>
              <a:solidFill>
                <a:schemeClr val="tx1"/>
              </a:solidFill>
              <a:effectLst/>
              <a:uLnTx/>
              <a:uFillTx/>
              <a:latin typeface="Book Antiqua" pitchFamily="18" charset="0"/>
              <a:ea typeface="+mj-ea"/>
              <a:cs typeface="+mj-cs"/>
            </a:endParaRPr>
          </a:p>
        </p:txBody>
      </p:sp>
      <p:sp>
        <p:nvSpPr>
          <p:cNvPr id="12" name="Footer Placeholder 11"/>
          <p:cNvSpPr>
            <a:spLocks noGrp="1"/>
          </p:cNvSpPr>
          <p:nvPr>
            <p:ph type="ftr" sz="quarter" idx="11"/>
          </p:nvPr>
        </p:nvSpPr>
        <p:spPr/>
        <p:txBody>
          <a:bodyPr/>
          <a:lstStyle/>
          <a:p>
            <a:pPr rtl="0"/>
            <a:r>
              <a:rPr lang="nb-NO" noProof="0" smtClean="0"/>
              <a:t>Revision 2</a:t>
            </a:r>
            <a:endParaRPr lang="nb-NO" noProof="0" dirty="0"/>
          </a:p>
        </p:txBody>
      </p:sp>
      <p:sp>
        <p:nvSpPr>
          <p:cNvPr id="11" name="Tittel 1">
            <a:extLst>
              <a:ext uri="{FF2B5EF4-FFF2-40B4-BE49-F238E27FC236}">
                <a16:creationId xmlns:a16="http://schemas.microsoft.com/office/drawing/2014/main" xmlns="" id="{DE3D84FB-5D02-47D2-98FD-4F01A02E2AEA}"/>
              </a:ext>
            </a:extLst>
          </p:cNvPr>
          <p:cNvSpPr txBox="1">
            <a:spLocks/>
          </p:cNvSpPr>
          <p:nvPr/>
        </p:nvSpPr>
        <p:spPr>
          <a:xfrm>
            <a:off x="9863407" y="604065"/>
            <a:ext cx="2156307" cy="322770"/>
          </a:xfrm>
          <a:prstGeom prst="rect">
            <a:avLst/>
          </a:prstGeom>
        </p:spPr>
        <p:txBody>
          <a:bodyPr vert="horz" lIns="91440" tIns="45720" rIns="91440" bIns="45720" rtlCol="0" anchor="b">
            <a:noAutofit/>
          </a:bodyPr>
          <a:lstStyle/>
          <a:p>
            <a:pPr lvl="0" defTabSz="914400">
              <a:lnSpc>
                <a:spcPct val="80000"/>
              </a:lnSpc>
              <a:spcBef>
                <a:spcPct val="0"/>
              </a:spcBef>
              <a:defRPr/>
            </a:pPr>
            <a:r>
              <a:rPr lang="nb-NO" dirty="0" smtClean="0">
                <a:solidFill>
                  <a:srgbClr val="FFFFFF"/>
                </a:solidFill>
                <a:latin typeface="Book Antiqua" pitchFamily="18" charset="0"/>
              </a:rPr>
              <a:t>How To Use MyS3</a:t>
            </a:r>
            <a:endParaRPr kumimoji="0" lang="nb-NO" b="0" i="0" u="none" strike="noStrike" kern="1200" cap="none" normalizeH="0" noProof="0" dirty="0">
              <a:ln>
                <a:noFill/>
              </a:ln>
              <a:solidFill>
                <a:srgbClr val="FFFFFF"/>
              </a:solidFill>
              <a:effectLst/>
              <a:uLnTx/>
              <a:uFillTx/>
              <a:latin typeface="Book Antiqua" pitchFamily="18" charset="0"/>
              <a:ea typeface="+mj-ea"/>
              <a:cs typeface="+mj-cs"/>
            </a:endParaRPr>
          </a:p>
        </p:txBody>
      </p:sp>
      <p:sp>
        <p:nvSpPr>
          <p:cNvPr id="21" name="Rectangle 20"/>
          <p:cNvSpPr/>
          <p:nvPr/>
        </p:nvSpPr>
        <p:spPr>
          <a:xfrm>
            <a:off x="816289" y="1738142"/>
            <a:ext cx="10634302" cy="646331"/>
          </a:xfrm>
          <a:prstGeom prst="rect">
            <a:avLst/>
          </a:prstGeom>
        </p:spPr>
        <p:txBody>
          <a:bodyPr wrap="square">
            <a:spAutoFit/>
          </a:bodyPr>
          <a:lstStyle/>
          <a:p>
            <a:pPr marL="342900" indent="-342900"/>
            <a:r>
              <a:rPr lang="nb-NO" spc="100" dirty="0" smtClean="0">
                <a:latin typeface="Book Antiqua" pitchFamily="18" charset="0"/>
              </a:rPr>
              <a:t>When MyS3 runs a setup it starts looking for new S3 bucket objects </a:t>
            </a:r>
            <a:r>
              <a:rPr lang="nb-NO" i="1" spc="100" dirty="0" smtClean="0">
                <a:latin typeface="Book Antiqua" pitchFamily="18" charset="0"/>
              </a:rPr>
              <a:t>and</a:t>
            </a:r>
            <a:r>
              <a:rPr lang="nb-NO" spc="100" dirty="0" smtClean="0">
                <a:latin typeface="Book Antiqua" pitchFamily="18" charset="0"/>
              </a:rPr>
              <a:t> it starts monitoring </a:t>
            </a:r>
          </a:p>
          <a:p>
            <a:pPr marL="342900" indent="-342900"/>
            <a:r>
              <a:rPr lang="nb-NO" spc="100" dirty="0" smtClean="0">
                <a:latin typeface="Book Antiqua" pitchFamily="18" charset="0"/>
              </a:rPr>
              <a:t>file activity (1). Then it does the necessary work (2-3) when something finally happens:</a:t>
            </a:r>
          </a:p>
        </p:txBody>
      </p:sp>
      <p:pic>
        <p:nvPicPr>
          <p:cNvPr id="22" name="Picture 2" descr="C:\Users\dreamy\Documents\MyS3 documentation\GUI 5.jpg"/>
          <p:cNvPicPr>
            <a:picLocks noChangeAspect="1" noChangeArrowheads="1"/>
          </p:cNvPicPr>
          <p:nvPr/>
        </p:nvPicPr>
        <p:blipFill>
          <a:blip r:embed="rId4"/>
          <a:srcRect/>
          <a:stretch>
            <a:fillRect/>
          </a:stretch>
        </p:blipFill>
        <p:spPr bwMode="auto">
          <a:xfrm>
            <a:off x="997654" y="2553729"/>
            <a:ext cx="4574956" cy="3006811"/>
          </a:xfrm>
          <a:prstGeom prst="rect">
            <a:avLst/>
          </a:prstGeom>
          <a:noFill/>
          <a:ln w="25400">
            <a:solidFill>
              <a:srgbClr val="92D050"/>
            </a:solidFill>
          </a:ln>
        </p:spPr>
      </p:pic>
      <p:sp>
        <p:nvSpPr>
          <p:cNvPr id="23" name="TextBox 22"/>
          <p:cNvSpPr txBox="1"/>
          <p:nvPr/>
        </p:nvSpPr>
        <p:spPr>
          <a:xfrm>
            <a:off x="3130372" y="2512516"/>
            <a:ext cx="313038" cy="461665"/>
          </a:xfrm>
          <a:prstGeom prst="rect">
            <a:avLst/>
          </a:prstGeom>
          <a:noFill/>
        </p:spPr>
        <p:txBody>
          <a:bodyPr wrap="square" rtlCol="0">
            <a:spAutoFit/>
          </a:bodyPr>
          <a:lstStyle/>
          <a:p>
            <a:r>
              <a:rPr lang="nb-NO" sz="2400" b="1" dirty="0" smtClean="0">
                <a:solidFill>
                  <a:srgbClr val="92D050"/>
                </a:solidFill>
              </a:rPr>
              <a:t>1</a:t>
            </a:r>
            <a:endParaRPr lang="nb-NO" sz="2400" b="1" dirty="0">
              <a:solidFill>
                <a:srgbClr val="92D050"/>
              </a:solidFill>
            </a:endParaRPr>
          </a:p>
        </p:txBody>
      </p:sp>
      <p:pic>
        <p:nvPicPr>
          <p:cNvPr id="12290" name="Picture 2" descr="C:\Users\dreamy\Documents\MyS3 documentation\GUI 9.jpg"/>
          <p:cNvPicPr>
            <a:picLocks noChangeAspect="1" noChangeArrowheads="1"/>
          </p:cNvPicPr>
          <p:nvPr/>
        </p:nvPicPr>
        <p:blipFill>
          <a:blip r:embed="rId5"/>
          <a:srcRect/>
          <a:stretch>
            <a:fillRect/>
          </a:stretch>
        </p:blipFill>
        <p:spPr bwMode="auto">
          <a:xfrm>
            <a:off x="6170632" y="2538201"/>
            <a:ext cx="4586054" cy="3014104"/>
          </a:xfrm>
          <a:prstGeom prst="rect">
            <a:avLst/>
          </a:prstGeom>
          <a:noFill/>
          <a:ln w="25400">
            <a:solidFill>
              <a:srgbClr val="92D050"/>
            </a:solidFill>
          </a:ln>
        </p:spPr>
      </p:pic>
      <p:sp>
        <p:nvSpPr>
          <p:cNvPr id="25" name="TextBox 24"/>
          <p:cNvSpPr txBox="1"/>
          <p:nvPr/>
        </p:nvSpPr>
        <p:spPr>
          <a:xfrm>
            <a:off x="8324329" y="2491918"/>
            <a:ext cx="313038" cy="461665"/>
          </a:xfrm>
          <a:prstGeom prst="rect">
            <a:avLst/>
          </a:prstGeom>
          <a:noFill/>
        </p:spPr>
        <p:txBody>
          <a:bodyPr wrap="square" rtlCol="0">
            <a:spAutoFit/>
          </a:bodyPr>
          <a:lstStyle/>
          <a:p>
            <a:r>
              <a:rPr lang="nb-NO" sz="2400" b="1" dirty="0" smtClean="0">
                <a:solidFill>
                  <a:srgbClr val="92D050"/>
                </a:solidFill>
              </a:rPr>
              <a:t>2</a:t>
            </a:r>
            <a:endParaRPr lang="nb-NO" sz="2400" b="1" dirty="0">
              <a:solidFill>
                <a:srgbClr val="92D050"/>
              </a:solidFill>
            </a:endParaRPr>
          </a:p>
        </p:txBody>
      </p:sp>
      <p:pic>
        <p:nvPicPr>
          <p:cNvPr id="12291" name="Picture 3" descr="C:\Users\dreamy\Documents\MyS3 documentation\GUI 8.jpg"/>
          <p:cNvPicPr>
            <a:picLocks noChangeAspect="1" noChangeArrowheads="1"/>
          </p:cNvPicPr>
          <p:nvPr/>
        </p:nvPicPr>
        <p:blipFill>
          <a:blip r:embed="rId6"/>
          <a:srcRect b="28934"/>
          <a:stretch>
            <a:fillRect/>
          </a:stretch>
        </p:blipFill>
        <p:spPr bwMode="auto">
          <a:xfrm>
            <a:off x="5840627" y="3945673"/>
            <a:ext cx="4627222" cy="2161233"/>
          </a:xfrm>
          <a:prstGeom prst="rect">
            <a:avLst/>
          </a:prstGeom>
          <a:noFill/>
          <a:ln w="25400">
            <a:solidFill>
              <a:srgbClr val="92D050"/>
            </a:solidFill>
          </a:ln>
        </p:spPr>
      </p:pic>
      <p:sp>
        <p:nvSpPr>
          <p:cNvPr id="26" name="TextBox 25"/>
          <p:cNvSpPr txBox="1"/>
          <p:nvPr/>
        </p:nvSpPr>
        <p:spPr>
          <a:xfrm>
            <a:off x="8040124" y="3888229"/>
            <a:ext cx="313038" cy="461665"/>
          </a:xfrm>
          <a:prstGeom prst="rect">
            <a:avLst/>
          </a:prstGeom>
          <a:noFill/>
        </p:spPr>
        <p:txBody>
          <a:bodyPr wrap="square" rtlCol="0">
            <a:spAutoFit/>
          </a:bodyPr>
          <a:lstStyle/>
          <a:p>
            <a:r>
              <a:rPr lang="nb-NO" sz="2400" b="1" dirty="0" smtClean="0">
                <a:solidFill>
                  <a:srgbClr val="92D050"/>
                </a:solidFill>
              </a:rPr>
              <a:t>3</a:t>
            </a:r>
            <a:endParaRPr lang="nb-NO" sz="2400" b="1" dirty="0">
              <a:solidFill>
                <a:srgbClr val="92D050"/>
              </a:solidFill>
            </a:endParaRPr>
          </a:p>
        </p:txBody>
      </p:sp>
    </p:spTree>
    <p:extLst>
      <p:ext uri="{BB962C8B-B14F-4D97-AF65-F5344CB8AC3E}">
        <p14:creationId xmlns:p14="http://schemas.microsoft.com/office/powerpoint/2010/main" xmlns="" val="28062570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ktangel 1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 y="1"/>
            <a:ext cx="12188725"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b-NO" dirty="0"/>
          </a:p>
        </p:txBody>
      </p:sp>
      <p:pic>
        <p:nvPicPr>
          <p:cNvPr id="4104" name="Picture 8" descr="Silver Hard Drive Interals"/>
          <p:cNvPicPr>
            <a:picLocks noChangeAspect="1" noChangeArrowheads="1"/>
          </p:cNvPicPr>
          <p:nvPr/>
        </p:nvPicPr>
        <p:blipFill>
          <a:blip r:embed="rId3"/>
          <a:stretch>
            <a:fillRect/>
          </a:stretch>
        </p:blipFill>
        <p:spPr bwMode="auto">
          <a:xfrm>
            <a:off x="0" y="0"/>
            <a:ext cx="12192000" cy="6868844"/>
          </a:xfrm>
          <a:prstGeom prst="rect">
            <a:avLst/>
          </a:prstGeom>
          <a:noFill/>
        </p:spPr>
      </p:pic>
      <p:sp>
        <p:nvSpPr>
          <p:cNvPr id="24" name="Rectangle 23"/>
          <p:cNvSpPr/>
          <p:nvPr/>
        </p:nvSpPr>
        <p:spPr>
          <a:xfrm>
            <a:off x="9728886" y="411225"/>
            <a:ext cx="2474989" cy="978188"/>
          </a:xfrm>
          <a:prstGeom prst="rect">
            <a:avLst/>
          </a:prstGeom>
          <a:solidFill>
            <a:schemeClr val="tx1">
              <a:alpha val="84000"/>
            </a:schemeClr>
          </a:solidFill>
          <a:ln>
            <a:noFill/>
          </a:ln>
          <a:effectLst>
            <a:outerShdw blurRad="50800" dist="38100" dir="8100000" algn="tr" rotWithShape="0">
              <a:prstClr val="black">
                <a:alpha val="40000"/>
              </a:prstClr>
            </a:outerShdw>
          </a:effectLst>
          <a:scene3d>
            <a:camera prst="orthographicFront"/>
            <a:lightRig rig="threePt" dir="t"/>
          </a:scene3d>
          <a:sp3d>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9" name="Undertittel 2">
            <a:extLst>
              <a:ext uri="{FF2B5EF4-FFF2-40B4-BE49-F238E27FC236}">
                <a16:creationId xmlns:a16="http://schemas.microsoft.com/office/drawing/2014/main" xmlns="" id="{E9F6641D-ADF3-40BD-9BA3-E740E77C8826}"/>
              </a:ext>
            </a:extLst>
          </p:cNvPr>
          <p:cNvSpPr txBox="1">
            <a:spLocks/>
          </p:cNvSpPr>
          <p:nvPr/>
        </p:nvSpPr>
        <p:spPr>
          <a:xfrm>
            <a:off x="9863405" y="1012371"/>
            <a:ext cx="1443486" cy="25268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ts val="0"/>
              </a:spcBef>
              <a:spcAft>
                <a:spcPts val="200"/>
              </a:spcAft>
              <a:buClr>
                <a:schemeClr val="accent1"/>
              </a:buClr>
              <a:buSzPct val="100000"/>
              <a:buFont typeface="Tw Cen MT" panose="020B0602020104020603" pitchFamily="34" charset="0"/>
              <a:buNone/>
              <a:tabLst/>
              <a:defRPr/>
            </a:pPr>
            <a:r>
              <a:rPr kumimoji="0" lang="nb-NO" sz="1200" b="1" i="0" u="none" strike="noStrike" kern="1200" cap="none" normalizeH="0" noProof="0" dirty="0" smtClean="0">
                <a:ln>
                  <a:noFill/>
                </a:ln>
                <a:solidFill>
                  <a:srgbClr val="FFFFFF"/>
                </a:solidFill>
                <a:effectLst/>
                <a:uLnTx/>
                <a:uFillTx/>
                <a:latin typeface="Book Antiqua" pitchFamily="18" charset="0"/>
              </a:rPr>
              <a:t>Ove Bakken</a:t>
            </a:r>
            <a:endParaRPr kumimoji="0" lang="nb-NO" sz="1200" b="1" i="0" u="none" strike="noStrike" kern="1200" cap="none" normalizeH="0" noProof="0" dirty="0">
              <a:ln>
                <a:noFill/>
              </a:ln>
              <a:solidFill>
                <a:srgbClr val="FFFFFF"/>
              </a:solidFill>
              <a:effectLst/>
              <a:uLnTx/>
              <a:uFillTx/>
              <a:latin typeface="Book Antiqua" pitchFamily="18" charset="0"/>
            </a:endParaRPr>
          </a:p>
        </p:txBody>
      </p:sp>
      <p:cxnSp>
        <p:nvCxnSpPr>
          <p:cNvPr id="18" name="Straight Connector 17"/>
          <p:cNvCxnSpPr/>
          <p:nvPr/>
        </p:nvCxnSpPr>
        <p:spPr>
          <a:xfrm>
            <a:off x="9945992" y="962886"/>
            <a:ext cx="1965025" cy="152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31" name="Tittel 1">
            <a:extLst>
              <a:ext uri="{FF2B5EF4-FFF2-40B4-BE49-F238E27FC236}">
                <a16:creationId xmlns:a16="http://schemas.microsoft.com/office/drawing/2014/main" xmlns="" id="{DE3D84FB-5D02-47D2-98FD-4F01A02E2AEA}"/>
              </a:ext>
            </a:extLst>
          </p:cNvPr>
          <p:cNvSpPr txBox="1">
            <a:spLocks/>
          </p:cNvSpPr>
          <p:nvPr/>
        </p:nvSpPr>
        <p:spPr>
          <a:xfrm>
            <a:off x="0" y="0"/>
            <a:ext cx="10996551" cy="1828799"/>
          </a:xfrm>
          <a:prstGeom prst="rect">
            <a:avLst/>
          </a:prstGeom>
        </p:spPr>
        <p:txBody>
          <a:bodyPr vert="horz" lIns="91440" tIns="45720" rIns="91440" bIns="45720" rtlCol="0" anchor="ctr">
            <a:normAutofit/>
          </a:bodyPr>
          <a:lstStyle/>
          <a:p>
            <a:pPr lvl="0" algn="ctr" defTabSz="914400">
              <a:lnSpc>
                <a:spcPct val="80000"/>
              </a:lnSpc>
              <a:spcBef>
                <a:spcPct val="0"/>
              </a:spcBef>
            </a:pPr>
            <a:r>
              <a:rPr kumimoji="0" lang="nb-NO" sz="3600" b="0" i="0" u="none" strike="noStrike" kern="1200" cap="none" spc="200" normalizeH="0" noProof="0" dirty="0" smtClean="0">
                <a:ln>
                  <a:noFill/>
                </a:ln>
                <a:solidFill>
                  <a:schemeClr val="tx1"/>
                </a:solidFill>
                <a:effectLst/>
                <a:uLnTx/>
                <a:uFillTx/>
                <a:latin typeface="Book Antiqua" pitchFamily="18" charset="0"/>
                <a:ea typeface="+mj-ea"/>
                <a:cs typeface="+mj-cs"/>
              </a:rPr>
              <a:t>Graphical Interface Client Restore</a:t>
            </a:r>
            <a:endParaRPr kumimoji="0" lang="nb-NO" sz="3600" b="0" i="0" u="none" strike="noStrike" kern="1200" cap="none" spc="200" normalizeH="0" baseline="0" noProof="0" dirty="0">
              <a:ln>
                <a:noFill/>
              </a:ln>
              <a:solidFill>
                <a:schemeClr val="tx1"/>
              </a:solidFill>
              <a:effectLst/>
              <a:uLnTx/>
              <a:uFillTx/>
              <a:latin typeface="Book Antiqua" pitchFamily="18" charset="0"/>
              <a:ea typeface="+mj-ea"/>
              <a:cs typeface="+mj-cs"/>
            </a:endParaRPr>
          </a:p>
        </p:txBody>
      </p:sp>
      <p:sp>
        <p:nvSpPr>
          <p:cNvPr id="12" name="Footer Placeholder 11"/>
          <p:cNvSpPr>
            <a:spLocks noGrp="1"/>
          </p:cNvSpPr>
          <p:nvPr>
            <p:ph type="ftr" sz="quarter" idx="11"/>
          </p:nvPr>
        </p:nvSpPr>
        <p:spPr/>
        <p:txBody>
          <a:bodyPr/>
          <a:lstStyle/>
          <a:p>
            <a:pPr rtl="0"/>
            <a:r>
              <a:rPr lang="nb-NO" noProof="0" smtClean="0"/>
              <a:t>Revision 2</a:t>
            </a:r>
            <a:endParaRPr lang="nb-NO" noProof="0" dirty="0"/>
          </a:p>
        </p:txBody>
      </p:sp>
      <p:sp>
        <p:nvSpPr>
          <p:cNvPr id="11" name="Tittel 1">
            <a:extLst>
              <a:ext uri="{FF2B5EF4-FFF2-40B4-BE49-F238E27FC236}">
                <a16:creationId xmlns:a16="http://schemas.microsoft.com/office/drawing/2014/main" xmlns="" id="{DE3D84FB-5D02-47D2-98FD-4F01A02E2AEA}"/>
              </a:ext>
            </a:extLst>
          </p:cNvPr>
          <p:cNvSpPr txBox="1">
            <a:spLocks/>
          </p:cNvSpPr>
          <p:nvPr/>
        </p:nvSpPr>
        <p:spPr>
          <a:xfrm>
            <a:off x="9863407" y="604065"/>
            <a:ext cx="2156307" cy="322770"/>
          </a:xfrm>
          <a:prstGeom prst="rect">
            <a:avLst/>
          </a:prstGeom>
        </p:spPr>
        <p:txBody>
          <a:bodyPr vert="horz" lIns="91440" tIns="45720" rIns="91440" bIns="45720" rtlCol="0" anchor="b">
            <a:noAutofit/>
          </a:bodyPr>
          <a:lstStyle/>
          <a:p>
            <a:pPr lvl="0" defTabSz="914400">
              <a:lnSpc>
                <a:spcPct val="80000"/>
              </a:lnSpc>
              <a:spcBef>
                <a:spcPct val="0"/>
              </a:spcBef>
              <a:defRPr/>
            </a:pPr>
            <a:r>
              <a:rPr lang="nb-NO" dirty="0" smtClean="0">
                <a:solidFill>
                  <a:srgbClr val="FFFFFF"/>
                </a:solidFill>
                <a:latin typeface="Book Antiqua" pitchFamily="18" charset="0"/>
              </a:rPr>
              <a:t>How To Use MyS3</a:t>
            </a:r>
            <a:endParaRPr kumimoji="0" lang="nb-NO" b="0" i="0" u="none" strike="noStrike" kern="1200" cap="none" normalizeH="0" noProof="0" dirty="0">
              <a:ln>
                <a:noFill/>
              </a:ln>
              <a:solidFill>
                <a:srgbClr val="FFFFFF"/>
              </a:solidFill>
              <a:effectLst/>
              <a:uLnTx/>
              <a:uFillTx/>
              <a:latin typeface="Book Antiqua" pitchFamily="18" charset="0"/>
              <a:ea typeface="+mj-ea"/>
              <a:cs typeface="+mj-cs"/>
            </a:endParaRPr>
          </a:p>
        </p:txBody>
      </p:sp>
      <p:sp>
        <p:nvSpPr>
          <p:cNvPr id="21" name="Rectangle 20"/>
          <p:cNvSpPr/>
          <p:nvPr/>
        </p:nvSpPr>
        <p:spPr>
          <a:xfrm>
            <a:off x="378941" y="1738142"/>
            <a:ext cx="11170508" cy="369332"/>
          </a:xfrm>
          <a:prstGeom prst="rect">
            <a:avLst/>
          </a:prstGeom>
        </p:spPr>
        <p:txBody>
          <a:bodyPr wrap="square">
            <a:spAutoFit/>
          </a:bodyPr>
          <a:lstStyle/>
          <a:p>
            <a:pPr marL="342900" indent="-342900" algn="ctr"/>
            <a:r>
              <a:rPr lang="nb-NO" spc="100" dirty="0" smtClean="0">
                <a:latin typeface="Book Antiqua" pitchFamily="18" charset="0"/>
              </a:rPr>
              <a:t>To restore last removed files (1) or earlier file versions (2), right </a:t>
            </a:r>
            <a:r>
              <a:rPr lang="nb-NO" spc="100" smtClean="0">
                <a:latin typeface="Book Antiqua" pitchFamily="18" charset="0"/>
              </a:rPr>
              <a:t>click </a:t>
            </a:r>
            <a:r>
              <a:rPr lang="nb-NO" spc="100" smtClean="0">
                <a:latin typeface="Book Antiqua" pitchFamily="18" charset="0"/>
              </a:rPr>
              <a:t>on the root in the </a:t>
            </a:r>
            <a:r>
              <a:rPr lang="nb-NO" spc="100" dirty="0" smtClean="0">
                <a:latin typeface="Book Antiqua" pitchFamily="18" charset="0"/>
              </a:rPr>
              <a:t>Files tab:</a:t>
            </a:r>
          </a:p>
        </p:txBody>
      </p:sp>
      <p:pic>
        <p:nvPicPr>
          <p:cNvPr id="13314" name="Picture 2" descr="C:\Users\dreamy\Documents\MyS3 documentation\GUI 11.jpg"/>
          <p:cNvPicPr>
            <a:picLocks noChangeAspect="1" noChangeArrowheads="1"/>
          </p:cNvPicPr>
          <p:nvPr/>
        </p:nvPicPr>
        <p:blipFill>
          <a:blip r:embed="rId4"/>
          <a:srcRect/>
          <a:stretch>
            <a:fillRect/>
          </a:stretch>
        </p:blipFill>
        <p:spPr bwMode="auto">
          <a:xfrm>
            <a:off x="1237741" y="2271904"/>
            <a:ext cx="4569936" cy="3008422"/>
          </a:xfrm>
          <a:prstGeom prst="rect">
            <a:avLst/>
          </a:prstGeom>
          <a:noFill/>
          <a:ln w="25400">
            <a:solidFill>
              <a:srgbClr val="92D050"/>
            </a:solidFill>
          </a:ln>
        </p:spPr>
      </p:pic>
      <p:pic>
        <p:nvPicPr>
          <p:cNvPr id="13315" name="Picture 3" descr="C:\Users\dreamy\Documents\MyS3 documentation\GUI 12.jpg"/>
          <p:cNvPicPr>
            <a:picLocks noChangeAspect="1" noChangeArrowheads="1"/>
          </p:cNvPicPr>
          <p:nvPr/>
        </p:nvPicPr>
        <p:blipFill>
          <a:blip r:embed="rId5"/>
          <a:srcRect/>
          <a:stretch>
            <a:fillRect/>
          </a:stretch>
        </p:blipFill>
        <p:spPr bwMode="auto">
          <a:xfrm>
            <a:off x="6310184" y="2265404"/>
            <a:ext cx="4566472" cy="3008415"/>
          </a:xfrm>
          <a:prstGeom prst="rect">
            <a:avLst/>
          </a:prstGeom>
          <a:noFill/>
          <a:ln w="25400">
            <a:solidFill>
              <a:srgbClr val="92D050"/>
            </a:solidFill>
          </a:ln>
        </p:spPr>
      </p:pic>
      <p:sp>
        <p:nvSpPr>
          <p:cNvPr id="20" name="TextBox 19"/>
          <p:cNvSpPr txBox="1"/>
          <p:nvPr/>
        </p:nvSpPr>
        <p:spPr>
          <a:xfrm>
            <a:off x="3303367" y="2232427"/>
            <a:ext cx="313038" cy="461665"/>
          </a:xfrm>
          <a:prstGeom prst="rect">
            <a:avLst/>
          </a:prstGeom>
          <a:noFill/>
        </p:spPr>
        <p:txBody>
          <a:bodyPr wrap="square" rtlCol="0">
            <a:spAutoFit/>
          </a:bodyPr>
          <a:lstStyle/>
          <a:p>
            <a:r>
              <a:rPr lang="nb-NO" sz="2400" b="1" dirty="0" smtClean="0">
                <a:solidFill>
                  <a:srgbClr val="92D050"/>
                </a:solidFill>
              </a:rPr>
              <a:t>1</a:t>
            </a:r>
            <a:endParaRPr lang="nb-NO" sz="2400" b="1" dirty="0">
              <a:solidFill>
                <a:srgbClr val="92D050"/>
              </a:solidFill>
            </a:endParaRPr>
          </a:p>
        </p:txBody>
      </p:sp>
      <p:sp>
        <p:nvSpPr>
          <p:cNvPr id="27" name="TextBox 26"/>
          <p:cNvSpPr txBox="1"/>
          <p:nvPr/>
        </p:nvSpPr>
        <p:spPr>
          <a:xfrm>
            <a:off x="8480849" y="2220068"/>
            <a:ext cx="313038" cy="461665"/>
          </a:xfrm>
          <a:prstGeom prst="rect">
            <a:avLst/>
          </a:prstGeom>
          <a:noFill/>
        </p:spPr>
        <p:txBody>
          <a:bodyPr wrap="square" rtlCol="0">
            <a:spAutoFit/>
          </a:bodyPr>
          <a:lstStyle/>
          <a:p>
            <a:r>
              <a:rPr lang="nb-NO" sz="2400" b="1" dirty="0" smtClean="0">
                <a:solidFill>
                  <a:srgbClr val="92D050"/>
                </a:solidFill>
              </a:rPr>
              <a:t>2</a:t>
            </a:r>
            <a:endParaRPr lang="nb-NO" sz="2400" b="1" dirty="0">
              <a:solidFill>
                <a:srgbClr val="92D050"/>
              </a:solidFill>
            </a:endParaRPr>
          </a:p>
        </p:txBody>
      </p:sp>
      <p:sp>
        <p:nvSpPr>
          <p:cNvPr id="28" name="Rectangle 27"/>
          <p:cNvSpPr/>
          <p:nvPr/>
        </p:nvSpPr>
        <p:spPr>
          <a:xfrm>
            <a:off x="1252151" y="5436974"/>
            <a:ext cx="4596713" cy="646331"/>
          </a:xfrm>
          <a:prstGeom prst="rect">
            <a:avLst/>
          </a:prstGeom>
        </p:spPr>
        <p:txBody>
          <a:bodyPr wrap="square">
            <a:spAutoFit/>
          </a:bodyPr>
          <a:lstStyle/>
          <a:p>
            <a:r>
              <a:rPr lang="nb-NO" spc="100" dirty="0" smtClean="0">
                <a:latin typeface="Book Antiqua" pitchFamily="18" charset="0"/>
              </a:rPr>
              <a:t>(Removed files gets added back to the same folder they were removed from.)</a:t>
            </a:r>
            <a:endParaRPr lang="nb-NO" dirty="0"/>
          </a:p>
        </p:txBody>
      </p:sp>
      <p:sp>
        <p:nvSpPr>
          <p:cNvPr id="29" name="Rectangle 28"/>
          <p:cNvSpPr/>
          <p:nvPr/>
        </p:nvSpPr>
        <p:spPr>
          <a:xfrm>
            <a:off x="5997145" y="5420497"/>
            <a:ext cx="5461687" cy="646331"/>
          </a:xfrm>
          <a:prstGeom prst="rect">
            <a:avLst/>
          </a:prstGeom>
        </p:spPr>
        <p:txBody>
          <a:bodyPr wrap="square">
            <a:spAutoFit/>
          </a:bodyPr>
          <a:lstStyle/>
          <a:p>
            <a:r>
              <a:rPr lang="nb-NO" spc="100" dirty="0" smtClean="0">
                <a:latin typeface="Book Antiqua" pitchFamily="18" charset="0"/>
              </a:rPr>
              <a:t>(Earlier file versions also gets added back, but root becomes the MyS3 restored files folder.)</a:t>
            </a:r>
            <a:endParaRPr lang="nb-NO" dirty="0"/>
          </a:p>
        </p:txBody>
      </p:sp>
    </p:spTree>
    <p:extLst>
      <p:ext uri="{BB962C8B-B14F-4D97-AF65-F5344CB8AC3E}">
        <p14:creationId xmlns:p14="http://schemas.microsoft.com/office/powerpoint/2010/main" xmlns="" val="28062570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ktangel 1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 y="1"/>
            <a:ext cx="12188725"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b-NO" dirty="0"/>
          </a:p>
        </p:txBody>
      </p:sp>
      <p:pic>
        <p:nvPicPr>
          <p:cNvPr id="4104" name="Picture 8" descr="Silver Hard Drive Interals"/>
          <p:cNvPicPr>
            <a:picLocks noChangeAspect="1" noChangeArrowheads="1"/>
          </p:cNvPicPr>
          <p:nvPr/>
        </p:nvPicPr>
        <p:blipFill>
          <a:blip r:embed="rId3"/>
          <a:stretch>
            <a:fillRect/>
          </a:stretch>
        </p:blipFill>
        <p:spPr bwMode="auto">
          <a:xfrm>
            <a:off x="-57666" y="-10844"/>
            <a:ext cx="12192000" cy="6868844"/>
          </a:xfrm>
          <a:prstGeom prst="rect">
            <a:avLst/>
          </a:prstGeom>
          <a:noFill/>
        </p:spPr>
      </p:pic>
      <p:sp>
        <p:nvSpPr>
          <p:cNvPr id="24" name="Rectangle 23"/>
          <p:cNvSpPr/>
          <p:nvPr/>
        </p:nvSpPr>
        <p:spPr>
          <a:xfrm>
            <a:off x="9728886" y="411225"/>
            <a:ext cx="2474989" cy="978188"/>
          </a:xfrm>
          <a:prstGeom prst="rect">
            <a:avLst/>
          </a:prstGeom>
          <a:solidFill>
            <a:schemeClr val="tx1">
              <a:alpha val="84000"/>
            </a:schemeClr>
          </a:solidFill>
          <a:ln>
            <a:noFill/>
          </a:ln>
          <a:effectLst>
            <a:outerShdw blurRad="50800" dist="38100" dir="8100000" algn="tr" rotWithShape="0">
              <a:prstClr val="black">
                <a:alpha val="40000"/>
              </a:prstClr>
            </a:outerShdw>
          </a:effectLst>
          <a:scene3d>
            <a:camera prst="orthographicFront"/>
            <a:lightRig rig="threePt" dir="t"/>
          </a:scene3d>
          <a:sp3d>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9" name="Undertittel 2">
            <a:extLst>
              <a:ext uri="{FF2B5EF4-FFF2-40B4-BE49-F238E27FC236}">
                <a16:creationId xmlns:a16="http://schemas.microsoft.com/office/drawing/2014/main" xmlns="" id="{E9F6641D-ADF3-40BD-9BA3-E740E77C8826}"/>
              </a:ext>
            </a:extLst>
          </p:cNvPr>
          <p:cNvSpPr txBox="1">
            <a:spLocks/>
          </p:cNvSpPr>
          <p:nvPr/>
        </p:nvSpPr>
        <p:spPr>
          <a:xfrm>
            <a:off x="9863405" y="1012371"/>
            <a:ext cx="1443486" cy="25268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ts val="0"/>
              </a:spcBef>
              <a:spcAft>
                <a:spcPts val="200"/>
              </a:spcAft>
              <a:buClr>
                <a:schemeClr val="accent1"/>
              </a:buClr>
              <a:buSzPct val="100000"/>
              <a:buFont typeface="Tw Cen MT" panose="020B0602020104020603" pitchFamily="34" charset="0"/>
              <a:buNone/>
              <a:tabLst/>
              <a:defRPr/>
            </a:pPr>
            <a:r>
              <a:rPr kumimoji="0" lang="nb-NO" sz="1200" b="1" i="0" u="none" strike="noStrike" kern="1200" cap="none" normalizeH="0" noProof="0" dirty="0" smtClean="0">
                <a:ln>
                  <a:noFill/>
                </a:ln>
                <a:solidFill>
                  <a:srgbClr val="FFFFFF"/>
                </a:solidFill>
                <a:effectLst/>
                <a:uLnTx/>
                <a:uFillTx/>
                <a:latin typeface="Book Antiqua" pitchFamily="18" charset="0"/>
              </a:rPr>
              <a:t>Ove Bakken</a:t>
            </a:r>
            <a:endParaRPr kumimoji="0" lang="nb-NO" sz="1200" b="1" i="0" u="none" strike="noStrike" kern="1200" cap="none" normalizeH="0" noProof="0" dirty="0">
              <a:ln>
                <a:noFill/>
              </a:ln>
              <a:solidFill>
                <a:srgbClr val="FFFFFF"/>
              </a:solidFill>
              <a:effectLst/>
              <a:uLnTx/>
              <a:uFillTx/>
              <a:latin typeface="Book Antiqua" pitchFamily="18" charset="0"/>
            </a:endParaRPr>
          </a:p>
        </p:txBody>
      </p:sp>
      <p:cxnSp>
        <p:nvCxnSpPr>
          <p:cNvPr id="18" name="Straight Connector 17"/>
          <p:cNvCxnSpPr/>
          <p:nvPr/>
        </p:nvCxnSpPr>
        <p:spPr>
          <a:xfrm>
            <a:off x="9945992" y="962886"/>
            <a:ext cx="1965025" cy="152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31" name="Tittel 1">
            <a:extLst>
              <a:ext uri="{FF2B5EF4-FFF2-40B4-BE49-F238E27FC236}">
                <a16:creationId xmlns:a16="http://schemas.microsoft.com/office/drawing/2014/main" xmlns="" id="{DE3D84FB-5D02-47D2-98FD-4F01A02E2AEA}"/>
              </a:ext>
            </a:extLst>
          </p:cNvPr>
          <p:cNvSpPr txBox="1">
            <a:spLocks/>
          </p:cNvSpPr>
          <p:nvPr/>
        </p:nvSpPr>
        <p:spPr>
          <a:xfrm>
            <a:off x="0" y="0"/>
            <a:ext cx="10996551" cy="1828799"/>
          </a:xfrm>
          <a:prstGeom prst="rect">
            <a:avLst/>
          </a:prstGeom>
        </p:spPr>
        <p:txBody>
          <a:bodyPr vert="horz" lIns="91440" tIns="45720" rIns="91440" bIns="45720" rtlCol="0" anchor="ctr">
            <a:normAutofit/>
          </a:bodyPr>
          <a:lstStyle/>
          <a:p>
            <a:pPr lvl="0" algn="ctr" defTabSz="914400">
              <a:lnSpc>
                <a:spcPct val="80000"/>
              </a:lnSpc>
              <a:spcBef>
                <a:spcPct val="0"/>
              </a:spcBef>
            </a:pPr>
            <a:r>
              <a:rPr lang="nb-NO" sz="5400" spc="200" smtClean="0">
                <a:latin typeface="Book Antiqua" pitchFamily="18" charset="0"/>
                <a:ea typeface="+mj-ea"/>
                <a:cs typeface="+mj-cs"/>
              </a:rPr>
              <a:t>Missing </a:t>
            </a:r>
            <a:r>
              <a:rPr lang="nb-NO" sz="5400" spc="200" smtClean="0">
                <a:latin typeface="Book Antiqua" pitchFamily="18" charset="0"/>
                <a:ea typeface="+mj-ea"/>
                <a:cs typeface="+mj-cs"/>
              </a:rPr>
              <a:t>Features</a:t>
            </a:r>
            <a:endParaRPr kumimoji="0" lang="nb-NO" sz="5400" b="0" i="0" u="none" strike="noStrike" kern="1200" cap="none" spc="200" normalizeH="0" baseline="0" noProof="0" dirty="0">
              <a:ln>
                <a:noFill/>
              </a:ln>
              <a:solidFill>
                <a:schemeClr val="tx1"/>
              </a:solidFill>
              <a:effectLst/>
              <a:uLnTx/>
              <a:uFillTx/>
              <a:latin typeface="Book Antiqua" pitchFamily="18" charset="0"/>
              <a:ea typeface="+mj-ea"/>
              <a:cs typeface="+mj-cs"/>
            </a:endParaRPr>
          </a:p>
        </p:txBody>
      </p:sp>
      <p:sp>
        <p:nvSpPr>
          <p:cNvPr id="12" name="Footer Placeholder 11"/>
          <p:cNvSpPr>
            <a:spLocks noGrp="1"/>
          </p:cNvSpPr>
          <p:nvPr>
            <p:ph type="ftr" sz="quarter" idx="11"/>
          </p:nvPr>
        </p:nvSpPr>
        <p:spPr/>
        <p:txBody>
          <a:bodyPr/>
          <a:lstStyle/>
          <a:p>
            <a:pPr rtl="0"/>
            <a:r>
              <a:rPr lang="nb-NO" noProof="0" smtClean="0"/>
              <a:t>Revision 2</a:t>
            </a:r>
            <a:endParaRPr lang="nb-NO" noProof="0" dirty="0"/>
          </a:p>
        </p:txBody>
      </p:sp>
      <p:sp>
        <p:nvSpPr>
          <p:cNvPr id="11" name="Tittel 1">
            <a:extLst>
              <a:ext uri="{FF2B5EF4-FFF2-40B4-BE49-F238E27FC236}">
                <a16:creationId xmlns:a16="http://schemas.microsoft.com/office/drawing/2014/main" xmlns="" id="{DE3D84FB-5D02-47D2-98FD-4F01A02E2AEA}"/>
              </a:ext>
            </a:extLst>
          </p:cNvPr>
          <p:cNvSpPr txBox="1">
            <a:spLocks/>
          </p:cNvSpPr>
          <p:nvPr/>
        </p:nvSpPr>
        <p:spPr>
          <a:xfrm>
            <a:off x="9863407" y="604065"/>
            <a:ext cx="2156307" cy="322770"/>
          </a:xfrm>
          <a:prstGeom prst="rect">
            <a:avLst/>
          </a:prstGeom>
        </p:spPr>
        <p:txBody>
          <a:bodyPr vert="horz" lIns="91440" tIns="45720" rIns="91440" bIns="45720" rtlCol="0" anchor="b">
            <a:noAutofit/>
          </a:bodyPr>
          <a:lstStyle/>
          <a:p>
            <a:pPr lvl="0" defTabSz="914400">
              <a:lnSpc>
                <a:spcPct val="80000"/>
              </a:lnSpc>
              <a:spcBef>
                <a:spcPct val="0"/>
              </a:spcBef>
              <a:defRPr/>
            </a:pPr>
            <a:r>
              <a:rPr lang="nb-NO" dirty="0" smtClean="0">
                <a:solidFill>
                  <a:srgbClr val="FFFFFF"/>
                </a:solidFill>
                <a:latin typeface="Book Antiqua" pitchFamily="18" charset="0"/>
              </a:rPr>
              <a:t>How To Use MyS3</a:t>
            </a:r>
            <a:endParaRPr kumimoji="0" lang="nb-NO" b="0" i="0" u="none" strike="noStrike" kern="1200" cap="none" normalizeH="0" noProof="0" dirty="0">
              <a:ln>
                <a:noFill/>
              </a:ln>
              <a:solidFill>
                <a:srgbClr val="FFFFFF"/>
              </a:solidFill>
              <a:effectLst/>
              <a:uLnTx/>
              <a:uFillTx/>
              <a:latin typeface="Book Antiqua" pitchFamily="18" charset="0"/>
              <a:ea typeface="+mj-ea"/>
              <a:cs typeface="+mj-cs"/>
            </a:endParaRPr>
          </a:p>
        </p:txBody>
      </p:sp>
      <p:sp>
        <p:nvSpPr>
          <p:cNvPr id="21" name="Rectangle 20"/>
          <p:cNvSpPr/>
          <p:nvPr/>
        </p:nvSpPr>
        <p:spPr>
          <a:xfrm>
            <a:off x="972807" y="1771093"/>
            <a:ext cx="10337744" cy="4247317"/>
          </a:xfrm>
          <a:prstGeom prst="rect">
            <a:avLst/>
          </a:prstGeom>
        </p:spPr>
        <p:txBody>
          <a:bodyPr wrap="square">
            <a:spAutoFit/>
          </a:bodyPr>
          <a:lstStyle/>
          <a:p>
            <a:pPr marL="342900" indent="-342900"/>
            <a:r>
              <a:rPr lang="nb-NO" b="1" spc="100" dirty="0" smtClean="0">
                <a:latin typeface="Book Antiqua" pitchFamily="18" charset="0"/>
              </a:rPr>
              <a:t>File Sharing: </a:t>
            </a:r>
            <a:r>
              <a:rPr lang="nb-NO" spc="100" dirty="0" smtClean="0">
                <a:latin typeface="Book Antiqua" pitchFamily="18" charset="0"/>
              </a:rPr>
              <a:t>Since MyS3 encrypts all files and file paths </a:t>
            </a:r>
            <a:r>
              <a:rPr lang="nb-NO" i="1" spc="100" dirty="0" smtClean="0">
                <a:latin typeface="Book Antiqua" pitchFamily="18" charset="0"/>
              </a:rPr>
              <a:t>before</a:t>
            </a:r>
            <a:r>
              <a:rPr lang="nb-NO" spc="100" dirty="0" smtClean="0">
                <a:latin typeface="Book Antiqua" pitchFamily="18" charset="0"/>
              </a:rPr>
              <a:t> upload, sharing file links </a:t>
            </a:r>
          </a:p>
          <a:p>
            <a:pPr marL="342900" indent="-342900"/>
            <a:r>
              <a:rPr lang="nb-NO" spc="100" dirty="0" smtClean="0">
                <a:latin typeface="Book Antiqua" pitchFamily="18" charset="0"/>
              </a:rPr>
              <a:t>is not possible. However, you can always create another bucket and share it with </a:t>
            </a:r>
          </a:p>
          <a:p>
            <a:pPr marL="342900" indent="-342900"/>
            <a:r>
              <a:rPr lang="nb-NO" spc="100" dirty="0" smtClean="0">
                <a:latin typeface="Book Antiqua" pitchFamily="18" charset="0"/>
              </a:rPr>
              <a:t>somebody </a:t>
            </a:r>
            <a:r>
              <a:rPr lang="nb-NO" spc="100" smtClean="0">
                <a:latin typeface="Book Antiqua" pitchFamily="18" charset="0"/>
              </a:rPr>
              <a:t>you </a:t>
            </a:r>
            <a:r>
              <a:rPr lang="nb-NO" spc="100" smtClean="0">
                <a:latin typeface="Book Antiqua" pitchFamily="18" charset="0"/>
              </a:rPr>
              <a:t>trust. Because </a:t>
            </a:r>
            <a:r>
              <a:rPr lang="nb-NO" spc="100" dirty="0" smtClean="0">
                <a:latin typeface="Book Antiqua" pitchFamily="18" charset="0"/>
              </a:rPr>
              <a:t>MyS3 is able to run multiple setups at the same time.</a:t>
            </a:r>
          </a:p>
          <a:p>
            <a:pPr marL="342900" indent="-342900"/>
            <a:endParaRPr lang="nb-NO" spc="100" dirty="0" smtClean="0">
              <a:latin typeface="Book Antiqua" pitchFamily="18" charset="0"/>
            </a:endParaRPr>
          </a:p>
          <a:p>
            <a:pPr marL="342900" indent="-342900"/>
            <a:r>
              <a:rPr lang="nb-NO" b="1" spc="100" dirty="0" smtClean="0">
                <a:latin typeface="Book Antiqua" pitchFamily="18" charset="0"/>
              </a:rPr>
              <a:t>Password Recovery: </a:t>
            </a:r>
            <a:r>
              <a:rPr lang="nb-NO" spc="100" dirty="0" smtClean="0">
                <a:latin typeface="Book Antiqua" pitchFamily="18" charset="0"/>
              </a:rPr>
              <a:t>MyS3 is not a file hosting service like Dropbox, etc. Meaning you </a:t>
            </a:r>
          </a:p>
          <a:p>
            <a:pPr marL="342900" indent="-342900"/>
            <a:r>
              <a:rPr lang="nb-NO" spc="100" dirty="0" smtClean="0">
                <a:latin typeface="Book Antiqua" pitchFamily="18" charset="0"/>
              </a:rPr>
              <a:t>have nowhere to turn if you lose your file encryption password. </a:t>
            </a:r>
            <a:r>
              <a:rPr lang="en-US" b="1" i="1" spc="100" dirty="0" smtClean="0">
                <a:latin typeface="Book Antiqua" pitchFamily="18" charset="0"/>
              </a:rPr>
              <a:t>Which is why you </a:t>
            </a:r>
          </a:p>
          <a:p>
            <a:pPr marL="342900" indent="-342900"/>
            <a:r>
              <a:rPr lang="en-US" b="1" i="1" spc="100" dirty="0" smtClean="0">
                <a:latin typeface="Book Antiqua" pitchFamily="18" charset="0"/>
              </a:rPr>
              <a:t>should write it down and keep it in a safe place!</a:t>
            </a:r>
            <a:r>
              <a:rPr lang="en-US" spc="100" dirty="0" smtClean="0">
                <a:latin typeface="Book Antiqua" pitchFamily="18" charset="0"/>
              </a:rPr>
              <a:t> You can also not change your </a:t>
            </a:r>
          </a:p>
          <a:p>
            <a:pPr marL="342900" indent="-342900"/>
            <a:r>
              <a:rPr lang="en-US" spc="100" dirty="0" smtClean="0">
                <a:latin typeface="Book Antiqua" pitchFamily="18" charset="0"/>
              </a:rPr>
              <a:t>encryption password whenever you feel like it, because all your files and file paths have </a:t>
            </a:r>
          </a:p>
          <a:p>
            <a:pPr marL="342900" indent="-342900"/>
            <a:r>
              <a:rPr lang="en-US" spc="100" dirty="0" smtClean="0">
                <a:latin typeface="Book Antiqua" pitchFamily="18" charset="0"/>
              </a:rPr>
              <a:t>already been encrypted with the current password and then uploaded.</a:t>
            </a:r>
          </a:p>
          <a:p>
            <a:pPr marL="342900" indent="-342900"/>
            <a:endParaRPr lang="en-US" spc="100" dirty="0" smtClean="0">
              <a:latin typeface="Book Antiqua" pitchFamily="18" charset="0"/>
            </a:endParaRPr>
          </a:p>
          <a:p>
            <a:pPr marL="342900" indent="-342900"/>
            <a:r>
              <a:rPr lang="en-US" u="sng" spc="100" dirty="0" smtClean="0">
                <a:latin typeface="Book Antiqua" pitchFamily="18" charset="0"/>
              </a:rPr>
              <a:t>To set a new file encryption password:</a:t>
            </a:r>
            <a:r>
              <a:rPr lang="en-US" spc="100" dirty="0" smtClean="0">
                <a:latin typeface="Book Antiqua" pitchFamily="18" charset="0"/>
              </a:rPr>
              <a:t> 1) Remove your setup from your MyS3 client and </a:t>
            </a:r>
          </a:p>
          <a:p>
            <a:pPr marL="342900" indent="-342900"/>
            <a:r>
              <a:rPr lang="en-US" spc="100" dirty="0" smtClean="0">
                <a:latin typeface="Book Antiqua" pitchFamily="18" charset="0"/>
              </a:rPr>
              <a:t>quit the client. 2) </a:t>
            </a:r>
            <a:r>
              <a:rPr lang="nb-NO" spc="100" dirty="0" smtClean="0">
                <a:latin typeface="Book Antiqua" pitchFamily="18" charset="0"/>
              </a:rPr>
              <a:t>Log onto the AWS Management Console </a:t>
            </a:r>
            <a:r>
              <a:rPr lang="en-US" spc="100" dirty="0" smtClean="0">
                <a:latin typeface="Book Antiqua" pitchFamily="18" charset="0"/>
              </a:rPr>
              <a:t>and empty your entire S3 </a:t>
            </a:r>
          </a:p>
          <a:p>
            <a:pPr marL="342900" indent="-342900"/>
            <a:r>
              <a:rPr lang="en-US" spc="100" dirty="0" smtClean="0">
                <a:latin typeface="Book Antiqua" pitchFamily="18" charset="0"/>
              </a:rPr>
              <a:t>bucket. 3) Restart your MyS3 client and add back your setup with the new file encryption </a:t>
            </a:r>
          </a:p>
          <a:p>
            <a:pPr marL="342900" indent="-342900"/>
            <a:r>
              <a:rPr lang="en-US" spc="100" dirty="0" smtClean="0">
                <a:latin typeface="Book Antiqua" pitchFamily="18" charset="0"/>
              </a:rPr>
              <a:t>password, and click OK. 4) Wait for MyS3 to sync your files all over again, this is </a:t>
            </a:r>
          </a:p>
          <a:p>
            <a:pPr marL="342900" indent="-342900"/>
            <a:r>
              <a:rPr lang="en-US" spc="100" dirty="0" smtClean="0">
                <a:latin typeface="Book Antiqua" pitchFamily="18" charset="0"/>
              </a:rPr>
              <a:t>everything in your MyS3 folder.</a:t>
            </a:r>
            <a:endParaRPr lang="nb-NO" spc="100" dirty="0" smtClean="0">
              <a:latin typeface="Book Antiqua" pitchFamily="18" charset="0"/>
            </a:endParaRPr>
          </a:p>
        </p:txBody>
      </p:sp>
    </p:spTree>
    <p:extLst>
      <p:ext uri="{BB962C8B-B14F-4D97-AF65-F5344CB8AC3E}">
        <p14:creationId xmlns:p14="http://schemas.microsoft.com/office/powerpoint/2010/main" xmlns="" val="28062570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ktangel 1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 y="1"/>
            <a:ext cx="12188725"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b-NO" dirty="0"/>
          </a:p>
        </p:txBody>
      </p:sp>
      <p:pic>
        <p:nvPicPr>
          <p:cNvPr id="4104" name="Picture 8" descr="Silver Hard Drive Interals"/>
          <p:cNvPicPr>
            <a:picLocks noChangeAspect="1" noChangeArrowheads="1"/>
          </p:cNvPicPr>
          <p:nvPr/>
        </p:nvPicPr>
        <p:blipFill>
          <a:blip r:embed="rId3"/>
          <a:stretch>
            <a:fillRect/>
          </a:stretch>
        </p:blipFill>
        <p:spPr bwMode="auto">
          <a:xfrm>
            <a:off x="0" y="0"/>
            <a:ext cx="12192000" cy="6868844"/>
          </a:xfrm>
          <a:prstGeom prst="rect">
            <a:avLst/>
          </a:prstGeom>
          <a:noFill/>
        </p:spPr>
      </p:pic>
      <p:sp>
        <p:nvSpPr>
          <p:cNvPr id="24" name="Rectangle 23"/>
          <p:cNvSpPr/>
          <p:nvPr/>
        </p:nvSpPr>
        <p:spPr>
          <a:xfrm>
            <a:off x="9728886" y="411225"/>
            <a:ext cx="2474989" cy="978188"/>
          </a:xfrm>
          <a:prstGeom prst="rect">
            <a:avLst/>
          </a:prstGeom>
          <a:solidFill>
            <a:schemeClr val="tx1">
              <a:alpha val="84000"/>
            </a:schemeClr>
          </a:solidFill>
          <a:ln>
            <a:noFill/>
          </a:ln>
          <a:effectLst>
            <a:outerShdw blurRad="50800" dist="38100" dir="8100000" algn="tr" rotWithShape="0">
              <a:prstClr val="black">
                <a:alpha val="40000"/>
              </a:prstClr>
            </a:outerShdw>
          </a:effectLst>
          <a:scene3d>
            <a:camera prst="orthographicFront"/>
            <a:lightRig rig="threePt" dir="t"/>
          </a:scene3d>
          <a:sp3d>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9" name="Undertittel 2">
            <a:extLst>
              <a:ext uri="{FF2B5EF4-FFF2-40B4-BE49-F238E27FC236}">
                <a16:creationId xmlns:a16="http://schemas.microsoft.com/office/drawing/2014/main" xmlns="" id="{E9F6641D-ADF3-40BD-9BA3-E740E77C8826}"/>
              </a:ext>
            </a:extLst>
          </p:cNvPr>
          <p:cNvSpPr txBox="1">
            <a:spLocks/>
          </p:cNvSpPr>
          <p:nvPr/>
        </p:nvSpPr>
        <p:spPr>
          <a:xfrm>
            <a:off x="9863405" y="1012371"/>
            <a:ext cx="1443486" cy="25268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ts val="0"/>
              </a:spcBef>
              <a:spcAft>
                <a:spcPts val="200"/>
              </a:spcAft>
              <a:buClr>
                <a:schemeClr val="accent1"/>
              </a:buClr>
              <a:buSzPct val="100000"/>
              <a:buFont typeface="Tw Cen MT" panose="020B0602020104020603" pitchFamily="34" charset="0"/>
              <a:buNone/>
              <a:tabLst/>
              <a:defRPr/>
            </a:pPr>
            <a:r>
              <a:rPr kumimoji="0" lang="nb-NO" sz="1200" b="1" i="0" u="none" strike="noStrike" kern="1200" cap="none" normalizeH="0" noProof="0" dirty="0" smtClean="0">
                <a:ln>
                  <a:noFill/>
                </a:ln>
                <a:solidFill>
                  <a:srgbClr val="FFFFFF"/>
                </a:solidFill>
                <a:effectLst/>
                <a:uLnTx/>
                <a:uFillTx/>
                <a:latin typeface="Book Antiqua" pitchFamily="18" charset="0"/>
              </a:rPr>
              <a:t>Ove Bakken</a:t>
            </a:r>
            <a:endParaRPr kumimoji="0" lang="nb-NO" sz="1200" b="1" i="0" u="none" strike="noStrike" kern="1200" cap="none" normalizeH="0" noProof="0" dirty="0">
              <a:ln>
                <a:noFill/>
              </a:ln>
              <a:solidFill>
                <a:srgbClr val="FFFFFF"/>
              </a:solidFill>
              <a:effectLst/>
              <a:uLnTx/>
              <a:uFillTx/>
              <a:latin typeface="Book Antiqua" pitchFamily="18" charset="0"/>
            </a:endParaRPr>
          </a:p>
        </p:txBody>
      </p:sp>
      <p:cxnSp>
        <p:nvCxnSpPr>
          <p:cNvPr id="18" name="Straight Connector 17"/>
          <p:cNvCxnSpPr/>
          <p:nvPr/>
        </p:nvCxnSpPr>
        <p:spPr>
          <a:xfrm>
            <a:off x="9945992" y="962886"/>
            <a:ext cx="1965025" cy="152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31" name="Tittel 1">
            <a:extLst>
              <a:ext uri="{FF2B5EF4-FFF2-40B4-BE49-F238E27FC236}">
                <a16:creationId xmlns:a16="http://schemas.microsoft.com/office/drawing/2014/main" xmlns="" id="{DE3D84FB-5D02-47D2-98FD-4F01A02E2AEA}"/>
              </a:ext>
            </a:extLst>
          </p:cNvPr>
          <p:cNvSpPr txBox="1">
            <a:spLocks/>
          </p:cNvSpPr>
          <p:nvPr/>
        </p:nvSpPr>
        <p:spPr>
          <a:xfrm>
            <a:off x="0" y="0"/>
            <a:ext cx="10996551" cy="1828799"/>
          </a:xfrm>
          <a:prstGeom prst="rect">
            <a:avLst/>
          </a:prstGeom>
        </p:spPr>
        <p:txBody>
          <a:bodyPr vert="horz" lIns="91440" tIns="45720" rIns="91440" bIns="45720" rtlCol="0" anchor="ctr">
            <a:normAutofit/>
          </a:bodyPr>
          <a:lstStyle/>
          <a:p>
            <a:pPr lvl="0" algn="ctr" defTabSz="914400">
              <a:lnSpc>
                <a:spcPct val="80000"/>
              </a:lnSpc>
              <a:spcBef>
                <a:spcPct val="0"/>
              </a:spcBef>
            </a:pPr>
            <a:r>
              <a:rPr lang="nb-NO" sz="5400" spc="200" smtClean="0">
                <a:latin typeface="Book Antiqua" pitchFamily="18" charset="0"/>
                <a:ea typeface="+mj-ea"/>
                <a:cs typeface="+mj-cs"/>
              </a:rPr>
              <a:t>A Few Gotchas</a:t>
            </a:r>
            <a:endParaRPr kumimoji="0" lang="nb-NO" sz="5400" b="0" i="0" u="none" strike="noStrike" kern="1200" cap="none" spc="200" normalizeH="0" baseline="0" noProof="0" dirty="0">
              <a:ln>
                <a:noFill/>
              </a:ln>
              <a:solidFill>
                <a:schemeClr val="tx1"/>
              </a:solidFill>
              <a:effectLst/>
              <a:uLnTx/>
              <a:uFillTx/>
              <a:latin typeface="Book Antiqua" pitchFamily="18" charset="0"/>
              <a:ea typeface="+mj-ea"/>
              <a:cs typeface="+mj-cs"/>
            </a:endParaRPr>
          </a:p>
        </p:txBody>
      </p:sp>
      <p:sp>
        <p:nvSpPr>
          <p:cNvPr id="12" name="Footer Placeholder 11"/>
          <p:cNvSpPr>
            <a:spLocks noGrp="1"/>
          </p:cNvSpPr>
          <p:nvPr>
            <p:ph type="ftr" sz="quarter" idx="11"/>
          </p:nvPr>
        </p:nvSpPr>
        <p:spPr/>
        <p:txBody>
          <a:bodyPr/>
          <a:lstStyle/>
          <a:p>
            <a:pPr rtl="0"/>
            <a:r>
              <a:rPr lang="nb-NO" noProof="0" smtClean="0"/>
              <a:t>Revision 2</a:t>
            </a:r>
            <a:endParaRPr lang="nb-NO" noProof="0" dirty="0"/>
          </a:p>
        </p:txBody>
      </p:sp>
      <p:sp>
        <p:nvSpPr>
          <p:cNvPr id="11" name="Tittel 1">
            <a:extLst>
              <a:ext uri="{FF2B5EF4-FFF2-40B4-BE49-F238E27FC236}">
                <a16:creationId xmlns:a16="http://schemas.microsoft.com/office/drawing/2014/main" xmlns="" id="{DE3D84FB-5D02-47D2-98FD-4F01A02E2AEA}"/>
              </a:ext>
            </a:extLst>
          </p:cNvPr>
          <p:cNvSpPr txBox="1">
            <a:spLocks/>
          </p:cNvSpPr>
          <p:nvPr/>
        </p:nvSpPr>
        <p:spPr>
          <a:xfrm>
            <a:off x="9863407" y="604065"/>
            <a:ext cx="2156307" cy="322770"/>
          </a:xfrm>
          <a:prstGeom prst="rect">
            <a:avLst/>
          </a:prstGeom>
        </p:spPr>
        <p:txBody>
          <a:bodyPr vert="horz" lIns="91440" tIns="45720" rIns="91440" bIns="45720" rtlCol="0" anchor="b">
            <a:noAutofit/>
          </a:bodyPr>
          <a:lstStyle/>
          <a:p>
            <a:pPr lvl="0" defTabSz="914400">
              <a:lnSpc>
                <a:spcPct val="80000"/>
              </a:lnSpc>
              <a:spcBef>
                <a:spcPct val="0"/>
              </a:spcBef>
              <a:defRPr/>
            </a:pPr>
            <a:r>
              <a:rPr lang="nb-NO" dirty="0" smtClean="0">
                <a:solidFill>
                  <a:srgbClr val="FFFFFF"/>
                </a:solidFill>
                <a:latin typeface="Book Antiqua" pitchFamily="18" charset="0"/>
              </a:rPr>
              <a:t>How To Use MyS3</a:t>
            </a:r>
            <a:endParaRPr kumimoji="0" lang="nb-NO" b="0" i="0" u="none" strike="noStrike" kern="1200" cap="none" normalizeH="0" noProof="0" dirty="0">
              <a:ln>
                <a:noFill/>
              </a:ln>
              <a:solidFill>
                <a:srgbClr val="FFFFFF"/>
              </a:solidFill>
              <a:effectLst/>
              <a:uLnTx/>
              <a:uFillTx/>
              <a:latin typeface="Book Antiqua" pitchFamily="18" charset="0"/>
              <a:ea typeface="+mj-ea"/>
              <a:cs typeface="+mj-cs"/>
            </a:endParaRPr>
          </a:p>
        </p:txBody>
      </p:sp>
      <p:sp>
        <p:nvSpPr>
          <p:cNvPr id="17" name="Rectangle 16"/>
          <p:cNvSpPr/>
          <p:nvPr/>
        </p:nvSpPr>
        <p:spPr>
          <a:xfrm>
            <a:off x="1178011" y="1738142"/>
            <a:ext cx="9786551" cy="2862322"/>
          </a:xfrm>
          <a:prstGeom prst="rect">
            <a:avLst/>
          </a:prstGeom>
        </p:spPr>
        <p:txBody>
          <a:bodyPr wrap="square">
            <a:spAutoFit/>
          </a:bodyPr>
          <a:lstStyle/>
          <a:p>
            <a:r>
              <a:rPr lang="nb-NO" spc="100" smtClean="0">
                <a:latin typeface="Book Antiqua" pitchFamily="18" charset="0"/>
              </a:rPr>
              <a:t>MyS3 only </a:t>
            </a:r>
            <a:r>
              <a:rPr lang="en-US" spc="100" smtClean="0">
                <a:latin typeface="Book Antiqua" pitchFamily="18" charset="0"/>
              </a:rPr>
              <a:t>compares </a:t>
            </a:r>
            <a:r>
              <a:rPr lang="en-US" spc="100" smtClean="0">
                <a:latin typeface="Book Antiqua" pitchFamily="18" charset="0"/>
              </a:rPr>
              <a:t>last </a:t>
            </a:r>
            <a:r>
              <a:rPr lang="en-US" spc="100" smtClean="0">
                <a:latin typeface="Book Antiqua" pitchFamily="18" charset="0"/>
              </a:rPr>
              <a:t>changed </a:t>
            </a:r>
            <a:r>
              <a:rPr lang="en-US" spc="100" smtClean="0">
                <a:latin typeface="Book Antiqua" pitchFamily="18" charset="0"/>
              </a:rPr>
              <a:t>timestamps when deciding if a file needs to be uploaded, or an S3 object downloaded. This is a </a:t>
            </a:r>
            <a:r>
              <a:rPr lang="en-US" spc="100" smtClean="0">
                <a:latin typeface="Book Antiqua" pitchFamily="18" charset="0"/>
              </a:rPr>
              <a:t>problem if </a:t>
            </a:r>
            <a:r>
              <a:rPr lang="en-US" spc="100" smtClean="0">
                <a:latin typeface="Book Antiqua" pitchFamily="18" charset="0"/>
              </a:rPr>
              <a:t>you </a:t>
            </a:r>
            <a:r>
              <a:rPr lang="en-US" spc="100" smtClean="0">
                <a:latin typeface="Book Antiqua" pitchFamily="18" charset="0"/>
              </a:rPr>
              <a:t>still have copies of </a:t>
            </a:r>
            <a:r>
              <a:rPr lang="en-US" spc="100" smtClean="0">
                <a:latin typeface="Book Antiqua" pitchFamily="18" charset="0"/>
              </a:rPr>
              <a:t>old </a:t>
            </a:r>
            <a:r>
              <a:rPr lang="en-US" spc="100" smtClean="0">
                <a:latin typeface="Book Antiqua" pitchFamily="18" charset="0"/>
              </a:rPr>
              <a:t>files (perhaps in your computer’s memory), that you accidentally save. MyS3 will then overwrite your newest S3 file content with the old. If this happens you have to use MyS3’s function for restoring earlier file versions. Then you check each file version to find the correct one. You rename it and put it back where it belongs.</a:t>
            </a:r>
          </a:p>
          <a:p>
            <a:endParaRPr lang="nb-NO" spc="100" smtClean="0">
              <a:latin typeface="Book Antiqua" pitchFamily="18" charset="0"/>
            </a:endParaRPr>
          </a:p>
          <a:p>
            <a:r>
              <a:rPr lang="nb-NO" spc="100" smtClean="0">
                <a:latin typeface="Book Antiqua" pitchFamily="18" charset="0"/>
              </a:rPr>
              <a:t>It’s also best to </a:t>
            </a:r>
            <a:r>
              <a:rPr lang="nb-NO" spc="100" smtClean="0">
                <a:latin typeface="Book Antiqua" pitchFamily="18" charset="0"/>
              </a:rPr>
              <a:t>let MyS3 </a:t>
            </a:r>
            <a:r>
              <a:rPr lang="nb-NO" spc="100" smtClean="0">
                <a:latin typeface="Book Antiqua" pitchFamily="18" charset="0"/>
              </a:rPr>
              <a:t>run </a:t>
            </a:r>
            <a:r>
              <a:rPr lang="nb-NO" spc="100" smtClean="0">
                <a:latin typeface="Book Antiqua" pitchFamily="18" charset="0"/>
              </a:rPr>
              <a:t>all the </a:t>
            </a:r>
            <a:r>
              <a:rPr lang="nb-NO" spc="100" smtClean="0">
                <a:latin typeface="Book Antiqua" pitchFamily="18" charset="0"/>
              </a:rPr>
              <a:t>time </a:t>
            </a:r>
            <a:r>
              <a:rPr lang="nb-NO" spc="100" smtClean="0">
                <a:latin typeface="Book Antiqua" pitchFamily="18" charset="0"/>
              </a:rPr>
              <a:t>you </a:t>
            </a:r>
            <a:r>
              <a:rPr lang="nb-NO" spc="100" smtClean="0">
                <a:latin typeface="Book Antiqua" pitchFamily="18" charset="0"/>
              </a:rPr>
              <a:t>make changes to the </a:t>
            </a:r>
            <a:r>
              <a:rPr lang="nb-NO" spc="100" smtClean="0">
                <a:latin typeface="Book Antiqua" pitchFamily="18" charset="0"/>
              </a:rPr>
              <a:t>content </a:t>
            </a:r>
            <a:r>
              <a:rPr lang="nb-NO" spc="100" smtClean="0">
                <a:latin typeface="Book Antiqua" pitchFamily="18" charset="0"/>
              </a:rPr>
              <a:t>in </a:t>
            </a:r>
            <a:r>
              <a:rPr lang="nb-NO" spc="100" smtClean="0">
                <a:latin typeface="Book Antiqua" pitchFamily="18" charset="0"/>
              </a:rPr>
              <a:t>your MyS3 </a:t>
            </a:r>
            <a:r>
              <a:rPr lang="nb-NO" spc="100" smtClean="0">
                <a:latin typeface="Book Antiqua" pitchFamily="18" charset="0"/>
              </a:rPr>
              <a:t>folder</a:t>
            </a:r>
            <a:r>
              <a:rPr lang="nb-NO" spc="100" smtClean="0">
                <a:latin typeface="Book Antiqua" pitchFamily="18" charset="0"/>
              </a:rPr>
              <a:t>. Particularly if you are sharing your S3 bucket. You can easily hide MyS3’s </a:t>
            </a:r>
            <a:r>
              <a:rPr lang="nb-NO" spc="100" smtClean="0">
                <a:latin typeface="Book Antiqua" pitchFamily="18" charset="0"/>
              </a:rPr>
              <a:t>main </a:t>
            </a:r>
            <a:r>
              <a:rPr lang="nb-NO" spc="100" smtClean="0">
                <a:latin typeface="Book Antiqua" pitchFamily="18" charset="0"/>
              </a:rPr>
              <a:t>window. MyS3 will still run </a:t>
            </a:r>
            <a:r>
              <a:rPr lang="nb-NO" spc="100" smtClean="0">
                <a:latin typeface="Book Antiqua" pitchFamily="18" charset="0"/>
              </a:rPr>
              <a:t>in </a:t>
            </a:r>
            <a:r>
              <a:rPr lang="nb-NO" spc="100" smtClean="0">
                <a:latin typeface="Book Antiqua" pitchFamily="18" charset="0"/>
              </a:rPr>
              <a:t>the </a:t>
            </a:r>
            <a:r>
              <a:rPr lang="nb-NO" spc="100" smtClean="0">
                <a:latin typeface="Book Antiqua" pitchFamily="18" charset="0"/>
              </a:rPr>
              <a:t>background.</a:t>
            </a:r>
          </a:p>
        </p:txBody>
      </p:sp>
      <p:sp>
        <p:nvSpPr>
          <p:cNvPr id="22" name="Rectangle 21"/>
          <p:cNvSpPr/>
          <p:nvPr/>
        </p:nvSpPr>
        <p:spPr>
          <a:xfrm>
            <a:off x="1466336" y="5469954"/>
            <a:ext cx="9102810" cy="830997"/>
          </a:xfrm>
          <a:prstGeom prst="rect">
            <a:avLst/>
          </a:prstGeom>
        </p:spPr>
        <p:txBody>
          <a:bodyPr wrap="square">
            <a:spAutoFit/>
          </a:bodyPr>
          <a:lstStyle/>
          <a:p>
            <a:r>
              <a:rPr lang="en-US" sz="1600" b="1" i="1" dirty="0" smtClean="0">
                <a:latin typeface="Book Antiqua" pitchFamily="18" charset="0"/>
              </a:rPr>
              <a:t>* “Client-side encryption is the cryptographic technique of encrypting data on the sender's side, before it is transmitted to a server such as a cloud storage service.”</a:t>
            </a:r>
            <a:endParaRPr lang="nb-NO" sz="1600" b="1" i="1" dirty="0" smtClean="0">
              <a:latin typeface="Book Antiqua" pitchFamily="18" charset="0"/>
            </a:endParaRPr>
          </a:p>
          <a:p>
            <a:pPr algn="r">
              <a:buFontTx/>
              <a:buChar char="-"/>
            </a:pPr>
            <a:r>
              <a:rPr lang="nb-NO" sz="1600" b="1" i="1" dirty="0" smtClean="0">
                <a:latin typeface="Book Antiqua" pitchFamily="18" charset="0"/>
                <a:hlinkClick r:id="rId4"/>
              </a:rPr>
              <a:t>https</a:t>
            </a:r>
            <a:r>
              <a:rPr lang="nb-NO" sz="1600" b="1" i="1" smtClean="0">
                <a:latin typeface="Book Antiqua" pitchFamily="18" charset="0"/>
                <a:hlinkClick r:id="rId4"/>
              </a:rPr>
              <a:t>://</a:t>
            </a:r>
            <a:r>
              <a:rPr lang="nb-NO" sz="1600" b="1" i="1" smtClean="0">
                <a:latin typeface="Book Antiqua" pitchFamily="18" charset="0"/>
                <a:hlinkClick r:id="rId4"/>
              </a:rPr>
              <a:t>en.wikipedia.org/wiki/Client-side_encryption</a:t>
            </a:r>
            <a:endParaRPr lang="nb-NO" sz="1600" b="1" i="1" dirty="0">
              <a:latin typeface="Book Antiqua" pitchFamily="18" charset="0"/>
            </a:endParaRPr>
          </a:p>
        </p:txBody>
      </p:sp>
    </p:spTree>
    <p:extLst>
      <p:ext uri="{BB962C8B-B14F-4D97-AF65-F5344CB8AC3E}">
        <p14:creationId xmlns:p14="http://schemas.microsoft.com/office/powerpoint/2010/main" xmlns="" val="28062570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ktangel 1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 y="1"/>
            <a:ext cx="12188725"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b-NO" dirty="0"/>
          </a:p>
        </p:txBody>
      </p:sp>
      <p:pic>
        <p:nvPicPr>
          <p:cNvPr id="4104" name="Picture 8" descr="Silver Hard Drive Interals"/>
          <p:cNvPicPr>
            <a:picLocks noChangeAspect="1" noChangeArrowheads="1"/>
          </p:cNvPicPr>
          <p:nvPr/>
        </p:nvPicPr>
        <p:blipFill>
          <a:blip r:embed="rId3"/>
          <a:srcRect t="15496"/>
          <a:stretch>
            <a:fillRect/>
          </a:stretch>
        </p:blipFill>
        <p:spPr bwMode="auto">
          <a:xfrm>
            <a:off x="0" y="-10844"/>
            <a:ext cx="12192000" cy="6868844"/>
          </a:xfrm>
          <a:prstGeom prst="rect">
            <a:avLst/>
          </a:prstGeom>
          <a:noFill/>
        </p:spPr>
      </p:pic>
      <p:sp>
        <p:nvSpPr>
          <p:cNvPr id="21" name="Rektangel 20">
            <a:extLst>
              <a:ext uri="{FF2B5EF4-FFF2-40B4-BE49-F238E27FC236}">
                <a16:creationId xmlns:a16="http://schemas.microsoft.com/office/drawing/2014/main" xmlns="" id="{EAA48FC5-3C83-4F1B-BC33-DF0B588F83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96788" y="3064931"/>
            <a:ext cx="8295214"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nb-NO" dirty="0"/>
          </a:p>
        </p:txBody>
      </p:sp>
      <p:cxnSp>
        <p:nvCxnSpPr>
          <p:cNvPr id="23" name="Rett linje 22">
            <a:extLst>
              <a:ext uri="{FF2B5EF4-FFF2-40B4-BE49-F238E27FC236}">
                <a16:creationId xmlns:a16="http://schemas.microsoft.com/office/drawing/2014/main" xmlns="" id="{62F01714-1A39-4194-BD47-8A9960C5998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309350" y="4666480"/>
            <a:ext cx="6832500"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
        <p:nvSpPr>
          <p:cNvPr id="11" name="Tittel 1">
            <a:extLst>
              <a:ext uri="{FF2B5EF4-FFF2-40B4-BE49-F238E27FC236}">
                <a16:creationId xmlns:a16="http://schemas.microsoft.com/office/drawing/2014/main" xmlns="" id="{DE3D84FB-5D02-47D2-98FD-4F01A02E2AEA}"/>
              </a:ext>
            </a:extLst>
          </p:cNvPr>
          <p:cNvSpPr txBox="1">
            <a:spLocks/>
          </p:cNvSpPr>
          <p:nvPr/>
        </p:nvSpPr>
        <p:spPr>
          <a:xfrm>
            <a:off x="4252434" y="3262185"/>
            <a:ext cx="7682135" cy="1233615"/>
          </a:xfrm>
          <a:prstGeom prst="rect">
            <a:avLst/>
          </a:prstGeom>
        </p:spPr>
        <p:txBody>
          <a:bodyPr vert="horz" lIns="91440" tIns="45720" rIns="91440" bIns="45720" rtlCol="0" anchor="b">
            <a:normAutofit/>
          </a:bodyPr>
          <a:lstStyle/>
          <a:p>
            <a:pPr lvl="0" defTabSz="914400">
              <a:lnSpc>
                <a:spcPct val="80000"/>
              </a:lnSpc>
              <a:spcBef>
                <a:spcPct val="0"/>
              </a:spcBef>
            </a:pPr>
            <a:r>
              <a:rPr kumimoji="0" lang="nb-NO" i="0" u="none" strike="noStrike" kern="1200" cap="none" normalizeH="0" noProof="0" dirty="0" smtClean="0">
                <a:ln>
                  <a:noFill/>
                </a:ln>
                <a:solidFill>
                  <a:srgbClr val="FFFFFF"/>
                </a:solidFill>
                <a:effectLst/>
                <a:uLnTx/>
                <a:uFillTx/>
                <a:latin typeface="Book Antiqua" pitchFamily="18" charset="0"/>
                <a:ea typeface="+mj-ea"/>
                <a:cs typeface="+mj-cs"/>
              </a:rPr>
              <a:t>I appreciate your interest and welcome questions and feedback!</a:t>
            </a:r>
            <a:endParaRPr kumimoji="0" lang="nb-NO" i="0" u="none" strike="noStrike" kern="1200" cap="none" normalizeH="0" noProof="0" dirty="0">
              <a:ln>
                <a:noFill/>
              </a:ln>
              <a:solidFill>
                <a:srgbClr val="FFFFFF"/>
              </a:solidFill>
              <a:effectLst/>
              <a:uLnTx/>
              <a:uFillTx/>
              <a:latin typeface="Book Antiqua" pitchFamily="18" charset="0"/>
              <a:ea typeface="+mj-ea"/>
              <a:cs typeface="+mj-cs"/>
            </a:endParaRPr>
          </a:p>
        </p:txBody>
      </p:sp>
      <p:sp>
        <p:nvSpPr>
          <p:cNvPr id="13" name="Undertittel 2">
            <a:extLst>
              <a:ext uri="{FF2B5EF4-FFF2-40B4-BE49-F238E27FC236}">
                <a16:creationId xmlns:a16="http://schemas.microsoft.com/office/drawing/2014/main" xmlns="" id="{E9F6641D-ADF3-40BD-9BA3-E740E77C8826}"/>
              </a:ext>
            </a:extLst>
          </p:cNvPr>
          <p:cNvSpPr txBox="1">
            <a:spLocks/>
          </p:cNvSpPr>
          <p:nvPr/>
        </p:nvSpPr>
        <p:spPr>
          <a:xfrm>
            <a:off x="4244585" y="4819650"/>
            <a:ext cx="7710576" cy="626879"/>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ts val="0"/>
              </a:spcBef>
              <a:spcAft>
                <a:spcPts val="200"/>
              </a:spcAft>
              <a:buClr>
                <a:schemeClr val="accent1"/>
              </a:buClr>
              <a:buSzPct val="100000"/>
              <a:buFont typeface="Tw Cen MT" panose="020B0602020104020603" pitchFamily="34" charset="0"/>
              <a:buNone/>
              <a:tabLst/>
              <a:defRPr/>
            </a:pPr>
            <a:r>
              <a:rPr lang="nb-NO" b="1" dirty="0" smtClean="0">
                <a:solidFill>
                  <a:srgbClr val="FFFFFF"/>
                </a:solidFill>
                <a:latin typeface="Book Antiqua" pitchFamily="18" charset="0"/>
              </a:rPr>
              <a:t>p</a:t>
            </a:r>
            <a:r>
              <a:rPr kumimoji="0" lang="nb-NO" sz="1800" b="1" i="0" u="none" strike="noStrike" kern="1200" cap="none" spc="0" normalizeH="0" baseline="0" noProof="0" dirty="0" smtClean="0">
                <a:ln>
                  <a:noFill/>
                </a:ln>
                <a:solidFill>
                  <a:srgbClr val="FFFFFF"/>
                </a:solidFill>
                <a:effectLst/>
                <a:uLnTx/>
                <a:uFillTx/>
                <a:latin typeface="Book Antiqua" pitchFamily="18" charset="0"/>
              </a:rPr>
              <a:t>ost(a)ovebakken.no</a:t>
            </a:r>
            <a:endParaRPr kumimoji="0" lang="nb-NO" sz="1800" b="1" i="0" u="none" strike="noStrike" kern="1200" cap="none" spc="0" normalizeH="0" baseline="0" noProof="0" dirty="0">
              <a:ln>
                <a:noFill/>
              </a:ln>
              <a:solidFill>
                <a:srgbClr val="FFFFFF"/>
              </a:solidFill>
              <a:effectLst/>
              <a:uLnTx/>
              <a:uFillTx/>
              <a:latin typeface="Book Antiqua" pitchFamily="18" charset="0"/>
            </a:endParaRPr>
          </a:p>
        </p:txBody>
      </p:sp>
      <p:cxnSp>
        <p:nvCxnSpPr>
          <p:cNvPr id="15" name="Straight Connector 14"/>
          <p:cNvCxnSpPr/>
          <p:nvPr/>
        </p:nvCxnSpPr>
        <p:spPr>
          <a:xfrm flipV="1">
            <a:off x="4311244" y="4665881"/>
            <a:ext cx="6912000" cy="0"/>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sp>
        <p:nvSpPr>
          <p:cNvPr id="12" name="Footer Placeholder 11"/>
          <p:cNvSpPr>
            <a:spLocks noGrp="1"/>
          </p:cNvSpPr>
          <p:nvPr>
            <p:ph type="ftr" sz="quarter" idx="11"/>
          </p:nvPr>
        </p:nvSpPr>
        <p:spPr/>
        <p:txBody>
          <a:bodyPr/>
          <a:lstStyle/>
          <a:p>
            <a:pPr rtl="0"/>
            <a:r>
              <a:rPr lang="nb-NO" noProof="0" smtClean="0"/>
              <a:t>Revision 2</a:t>
            </a:r>
            <a:endParaRPr lang="nb-NO" noProof="0" dirty="0"/>
          </a:p>
        </p:txBody>
      </p:sp>
      <p:sp>
        <p:nvSpPr>
          <p:cNvPr id="14" name="Tittel 1">
            <a:extLst>
              <a:ext uri="{FF2B5EF4-FFF2-40B4-BE49-F238E27FC236}">
                <a16:creationId xmlns:a16="http://schemas.microsoft.com/office/drawing/2014/main" xmlns="" id="{DE3D84FB-5D02-47D2-98FD-4F01A02E2AEA}"/>
              </a:ext>
            </a:extLst>
          </p:cNvPr>
          <p:cNvSpPr>
            <a:spLocks noGrp="1"/>
          </p:cNvSpPr>
          <p:nvPr>
            <p:ph type="ctrTitle"/>
          </p:nvPr>
        </p:nvSpPr>
        <p:spPr>
          <a:xfrm>
            <a:off x="4248150" y="3097427"/>
            <a:ext cx="7562853" cy="1014284"/>
          </a:xfrm>
        </p:spPr>
        <p:txBody>
          <a:bodyPr rtlCol="0" anchor="b">
            <a:normAutofit/>
          </a:bodyPr>
          <a:lstStyle/>
          <a:p>
            <a:pPr algn="l"/>
            <a:r>
              <a:rPr lang="nb-NO" sz="4400" cap="none" dirty="0" smtClean="0">
                <a:solidFill>
                  <a:srgbClr val="FFFFFF"/>
                </a:solidFill>
                <a:latin typeface="Book Antiqua" pitchFamily="18" charset="0"/>
              </a:rPr>
              <a:t>Thank You</a:t>
            </a:r>
            <a:endParaRPr lang="nb-NO" sz="4400" cap="none" dirty="0">
              <a:solidFill>
                <a:srgbClr val="FFFFFF"/>
              </a:solidFill>
              <a:latin typeface="Book Antiqua" pitchFamily="18" charset="0"/>
            </a:endParaRPr>
          </a:p>
        </p:txBody>
      </p:sp>
    </p:spTree>
    <p:extLst>
      <p:ext uri="{BB962C8B-B14F-4D97-AF65-F5344CB8AC3E}">
        <p14:creationId xmlns:p14="http://schemas.microsoft.com/office/powerpoint/2010/main" xmlns="" val="2806257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ktangel 1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 y="1"/>
            <a:ext cx="12188725"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b-NO" dirty="0"/>
          </a:p>
        </p:txBody>
      </p:sp>
      <p:pic>
        <p:nvPicPr>
          <p:cNvPr id="4104" name="Picture 8" descr="Silver Hard Drive Interals"/>
          <p:cNvPicPr>
            <a:picLocks noChangeAspect="1" noChangeArrowheads="1"/>
          </p:cNvPicPr>
          <p:nvPr/>
        </p:nvPicPr>
        <p:blipFill>
          <a:blip r:embed="rId3"/>
          <a:stretch>
            <a:fillRect/>
          </a:stretch>
        </p:blipFill>
        <p:spPr bwMode="auto">
          <a:xfrm>
            <a:off x="0" y="-10844"/>
            <a:ext cx="12192000" cy="6868844"/>
          </a:xfrm>
          <a:prstGeom prst="rect">
            <a:avLst/>
          </a:prstGeom>
          <a:noFill/>
        </p:spPr>
      </p:pic>
      <p:sp>
        <p:nvSpPr>
          <p:cNvPr id="24" name="Rectangle 23"/>
          <p:cNvSpPr/>
          <p:nvPr/>
        </p:nvSpPr>
        <p:spPr>
          <a:xfrm>
            <a:off x="9728886" y="411225"/>
            <a:ext cx="2474989" cy="978188"/>
          </a:xfrm>
          <a:prstGeom prst="rect">
            <a:avLst/>
          </a:prstGeom>
          <a:solidFill>
            <a:schemeClr val="tx1">
              <a:alpha val="84000"/>
            </a:schemeClr>
          </a:solidFill>
          <a:ln>
            <a:noFill/>
          </a:ln>
          <a:effectLst>
            <a:outerShdw blurRad="50800" dist="38100" dir="8100000" algn="tr" rotWithShape="0">
              <a:prstClr val="black">
                <a:alpha val="40000"/>
              </a:prstClr>
            </a:outerShdw>
          </a:effectLst>
          <a:scene3d>
            <a:camera prst="orthographicFront"/>
            <a:lightRig rig="threePt" dir="t"/>
          </a:scene3d>
          <a:sp3d>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9" name="Undertittel 2">
            <a:extLst>
              <a:ext uri="{FF2B5EF4-FFF2-40B4-BE49-F238E27FC236}">
                <a16:creationId xmlns:a16="http://schemas.microsoft.com/office/drawing/2014/main" xmlns="" id="{E9F6641D-ADF3-40BD-9BA3-E740E77C8826}"/>
              </a:ext>
            </a:extLst>
          </p:cNvPr>
          <p:cNvSpPr txBox="1">
            <a:spLocks/>
          </p:cNvSpPr>
          <p:nvPr/>
        </p:nvSpPr>
        <p:spPr>
          <a:xfrm>
            <a:off x="9863405" y="1012371"/>
            <a:ext cx="1443486" cy="25268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ts val="0"/>
              </a:spcBef>
              <a:spcAft>
                <a:spcPts val="200"/>
              </a:spcAft>
              <a:buClr>
                <a:schemeClr val="accent1"/>
              </a:buClr>
              <a:buSzPct val="100000"/>
              <a:buFont typeface="Tw Cen MT" panose="020B0602020104020603" pitchFamily="34" charset="0"/>
              <a:buNone/>
              <a:tabLst/>
              <a:defRPr/>
            </a:pPr>
            <a:r>
              <a:rPr kumimoji="0" lang="nb-NO" sz="1200" b="1" i="0" u="none" strike="noStrike" kern="1200" cap="none" normalizeH="0" noProof="0" dirty="0" smtClean="0">
                <a:ln>
                  <a:noFill/>
                </a:ln>
                <a:solidFill>
                  <a:srgbClr val="FFFFFF"/>
                </a:solidFill>
                <a:effectLst/>
                <a:uLnTx/>
                <a:uFillTx/>
                <a:latin typeface="Book Antiqua" pitchFamily="18" charset="0"/>
              </a:rPr>
              <a:t>Ove Bakken</a:t>
            </a:r>
            <a:endParaRPr kumimoji="0" lang="nb-NO" sz="1200" b="1" i="0" u="none" strike="noStrike" kern="1200" cap="none" normalizeH="0" noProof="0" dirty="0">
              <a:ln>
                <a:noFill/>
              </a:ln>
              <a:solidFill>
                <a:srgbClr val="FFFFFF"/>
              </a:solidFill>
              <a:effectLst/>
              <a:uLnTx/>
              <a:uFillTx/>
              <a:latin typeface="Book Antiqua" pitchFamily="18" charset="0"/>
            </a:endParaRPr>
          </a:p>
        </p:txBody>
      </p:sp>
      <p:cxnSp>
        <p:nvCxnSpPr>
          <p:cNvPr id="18" name="Straight Connector 17"/>
          <p:cNvCxnSpPr/>
          <p:nvPr/>
        </p:nvCxnSpPr>
        <p:spPr>
          <a:xfrm>
            <a:off x="9945992" y="962886"/>
            <a:ext cx="1965025" cy="152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31" name="Tittel 1">
            <a:extLst>
              <a:ext uri="{FF2B5EF4-FFF2-40B4-BE49-F238E27FC236}">
                <a16:creationId xmlns:a16="http://schemas.microsoft.com/office/drawing/2014/main" xmlns="" id="{DE3D84FB-5D02-47D2-98FD-4F01A02E2AEA}"/>
              </a:ext>
            </a:extLst>
          </p:cNvPr>
          <p:cNvSpPr txBox="1">
            <a:spLocks/>
          </p:cNvSpPr>
          <p:nvPr/>
        </p:nvSpPr>
        <p:spPr>
          <a:xfrm>
            <a:off x="0" y="0"/>
            <a:ext cx="10996551" cy="1828799"/>
          </a:xfrm>
          <a:prstGeom prst="rect">
            <a:avLst/>
          </a:prstGeom>
        </p:spPr>
        <p:txBody>
          <a:bodyPr vert="horz" lIns="91440" tIns="45720" rIns="91440" bIns="45720" rtlCol="0" anchor="ctr">
            <a:normAutofit/>
          </a:bodyPr>
          <a:lstStyle/>
          <a:p>
            <a:pPr lvl="0" algn="ctr" defTabSz="914400">
              <a:lnSpc>
                <a:spcPct val="80000"/>
              </a:lnSpc>
              <a:spcBef>
                <a:spcPct val="0"/>
              </a:spcBef>
            </a:pPr>
            <a:r>
              <a:rPr lang="nb-NO" sz="5400" spc="200" dirty="0" smtClean="0">
                <a:latin typeface="Book Antiqua" pitchFamily="18" charset="0"/>
                <a:ea typeface="+mj-ea"/>
                <a:cs typeface="+mj-cs"/>
              </a:rPr>
              <a:t>Welcome!</a:t>
            </a:r>
            <a:endParaRPr kumimoji="0" lang="nb-NO" sz="5400" b="0" i="0" u="none" strike="noStrike" kern="1200" cap="none" spc="200" normalizeH="0" baseline="0" noProof="0" dirty="0">
              <a:ln>
                <a:noFill/>
              </a:ln>
              <a:solidFill>
                <a:schemeClr val="tx1"/>
              </a:solidFill>
              <a:effectLst/>
              <a:uLnTx/>
              <a:uFillTx/>
              <a:latin typeface="Book Antiqua" pitchFamily="18" charset="0"/>
              <a:ea typeface="+mj-ea"/>
              <a:cs typeface="+mj-cs"/>
            </a:endParaRPr>
          </a:p>
        </p:txBody>
      </p:sp>
      <p:sp>
        <p:nvSpPr>
          <p:cNvPr id="32" name="Rectangle 31"/>
          <p:cNvSpPr/>
          <p:nvPr/>
        </p:nvSpPr>
        <p:spPr>
          <a:xfrm>
            <a:off x="1071666" y="1738142"/>
            <a:ext cx="10181219" cy="4524315"/>
          </a:xfrm>
          <a:prstGeom prst="rect">
            <a:avLst/>
          </a:prstGeom>
        </p:spPr>
        <p:txBody>
          <a:bodyPr wrap="square">
            <a:spAutoFit/>
          </a:bodyPr>
          <a:lstStyle/>
          <a:p>
            <a:r>
              <a:rPr lang="nb-NO" spc="100" dirty="0" smtClean="0">
                <a:latin typeface="Book Antiqua" pitchFamily="18" charset="0"/>
              </a:rPr>
              <a:t>Since you’re here you’re probably curious about how you use MyS3.</a:t>
            </a:r>
          </a:p>
          <a:p>
            <a:endParaRPr lang="nb-NO" spc="100" dirty="0" smtClean="0">
              <a:latin typeface="Book Antiqua" pitchFamily="18" charset="0"/>
            </a:endParaRPr>
          </a:p>
          <a:p>
            <a:r>
              <a:rPr lang="nb-NO" spc="100" dirty="0" smtClean="0">
                <a:latin typeface="Book Antiqua" pitchFamily="18" charset="0"/>
              </a:rPr>
              <a:t>This user manual has two parts: The Amazon cloud resource setup (1) and how to use MyS3 (2). MyS3 itself is very simple (and intuitive) and shouldn’t require reading a manual. But if you feel unsure you’re welcome to study it, and to send me questions.</a:t>
            </a:r>
          </a:p>
          <a:p>
            <a:endParaRPr lang="nb-NO" spc="100" dirty="0" smtClean="0">
              <a:latin typeface="Book Antiqua" pitchFamily="18" charset="0"/>
            </a:endParaRPr>
          </a:p>
          <a:p>
            <a:r>
              <a:rPr lang="nb-NO" spc="100" dirty="0" smtClean="0">
                <a:latin typeface="Book Antiqua" pitchFamily="18" charset="0"/>
              </a:rPr>
              <a:t>MyS3 is simple software, but also fairly new. Pl</a:t>
            </a:r>
            <a:r>
              <a:rPr lang="en-US" spc="100" dirty="0" smtClean="0">
                <a:latin typeface="Book Antiqua" pitchFamily="18" charset="0"/>
              </a:rPr>
              <a:t>ease let me know if you experience any problems you believe to be bugs.</a:t>
            </a:r>
            <a:r>
              <a:rPr lang="nb-NO" spc="100" dirty="0" smtClean="0">
                <a:latin typeface="Book Antiqua" pitchFamily="18" charset="0"/>
              </a:rPr>
              <a:t> If you’re running Windows you can use the console client or the graphical interface client. However, Linux and Mac OS users can only run the console client for now.</a:t>
            </a:r>
          </a:p>
          <a:p>
            <a:endParaRPr lang="nb-NO" spc="100" dirty="0" smtClean="0">
              <a:latin typeface="Book Antiqua" pitchFamily="18" charset="0"/>
            </a:endParaRPr>
          </a:p>
          <a:p>
            <a:r>
              <a:rPr lang="nb-NO" spc="100" dirty="0" smtClean="0">
                <a:latin typeface="Book Antiqua" pitchFamily="18" charset="0"/>
              </a:rPr>
              <a:t>All </a:t>
            </a:r>
            <a:r>
              <a:rPr lang="nb-NO" spc="100" smtClean="0">
                <a:latin typeface="Book Antiqua" pitchFamily="18" charset="0"/>
              </a:rPr>
              <a:t>executables </a:t>
            </a:r>
            <a:r>
              <a:rPr lang="nb-NO" spc="100" smtClean="0">
                <a:latin typeface="Book Antiqua" pitchFamily="18" charset="0"/>
              </a:rPr>
              <a:t>can </a:t>
            </a:r>
            <a:r>
              <a:rPr lang="nb-NO" spc="100" dirty="0" smtClean="0">
                <a:latin typeface="Book Antiqua" pitchFamily="18" charset="0"/>
              </a:rPr>
              <a:t>be found </a:t>
            </a:r>
            <a:r>
              <a:rPr lang="nb-NO" spc="100" smtClean="0">
                <a:latin typeface="Book Antiqua" pitchFamily="18" charset="0"/>
              </a:rPr>
              <a:t>at </a:t>
            </a:r>
            <a:r>
              <a:rPr lang="nb-NO" spc="100" smtClean="0">
                <a:latin typeface="Book Antiqua" pitchFamily="18" charset="0"/>
                <a:hlinkClick r:id="rId4"/>
              </a:rPr>
              <a:t>github.com/flaskevann/MyS3</a:t>
            </a:r>
            <a:r>
              <a:rPr lang="en-US" spc="100" smtClean="0">
                <a:solidFill>
                  <a:srgbClr val="000000"/>
                </a:solidFill>
                <a:latin typeface="Book Antiqua" pitchFamily="18" charset="0"/>
              </a:rPr>
              <a:t>.</a:t>
            </a:r>
            <a:endParaRPr lang="en-US" spc="100" dirty="0" smtClean="0">
              <a:solidFill>
                <a:srgbClr val="000000"/>
              </a:solidFill>
              <a:latin typeface="Book Antiqua" pitchFamily="18" charset="0"/>
            </a:endParaRPr>
          </a:p>
          <a:p>
            <a:endParaRPr lang="en-US" spc="100" dirty="0" smtClean="0">
              <a:solidFill>
                <a:srgbClr val="000000"/>
              </a:solidFill>
              <a:latin typeface="Book Antiqua" pitchFamily="18" charset="0"/>
            </a:endParaRPr>
          </a:p>
          <a:p>
            <a:r>
              <a:rPr lang="nb-NO" spc="100" dirty="0" smtClean="0">
                <a:latin typeface="Book Antiqua" pitchFamily="18" charset="0"/>
              </a:rPr>
              <a:t>If you don’t trust the uploaded builds, feel free to download the necessary GitHub projects yourself and make your own. After installing the </a:t>
            </a:r>
            <a:r>
              <a:rPr lang="nb-NO" spc="100" smtClean="0">
                <a:latin typeface="Book Antiqua" pitchFamily="18" charset="0"/>
              </a:rPr>
              <a:t>needed </a:t>
            </a:r>
            <a:r>
              <a:rPr lang="nb-NO" spc="100" smtClean="0">
                <a:latin typeface="Book Antiqua" pitchFamily="18" charset="0"/>
              </a:rPr>
              <a:t>NET </a:t>
            </a:r>
            <a:r>
              <a:rPr lang="nb-NO" spc="100" dirty="0" smtClean="0">
                <a:latin typeface="Book Antiqua" pitchFamily="18" charset="0"/>
              </a:rPr>
              <a:t>Core tools all you have to do is </a:t>
            </a:r>
            <a:r>
              <a:rPr lang="nb-NO" spc="100" smtClean="0">
                <a:latin typeface="Book Antiqua" pitchFamily="18" charset="0"/>
              </a:rPr>
              <a:t>run </a:t>
            </a:r>
            <a:r>
              <a:rPr lang="nb-NO" spc="100" smtClean="0">
                <a:latin typeface="Book Antiqua" pitchFamily="18" charset="0"/>
              </a:rPr>
              <a:t>the build command</a:t>
            </a:r>
            <a:r>
              <a:rPr lang="nb-NO" spc="100" dirty="0" smtClean="0">
                <a:latin typeface="Book Antiqua" pitchFamily="18" charset="0"/>
              </a:rPr>
              <a:t>.</a:t>
            </a:r>
          </a:p>
        </p:txBody>
      </p:sp>
      <p:sp>
        <p:nvSpPr>
          <p:cNvPr id="12" name="Footer Placeholder 11"/>
          <p:cNvSpPr>
            <a:spLocks noGrp="1"/>
          </p:cNvSpPr>
          <p:nvPr>
            <p:ph type="ftr" sz="quarter" idx="11"/>
          </p:nvPr>
        </p:nvSpPr>
        <p:spPr/>
        <p:txBody>
          <a:bodyPr/>
          <a:lstStyle/>
          <a:p>
            <a:pPr rtl="0"/>
            <a:r>
              <a:rPr lang="nb-NO" noProof="0" smtClean="0"/>
              <a:t>Revision 2</a:t>
            </a:r>
            <a:endParaRPr lang="nb-NO" noProof="0" dirty="0"/>
          </a:p>
        </p:txBody>
      </p:sp>
      <p:sp>
        <p:nvSpPr>
          <p:cNvPr id="11" name="Tittel 1">
            <a:extLst>
              <a:ext uri="{FF2B5EF4-FFF2-40B4-BE49-F238E27FC236}">
                <a16:creationId xmlns:a16="http://schemas.microsoft.com/office/drawing/2014/main" xmlns="" id="{DE3D84FB-5D02-47D2-98FD-4F01A02E2AEA}"/>
              </a:ext>
            </a:extLst>
          </p:cNvPr>
          <p:cNvSpPr txBox="1">
            <a:spLocks/>
          </p:cNvSpPr>
          <p:nvPr/>
        </p:nvSpPr>
        <p:spPr>
          <a:xfrm>
            <a:off x="9863407" y="604065"/>
            <a:ext cx="2156307" cy="322770"/>
          </a:xfrm>
          <a:prstGeom prst="rect">
            <a:avLst/>
          </a:prstGeom>
        </p:spPr>
        <p:txBody>
          <a:bodyPr vert="horz" lIns="91440" tIns="45720" rIns="91440" bIns="45720" rtlCol="0" anchor="b">
            <a:noAutofit/>
          </a:bodyPr>
          <a:lstStyle/>
          <a:p>
            <a:pPr lvl="0" defTabSz="914400">
              <a:lnSpc>
                <a:spcPct val="80000"/>
              </a:lnSpc>
              <a:spcBef>
                <a:spcPct val="0"/>
              </a:spcBef>
              <a:defRPr/>
            </a:pPr>
            <a:r>
              <a:rPr lang="nb-NO" dirty="0" smtClean="0">
                <a:solidFill>
                  <a:srgbClr val="FFFFFF"/>
                </a:solidFill>
                <a:latin typeface="Book Antiqua" pitchFamily="18" charset="0"/>
              </a:rPr>
              <a:t>How To Use MyS3</a:t>
            </a:r>
            <a:endParaRPr kumimoji="0" lang="nb-NO" b="0" i="0" u="none" strike="noStrike" kern="1200" cap="none" normalizeH="0" noProof="0" dirty="0">
              <a:ln>
                <a:noFill/>
              </a:ln>
              <a:solidFill>
                <a:srgbClr val="FFFFFF"/>
              </a:solidFill>
              <a:effectLst/>
              <a:uLnTx/>
              <a:uFillTx/>
              <a:latin typeface="Book Antiqua" pitchFamily="18" charset="0"/>
              <a:ea typeface="+mj-ea"/>
              <a:cs typeface="+mj-cs"/>
            </a:endParaRPr>
          </a:p>
        </p:txBody>
      </p:sp>
    </p:spTree>
    <p:extLst>
      <p:ext uri="{BB962C8B-B14F-4D97-AF65-F5344CB8AC3E}">
        <p14:creationId xmlns:p14="http://schemas.microsoft.com/office/powerpoint/2010/main" xmlns="" val="2806257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ktangel 1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 y="1"/>
            <a:ext cx="12188725"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b-NO" dirty="0"/>
          </a:p>
        </p:txBody>
      </p:sp>
      <p:pic>
        <p:nvPicPr>
          <p:cNvPr id="4104" name="Picture 8" descr="Silver Hard Drive Interals"/>
          <p:cNvPicPr>
            <a:picLocks noChangeAspect="1" noChangeArrowheads="1"/>
          </p:cNvPicPr>
          <p:nvPr/>
        </p:nvPicPr>
        <p:blipFill>
          <a:blip r:embed="rId3"/>
          <a:stretch>
            <a:fillRect/>
          </a:stretch>
        </p:blipFill>
        <p:spPr bwMode="auto">
          <a:xfrm>
            <a:off x="0" y="-10844"/>
            <a:ext cx="12192000" cy="6868844"/>
          </a:xfrm>
          <a:prstGeom prst="rect">
            <a:avLst/>
          </a:prstGeom>
          <a:noFill/>
        </p:spPr>
      </p:pic>
      <p:sp>
        <p:nvSpPr>
          <p:cNvPr id="24" name="Rectangle 23"/>
          <p:cNvSpPr/>
          <p:nvPr/>
        </p:nvSpPr>
        <p:spPr>
          <a:xfrm>
            <a:off x="9728886" y="411225"/>
            <a:ext cx="2474989" cy="978188"/>
          </a:xfrm>
          <a:prstGeom prst="rect">
            <a:avLst/>
          </a:prstGeom>
          <a:solidFill>
            <a:schemeClr val="tx1">
              <a:alpha val="84000"/>
            </a:schemeClr>
          </a:solidFill>
          <a:ln>
            <a:noFill/>
          </a:ln>
          <a:effectLst>
            <a:outerShdw blurRad="50800" dist="38100" dir="8100000" algn="tr" rotWithShape="0">
              <a:prstClr val="black">
                <a:alpha val="40000"/>
              </a:prstClr>
            </a:outerShdw>
          </a:effectLst>
          <a:scene3d>
            <a:camera prst="orthographicFront"/>
            <a:lightRig rig="threePt" dir="t"/>
          </a:scene3d>
          <a:sp3d>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9" name="Undertittel 2">
            <a:extLst>
              <a:ext uri="{FF2B5EF4-FFF2-40B4-BE49-F238E27FC236}">
                <a16:creationId xmlns:a16="http://schemas.microsoft.com/office/drawing/2014/main" xmlns="" id="{E9F6641D-ADF3-40BD-9BA3-E740E77C8826}"/>
              </a:ext>
            </a:extLst>
          </p:cNvPr>
          <p:cNvSpPr txBox="1">
            <a:spLocks/>
          </p:cNvSpPr>
          <p:nvPr/>
        </p:nvSpPr>
        <p:spPr>
          <a:xfrm>
            <a:off x="9863405" y="1012371"/>
            <a:ext cx="1443486" cy="25268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ts val="0"/>
              </a:spcBef>
              <a:spcAft>
                <a:spcPts val="200"/>
              </a:spcAft>
              <a:buClr>
                <a:schemeClr val="accent1"/>
              </a:buClr>
              <a:buSzPct val="100000"/>
              <a:buFont typeface="Tw Cen MT" panose="020B0602020104020603" pitchFamily="34" charset="0"/>
              <a:buNone/>
              <a:tabLst/>
              <a:defRPr/>
            </a:pPr>
            <a:r>
              <a:rPr kumimoji="0" lang="nb-NO" sz="1200" b="1" i="0" u="none" strike="noStrike" kern="1200" cap="none" normalizeH="0" noProof="0" dirty="0" smtClean="0">
                <a:ln>
                  <a:noFill/>
                </a:ln>
                <a:solidFill>
                  <a:srgbClr val="FFFFFF"/>
                </a:solidFill>
                <a:effectLst/>
                <a:uLnTx/>
                <a:uFillTx/>
                <a:latin typeface="Book Antiqua" pitchFamily="18" charset="0"/>
              </a:rPr>
              <a:t>Ove Bakken</a:t>
            </a:r>
            <a:endParaRPr kumimoji="0" lang="nb-NO" sz="1200" b="1" i="0" u="none" strike="noStrike" kern="1200" cap="none" normalizeH="0" noProof="0" dirty="0">
              <a:ln>
                <a:noFill/>
              </a:ln>
              <a:solidFill>
                <a:srgbClr val="FFFFFF"/>
              </a:solidFill>
              <a:effectLst/>
              <a:uLnTx/>
              <a:uFillTx/>
              <a:latin typeface="Book Antiqua" pitchFamily="18" charset="0"/>
            </a:endParaRPr>
          </a:p>
        </p:txBody>
      </p:sp>
      <p:cxnSp>
        <p:nvCxnSpPr>
          <p:cNvPr id="18" name="Straight Connector 17"/>
          <p:cNvCxnSpPr/>
          <p:nvPr/>
        </p:nvCxnSpPr>
        <p:spPr>
          <a:xfrm>
            <a:off x="9945992" y="962886"/>
            <a:ext cx="1965025" cy="152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31" name="Tittel 1">
            <a:extLst>
              <a:ext uri="{FF2B5EF4-FFF2-40B4-BE49-F238E27FC236}">
                <a16:creationId xmlns:a16="http://schemas.microsoft.com/office/drawing/2014/main" xmlns="" id="{DE3D84FB-5D02-47D2-98FD-4F01A02E2AEA}"/>
              </a:ext>
            </a:extLst>
          </p:cNvPr>
          <p:cNvSpPr txBox="1">
            <a:spLocks/>
          </p:cNvSpPr>
          <p:nvPr/>
        </p:nvSpPr>
        <p:spPr>
          <a:xfrm>
            <a:off x="0" y="0"/>
            <a:ext cx="10996551" cy="1828799"/>
          </a:xfrm>
          <a:prstGeom prst="rect">
            <a:avLst/>
          </a:prstGeom>
        </p:spPr>
        <p:txBody>
          <a:bodyPr vert="horz" lIns="91440" tIns="45720" rIns="91440" bIns="45720" rtlCol="0" anchor="ctr">
            <a:normAutofit/>
          </a:bodyPr>
          <a:lstStyle/>
          <a:p>
            <a:pPr lvl="0" algn="ctr" defTabSz="914400">
              <a:lnSpc>
                <a:spcPct val="80000"/>
              </a:lnSpc>
              <a:spcBef>
                <a:spcPct val="0"/>
              </a:spcBef>
            </a:pPr>
            <a:r>
              <a:rPr kumimoji="0" lang="nb-NO" sz="5400" b="0" i="0" u="none" strike="noStrike" kern="1200" cap="none" spc="200" normalizeH="0" baseline="0" noProof="0" dirty="0" smtClean="0">
                <a:ln>
                  <a:noFill/>
                </a:ln>
                <a:solidFill>
                  <a:schemeClr val="tx1"/>
                </a:solidFill>
                <a:effectLst/>
                <a:uLnTx/>
                <a:uFillTx/>
                <a:latin typeface="Book Antiqua" pitchFamily="18" charset="0"/>
                <a:ea typeface="+mj-ea"/>
                <a:cs typeface="+mj-cs"/>
              </a:rPr>
              <a:t>Getting</a:t>
            </a:r>
            <a:r>
              <a:rPr kumimoji="0" lang="nb-NO" sz="5400" b="0" i="0" u="none" strike="noStrike" kern="1200" cap="none" spc="200" normalizeH="0" noProof="0" dirty="0" smtClean="0">
                <a:ln>
                  <a:noFill/>
                </a:ln>
                <a:solidFill>
                  <a:schemeClr val="tx1"/>
                </a:solidFill>
                <a:effectLst/>
                <a:uLnTx/>
                <a:uFillTx/>
                <a:latin typeface="Book Antiqua" pitchFamily="18" charset="0"/>
                <a:ea typeface="+mj-ea"/>
                <a:cs typeface="+mj-cs"/>
              </a:rPr>
              <a:t> started</a:t>
            </a:r>
            <a:endParaRPr kumimoji="0" lang="nb-NO" sz="5400" b="0" i="0" u="none" strike="noStrike" kern="1200" cap="none" spc="200" normalizeH="0" baseline="0" noProof="0" dirty="0">
              <a:ln>
                <a:noFill/>
              </a:ln>
              <a:solidFill>
                <a:schemeClr val="tx1"/>
              </a:solidFill>
              <a:effectLst/>
              <a:uLnTx/>
              <a:uFillTx/>
              <a:latin typeface="Book Antiqua" pitchFamily="18" charset="0"/>
              <a:ea typeface="+mj-ea"/>
              <a:cs typeface="+mj-cs"/>
            </a:endParaRPr>
          </a:p>
        </p:txBody>
      </p:sp>
      <p:sp>
        <p:nvSpPr>
          <p:cNvPr id="32" name="Rectangle 31"/>
          <p:cNvSpPr/>
          <p:nvPr/>
        </p:nvSpPr>
        <p:spPr>
          <a:xfrm>
            <a:off x="997525" y="1738142"/>
            <a:ext cx="10634302" cy="4524315"/>
          </a:xfrm>
          <a:prstGeom prst="rect">
            <a:avLst/>
          </a:prstGeom>
        </p:spPr>
        <p:txBody>
          <a:bodyPr wrap="square">
            <a:spAutoFit/>
          </a:bodyPr>
          <a:lstStyle/>
          <a:p>
            <a:pPr marL="342900" indent="-342900"/>
            <a:r>
              <a:rPr lang="nb-NO" spc="100" dirty="0" smtClean="0">
                <a:latin typeface="Book Antiqua" pitchFamily="18" charset="0"/>
              </a:rPr>
              <a:t>1) Do you have an Amazon Web Services (AWS) account? If not, you need to create one</a:t>
            </a:r>
            <a:r>
              <a:rPr lang="en-US" spc="100" dirty="0" smtClean="0">
                <a:latin typeface="Book Antiqua" pitchFamily="18" charset="0"/>
              </a:rPr>
              <a:t>:</a:t>
            </a:r>
          </a:p>
          <a:p>
            <a:pPr marL="342900" indent="-342900"/>
            <a:r>
              <a:rPr lang="en-US" spc="100" dirty="0" smtClean="0">
                <a:latin typeface="Book Antiqua" pitchFamily="18" charset="0"/>
                <a:hlinkClick r:id="rId4"/>
              </a:rPr>
              <a:t>aws.amazon.com/premiumsupport/knowledge-center/create-and-activate-</a:t>
            </a:r>
            <a:r>
              <a:rPr lang="en-US" spc="100" dirty="0" err="1" smtClean="0">
                <a:latin typeface="Book Antiqua" pitchFamily="18" charset="0"/>
                <a:hlinkClick r:id="rId4"/>
              </a:rPr>
              <a:t>aws</a:t>
            </a:r>
            <a:r>
              <a:rPr lang="en-US" spc="100" dirty="0" smtClean="0">
                <a:latin typeface="Book Antiqua" pitchFamily="18" charset="0"/>
                <a:hlinkClick r:id="rId4"/>
              </a:rPr>
              <a:t>-account/</a:t>
            </a:r>
            <a:endParaRPr lang="en-US" spc="100" dirty="0" smtClean="0">
              <a:latin typeface="Book Antiqua" pitchFamily="18" charset="0"/>
            </a:endParaRPr>
          </a:p>
          <a:p>
            <a:endParaRPr lang="en-US" spc="100" dirty="0" smtClean="0">
              <a:latin typeface="Book Antiqua" pitchFamily="18" charset="0"/>
            </a:endParaRPr>
          </a:p>
          <a:p>
            <a:r>
              <a:rPr lang="en-US" b="1" i="1" spc="100" dirty="0" smtClean="0">
                <a:solidFill>
                  <a:schemeClr val="bg1">
                    <a:lumMod val="50000"/>
                  </a:schemeClr>
                </a:solidFill>
                <a:latin typeface="Book Antiqua" pitchFamily="18" charset="0"/>
              </a:rPr>
              <a:t>.. and then afterwards in this user guide:</a:t>
            </a:r>
          </a:p>
          <a:p>
            <a:r>
              <a:rPr lang="en-US" spc="100" dirty="0" smtClean="0">
                <a:latin typeface="Book Antiqua" pitchFamily="18" charset="0"/>
              </a:rPr>
              <a:t>2) You </a:t>
            </a:r>
            <a:r>
              <a:rPr lang="nb-NO" spc="100" dirty="0" smtClean="0">
                <a:latin typeface="Book Antiqua" pitchFamily="18" charset="0"/>
              </a:rPr>
              <a:t>setup your own resources in the Amazon cloud</a:t>
            </a:r>
          </a:p>
          <a:p>
            <a:endParaRPr lang="nb-NO" spc="100" dirty="0" smtClean="0">
              <a:latin typeface="Book Antiqua" pitchFamily="18" charset="0"/>
            </a:endParaRPr>
          </a:p>
          <a:p>
            <a:r>
              <a:rPr lang="nb-NO" spc="100" dirty="0" smtClean="0">
                <a:latin typeface="Book Antiqua" pitchFamily="18" charset="0"/>
              </a:rPr>
              <a:t>Meaning you create your own space with Simple Storage Service (S3), and then you give yourself access with access credentials from</a:t>
            </a:r>
            <a:r>
              <a:rPr lang="en-US" spc="100" dirty="0" smtClean="0">
                <a:latin typeface="Book Antiqua" pitchFamily="18" charset="0"/>
              </a:rPr>
              <a:t> Access Management (IAM). Everything can be done directly using AWS Management Console. It’s very easy if </a:t>
            </a:r>
            <a:r>
              <a:rPr lang="en-US" spc="100" smtClean="0">
                <a:latin typeface="Book Antiqua" pitchFamily="18" charset="0"/>
              </a:rPr>
              <a:t>you </a:t>
            </a:r>
            <a:r>
              <a:rPr lang="en-US" spc="100" smtClean="0">
                <a:latin typeface="Book Antiqua" pitchFamily="18" charset="0"/>
              </a:rPr>
              <a:t>follow the </a:t>
            </a:r>
            <a:r>
              <a:rPr lang="en-US" spc="100" dirty="0" smtClean="0">
                <a:latin typeface="Book Antiqua" pitchFamily="18" charset="0"/>
              </a:rPr>
              <a:t>instructions.</a:t>
            </a:r>
          </a:p>
          <a:p>
            <a:endParaRPr lang="en-US" spc="100" dirty="0" smtClean="0">
              <a:latin typeface="Book Antiqua" pitchFamily="18" charset="0"/>
            </a:endParaRPr>
          </a:p>
          <a:p>
            <a:r>
              <a:rPr lang="en-US" spc="100" dirty="0" smtClean="0">
                <a:latin typeface="Book Antiqua" pitchFamily="18" charset="0"/>
              </a:rPr>
              <a:t>Don’t worry too much about the expenses. S3 is very price competitive. You have to upload or download a good amount before even breaking $1. Please see AWS S3 pricing for details:</a:t>
            </a:r>
          </a:p>
          <a:p>
            <a:r>
              <a:rPr lang="en-US" spc="100" dirty="0" smtClean="0">
                <a:latin typeface="Book Antiqua" pitchFamily="18" charset="0"/>
                <a:hlinkClick r:id="rId5"/>
              </a:rPr>
              <a:t>aws.amazon.com/s3/pricing/</a:t>
            </a:r>
            <a:endParaRPr lang="en-US" spc="100" dirty="0" smtClean="0">
              <a:latin typeface="Book Antiqua" pitchFamily="18" charset="0"/>
            </a:endParaRPr>
          </a:p>
          <a:p>
            <a:endParaRPr lang="en-US" spc="100" dirty="0" smtClean="0">
              <a:latin typeface="Book Antiqua" pitchFamily="18" charset="0"/>
            </a:endParaRPr>
          </a:p>
          <a:p>
            <a:endParaRPr lang="en-US" spc="100" dirty="0" smtClean="0">
              <a:latin typeface="Book Antiqua" pitchFamily="18" charset="0"/>
            </a:endParaRPr>
          </a:p>
          <a:p>
            <a:r>
              <a:rPr lang="nb-NO" u="sng" spc="100" dirty="0" smtClean="0">
                <a:latin typeface="Book Antiqua" pitchFamily="18" charset="0"/>
              </a:rPr>
              <a:t>The rest of this user guide will assume you have access to AWS.</a:t>
            </a:r>
            <a:endParaRPr lang="en-US" u="sng" spc="100" dirty="0" smtClean="0">
              <a:latin typeface="Book Antiqua" pitchFamily="18" charset="0"/>
            </a:endParaRPr>
          </a:p>
        </p:txBody>
      </p:sp>
      <p:sp>
        <p:nvSpPr>
          <p:cNvPr id="12" name="Footer Placeholder 11"/>
          <p:cNvSpPr>
            <a:spLocks noGrp="1"/>
          </p:cNvSpPr>
          <p:nvPr>
            <p:ph type="ftr" sz="quarter" idx="11"/>
          </p:nvPr>
        </p:nvSpPr>
        <p:spPr/>
        <p:txBody>
          <a:bodyPr/>
          <a:lstStyle/>
          <a:p>
            <a:pPr rtl="0"/>
            <a:r>
              <a:rPr lang="nb-NO" noProof="0" smtClean="0"/>
              <a:t>Revision 2</a:t>
            </a:r>
            <a:endParaRPr lang="nb-NO" noProof="0" dirty="0"/>
          </a:p>
        </p:txBody>
      </p:sp>
      <p:sp>
        <p:nvSpPr>
          <p:cNvPr id="11" name="Tittel 1">
            <a:extLst>
              <a:ext uri="{FF2B5EF4-FFF2-40B4-BE49-F238E27FC236}">
                <a16:creationId xmlns:a16="http://schemas.microsoft.com/office/drawing/2014/main" xmlns="" id="{DE3D84FB-5D02-47D2-98FD-4F01A02E2AEA}"/>
              </a:ext>
            </a:extLst>
          </p:cNvPr>
          <p:cNvSpPr txBox="1">
            <a:spLocks/>
          </p:cNvSpPr>
          <p:nvPr/>
        </p:nvSpPr>
        <p:spPr>
          <a:xfrm>
            <a:off x="9863407" y="604065"/>
            <a:ext cx="2156307" cy="322770"/>
          </a:xfrm>
          <a:prstGeom prst="rect">
            <a:avLst/>
          </a:prstGeom>
        </p:spPr>
        <p:txBody>
          <a:bodyPr vert="horz" lIns="91440" tIns="45720" rIns="91440" bIns="45720" rtlCol="0" anchor="b">
            <a:noAutofit/>
          </a:bodyPr>
          <a:lstStyle/>
          <a:p>
            <a:pPr lvl="0" defTabSz="914400">
              <a:lnSpc>
                <a:spcPct val="80000"/>
              </a:lnSpc>
              <a:spcBef>
                <a:spcPct val="0"/>
              </a:spcBef>
              <a:defRPr/>
            </a:pPr>
            <a:r>
              <a:rPr lang="nb-NO" dirty="0" smtClean="0">
                <a:solidFill>
                  <a:srgbClr val="FFFFFF"/>
                </a:solidFill>
                <a:latin typeface="Book Antiqua" pitchFamily="18" charset="0"/>
              </a:rPr>
              <a:t>How To Use MyS3</a:t>
            </a:r>
            <a:endParaRPr kumimoji="0" lang="nb-NO" b="0" i="0" u="none" strike="noStrike" kern="1200" cap="none" normalizeH="0" noProof="0" dirty="0">
              <a:ln>
                <a:noFill/>
              </a:ln>
              <a:solidFill>
                <a:srgbClr val="FFFFFF"/>
              </a:solidFill>
              <a:effectLst/>
              <a:uLnTx/>
              <a:uFillTx/>
              <a:latin typeface="Book Antiqua" pitchFamily="18" charset="0"/>
              <a:ea typeface="+mj-ea"/>
              <a:cs typeface="+mj-cs"/>
            </a:endParaRPr>
          </a:p>
        </p:txBody>
      </p:sp>
    </p:spTree>
    <p:extLst>
      <p:ext uri="{BB962C8B-B14F-4D97-AF65-F5344CB8AC3E}">
        <p14:creationId xmlns:p14="http://schemas.microsoft.com/office/powerpoint/2010/main" xmlns="" val="2806257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ktangel 1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 y="1"/>
            <a:ext cx="12188725"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b-NO" dirty="0"/>
          </a:p>
        </p:txBody>
      </p:sp>
      <p:pic>
        <p:nvPicPr>
          <p:cNvPr id="4104" name="Picture 8" descr="Silver Hard Drive Interals"/>
          <p:cNvPicPr>
            <a:picLocks noChangeAspect="1" noChangeArrowheads="1"/>
          </p:cNvPicPr>
          <p:nvPr/>
        </p:nvPicPr>
        <p:blipFill>
          <a:blip r:embed="rId3"/>
          <a:stretch>
            <a:fillRect/>
          </a:stretch>
        </p:blipFill>
        <p:spPr bwMode="auto">
          <a:xfrm>
            <a:off x="0" y="-10844"/>
            <a:ext cx="12192000" cy="6868844"/>
          </a:xfrm>
          <a:prstGeom prst="rect">
            <a:avLst/>
          </a:prstGeom>
          <a:noFill/>
        </p:spPr>
      </p:pic>
      <p:sp>
        <p:nvSpPr>
          <p:cNvPr id="24" name="Rectangle 23"/>
          <p:cNvSpPr/>
          <p:nvPr/>
        </p:nvSpPr>
        <p:spPr>
          <a:xfrm>
            <a:off x="9728886" y="411225"/>
            <a:ext cx="2474989" cy="978188"/>
          </a:xfrm>
          <a:prstGeom prst="rect">
            <a:avLst/>
          </a:prstGeom>
          <a:solidFill>
            <a:schemeClr val="tx1">
              <a:alpha val="84000"/>
            </a:schemeClr>
          </a:solidFill>
          <a:ln>
            <a:noFill/>
          </a:ln>
          <a:effectLst>
            <a:outerShdw blurRad="50800" dist="38100" dir="8100000" algn="tr" rotWithShape="0">
              <a:prstClr val="black">
                <a:alpha val="40000"/>
              </a:prstClr>
            </a:outerShdw>
          </a:effectLst>
          <a:scene3d>
            <a:camera prst="orthographicFront"/>
            <a:lightRig rig="threePt" dir="t"/>
          </a:scene3d>
          <a:sp3d>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9" name="Undertittel 2">
            <a:extLst>
              <a:ext uri="{FF2B5EF4-FFF2-40B4-BE49-F238E27FC236}">
                <a16:creationId xmlns:a16="http://schemas.microsoft.com/office/drawing/2014/main" xmlns="" id="{E9F6641D-ADF3-40BD-9BA3-E740E77C8826}"/>
              </a:ext>
            </a:extLst>
          </p:cNvPr>
          <p:cNvSpPr txBox="1">
            <a:spLocks/>
          </p:cNvSpPr>
          <p:nvPr/>
        </p:nvSpPr>
        <p:spPr>
          <a:xfrm>
            <a:off x="9863405" y="1012371"/>
            <a:ext cx="1443486" cy="25268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ts val="0"/>
              </a:spcBef>
              <a:spcAft>
                <a:spcPts val="200"/>
              </a:spcAft>
              <a:buClr>
                <a:schemeClr val="accent1"/>
              </a:buClr>
              <a:buSzPct val="100000"/>
              <a:buFont typeface="Tw Cen MT" panose="020B0602020104020603" pitchFamily="34" charset="0"/>
              <a:buNone/>
              <a:tabLst/>
              <a:defRPr/>
            </a:pPr>
            <a:r>
              <a:rPr kumimoji="0" lang="nb-NO" sz="1200" b="1" i="0" u="none" strike="noStrike" kern="1200" cap="none" normalizeH="0" noProof="0" dirty="0" smtClean="0">
                <a:ln>
                  <a:noFill/>
                </a:ln>
                <a:solidFill>
                  <a:srgbClr val="FFFFFF"/>
                </a:solidFill>
                <a:effectLst/>
                <a:uLnTx/>
                <a:uFillTx/>
                <a:latin typeface="Book Antiqua" pitchFamily="18" charset="0"/>
              </a:rPr>
              <a:t>Ove Bakken</a:t>
            </a:r>
            <a:endParaRPr kumimoji="0" lang="nb-NO" sz="1200" b="1" i="0" u="none" strike="noStrike" kern="1200" cap="none" normalizeH="0" noProof="0" dirty="0">
              <a:ln>
                <a:noFill/>
              </a:ln>
              <a:solidFill>
                <a:srgbClr val="FFFFFF"/>
              </a:solidFill>
              <a:effectLst/>
              <a:uLnTx/>
              <a:uFillTx/>
              <a:latin typeface="Book Antiqua" pitchFamily="18" charset="0"/>
            </a:endParaRPr>
          </a:p>
        </p:txBody>
      </p:sp>
      <p:cxnSp>
        <p:nvCxnSpPr>
          <p:cNvPr id="18" name="Straight Connector 17"/>
          <p:cNvCxnSpPr/>
          <p:nvPr/>
        </p:nvCxnSpPr>
        <p:spPr>
          <a:xfrm>
            <a:off x="9945992" y="962886"/>
            <a:ext cx="1965025" cy="152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31" name="Tittel 1">
            <a:extLst>
              <a:ext uri="{FF2B5EF4-FFF2-40B4-BE49-F238E27FC236}">
                <a16:creationId xmlns:a16="http://schemas.microsoft.com/office/drawing/2014/main" xmlns="" id="{DE3D84FB-5D02-47D2-98FD-4F01A02E2AEA}"/>
              </a:ext>
            </a:extLst>
          </p:cNvPr>
          <p:cNvSpPr txBox="1">
            <a:spLocks/>
          </p:cNvSpPr>
          <p:nvPr/>
        </p:nvSpPr>
        <p:spPr>
          <a:xfrm>
            <a:off x="0" y="0"/>
            <a:ext cx="10996551" cy="1828799"/>
          </a:xfrm>
          <a:prstGeom prst="rect">
            <a:avLst/>
          </a:prstGeom>
        </p:spPr>
        <p:txBody>
          <a:bodyPr vert="horz" lIns="91440" tIns="45720" rIns="91440" bIns="45720" rtlCol="0" anchor="ctr">
            <a:normAutofit/>
          </a:bodyPr>
          <a:lstStyle/>
          <a:p>
            <a:pPr lvl="0" algn="ctr" defTabSz="914400">
              <a:lnSpc>
                <a:spcPct val="80000"/>
              </a:lnSpc>
              <a:spcBef>
                <a:spcPct val="0"/>
              </a:spcBef>
            </a:pPr>
            <a:r>
              <a:rPr kumimoji="0" lang="nb-NO" sz="5400" b="0" i="0" u="none" strike="noStrike" kern="1200" cap="none" spc="200" normalizeH="0" noProof="0" dirty="0" smtClean="0">
                <a:ln>
                  <a:noFill/>
                </a:ln>
                <a:solidFill>
                  <a:schemeClr val="tx1"/>
                </a:solidFill>
                <a:effectLst/>
                <a:uLnTx/>
                <a:uFillTx/>
                <a:latin typeface="Book Antiqua" pitchFamily="18" charset="0"/>
                <a:ea typeface="+mj-ea"/>
                <a:cs typeface="+mj-cs"/>
              </a:rPr>
              <a:t>Setup S3 Bucket</a:t>
            </a:r>
            <a:endParaRPr kumimoji="0" lang="nb-NO" sz="5400" b="0" i="0" u="none" strike="noStrike" kern="1200" cap="none" spc="200" normalizeH="0" baseline="0" noProof="0" dirty="0">
              <a:ln>
                <a:noFill/>
              </a:ln>
              <a:solidFill>
                <a:schemeClr val="tx1"/>
              </a:solidFill>
              <a:effectLst/>
              <a:uLnTx/>
              <a:uFillTx/>
              <a:latin typeface="Book Antiqua" pitchFamily="18" charset="0"/>
              <a:ea typeface="+mj-ea"/>
              <a:cs typeface="+mj-cs"/>
            </a:endParaRPr>
          </a:p>
        </p:txBody>
      </p:sp>
      <p:sp>
        <p:nvSpPr>
          <p:cNvPr id="32" name="Rectangle 31"/>
          <p:cNvSpPr/>
          <p:nvPr/>
        </p:nvSpPr>
        <p:spPr>
          <a:xfrm>
            <a:off x="997525" y="1738142"/>
            <a:ext cx="10634302" cy="923330"/>
          </a:xfrm>
          <a:prstGeom prst="rect">
            <a:avLst/>
          </a:prstGeom>
        </p:spPr>
        <p:txBody>
          <a:bodyPr wrap="square">
            <a:spAutoFit/>
          </a:bodyPr>
          <a:lstStyle/>
          <a:p>
            <a:pPr marL="342900" indent="-342900"/>
            <a:r>
              <a:rPr lang="nb-NO" spc="100" dirty="0" smtClean="0">
                <a:latin typeface="Book Antiqua" pitchFamily="18" charset="0"/>
              </a:rPr>
              <a:t>First things first, you need to setup your own S3 space. (AWS calls this a ’bucket’.) </a:t>
            </a:r>
          </a:p>
          <a:p>
            <a:pPr marL="342900" indent="-342900"/>
            <a:endParaRPr lang="nb-NO" spc="100" dirty="0" smtClean="0">
              <a:latin typeface="Book Antiqua" pitchFamily="18" charset="0"/>
            </a:endParaRPr>
          </a:p>
          <a:p>
            <a:pPr marL="342900" indent="-342900"/>
            <a:r>
              <a:rPr lang="nb-NO" spc="100" dirty="0" smtClean="0">
                <a:latin typeface="Book Antiqua" pitchFamily="18" charset="0"/>
              </a:rPr>
              <a:t>You log onto AWS Management Console (1), select S3 (2), and find a bucket name (3):</a:t>
            </a:r>
          </a:p>
        </p:txBody>
      </p:sp>
      <p:sp>
        <p:nvSpPr>
          <p:cNvPr id="12" name="Footer Placeholder 11"/>
          <p:cNvSpPr>
            <a:spLocks noGrp="1"/>
          </p:cNvSpPr>
          <p:nvPr>
            <p:ph type="ftr" sz="quarter" idx="11"/>
          </p:nvPr>
        </p:nvSpPr>
        <p:spPr/>
        <p:txBody>
          <a:bodyPr/>
          <a:lstStyle/>
          <a:p>
            <a:pPr rtl="0"/>
            <a:r>
              <a:rPr lang="nb-NO" noProof="0" smtClean="0"/>
              <a:t>Revision 2</a:t>
            </a:r>
            <a:endParaRPr lang="nb-NO" noProof="0" dirty="0"/>
          </a:p>
        </p:txBody>
      </p:sp>
      <p:sp>
        <p:nvSpPr>
          <p:cNvPr id="11" name="Tittel 1">
            <a:extLst>
              <a:ext uri="{FF2B5EF4-FFF2-40B4-BE49-F238E27FC236}">
                <a16:creationId xmlns:a16="http://schemas.microsoft.com/office/drawing/2014/main" xmlns="" id="{DE3D84FB-5D02-47D2-98FD-4F01A02E2AEA}"/>
              </a:ext>
            </a:extLst>
          </p:cNvPr>
          <p:cNvSpPr txBox="1">
            <a:spLocks/>
          </p:cNvSpPr>
          <p:nvPr/>
        </p:nvSpPr>
        <p:spPr>
          <a:xfrm>
            <a:off x="9863407" y="604065"/>
            <a:ext cx="2156307" cy="322770"/>
          </a:xfrm>
          <a:prstGeom prst="rect">
            <a:avLst/>
          </a:prstGeom>
        </p:spPr>
        <p:txBody>
          <a:bodyPr vert="horz" lIns="91440" tIns="45720" rIns="91440" bIns="45720" rtlCol="0" anchor="b">
            <a:noAutofit/>
          </a:bodyPr>
          <a:lstStyle/>
          <a:p>
            <a:pPr lvl="0" defTabSz="914400">
              <a:lnSpc>
                <a:spcPct val="80000"/>
              </a:lnSpc>
              <a:spcBef>
                <a:spcPct val="0"/>
              </a:spcBef>
              <a:defRPr/>
            </a:pPr>
            <a:r>
              <a:rPr lang="nb-NO" dirty="0" smtClean="0">
                <a:solidFill>
                  <a:srgbClr val="FFFFFF"/>
                </a:solidFill>
                <a:latin typeface="Book Antiqua" pitchFamily="18" charset="0"/>
              </a:rPr>
              <a:t>How To Use MyS3</a:t>
            </a:r>
            <a:endParaRPr kumimoji="0" lang="nb-NO" b="0" i="0" u="none" strike="noStrike" kern="1200" cap="none" normalizeH="0" noProof="0" dirty="0">
              <a:ln>
                <a:noFill/>
              </a:ln>
              <a:solidFill>
                <a:srgbClr val="FFFFFF"/>
              </a:solidFill>
              <a:effectLst/>
              <a:uLnTx/>
              <a:uFillTx/>
              <a:latin typeface="Book Antiqua" pitchFamily="18" charset="0"/>
              <a:ea typeface="+mj-ea"/>
              <a:cs typeface="+mj-cs"/>
            </a:endParaRPr>
          </a:p>
        </p:txBody>
      </p:sp>
      <p:pic>
        <p:nvPicPr>
          <p:cNvPr id="1026" name="Picture 2" descr="C:\Users\dreamy\Documents\MyS3 documentation\AWS Console S3.jpg"/>
          <p:cNvPicPr>
            <a:picLocks noChangeAspect="1" noChangeArrowheads="1"/>
          </p:cNvPicPr>
          <p:nvPr/>
        </p:nvPicPr>
        <p:blipFill>
          <a:blip r:embed="rId4"/>
          <a:srcRect l="9907" t="8701" r="32722" b="15227"/>
          <a:stretch>
            <a:fillRect/>
          </a:stretch>
        </p:blipFill>
        <p:spPr bwMode="auto">
          <a:xfrm>
            <a:off x="989398" y="2863029"/>
            <a:ext cx="4213987" cy="3084688"/>
          </a:xfrm>
          <a:prstGeom prst="rect">
            <a:avLst/>
          </a:prstGeom>
          <a:noFill/>
          <a:ln w="25400">
            <a:solidFill>
              <a:srgbClr val="92D050"/>
            </a:solidFill>
          </a:ln>
        </p:spPr>
      </p:pic>
      <p:pic>
        <p:nvPicPr>
          <p:cNvPr id="14" name="Picture 3" descr="C:\Users\dreamy\Documents\MyS3 documentation\S3 1.jpg"/>
          <p:cNvPicPr>
            <a:picLocks noChangeAspect="1" noChangeArrowheads="1"/>
          </p:cNvPicPr>
          <p:nvPr/>
        </p:nvPicPr>
        <p:blipFill>
          <a:blip r:embed="rId5"/>
          <a:srcRect r="61999" b="4643"/>
          <a:stretch>
            <a:fillRect/>
          </a:stretch>
        </p:blipFill>
        <p:spPr bwMode="auto">
          <a:xfrm>
            <a:off x="2868164" y="3872081"/>
            <a:ext cx="3481681" cy="2243561"/>
          </a:xfrm>
          <a:prstGeom prst="rect">
            <a:avLst/>
          </a:prstGeom>
          <a:noFill/>
          <a:ln w="25400">
            <a:solidFill>
              <a:srgbClr val="92D050"/>
            </a:solidFill>
          </a:ln>
        </p:spPr>
      </p:pic>
      <p:pic>
        <p:nvPicPr>
          <p:cNvPr id="15" name="Picture 4" descr="C:\Users\dreamy\Documents\MyS3 documentation\S3 2.jpg"/>
          <p:cNvPicPr>
            <a:picLocks noChangeAspect="1" noChangeArrowheads="1"/>
          </p:cNvPicPr>
          <p:nvPr/>
        </p:nvPicPr>
        <p:blipFill>
          <a:blip r:embed="rId6"/>
          <a:srcRect r="27882" b="25039"/>
          <a:stretch>
            <a:fillRect/>
          </a:stretch>
        </p:blipFill>
        <p:spPr bwMode="auto">
          <a:xfrm>
            <a:off x="6821762" y="2821065"/>
            <a:ext cx="4175690" cy="3162349"/>
          </a:xfrm>
          <a:prstGeom prst="rect">
            <a:avLst/>
          </a:prstGeom>
          <a:noFill/>
          <a:ln w="25400">
            <a:solidFill>
              <a:srgbClr val="92D050"/>
            </a:solidFill>
          </a:ln>
        </p:spPr>
      </p:pic>
      <p:sp>
        <p:nvSpPr>
          <p:cNvPr id="17" name="TextBox 16"/>
          <p:cNvSpPr txBox="1"/>
          <p:nvPr/>
        </p:nvSpPr>
        <p:spPr>
          <a:xfrm>
            <a:off x="4786183" y="2883244"/>
            <a:ext cx="313038" cy="461665"/>
          </a:xfrm>
          <a:prstGeom prst="rect">
            <a:avLst/>
          </a:prstGeom>
          <a:noFill/>
        </p:spPr>
        <p:txBody>
          <a:bodyPr wrap="square" rtlCol="0">
            <a:spAutoFit/>
          </a:bodyPr>
          <a:lstStyle/>
          <a:p>
            <a:r>
              <a:rPr lang="nb-NO" sz="2400" b="1" dirty="0" smtClean="0">
                <a:solidFill>
                  <a:srgbClr val="92D050"/>
                </a:solidFill>
              </a:rPr>
              <a:t>1</a:t>
            </a:r>
            <a:endParaRPr lang="nb-NO" sz="2400" b="1" dirty="0">
              <a:solidFill>
                <a:srgbClr val="92D050"/>
              </a:solidFill>
            </a:endParaRPr>
          </a:p>
        </p:txBody>
      </p:sp>
      <p:sp>
        <p:nvSpPr>
          <p:cNvPr id="20" name="TextBox 19"/>
          <p:cNvSpPr txBox="1"/>
          <p:nvPr/>
        </p:nvSpPr>
        <p:spPr>
          <a:xfrm>
            <a:off x="5918901" y="3892377"/>
            <a:ext cx="313038" cy="461665"/>
          </a:xfrm>
          <a:prstGeom prst="rect">
            <a:avLst/>
          </a:prstGeom>
          <a:noFill/>
        </p:spPr>
        <p:txBody>
          <a:bodyPr wrap="square" rtlCol="0">
            <a:spAutoFit/>
          </a:bodyPr>
          <a:lstStyle/>
          <a:p>
            <a:r>
              <a:rPr lang="nb-NO" sz="2400" b="1" dirty="0" smtClean="0">
                <a:solidFill>
                  <a:srgbClr val="92D050"/>
                </a:solidFill>
              </a:rPr>
              <a:t>2</a:t>
            </a:r>
            <a:endParaRPr lang="nb-NO" sz="2400" b="1" dirty="0">
              <a:solidFill>
                <a:srgbClr val="92D050"/>
              </a:solidFill>
            </a:endParaRPr>
          </a:p>
        </p:txBody>
      </p:sp>
      <p:sp>
        <p:nvSpPr>
          <p:cNvPr id="21" name="TextBox 20"/>
          <p:cNvSpPr txBox="1"/>
          <p:nvPr/>
        </p:nvSpPr>
        <p:spPr>
          <a:xfrm>
            <a:off x="10548566" y="2846172"/>
            <a:ext cx="313038" cy="461665"/>
          </a:xfrm>
          <a:prstGeom prst="rect">
            <a:avLst/>
          </a:prstGeom>
          <a:noFill/>
        </p:spPr>
        <p:txBody>
          <a:bodyPr wrap="square" rtlCol="0">
            <a:spAutoFit/>
          </a:bodyPr>
          <a:lstStyle/>
          <a:p>
            <a:r>
              <a:rPr lang="nb-NO" sz="2400" b="1" dirty="0" smtClean="0">
                <a:solidFill>
                  <a:srgbClr val="92D050"/>
                </a:solidFill>
              </a:rPr>
              <a:t>3</a:t>
            </a:r>
            <a:endParaRPr lang="nb-NO" sz="2400" b="1" dirty="0">
              <a:solidFill>
                <a:srgbClr val="92D050"/>
              </a:solidFill>
            </a:endParaRPr>
          </a:p>
        </p:txBody>
      </p:sp>
      <p:sp>
        <p:nvSpPr>
          <p:cNvPr id="22" name="Rectangle 21"/>
          <p:cNvSpPr/>
          <p:nvPr/>
        </p:nvSpPr>
        <p:spPr>
          <a:xfrm>
            <a:off x="6911545" y="5997146"/>
            <a:ext cx="4506097" cy="369332"/>
          </a:xfrm>
          <a:prstGeom prst="rect">
            <a:avLst/>
          </a:prstGeom>
        </p:spPr>
        <p:txBody>
          <a:bodyPr wrap="square">
            <a:spAutoFit/>
          </a:bodyPr>
          <a:lstStyle/>
          <a:p>
            <a:r>
              <a:rPr lang="nb-NO" spc="100" dirty="0" smtClean="0">
                <a:latin typeface="Book Antiqua" pitchFamily="18" charset="0"/>
              </a:rPr>
              <a:t>Region: Select closest or cheapest!</a:t>
            </a:r>
            <a:endParaRPr lang="nb-NO" dirty="0"/>
          </a:p>
        </p:txBody>
      </p:sp>
      <p:sp>
        <p:nvSpPr>
          <p:cNvPr id="26" name="TextBox 25"/>
          <p:cNvSpPr txBox="1"/>
          <p:nvPr/>
        </p:nvSpPr>
        <p:spPr>
          <a:xfrm>
            <a:off x="3995366" y="5107458"/>
            <a:ext cx="313038" cy="461665"/>
          </a:xfrm>
          <a:prstGeom prst="rect">
            <a:avLst/>
          </a:prstGeom>
          <a:noFill/>
        </p:spPr>
        <p:txBody>
          <a:bodyPr wrap="square" rtlCol="0">
            <a:spAutoFit/>
          </a:bodyPr>
          <a:lstStyle/>
          <a:p>
            <a:r>
              <a:rPr lang="nb-NO" sz="2400" b="1" dirty="0" smtClean="0">
                <a:solidFill>
                  <a:srgbClr val="92D050"/>
                </a:solidFill>
              </a:rPr>
              <a:t>&gt;</a:t>
            </a:r>
            <a:endParaRPr lang="nb-NO" sz="2400" b="1" dirty="0">
              <a:solidFill>
                <a:srgbClr val="92D050"/>
              </a:solidFill>
            </a:endParaRPr>
          </a:p>
        </p:txBody>
      </p:sp>
      <p:sp>
        <p:nvSpPr>
          <p:cNvPr id="27" name="TextBox 26"/>
          <p:cNvSpPr txBox="1"/>
          <p:nvPr/>
        </p:nvSpPr>
        <p:spPr>
          <a:xfrm>
            <a:off x="1075052" y="4271317"/>
            <a:ext cx="313038" cy="461665"/>
          </a:xfrm>
          <a:prstGeom prst="rect">
            <a:avLst/>
          </a:prstGeom>
          <a:noFill/>
        </p:spPr>
        <p:txBody>
          <a:bodyPr wrap="square" rtlCol="0">
            <a:spAutoFit/>
          </a:bodyPr>
          <a:lstStyle/>
          <a:p>
            <a:r>
              <a:rPr lang="nb-NO" sz="2400" b="1" dirty="0" smtClean="0">
                <a:solidFill>
                  <a:srgbClr val="92D050"/>
                </a:solidFill>
              </a:rPr>
              <a:t>&gt;</a:t>
            </a:r>
            <a:endParaRPr lang="nb-NO" sz="2400" b="1" dirty="0">
              <a:solidFill>
                <a:srgbClr val="92D050"/>
              </a:solidFill>
            </a:endParaRPr>
          </a:p>
        </p:txBody>
      </p:sp>
      <p:sp>
        <p:nvSpPr>
          <p:cNvPr id="28" name="TextBox 27"/>
          <p:cNvSpPr txBox="1"/>
          <p:nvPr/>
        </p:nvSpPr>
        <p:spPr>
          <a:xfrm>
            <a:off x="6800349" y="3851188"/>
            <a:ext cx="313038" cy="461665"/>
          </a:xfrm>
          <a:prstGeom prst="rect">
            <a:avLst/>
          </a:prstGeom>
          <a:noFill/>
        </p:spPr>
        <p:txBody>
          <a:bodyPr wrap="square" rtlCol="0">
            <a:spAutoFit/>
          </a:bodyPr>
          <a:lstStyle/>
          <a:p>
            <a:r>
              <a:rPr lang="nb-NO" sz="2400" b="1" dirty="0" smtClean="0">
                <a:solidFill>
                  <a:srgbClr val="92D050"/>
                </a:solidFill>
              </a:rPr>
              <a:t>&gt;</a:t>
            </a:r>
            <a:endParaRPr lang="nb-NO" sz="2400" b="1" dirty="0">
              <a:solidFill>
                <a:srgbClr val="92D050"/>
              </a:solidFill>
            </a:endParaRPr>
          </a:p>
        </p:txBody>
      </p:sp>
      <p:sp>
        <p:nvSpPr>
          <p:cNvPr id="29" name="TextBox 28"/>
          <p:cNvSpPr txBox="1"/>
          <p:nvPr/>
        </p:nvSpPr>
        <p:spPr>
          <a:xfrm>
            <a:off x="6804468" y="4341339"/>
            <a:ext cx="313038" cy="461665"/>
          </a:xfrm>
          <a:prstGeom prst="rect">
            <a:avLst/>
          </a:prstGeom>
          <a:noFill/>
        </p:spPr>
        <p:txBody>
          <a:bodyPr wrap="square" rtlCol="0">
            <a:spAutoFit/>
          </a:bodyPr>
          <a:lstStyle/>
          <a:p>
            <a:r>
              <a:rPr lang="nb-NO" sz="2400" b="1" dirty="0" smtClean="0">
                <a:solidFill>
                  <a:srgbClr val="92D050"/>
                </a:solidFill>
              </a:rPr>
              <a:t>&gt;</a:t>
            </a:r>
            <a:endParaRPr lang="nb-NO" sz="2400" b="1" dirty="0">
              <a:solidFill>
                <a:srgbClr val="92D050"/>
              </a:solidFill>
            </a:endParaRPr>
          </a:p>
        </p:txBody>
      </p:sp>
    </p:spTree>
    <p:extLst>
      <p:ext uri="{BB962C8B-B14F-4D97-AF65-F5344CB8AC3E}">
        <p14:creationId xmlns:p14="http://schemas.microsoft.com/office/powerpoint/2010/main" xmlns="" val="2806257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ktangel 1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 y="1"/>
            <a:ext cx="12188725"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b-NO" dirty="0"/>
          </a:p>
        </p:txBody>
      </p:sp>
      <p:pic>
        <p:nvPicPr>
          <p:cNvPr id="4104" name="Picture 8" descr="Silver Hard Drive Interals"/>
          <p:cNvPicPr>
            <a:picLocks noChangeAspect="1" noChangeArrowheads="1"/>
          </p:cNvPicPr>
          <p:nvPr/>
        </p:nvPicPr>
        <p:blipFill>
          <a:blip r:embed="rId3"/>
          <a:stretch>
            <a:fillRect/>
          </a:stretch>
        </p:blipFill>
        <p:spPr bwMode="auto">
          <a:xfrm>
            <a:off x="8238" y="-10844"/>
            <a:ext cx="12192000" cy="6868844"/>
          </a:xfrm>
          <a:prstGeom prst="rect">
            <a:avLst/>
          </a:prstGeom>
          <a:noFill/>
        </p:spPr>
      </p:pic>
      <p:sp>
        <p:nvSpPr>
          <p:cNvPr id="24" name="Rectangle 23"/>
          <p:cNvSpPr/>
          <p:nvPr/>
        </p:nvSpPr>
        <p:spPr>
          <a:xfrm>
            <a:off x="9728886" y="411225"/>
            <a:ext cx="2474989" cy="978188"/>
          </a:xfrm>
          <a:prstGeom prst="rect">
            <a:avLst/>
          </a:prstGeom>
          <a:solidFill>
            <a:schemeClr val="tx1">
              <a:alpha val="84000"/>
            </a:schemeClr>
          </a:solidFill>
          <a:ln>
            <a:noFill/>
          </a:ln>
          <a:effectLst>
            <a:outerShdw blurRad="50800" dist="38100" dir="8100000" algn="tr" rotWithShape="0">
              <a:prstClr val="black">
                <a:alpha val="40000"/>
              </a:prstClr>
            </a:outerShdw>
          </a:effectLst>
          <a:scene3d>
            <a:camera prst="orthographicFront"/>
            <a:lightRig rig="threePt" dir="t"/>
          </a:scene3d>
          <a:sp3d>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9" name="Undertittel 2">
            <a:extLst>
              <a:ext uri="{FF2B5EF4-FFF2-40B4-BE49-F238E27FC236}">
                <a16:creationId xmlns:a16="http://schemas.microsoft.com/office/drawing/2014/main" xmlns="" id="{E9F6641D-ADF3-40BD-9BA3-E740E77C8826}"/>
              </a:ext>
            </a:extLst>
          </p:cNvPr>
          <p:cNvSpPr txBox="1">
            <a:spLocks/>
          </p:cNvSpPr>
          <p:nvPr/>
        </p:nvSpPr>
        <p:spPr>
          <a:xfrm>
            <a:off x="9863405" y="1012371"/>
            <a:ext cx="1443486" cy="25268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ts val="0"/>
              </a:spcBef>
              <a:spcAft>
                <a:spcPts val="200"/>
              </a:spcAft>
              <a:buClr>
                <a:schemeClr val="accent1"/>
              </a:buClr>
              <a:buSzPct val="100000"/>
              <a:buFont typeface="Tw Cen MT" panose="020B0602020104020603" pitchFamily="34" charset="0"/>
              <a:buNone/>
              <a:tabLst/>
              <a:defRPr/>
            </a:pPr>
            <a:r>
              <a:rPr kumimoji="0" lang="nb-NO" sz="1200" b="1" i="0" u="none" strike="noStrike" kern="1200" cap="none" normalizeH="0" noProof="0" dirty="0" smtClean="0">
                <a:ln>
                  <a:noFill/>
                </a:ln>
                <a:solidFill>
                  <a:srgbClr val="FFFFFF"/>
                </a:solidFill>
                <a:effectLst/>
                <a:uLnTx/>
                <a:uFillTx/>
                <a:latin typeface="Book Antiqua" pitchFamily="18" charset="0"/>
              </a:rPr>
              <a:t>Ove Bakken</a:t>
            </a:r>
            <a:endParaRPr kumimoji="0" lang="nb-NO" sz="1200" b="1" i="0" u="none" strike="noStrike" kern="1200" cap="none" normalizeH="0" noProof="0" dirty="0">
              <a:ln>
                <a:noFill/>
              </a:ln>
              <a:solidFill>
                <a:srgbClr val="FFFFFF"/>
              </a:solidFill>
              <a:effectLst/>
              <a:uLnTx/>
              <a:uFillTx/>
              <a:latin typeface="Book Antiqua" pitchFamily="18" charset="0"/>
            </a:endParaRPr>
          </a:p>
        </p:txBody>
      </p:sp>
      <p:cxnSp>
        <p:nvCxnSpPr>
          <p:cNvPr id="18" name="Straight Connector 17"/>
          <p:cNvCxnSpPr/>
          <p:nvPr/>
        </p:nvCxnSpPr>
        <p:spPr>
          <a:xfrm>
            <a:off x="9945992" y="962886"/>
            <a:ext cx="1965025" cy="152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31" name="Tittel 1">
            <a:extLst>
              <a:ext uri="{FF2B5EF4-FFF2-40B4-BE49-F238E27FC236}">
                <a16:creationId xmlns:a16="http://schemas.microsoft.com/office/drawing/2014/main" xmlns="" id="{DE3D84FB-5D02-47D2-98FD-4F01A02E2AEA}"/>
              </a:ext>
            </a:extLst>
          </p:cNvPr>
          <p:cNvSpPr txBox="1">
            <a:spLocks/>
          </p:cNvSpPr>
          <p:nvPr/>
        </p:nvSpPr>
        <p:spPr>
          <a:xfrm>
            <a:off x="0" y="0"/>
            <a:ext cx="10996551" cy="1828799"/>
          </a:xfrm>
          <a:prstGeom prst="rect">
            <a:avLst/>
          </a:prstGeom>
        </p:spPr>
        <p:txBody>
          <a:bodyPr vert="horz" lIns="91440" tIns="45720" rIns="91440" bIns="45720" rtlCol="0" anchor="ctr">
            <a:normAutofit/>
          </a:bodyPr>
          <a:lstStyle/>
          <a:p>
            <a:pPr lvl="0" algn="ctr" defTabSz="914400">
              <a:lnSpc>
                <a:spcPct val="80000"/>
              </a:lnSpc>
              <a:spcBef>
                <a:spcPct val="0"/>
              </a:spcBef>
            </a:pPr>
            <a:r>
              <a:rPr lang="nb-NO" sz="5400" spc="200" dirty="0" smtClean="0">
                <a:latin typeface="Book Antiqua" pitchFamily="18" charset="0"/>
              </a:rPr>
              <a:t>Setup S3 Bucket</a:t>
            </a:r>
            <a:endParaRPr lang="nb-NO" sz="5400" spc="200" dirty="0">
              <a:latin typeface="Book Antiqua" pitchFamily="18" charset="0"/>
            </a:endParaRPr>
          </a:p>
        </p:txBody>
      </p:sp>
      <p:sp>
        <p:nvSpPr>
          <p:cNvPr id="32" name="Rectangle 31"/>
          <p:cNvSpPr/>
          <p:nvPr/>
        </p:nvSpPr>
        <p:spPr>
          <a:xfrm>
            <a:off x="997525" y="1738142"/>
            <a:ext cx="10634302" cy="369332"/>
          </a:xfrm>
          <a:prstGeom prst="rect">
            <a:avLst/>
          </a:prstGeom>
        </p:spPr>
        <p:txBody>
          <a:bodyPr wrap="square">
            <a:spAutoFit/>
          </a:bodyPr>
          <a:lstStyle/>
          <a:p>
            <a:pPr marL="342900" indent="-342900"/>
            <a:r>
              <a:rPr lang="nb-NO" spc="100" dirty="0" smtClean="0">
                <a:latin typeface="Book Antiqua" pitchFamily="18" charset="0"/>
              </a:rPr>
              <a:t>Continue the setup. Do enable versioning (1), but use default settings for the rest:</a:t>
            </a:r>
          </a:p>
        </p:txBody>
      </p:sp>
      <p:sp>
        <p:nvSpPr>
          <p:cNvPr id="12" name="Footer Placeholder 11"/>
          <p:cNvSpPr>
            <a:spLocks noGrp="1"/>
          </p:cNvSpPr>
          <p:nvPr>
            <p:ph type="ftr" sz="quarter" idx="11"/>
          </p:nvPr>
        </p:nvSpPr>
        <p:spPr/>
        <p:txBody>
          <a:bodyPr/>
          <a:lstStyle/>
          <a:p>
            <a:pPr rtl="0"/>
            <a:r>
              <a:rPr lang="nb-NO" noProof="0" smtClean="0"/>
              <a:t>Revision 2</a:t>
            </a:r>
            <a:endParaRPr lang="nb-NO" noProof="0" dirty="0"/>
          </a:p>
        </p:txBody>
      </p:sp>
      <p:sp>
        <p:nvSpPr>
          <p:cNvPr id="11" name="Tittel 1">
            <a:extLst>
              <a:ext uri="{FF2B5EF4-FFF2-40B4-BE49-F238E27FC236}">
                <a16:creationId xmlns:a16="http://schemas.microsoft.com/office/drawing/2014/main" xmlns="" id="{DE3D84FB-5D02-47D2-98FD-4F01A02E2AEA}"/>
              </a:ext>
            </a:extLst>
          </p:cNvPr>
          <p:cNvSpPr txBox="1">
            <a:spLocks/>
          </p:cNvSpPr>
          <p:nvPr/>
        </p:nvSpPr>
        <p:spPr>
          <a:xfrm>
            <a:off x="9863407" y="604065"/>
            <a:ext cx="2156307" cy="322770"/>
          </a:xfrm>
          <a:prstGeom prst="rect">
            <a:avLst/>
          </a:prstGeom>
        </p:spPr>
        <p:txBody>
          <a:bodyPr vert="horz" lIns="91440" tIns="45720" rIns="91440" bIns="45720" rtlCol="0" anchor="b">
            <a:noAutofit/>
          </a:bodyPr>
          <a:lstStyle/>
          <a:p>
            <a:pPr lvl="0" defTabSz="914400">
              <a:lnSpc>
                <a:spcPct val="80000"/>
              </a:lnSpc>
              <a:spcBef>
                <a:spcPct val="0"/>
              </a:spcBef>
              <a:defRPr/>
            </a:pPr>
            <a:r>
              <a:rPr lang="nb-NO" dirty="0" smtClean="0">
                <a:solidFill>
                  <a:srgbClr val="FFFFFF"/>
                </a:solidFill>
                <a:latin typeface="Book Antiqua" pitchFamily="18" charset="0"/>
              </a:rPr>
              <a:t>How To Use MyS3</a:t>
            </a:r>
            <a:endParaRPr kumimoji="0" lang="nb-NO" b="0" i="0" u="none" strike="noStrike" kern="1200" cap="none" normalizeH="0" noProof="0" dirty="0">
              <a:ln>
                <a:noFill/>
              </a:ln>
              <a:solidFill>
                <a:srgbClr val="FFFFFF"/>
              </a:solidFill>
              <a:effectLst/>
              <a:uLnTx/>
              <a:uFillTx/>
              <a:latin typeface="Book Antiqua" pitchFamily="18" charset="0"/>
              <a:ea typeface="+mj-ea"/>
              <a:cs typeface="+mj-cs"/>
            </a:endParaRPr>
          </a:p>
        </p:txBody>
      </p:sp>
      <p:pic>
        <p:nvPicPr>
          <p:cNvPr id="2051" name="Picture 3" descr="C:\Users\dreamy\Documents\MyS3 documentation\S3 3.jpg"/>
          <p:cNvPicPr>
            <a:picLocks noChangeAspect="1" noChangeArrowheads="1"/>
          </p:cNvPicPr>
          <p:nvPr/>
        </p:nvPicPr>
        <p:blipFill>
          <a:blip r:embed="rId4"/>
          <a:srcRect l="1377" t="9437" r="56108" b="10853"/>
          <a:stretch>
            <a:fillRect/>
          </a:stretch>
        </p:blipFill>
        <p:spPr bwMode="auto">
          <a:xfrm>
            <a:off x="989418" y="2301583"/>
            <a:ext cx="2755301" cy="3768416"/>
          </a:xfrm>
          <a:prstGeom prst="rect">
            <a:avLst/>
          </a:prstGeom>
          <a:noFill/>
          <a:ln w="25400">
            <a:solidFill>
              <a:srgbClr val="92D050"/>
            </a:solidFill>
          </a:ln>
        </p:spPr>
      </p:pic>
      <p:sp>
        <p:nvSpPr>
          <p:cNvPr id="16" name="TextBox 15"/>
          <p:cNvSpPr txBox="1"/>
          <p:nvPr/>
        </p:nvSpPr>
        <p:spPr>
          <a:xfrm>
            <a:off x="3402233" y="2512542"/>
            <a:ext cx="313038" cy="461665"/>
          </a:xfrm>
          <a:prstGeom prst="rect">
            <a:avLst/>
          </a:prstGeom>
          <a:noFill/>
        </p:spPr>
        <p:txBody>
          <a:bodyPr wrap="square" rtlCol="0">
            <a:spAutoFit/>
          </a:bodyPr>
          <a:lstStyle/>
          <a:p>
            <a:r>
              <a:rPr lang="nb-NO" sz="2400" b="1" dirty="0" smtClean="0">
                <a:solidFill>
                  <a:srgbClr val="92D050"/>
                </a:solidFill>
              </a:rPr>
              <a:t>1</a:t>
            </a:r>
            <a:endParaRPr lang="nb-NO" sz="2400" b="1" dirty="0">
              <a:solidFill>
                <a:srgbClr val="92D050"/>
              </a:solidFill>
            </a:endParaRPr>
          </a:p>
        </p:txBody>
      </p:sp>
      <p:pic>
        <p:nvPicPr>
          <p:cNvPr id="2052" name="Picture 4" descr="C:\Users\dreamy\Documents\MyS3 documentation\S3 4.jpg"/>
          <p:cNvPicPr>
            <a:picLocks noChangeAspect="1" noChangeArrowheads="1"/>
          </p:cNvPicPr>
          <p:nvPr/>
        </p:nvPicPr>
        <p:blipFill>
          <a:blip r:embed="rId5"/>
          <a:srcRect l="3098" t="9010" r="56108" b="4742"/>
          <a:stretch>
            <a:fillRect/>
          </a:stretch>
        </p:blipFill>
        <p:spPr bwMode="auto">
          <a:xfrm>
            <a:off x="3970311" y="2299011"/>
            <a:ext cx="2466570" cy="3785258"/>
          </a:xfrm>
          <a:prstGeom prst="rect">
            <a:avLst/>
          </a:prstGeom>
          <a:noFill/>
          <a:ln w="25400">
            <a:solidFill>
              <a:srgbClr val="92D050"/>
            </a:solidFill>
          </a:ln>
        </p:spPr>
      </p:pic>
      <p:sp>
        <p:nvSpPr>
          <p:cNvPr id="20" name="TextBox 19"/>
          <p:cNvSpPr txBox="1"/>
          <p:nvPr/>
        </p:nvSpPr>
        <p:spPr>
          <a:xfrm>
            <a:off x="6083651" y="2483710"/>
            <a:ext cx="313038" cy="461665"/>
          </a:xfrm>
          <a:prstGeom prst="rect">
            <a:avLst/>
          </a:prstGeom>
          <a:noFill/>
        </p:spPr>
        <p:txBody>
          <a:bodyPr wrap="square" rtlCol="0">
            <a:spAutoFit/>
          </a:bodyPr>
          <a:lstStyle/>
          <a:p>
            <a:r>
              <a:rPr lang="nb-NO" sz="2400" b="1" dirty="0" smtClean="0">
                <a:solidFill>
                  <a:srgbClr val="92D050"/>
                </a:solidFill>
              </a:rPr>
              <a:t>2</a:t>
            </a:r>
            <a:endParaRPr lang="nb-NO" sz="2400" b="1" dirty="0">
              <a:solidFill>
                <a:srgbClr val="92D050"/>
              </a:solidFill>
            </a:endParaRPr>
          </a:p>
        </p:txBody>
      </p:sp>
      <p:pic>
        <p:nvPicPr>
          <p:cNvPr id="2053" name="Picture 5" descr="C:\Users\dreamy\Documents\MyS3 documentation\S3 5.jpg"/>
          <p:cNvPicPr>
            <a:picLocks noChangeAspect="1" noChangeArrowheads="1"/>
          </p:cNvPicPr>
          <p:nvPr/>
        </p:nvPicPr>
        <p:blipFill>
          <a:blip r:embed="rId6"/>
          <a:srcRect l="3095" t="8954" r="30264" b="11310"/>
          <a:stretch>
            <a:fillRect/>
          </a:stretch>
        </p:blipFill>
        <p:spPr bwMode="auto">
          <a:xfrm>
            <a:off x="6664952" y="2304320"/>
            <a:ext cx="4277424" cy="3734787"/>
          </a:xfrm>
          <a:prstGeom prst="rect">
            <a:avLst/>
          </a:prstGeom>
          <a:noFill/>
          <a:ln w="25400">
            <a:solidFill>
              <a:srgbClr val="92D050"/>
            </a:solidFill>
          </a:ln>
        </p:spPr>
      </p:pic>
      <p:sp>
        <p:nvSpPr>
          <p:cNvPr id="21" name="TextBox 20"/>
          <p:cNvSpPr txBox="1"/>
          <p:nvPr/>
        </p:nvSpPr>
        <p:spPr>
          <a:xfrm>
            <a:off x="10585630" y="2520779"/>
            <a:ext cx="313038" cy="461665"/>
          </a:xfrm>
          <a:prstGeom prst="rect">
            <a:avLst/>
          </a:prstGeom>
          <a:noFill/>
        </p:spPr>
        <p:txBody>
          <a:bodyPr wrap="square" rtlCol="0">
            <a:spAutoFit/>
          </a:bodyPr>
          <a:lstStyle/>
          <a:p>
            <a:r>
              <a:rPr lang="nb-NO" sz="2400" b="1" dirty="0" smtClean="0">
                <a:solidFill>
                  <a:srgbClr val="92D050"/>
                </a:solidFill>
              </a:rPr>
              <a:t>3</a:t>
            </a:r>
            <a:endParaRPr lang="nb-NO" sz="2400" b="1" dirty="0">
              <a:solidFill>
                <a:srgbClr val="92D050"/>
              </a:solidFill>
            </a:endParaRPr>
          </a:p>
        </p:txBody>
      </p:sp>
      <p:sp>
        <p:nvSpPr>
          <p:cNvPr id="22" name="TextBox 21"/>
          <p:cNvSpPr txBox="1"/>
          <p:nvPr/>
        </p:nvSpPr>
        <p:spPr>
          <a:xfrm>
            <a:off x="939114" y="2570205"/>
            <a:ext cx="366590" cy="461319"/>
          </a:xfrm>
          <a:prstGeom prst="rect">
            <a:avLst/>
          </a:prstGeom>
          <a:noFill/>
        </p:spPr>
        <p:txBody>
          <a:bodyPr wrap="square" rtlCol="0">
            <a:spAutoFit/>
          </a:bodyPr>
          <a:lstStyle/>
          <a:p>
            <a:r>
              <a:rPr lang="nb-NO" sz="2400" b="1" dirty="0" smtClean="0">
                <a:solidFill>
                  <a:srgbClr val="92D050"/>
                </a:solidFill>
              </a:rPr>
              <a:t>&gt;</a:t>
            </a:r>
            <a:endParaRPr lang="nb-NO" sz="2400" b="1" dirty="0">
              <a:solidFill>
                <a:srgbClr val="92D050"/>
              </a:solidFill>
            </a:endParaRPr>
          </a:p>
        </p:txBody>
      </p:sp>
    </p:spTree>
    <p:extLst>
      <p:ext uri="{BB962C8B-B14F-4D97-AF65-F5344CB8AC3E}">
        <p14:creationId xmlns:p14="http://schemas.microsoft.com/office/powerpoint/2010/main" xmlns="" val="2806257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ktangel 1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 y="1"/>
            <a:ext cx="12188725"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b-NO" dirty="0"/>
          </a:p>
        </p:txBody>
      </p:sp>
      <p:pic>
        <p:nvPicPr>
          <p:cNvPr id="4104" name="Picture 8" descr="Silver Hard Drive Interals"/>
          <p:cNvPicPr>
            <a:picLocks noChangeAspect="1" noChangeArrowheads="1"/>
          </p:cNvPicPr>
          <p:nvPr/>
        </p:nvPicPr>
        <p:blipFill>
          <a:blip r:embed="rId3"/>
          <a:stretch>
            <a:fillRect/>
          </a:stretch>
        </p:blipFill>
        <p:spPr bwMode="auto">
          <a:xfrm>
            <a:off x="0" y="-10844"/>
            <a:ext cx="12192000" cy="6868844"/>
          </a:xfrm>
          <a:prstGeom prst="rect">
            <a:avLst/>
          </a:prstGeom>
          <a:noFill/>
        </p:spPr>
      </p:pic>
      <p:sp>
        <p:nvSpPr>
          <p:cNvPr id="24" name="Rectangle 23"/>
          <p:cNvSpPr/>
          <p:nvPr/>
        </p:nvSpPr>
        <p:spPr>
          <a:xfrm>
            <a:off x="9728886" y="411225"/>
            <a:ext cx="2474989" cy="978188"/>
          </a:xfrm>
          <a:prstGeom prst="rect">
            <a:avLst/>
          </a:prstGeom>
          <a:solidFill>
            <a:schemeClr val="tx1">
              <a:alpha val="84000"/>
            </a:schemeClr>
          </a:solidFill>
          <a:ln>
            <a:noFill/>
          </a:ln>
          <a:effectLst>
            <a:outerShdw blurRad="50800" dist="38100" dir="8100000" algn="tr" rotWithShape="0">
              <a:prstClr val="black">
                <a:alpha val="40000"/>
              </a:prstClr>
            </a:outerShdw>
          </a:effectLst>
          <a:scene3d>
            <a:camera prst="orthographicFront"/>
            <a:lightRig rig="threePt" dir="t"/>
          </a:scene3d>
          <a:sp3d>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9" name="Undertittel 2">
            <a:extLst>
              <a:ext uri="{FF2B5EF4-FFF2-40B4-BE49-F238E27FC236}">
                <a16:creationId xmlns:a16="http://schemas.microsoft.com/office/drawing/2014/main" xmlns="" id="{E9F6641D-ADF3-40BD-9BA3-E740E77C8826}"/>
              </a:ext>
            </a:extLst>
          </p:cNvPr>
          <p:cNvSpPr txBox="1">
            <a:spLocks/>
          </p:cNvSpPr>
          <p:nvPr/>
        </p:nvSpPr>
        <p:spPr>
          <a:xfrm>
            <a:off x="9863405" y="1012371"/>
            <a:ext cx="1443486" cy="25268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ts val="0"/>
              </a:spcBef>
              <a:spcAft>
                <a:spcPts val="200"/>
              </a:spcAft>
              <a:buClr>
                <a:schemeClr val="accent1"/>
              </a:buClr>
              <a:buSzPct val="100000"/>
              <a:buFont typeface="Tw Cen MT" panose="020B0602020104020603" pitchFamily="34" charset="0"/>
              <a:buNone/>
              <a:tabLst/>
              <a:defRPr/>
            </a:pPr>
            <a:r>
              <a:rPr kumimoji="0" lang="nb-NO" sz="1200" b="1" i="0" u="none" strike="noStrike" kern="1200" cap="none" normalizeH="0" noProof="0" dirty="0" smtClean="0">
                <a:ln>
                  <a:noFill/>
                </a:ln>
                <a:solidFill>
                  <a:srgbClr val="FFFFFF"/>
                </a:solidFill>
                <a:effectLst/>
                <a:uLnTx/>
                <a:uFillTx/>
                <a:latin typeface="Book Antiqua" pitchFamily="18" charset="0"/>
              </a:rPr>
              <a:t>Ove Bakken</a:t>
            </a:r>
            <a:endParaRPr kumimoji="0" lang="nb-NO" sz="1200" b="1" i="0" u="none" strike="noStrike" kern="1200" cap="none" normalizeH="0" noProof="0" dirty="0">
              <a:ln>
                <a:noFill/>
              </a:ln>
              <a:solidFill>
                <a:srgbClr val="FFFFFF"/>
              </a:solidFill>
              <a:effectLst/>
              <a:uLnTx/>
              <a:uFillTx/>
              <a:latin typeface="Book Antiqua" pitchFamily="18" charset="0"/>
            </a:endParaRPr>
          </a:p>
        </p:txBody>
      </p:sp>
      <p:cxnSp>
        <p:nvCxnSpPr>
          <p:cNvPr id="18" name="Straight Connector 17"/>
          <p:cNvCxnSpPr/>
          <p:nvPr/>
        </p:nvCxnSpPr>
        <p:spPr>
          <a:xfrm>
            <a:off x="9945992" y="962886"/>
            <a:ext cx="1965025" cy="152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31" name="Tittel 1">
            <a:extLst>
              <a:ext uri="{FF2B5EF4-FFF2-40B4-BE49-F238E27FC236}">
                <a16:creationId xmlns:a16="http://schemas.microsoft.com/office/drawing/2014/main" xmlns="" id="{DE3D84FB-5D02-47D2-98FD-4F01A02E2AEA}"/>
              </a:ext>
            </a:extLst>
          </p:cNvPr>
          <p:cNvSpPr txBox="1">
            <a:spLocks/>
          </p:cNvSpPr>
          <p:nvPr/>
        </p:nvSpPr>
        <p:spPr>
          <a:xfrm>
            <a:off x="0" y="0"/>
            <a:ext cx="10996551" cy="1828799"/>
          </a:xfrm>
          <a:prstGeom prst="rect">
            <a:avLst/>
          </a:prstGeom>
        </p:spPr>
        <p:txBody>
          <a:bodyPr vert="horz" lIns="91440" tIns="45720" rIns="91440" bIns="45720" rtlCol="0" anchor="ctr">
            <a:normAutofit/>
          </a:bodyPr>
          <a:lstStyle/>
          <a:p>
            <a:pPr lvl="0" algn="ctr" defTabSz="914400">
              <a:lnSpc>
                <a:spcPct val="80000"/>
              </a:lnSpc>
              <a:spcBef>
                <a:spcPct val="0"/>
              </a:spcBef>
            </a:pPr>
            <a:r>
              <a:rPr kumimoji="0" lang="nb-NO" sz="5400" b="0" i="0" u="none" strike="noStrike" kern="1200" cap="none" spc="200" normalizeH="0" noProof="0" dirty="0" smtClean="0">
                <a:ln>
                  <a:noFill/>
                </a:ln>
                <a:solidFill>
                  <a:schemeClr val="tx1"/>
                </a:solidFill>
                <a:effectLst/>
                <a:uLnTx/>
                <a:uFillTx/>
                <a:latin typeface="Book Antiqua" pitchFamily="18" charset="0"/>
                <a:ea typeface="+mj-ea"/>
                <a:cs typeface="+mj-cs"/>
              </a:rPr>
              <a:t>Get S3 Bucket ARN</a:t>
            </a:r>
            <a:endParaRPr kumimoji="0" lang="nb-NO" sz="5400" b="0" i="0" u="none" strike="noStrike" kern="1200" cap="none" spc="200" normalizeH="0" baseline="0" noProof="0" dirty="0">
              <a:ln>
                <a:noFill/>
              </a:ln>
              <a:solidFill>
                <a:schemeClr val="tx1"/>
              </a:solidFill>
              <a:effectLst/>
              <a:uLnTx/>
              <a:uFillTx/>
              <a:latin typeface="Book Antiqua" pitchFamily="18" charset="0"/>
              <a:ea typeface="+mj-ea"/>
              <a:cs typeface="+mj-cs"/>
            </a:endParaRPr>
          </a:p>
        </p:txBody>
      </p:sp>
      <p:sp>
        <p:nvSpPr>
          <p:cNvPr id="32" name="Rectangle 31"/>
          <p:cNvSpPr/>
          <p:nvPr/>
        </p:nvSpPr>
        <p:spPr>
          <a:xfrm>
            <a:off x="997525" y="1738142"/>
            <a:ext cx="10634302" cy="369332"/>
          </a:xfrm>
          <a:prstGeom prst="rect">
            <a:avLst/>
          </a:prstGeom>
        </p:spPr>
        <p:txBody>
          <a:bodyPr wrap="square">
            <a:spAutoFit/>
          </a:bodyPr>
          <a:lstStyle/>
          <a:p>
            <a:pPr marL="342900" indent="-342900"/>
            <a:r>
              <a:rPr lang="nb-NO" spc="100" dirty="0" smtClean="0">
                <a:latin typeface="Book Antiqua" pitchFamily="18" charset="0"/>
              </a:rPr>
              <a:t>After you’ve created your bucket (Yey!), copy bucket address (ARN) to a text document:</a:t>
            </a:r>
          </a:p>
        </p:txBody>
      </p:sp>
      <p:sp>
        <p:nvSpPr>
          <p:cNvPr id="12" name="Footer Placeholder 11"/>
          <p:cNvSpPr>
            <a:spLocks noGrp="1"/>
          </p:cNvSpPr>
          <p:nvPr>
            <p:ph type="ftr" sz="quarter" idx="11"/>
          </p:nvPr>
        </p:nvSpPr>
        <p:spPr/>
        <p:txBody>
          <a:bodyPr/>
          <a:lstStyle/>
          <a:p>
            <a:pPr rtl="0"/>
            <a:r>
              <a:rPr lang="nb-NO" noProof="0" smtClean="0"/>
              <a:t>Revision 2</a:t>
            </a:r>
            <a:endParaRPr lang="nb-NO" noProof="0" dirty="0"/>
          </a:p>
        </p:txBody>
      </p:sp>
      <p:sp>
        <p:nvSpPr>
          <p:cNvPr id="11" name="Tittel 1">
            <a:extLst>
              <a:ext uri="{FF2B5EF4-FFF2-40B4-BE49-F238E27FC236}">
                <a16:creationId xmlns:a16="http://schemas.microsoft.com/office/drawing/2014/main" xmlns="" id="{DE3D84FB-5D02-47D2-98FD-4F01A02E2AEA}"/>
              </a:ext>
            </a:extLst>
          </p:cNvPr>
          <p:cNvSpPr txBox="1">
            <a:spLocks/>
          </p:cNvSpPr>
          <p:nvPr/>
        </p:nvSpPr>
        <p:spPr>
          <a:xfrm>
            <a:off x="9863407" y="604065"/>
            <a:ext cx="2156307" cy="322770"/>
          </a:xfrm>
          <a:prstGeom prst="rect">
            <a:avLst/>
          </a:prstGeom>
        </p:spPr>
        <p:txBody>
          <a:bodyPr vert="horz" lIns="91440" tIns="45720" rIns="91440" bIns="45720" rtlCol="0" anchor="b">
            <a:noAutofit/>
          </a:bodyPr>
          <a:lstStyle/>
          <a:p>
            <a:pPr lvl="0" defTabSz="914400">
              <a:lnSpc>
                <a:spcPct val="80000"/>
              </a:lnSpc>
              <a:spcBef>
                <a:spcPct val="0"/>
              </a:spcBef>
              <a:defRPr/>
            </a:pPr>
            <a:r>
              <a:rPr lang="nb-NO" dirty="0" smtClean="0">
                <a:solidFill>
                  <a:srgbClr val="FFFFFF"/>
                </a:solidFill>
                <a:latin typeface="Book Antiqua" pitchFamily="18" charset="0"/>
              </a:rPr>
              <a:t>How To Use MyS3</a:t>
            </a:r>
            <a:endParaRPr kumimoji="0" lang="nb-NO" b="0" i="0" u="none" strike="noStrike" kern="1200" cap="none" normalizeH="0" noProof="0" dirty="0">
              <a:ln>
                <a:noFill/>
              </a:ln>
              <a:solidFill>
                <a:srgbClr val="FFFFFF"/>
              </a:solidFill>
              <a:effectLst/>
              <a:uLnTx/>
              <a:uFillTx/>
              <a:latin typeface="Book Antiqua" pitchFamily="18" charset="0"/>
              <a:ea typeface="+mj-ea"/>
              <a:cs typeface="+mj-cs"/>
            </a:endParaRPr>
          </a:p>
        </p:txBody>
      </p:sp>
      <p:pic>
        <p:nvPicPr>
          <p:cNvPr id="3074" name="Picture 2" descr="C:\Users\dreamy\Documents\MyS3 documentation\S3 7.jpg"/>
          <p:cNvPicPr>
            <a:picLocks noChangeAspect="1" noChangeArrowheads="1"/>
          </p:cNvPicPr>
          <p:nvPr/>
        </p:nvPicPr>
        <p:blipFill>
          <a:blip r:embed="rId4"/>
          <a:srcRect/>
          <a:stretch>
            <a:fillRect/>
          </a:stretch>
        </p:blipFill>
        <p:spPr bwMode="auto">
          <a:xfrm>
            <a:off x="1845275" y="2276825"/>
            <a:ext cx="8424817" cy="3332243"/>
          </a:xfrm>
          <a:prstGeom prst="rect">
            <a:avLst/>
          </a:prstGeom>
          <a:noFill/>
          <a:ln w="25400">
            <a:solidFill>
              <a:srgbClr val="92D050"/>
            </a:solidFill>
          </a:ln>
        </p:spPr>
      </p:pic>
      <p:sp>
        <p:nvSpPr>
          <p:cNvPr id="22" name="Rectangle 21"/>
          <p:cNvSpPr/>
          <p:nvPr/>
        </p:nvSpPr>
        <p:spPr>
          <a:xfrm>
            <a:off x="1499287" y="5748634"/>
            <a:ext cx="9152238" cy="369332"/>
          </a:xfrm>
          <a:prstGeom prst="rect">
            <a:avLst/>
          </a:prstGeom>
        </p:spPr>
        <p:txBody>
          <a:bodyPr wrap="square">
            <a:spAutoFit/>
          </a:bodyPr>
          <a:lstStyle/>
          <a:p>
            <a:pPr algn="ctr"/>
            <a:r>
              <a:rPr lang="nb-NO" spc="100" dirty="0" smtClean="0">
                <a:latin typeface="Book Antiqua" pitchFamily="18" charset="0"/>
              </a:rPr>
              <a:t>(Bucket ARN is needed when setting up your access credentials next!)</a:t>
            </a:r>
            <a:endParaRPr lang="nb-NO" dirty="0"/>
          </a:p>
        </p:txBody>
      </p:sp>
      <p:sp>
        <p:nvSpPr>
          <p:cNvPr id="23" name="TextBox 22"/>
          <p:cNvSpPr txBox="1"/>
          <p:nvPr/>
        </p:nvSpPr>
        <p:spPr>
          <a:xfrm>
            <a:off x="3023287" y="4217773"/>
            <a:ext cx="366590" cy="461319"/>
          </a:xfrm>
          <a:prstGeom prst="rect">
            <a:avLst/>
          </a:prstGeom>
          <a:noFill/>
        </p:spPr>
        <p:txBody>
          <a:bodyPr wrap="square" rtlCol="0">
            <a:spAutoFit/>
          </a:bodyPr>
          <a:lstStyle/>
          <a:p>
            <a:r>
              <a:rPr lang="nb-NO" sz="2400" b="1" dirty="0" smtClean="0">
                <a:solidFill>
                  <a:srgbClr val="92D050"/>
                </a:solidFill>
              </a:rPr>
              <a:t>&gt;</a:t>
            </a:r>
            <a:endParaRPr lang="nb-NO" sz="2400" b="1" dirty="0">
              <a:solidFill>
                <a:srgbClr val="92D050"/>
              </a:solidFill>
            </a:endParaRPr>
          </a:p>
        </p:txBody>
      </p:sp>
      <p:sp>
        <p:nvSpPr>
          <p:cNvPr id="25" name="TextBox 24"/>
          <p:cNvSpPr txBox="1"/>
          <p:nvPr/>
        </p:nvSpPr>
        <p:spPr>
          <a:xfrm>
            <a:off x="8645611" y="2994453"/>
            <a:ext cx="366590" cy="461319"/>
          </a:xfrm>
          <a:prstGeom prst="rect">
            <a:avLst/>
          </a:prstGeom>
          <a:noFill/>
        </p:spPr>
        <p:txBody>
          <a:bodyPr wrap="square" rtlCol="0">
            <a:spAutoFit/>
          </a:bodyPr>
          <a:lstStyle/>
          <a:p>
            <a:r>
              <a:rPr lang="nb-NO" sz="2400" b="1" dirty="0" smtClean="0">
                <a:solidFill>
                  <a:srgbClr val="92D050"/>
                </a:solidFill>
              </a:rPr>
              <a:t>&lt;</a:t>
            </a:r>
            <a:endParaRPr lang="nb-NO" sz="2400" b="1" dirty="0">
              <a:solidFill>
                <a:srgbClr val="92D050"/>
              </a:solidFill>
            </a:endParaRPr>
          </a:p>
        </p:txBody>
      </p:sp>
    </p:spTree>
    <p:extLst>
      <p:ext uri="{BB962C8B-B14F-4D97-AF65-F5344CB8AC3E}">
        <p14:creationId xmlns:p14="http://schemas.microsoft.com/office/powerpoint/2010/main" xmlns="" val="2806257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ktangel 1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 y="1"/>
            <a:ext cx="12188725"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b-NO" dirty="0"/>
          </a:p>
        </p:txBody>
      </p:sp>
      <p:pic>
        <p:nvPicPr>
          <p:cNvPr id="4104" name="Picture 8" descr="Silver Hard Drive Interals"/>
          <p:cNvPicPr>
            <a:picLocks noChangeAspect="1" noChangeArrowheads="1"/>
          </p:cNvPicPr>
          <p:nvPr/>
        </p:nvPicPr>
        <p:blipFill>
          <a:blip r:embed="rId3"/>
          <a:stretch>
            <a:fillRect/>
          </a:stretch>
        </p:blipFill>
        <p:spPr bwMode="auto">
          <a:xfrm>
            <a:off x="0" y="-10844"/>
            <a:ext cx="12192000" cy="6868844"/>
          </a:xfrm>
          <a:prstGeom prst="rect">
            <a:avLst/>
          </a:prstGeom>
          <a:noFill/>
        </p:spPr>
      </p:pic>
      <p:sp>
        <p:nvSpPr>
          <p:cNvPr id="24" name="Rectangle 23"/>
          <p:cNvSpPr/>
          <p:nvPr/>
        </p:nvSpPr>
        <p:spPr>
          <a:xfrm>
            <a:off x="9728886" y="411225"/>
            <a:ext cx="2474989" cy="978188"/>
          </a:xfrm>
          <a:prstGeom prst="rect">
            <a:avLst/>
          </a:prstGeom>
          <a:solidFill>
            <a:schemeClr val="tx1">
              <a:alpha val="84000"/>
            </a:schemeClr>
          </a:solidFill>
          <a:ln>
            <a:noFill/>
          </a:ln>
          <a:effectLst>
            <a:outerShdw blurRad="50800" dist="38100" dir="8100000" algn="tr" rotWithShape="0">
              <a:prstClr val="black">
                <a:alpha val="40000"/>
              </a:prstClr>
            </a:outerShdw>
          </a:effectLst>
          <a:scene3d>
            <a:camera prst="orthographicFront"/>
            <a:lightRig rig="threePt" dir="t"/>
          </a:scene3d>
          <a:sp3d>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9" name="Undertittel 2">
            <a:extLst>
              <a:ext uri="{FF2B5EF4-FFF2-40B4-BE49-F238E27FC236}">
                <a16:creationId xmlns:a16="http://schemas.microsoft.com/office/drawing/2014/main" xmlns="" id="{E9F6641D-ADF3-40BD-9BA3-E740E77C8826}"/>
              </a:ext>
            </a:extLst>
          </p:cNvPr>
          <p:cNvSpPr txBox="1">
            <a:spLocks/>
          </p:cNvSpPr>
          <p:nvPr/>
        </p:nvSpPr>
        <p:spPr>
          <a:xfrm>
            <a:off x="9863405" y="1012371"/>
            <a:ext cx="1443486" cy="25268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ts val="0"/>
              </a:spcBef>
              <a:spcAft>
                <a:spcPts val="200"/>
              </a:spcAft>
              <a:buClr>
                <a:schemeClr val="accent1"/>
              </a:buClr>
              <a:buSzPct val="100000"/>
              <a:buFont typeface="Tw Cen MT" panose="020B0602020104020603" pitchFamily="34" charset="0"/>
              <a:buNone/>
              <a:tabLst/>
              <a:defRPr/>
            </a:pPr>
            <a:r>
              <a:rPr kumimoji="0" lang="nb-NO" sz="1200" b="1" i="0" u="none" strike="noStrike" kern="1200" cap="none" normalizeH="0" noProof="0" dirty="0" smtClean="0">
                <a:ln>
                  <a:noFill/>
                </a:ln>
                <a:solidFill>
                  <a:srgbClr val="FFFFFF"/>
                </a:solidFill>
                <a:effectLst/>
                <a:uLnTx/>
                <a:uFillTx/>
                <a:latin typeface="Book Antiqua" pitchFamily="18" charset="0"/>
              </a:rPr>
              <a:t>Ove Bakken</a:t>
            </a:r>
            <a:endParaRPr kumimoji="0" lang="nb-NO" sz="1200" b="1" i="0" u="none" strike="noStrike" kern="1200" cap="none" normalizeH="0" noProof="0" dirty="0">
              <a:ln>
                <a:noFill/>
              </a:ln>
              <a:solidFill>
                <a:srgbClr val="FFFFFF"/>
              </a:solidFill>
              <a:effectLst/>
              <a:uLnTx/>
              <a:uFillTx/>
              <a:latin typeface="Book Antiqua" pitchFamily="18" charset="0"/>
            </a:endParaRPr>
          </a:p>
        </p:txBody>
      </p:sp>
      <p:cxnSp>
        <p:nvCxnSpPr>
          <p:cNvPr id="18" name="Straight Connector 17"/>
          <p:cNvCxnSpPr/>
          <p:nvPr/>
        </p:nvCxnSpPr>
        <p:spPr>
          <a:xfrm>
            <a:off x="9945992" y="962886"/>
            <a:ext cx="1965025" cy="152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31" name="Tittel 1">
            <a:extLst>
              <a:ext uri="{FF2B5EF4-FFF2-40B4-BE49-F238E27FC236}">
                <a16:creationId xmlns:a16="http://schemas.microsoft.com/office/drawing/2014/main" xmlns="" id="{DE3D84FB-5D02-47D2-98FD-4F01A02E2AEA}"/>
              </a:ext>
            </a:extLst>
          </p:cNvPr>
          <p:cNvSpPr txBox="1">
            <a:spLocks/>
          </p:cNvSpPr>
          <p:nvPr/>
        </p:nvSpPr>
        <p:spPr>
          <a:xfrm>
            <a:off x="0" y="0"/>
            <a:ext cx="10996551" cy="1828799"/>
          </a:xfrm>
          <a:prstGeom prst="rect">
            <a:avLst/>
          </a:prstGeom>
        </p:spPr>
        <p:txBody>
          <a:bodyPr vert="horz" lIns="91440" tIns="45720" rIns="91440" bIns="45720" rtlCol="0" anchor="ctr">
            <a:normAutofit/>
          </a:bodyPr>
          <a:lstStyle/>
          <a:p>
            <a:pPr lvl="0" algn="ctr" defTabSz="914400">
              <a:lnSpc>
                <a:spcPct val="80000"/>
              </a:lnSpc>
              <a:spcBef>
                <a:spcPct val="0"/>
              </a:spcBef>
            </a:pPr>
            <a:r>
              <a:rPr kumimoji="0" lang="nb-NO" sz="5400" b="0" i="0" u="none" strike="noStrike" kern="1200" cap="none" spc="200" normalizeH="0" noProof="0" dirty="0" smtClean="0">
                <a:ln>
                  <a:noFill/>
                </a:ln>
                <a:solidFill>
                  <a:schemeClr val="tx1"/>
                </a:solidFill>
                <a:effectLst/>
                <a:uLnTx/>
                <a:uFillTx/>
                <a:latin typeface="Book Antiqua" pitchFamily="18" charset="0"/>
                <a:ea typeface="+mj-ea"/>
                <a:cs typeface="+mj-cs"/>
              </a:rPr>
              <a:t>Setup IAM User</a:t>
            </a:r>
            <a:endParaRPr kumimoji="0" lang="nb-NO" sz="5400" b="0" i="0" u="none" strike="noStrike" kern="1200" cap="none" spc="200" normalizeH="0" baseline="0" noProof="0" dirty="0">
              <a:ln>
                <a:noFill/>
              </a:ln>
              <a:solidFill>
                <a:schemeClr val="tx1"/>
              </a:solidFill>
              <a:effectLst/>
              <a:uLnTx/>
              <a:uFillTx/>
              <a:latin typeface="Book Antiqua" pitchFamily="18" charset="0"/>
              <a:ea typeface="+mj-ea"/>
              <a:cs typeface="+mj-cs"/>
            </a:endParaRPr>
          </a:p>
        </p:txBody>
      </p:sp>
      <p:sp>
        <p:nvSpPr>
          <p:cNvPr id="32" name="Rectangle 31"/>
          <p:cNvSpPr/>
          <p:nvPr/>
        </p:nvSpPr>
        <p:spPr>
          <a:xfrm>
            <a:off x="997525" y="1738142"/>
            <a:ext cx="10634302" cy="923330"/>
          </a:xfrm>
          <a:prstGeom prst="rect">
            <a:avLst/>
          </a:prstGeom>
        </p:spPr>
        <p:txBody>
          <a:bodyPr wrap="square">
            <a:spAutoFit/>
          </a:bodyPr>
          <a:lstStyle/>
          <a:p>
            <a:pPr marL="342900" indent="-342900"/>
            <a:r>
              <a:rPr lang="nb-NO" spc="100" dirty="0" smtClean="0">
                <a:latin typeface="Book Antiqua" pitchFamily="18" charset="0"/>
              </a:rPr>
              <a:t>Now that you have your S3 bucket ready, you need a sort of user profile MyS3 can assume:</a:t>
            </a:r>
          </a:p>
          <a:p>
            <a:pPr marL="342900" indent="-342900"/>
            <a:r>
              <a:rPr lang="nb-NO" spc="100" dirty="0" smtClean="0">
                <a:latin typeface="Book Antiqua" pitchFamily="18" charset="0"/>
              </a:rPr>
              <a:t> </a:t>
            </a:r>
          </a:p>
          <a:p>
            <a:pPr marL="342900" indent="-342900"/>
            <a:r>
              <a:rPr lang="nb-NO" spc="100" dirty="0" smtClean="0">
                <a:latin typeface="Book Antiqua" pitchFamily="18" charset="0"/>
              </a:rPr>
              <a:t>Go to AWS Management Console. Select IAM (1), Users (2), Add user (3) and start setup (4):</a:t>
            </a:r>
          </a:p>
        </p:txBody>
      </p:sp>
      <p:sp>
        <p:nvSpPr>
          <p:cNvPr id="12" name="Footer Placeholder 11"/>
          <p:cNvSpPr>
            <a:spLocks noGrp="1"/>
          </p:cNvSpPr>
          <p:nvPr>
            <p:ph type="ftr" sz="quarter" idx="11"/>
          </p:nvPr>
        </p:nvSpPr>
        <p:spPr/>
        <p:txBody>
          <a:bodyPr/>
          <a:lstStyle/>
          <a:p>
            <a:pPr rtl="0"/>
            <a:r>
              <a:rPr lang="nb-NO" noProof="0" smtClean="0"/>
              <a:t>Revision 2</a:t>
            </a:r>
            <a:endParaRPr lang="nb-NO" noProof="0" dirty="0"/>
          </a:p>
        </p:txBody>
      </p:sp>
      <p:sp>
        <p:nvSpPr>
          <p:cNvPr id="11" name="Tittel 1">
            <a:extLst>
              <a:ext uri="{FF2B5EF4-FFF2-40B4-BE49-F238E27FC236}">
                <a16:creationId xmlns:a16="http://schemas.microsoft.com/office/drawing/2014/main" xmlns="" id="{DE3D84FB-5D02-47D2-98FD-4F01A02E2AEA}"/>
              </a:ext>
            </a:extLst>
          </p:cNvPr>
          <p:cNvSpPr txBox="1">
            <a:spLocks/>
          </p:cNvSpPr>
          <p:nvPr/>
        </p:nvSpPr>
        <p:spPr>
          <a:xfrm>
            <a:off x="9863407" y="604065"/>
            <a:ext cx="2156307" cy="322770"/>
          </a:xfrm>
          <a:prstGeom prst="rect">
            <a:avLst/>
          </a:prstGeom>
        </p:spPr>
        <p:txBody>
          <a:bodyPr vert="horz" lIns="91440" tIns="45720" rIns="91440" bIns="45720" rtlCol="0" anchor="b">
            <a:noAutofit/>
          </a:bodyPr>
          <a:lstStyle/>
          <a:p>
            <a:pPr lvl="0" defTabSz="914400">
              <a:lnSpc>
                <a:spcPct val="80000"/>
              </a:lnSpc>
              <a:spcBef>
                <a:spcPct val="0"/>
              </a:spcBef>
              <a:defRPr/>
            </a:pPr>
            <a:r>
              <a:rPr lang="nb-NO" dirty="0" smtClean="0">
                <a:solidFill>
                  <a:srgbClr val="FFFFFF"/>
                </a:solidFill>
                <a:latin typeface="Book Antiqua" pitchFamily="18" charset="0"/>
              </a:rPr>
              <a:t>How To Use MyS3</a:t>
            </a:r>
            <a:endParaRPr kumimoji="0" lang="nb-NO" b="0" i="0" u="none" strike="noStrike" kern="1200" cap="none" normalizeH="0" noProof="0" dirty="0">
              <a:ln>
                <a:noFill/>
              </a:ln>
              <a:solidFill>
                <a:srgbClr val="FFFFFF"/>
              </a:solidFill>
              <a:effectLst/>
              <a:uLnTx/>
              <a:uFillTx/>
              <a:latin typeface="Book Antiqua" pitchFamily="18" charset="0"/>
              <a:ea typeface="+mj-ea"/>
              <a:cs typeface="+mj-cs"/>
            </a:endParaRPr>
          </a:p>
        </p:txBody>
      </p:sp>
      <p:pic>
        <p:nvPicPr>
          <p:cNvPr id="4098" name="Picture 2" descr="C:\Users\dreamy\Documents\MyS3 documentation\AWS Console IAM.jpg"/>
          <p:cNvPicPr>
            <a:picLocks noChangeAspect="1" noChangeArrowheads="1"/>
          </p:cNvPicPr>
          <p:nvPr/>
        </p:nvPicPr>
        <p:blipFill>
          <a:blip r:embed="rId4"/>
          <a:srcRect l="9891" t="10943" r="32370" b="2525"/>
          <a:stretch>
            <a:fillRect/>
          </a:stretch>
        </p:blipFill>
        <p:spPr bwMode="auto">
          <a:xfrm>
            <a:off x="1013948" y="2922983"/>
            <a:ext cx="3626218" cy="1935051"/>
          </a:xfrm>
          <a:prstGeom prst="rect">
            <a:avLst/>
          </a:prstGeom>
          <a:noFill/>
          <a:ln w="25400">
            <a:solidFill>
              <a:srgbClr val="92D050"/>
            </a:solidFill>
          </a:ln>
        </p:spPr>
      </p:pic>
      <p:sp>
        <p:nvSpPr>
          <p:cNvPr id="14" name="TextBox 13"/>
          <p:cNvSpPr txBox="1"/>
          <p:nvPr/>
        </p:nvSpPr>
        <p:spPr>
          <a:xfrm>
            <a:off x="1054443" y="4127154"/>
            <a:ext cx="366590" cy="461319"/>
          </a:xfrm>
          <a:prstGeom prst="rect">
            <a:avLst/>
          </a:prstGeom>
          <a:noFill/>
        </p:spPr>
        <p:txBody>
          <a:bodyPr wrap="square" rtlCol="0">
            <a:spAutoFit/>
          </a:bodyPr>
          <a:lstStyle/>
          <a:p>
            <a:r>
              <a:rPr lang="nb-NO" sz="2400" b="1" dirty="0" smtClean="0">
                <a:solidFill>
                  <a:srgbClr val="92D050"/>
                </a:solidFill>
              </a:rPr>
              <a:t>&gt;</a:t>
            </a:r>
            <a:endParaRPr lang="nb-NO" sz="2400" b="1" dirty="0">
              <a:solidFill>
                <a:srgbClr val="92D050"/>
              </a:solidFill>
            </a:endParaRPr>
          </a:p>
        </p:txBody>
      </p:sp>
      <p:pic>
        <p:nvPicPr>
          <p:cNvPr id="4099" name="Picture 3" descr="C:\Users\dreamy\Documents\MyS3 documentation\IAM 1.jpg"/>
          <p:cNvPicPr>
            <a:picLocks noChangeAspect="1" noChangeArrowheads="1"/>
          </p:cNvPicPr>
          <p:nvPr/>
        </p:nvPicPr>
        <p:blipFill>
          <a:blip r:embed="rId5"/>
          <a:srcRect r="47062" b="24166"/>
          <a:stretch>
            <a:fillRect/>
          </a:stretch>
        </p:blipFill>
        <p:spPr bwMode="auto">
          <a:xfrm>
            <a:off x="1441621" y="4647061"/>
            <a:ext cx="3544525" cy="1916296"/>
          </a:xfrm>
          <a:prstGeom prst="rect">
            <a:avLst/>
          </a:prstGeom>
          <a:noFill/>
          <a:ln w="25400">
            <a:solidFill>
              <a:srgbClr val="92D050"/>
            </a:solidFill>
          </a:ln>
        </p:spPr>
      </p:pic>
      <p:sp>
        <p:nvSpPr>
          <p:cNvPr id="16" name="TextBox 15"/>
          <p:cNvSpPr txBox="1"/>
          <p:nvPr/>
        </p:nvSpPr>
        <p:spPr>
          <a:xfrm>
            <a:off x="4226016" y="2940910"/>
            <a:ext cx="313038" cy="461665"/>
          </a:xfrm>
          <a:prstGeom prst="rect">
            <a:avLst/>
          </a:prstGeom>
          <a:noFill/>
        </p:spPr>
        <p:txBody>
          <a:bodyPr wrap="square" rtlCol="0">
            <a:spAutoFit/>
          </a:bodyPr>
          <a:lstStyle/>
          <a:p>
            <a:r>
              <a:rPr lang="nb-NO" sz="2400" b="1" dirty="0" smtClean="0">
                <a:solidFill>
                  <a:srgbClr val="92D050"/>
                </a:solidFill>
              </a:rPr>
              <a:t>1</a:t>
            </a:r>
            <a:endParaRPr lang="nb-NO" sz="2400" b="1" dirty="0">
              <a:solidFill>
                <a:srgbClr val="92D050"/>
              </a:solidFill>
            </a:endParaRPr>
          </a:p>
        </p:txBody>
      </p:sp>
      <p:sp>
        <p:nvSpPr>
          <p:cNvPr id="17" name="TextBox 16"/>
          <p:cNvSpPr txBox="1"/>
          <p:nvPr/>
        </p:nvSpPr>
        <p:spPr>
          <a:xfrm>
            <a:off x="4584060" y="4674975"/>
            <a:ext cx="313038" cy="461665"/>
          </a:xfrm>
          <a:prstGeom prst="rect">
            <a:avLst/>
          </a:prstGeom>
          <a:noFill/>
        </p:spPr>
        <p:txBody>
          <a:bodyPr wrap="square" rtlCol="0">
            <a:spAutoFit/>
          </a:bodyPr>
          <a:lstStyle/>
          <a:p>
            <a:r>
              <a:rPr lang="nb-NO" sz="2400" b="1" dirty="0" smtClean="0">
                <a:solidFill>
                  <a:srgbClr val="92D050"/>
                </a:solidFill>
              </a:rPr>
              <a:t>2</a:t>
            </a:r>
            <a:endParaRPr lang="nb-NO" sz="2400" b="1" dirty="0">
              <a:solidFill>
                <a:srgbClr val="92D050"/>
              </a:solidFill>
            </a:endParaRPr>
          </a:p>
        </p:txBody>
      </p:sp>
      <p:sp>
        <p:nvSpPr>
          <p:cNvPr id="20" name="TextBox 19"/>
          <p:cNvSpPr txBox="1"/>
          <p:nvPr/>
        </p:nvSpPr>
        <p:spPr>
          <a:xfrm>
            <a:off x="1404550" y="5993023"/>
            <a:ext cx="366590" cy="461319"/>
          </a:xfrm>
          <a:prstGeom prst="rect">
            <a:avLst/>
          </a:prstGeom>
          <a:noFill/>
        </p:spPr>
        <p:txBody>
          <a:bodyPr wrap="square" rtlCol="0">
            <a:spAutoFit/>
          </a:bodyPr>
          <a:lstStyle/>
          <a:p>
            <a:r>
              <a:rPr lang="nb-NO" sz="2400" b="1" dirty="0" smtClean="0">
                <a:solidFill>
                  <a:srgbClr val="92D050"/>
                </a:solidFill>
              </a:rPr>
              <a:t>&gt;</a:t>
            </a:r>
            <a:endParaRPr lang="nb-NO" sz="2400" b="1" dirty="0">
              <a:solidFill>
                <a:srgbClr val="92D050"/>
              </a:solidFill>
            </a:endParaRPr>
          </a:p>
        </p:txBody>
      </p:sp>
      <p:sp>
        <p:nvSpPr>
          <p:cNvPr id="21" name="TextBox 20"/>
          <p:cNvSpPr txBox="1"/>
          <p:nvPr/>
        </p:nvSpPr>
        <p:spPr>
          <a:xfrm>
            <a:off x="3155089" y="5626438"/>
            <a:ext cx="366590" cy="461319"/>
          </a:xfrm>
          <a:prstGeom prst="rect">
            <a:avLst/>
          </a:prstGeom>
          <a:noFill/>
        </p:spPr>
        <p:txBody>
          <a:bodyPr wrap="square" rtlCol="0">
            <a:spAutoFit/>
          </a:bodyPr>
          <a:lstStyle/>
          <a:p>
            <a:r>
              <a:rPr lang="nb-NO" sz="2400" b="1" dirty="0" smtClean="0">
                <a:solidFill>
                  <a:srgbClr val="92D050"/>
                </a:solidFill>
              </a:rPr>
              <a:t>&gt;</a:t>
            </a:r>
            <a:endParaRPr lang="nb-NO" sz="2400" b="1" dirty="0">
              <a:solidFill>
                <a:srgbClr val="92D050"/>
              </a:solidFill>
            </a:endParaRPr>
          </a:p>
        </p:txBody>
      </p:sp>
      <p:pic>
        <p:nvPicPr>
          <p:cNvPr id="4100" name="Picture 4" descr="C:\Users\dreamy\Documents\MyS3 documentation\IAM 2.jpg"/>
          <p:cNvPicPr>
            <a:picLocks noChangeAspect="1" noChangeArrowheads="1"/>
          </p:cNvPicPr>
          <p:nvPr/>
        </p:nvPicPr>
        <p:blipFill>
          <a:blip r:embed="rId6"/>
          <a:srcRect r="53956" b="31981"/>
          <a:stretch>
            <a:fillRect/>
          </a:stretch>
        </p:blipFill>
        <p:spPr bwMode="auto">
          <a:xfrm>
            <a:off x="5142452" y="2899871"/>
            <a:ext cx="4184975" cy="1662893"/>
          </a:xfrm>
          <a:prstGeom prst="rect">
            <a:avLst/>
          </a:prstGeom>
          <a:noFill/>
          <a:ln w="25400">
            <a:solidFill>
              <a:srgbClr val="92D050"/>
            </a:solidFill>
          </a:ln>
        </p:spPr>
      </p:pic>
      <p:sp>
        <p:nvSpPr>
          <p:cNvPr id="23" name="TextBox 22"/>
          <p:cNvSpPr txBox="1"/>
          <p:nvPr/>
        </p:nvSpPr>
        <p:spPr>
          <a:xfrm>
            <a:off x="8906090" y="2914685"/>
            <a:ext cx="313038" cy="461665"/>
          </a:xfrm>
          <a:prstGeom prst="rect">
            <a:avLst/>
          </a:prstGeom>
          <a:noFill/>
        </p:spPr>
        <p:txBody>
          <a:bodyPr wrap="square" rtlCol="0">
            <a:spAutoFit/>
          </a:bodyPr>
          <a:lstStyle/>
          <a:p>
            <a:r>
              <a:rPr lang="nb-NO" sz="2400" b="1" dirty="0" smtClean="0">
                <a:solidFill>
                  <a:srgbClr val="92D050"/>
                </a:solidFill>
              </a:rPr>
              <a:t>3</a:t>
            </a:r>
            <a:endParaRPr lang="nb-NO" sz="2400" b="1" dirty="0">
              <a:solidFill>
                <a:srgbClr val="92D050"/>
              </a:solidFill>
            </a:endParaRPr>
          </a:p>
        </p:txBody>
      </p:sp>
      <p:pic>
        <p:nvPicPr>
          <p:cNvPr id="4101" name="Picture 5" descr="C:\Users\dreamy\Documents\MyS3 documentation\IAM 3.jpg"/>
          <p:cNvPicPr>
            <a:picLocks noChangeAspect="1" noChangeArrowheads="1"/>
          </p:cNvPicPr>
          <p:nvPr/>
        </p:nvPicPr>
        <p:blipFill>
          <a:blip r:embed="rId7"/>
          <a:srcRect l="4524" t="6765" r="18097" b="37885"/>
          <a:stretch>
            <a:fillRect/>
          </a:stretch>
        </p:blipFill>
        <p:spPr bwMode="auto">
          <a:xfrm>
            <a:off x="6316548" y="3555425"/>
            <a:ext cx="4219648" cy="2329200"/>
          </a:xfrm>
          <a:prstGeom prst="rect">
            <a:avLst/>
          </a:prstGeom>
          <a:noFill/>
          <a:ln w="25400">
            <a:solidFill>
              <a:srgbClr val="92D050"/>
            </a:solidFill>
          </a:ln>
        </p:spPr>
      </p:pic>
      <p:sp>
        <p:nvSpPr>
          <p:cNvPr id="25" name="TextBox 24"/>
          <p:cNvSpPr txBox="1"/>
          <p:nvPr/>
        </p:nvSpPr>
        <p:spPr>
          <a:xfrm>
            <a:off x="10145882" y="3602544"/>
            <a:ext cx="313038" cy="461665"/>
          </a:xfrm>
          <a:prstGeom prst="rect">
            <a:avLst/>
          </a:prstGeom>
          <a:noFill/>
        </p:spPr>
        <p:txBody>
          <a:bodyPr wrap="square" rtlCol="0">
            <a:spAutoFit/>
          </a:bodyPr>
          <a:lstStyle/>
          <a:p>
            <a:r>
              <a:rPr lang="nb-NO" sz="2400" b="1" dirty="0" smtClean="0">
                <a:solidFill>
                  <a:srgbClr val="92D050"/>
                </a:solidFill>
              </a:rPr>
              <a:t>4</a:t>
            </a:r>
            <a:endParaRPr lang="nb-NO" sz="2400" b="1" dirty="0">
              <a:solidFill>
                <a:srgbClr val="92D050"/>
              </a:solidFill>
            </a:endParaRPr>
          </a:p>
        </p:txBody>
      </p:sp>
      <p:sp>
        <p:nvSpPr>
          <p:cNvPr id="26" name="Rectangle 25"/>
          <p:cNvSpPr/>
          <p:nvPr/>
        </p:nvSpPr>
        <p:spPr>
          <a:xfrm>
            <a:off x="5618204" y="5929868"/>
            <a:ext cx="6063049" cy="369332"/>
          </a:xfrm>
          <a:prstGeom prst="rect">
            <a:avLst/>
          </a:prstGeom>
        </p:spPr>
        <p:txBody>
          <a:bodyPr wrap="square">
            <a:spAutoFit/>
          </a:bodyPr>
          <a:lstStyle/>
          <a:p>
            <a:r>
              <a:rPr lang="en-US" spc="100" dirty="0" smtClean="0">
                <a:latin typeface="Book Antiqua" pitchFamily="18" charset="0"/>
              </a:rPr>
              <a:t>Select a user name and check Programmatic access.</a:t>
            </a:r>
            <a:endParaRPr lang="nb-NO" dirty="0"/>
          </a:p>
        </p:txBody>
      </p:sp>
      <p:sp>
        <p:nvSpPr>
          <p:cNvPr id="27" name="TextBox 26"/>
          <p:cNvSpPr txBox="1"/>
          <p:nvPr/>
        </p:nvSpPr>
        <p:spPr>
          <a:xfrm>
            <a:off x="6676769" y="3126256"/>
            <a:ext cx="366590" cy="461319"/>
          </a:xfrm>
          <a:prstGeom prst="rect">
            <a:avLst/>
          </a:prstGeom>
          <a:noFill/>
        </p:spPr>
        <p:txBody>
          <a:bodyPr wrap="square" rtlCol="0">
            <a:spAutoFit/>
          </a:bodyPr>
          <a:lstStyle/>
          <a:p>
            <a:r>
              <a:rPr lang="nb-NO" sz="2400" b="1" dirty="0" smtClean="0">
                <a:solidFill>
                  <a:srgbClr val="92D050"/>
                </a:solidFill>
              </a:rPr>
              <a:t>&gt;</a:t>
            </a:r>
            <a:endParaRPr lang="nb-NO" sz="2400" b="1" dirty="0">
              <a:solidFill>
                <a:srgbClr val="92D050"/>
              </a:solidFill>
            </a:endParaRPr>
          </a:p>
        </p:txBody>
      </p:sp>
      <p:sp>
        <p:nvSpPr>
          <p:cNvPr id="28" name="TextBox 27"/>
          <p:cNvSpPr txBox="1"/>
          <p:nvPr/>
        </p:nvSpPr>
        <p:spPr>
          <a:xfrm>
            <a:off x="8307888" y="4172462"/>
            <a:ext cx="366590" cy="461319"/>
          </a:xfrm>
          <a:prstGeom prst="rect">
            <a:avLst/>
          </a:prstGeom>
          <a:noFill/>
        </p:spPr>
        <p:txBody>
          <a:bodyPr wrap="square" rtlCol="0">
            <a:spAutoFit/>
          </a:bodyPr>
          <a:lstStyle/>
          <a:p>
            <a:r>
              <a:rPr lang="nb-NO" sz="2400" b="1" dirty="0" smtClean="0">
                <a:solidFill>
                  <a:srgbClr val="92D050"/>
                </a:solidFill>
              </a:rPr>
              <a:t>&lt;</a:t>
            </a:r>
            <a:endParaRPr lang="nb-NO" sz="2400" b="1" dirty="0">
              <a:solidFill>
                <a:srgbClr val="92D050"/>
              </a:solidFill>
            </a:endParaRPr>
          </a:p>
        </p:txBody>
      </p:sp>
      <p:sp>
        <p:nvSpPr>
          <p:cNvPr id="29" name="TextBox 28"/>
          <p:cNvSpPr txBox="1"/>
          <p:nvPr/>
        </p:nvSpPr>
        <p:spPr>
          <a:xfrm>
            <a:off x="8670324" y="4996243"/>
            <a:ext cx="366590" cy="461319"/>
          </a:xfrm>
          <a:prstGeom prst="rect">
            <a:avLst/>
          </a:prstGeom>
          <a:noFill/>
        </p:spPr>
        <p:txBody>
          <a:bodyPr wrap="square" rtlCol="0">
            <a:spAutoFit/>
          </a:bodyPr>
          <a:lstStyle/>
          <a:p>
            <a:r>
              <a:rPr lang="nb-NO" sz="2400" b="1" dirty="0" smtClean="0">
                <a:solidFill>
                  <a:srgbClr val="92D050"/>
                </a:solidFill>
              </a:rPr>
              <a:t>&lt;</a:t>
            </a:r>
            <a:endParaRPr lang="nb-NO" sz="2400" b="1" dirty="0">
              <a:solidFill>
                <a:srgbClr val="92D050"/>
              </a:solidFill>
            </a:endParaRPr>
          </a:p>
        </p:txBody>
      </p:sp>
    </p:spTree>
    <p:extLst>
      <p:ext uri="{BB962C8B-B14F-4D97-AF65-F5344CB8AC3E}">
        <p14:creationId xmlns:p14="http://schemas.microsoft.com/office/powerpoint/2010/main" xmlns="" val="2806257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ktangel 1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 y="1"/>
            <a:ext cx="12188725"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b-NO" dirty="0"/>
          </a:p>
        </p:txBody>
      </p:sp>
      <p:pic>
        <p:nvPicPr>
          <p:cNvPr id="4104" name="Picture 8" descr="Silver Hard Drive Interals"/>
          <p:cNvPicPr>
            <a:picLocks noChangeAspect="1" noChangeArrowheads="1"/>
          </p:cNvPicPr>
          <p:nvPr/>
        </p:nvPicPr>
        <p:blipFill>
          <a:blip r:embed="rId3"/>
          <a:stretch>
            <a:fillRect/>
          </a:stretch>
        </p:blipFill>
        <p:spPr bwMode="auto">
          <a:xfrm>
            <a:off x="0" y="-10844"/>
            <a:ext cx="12192000" cy="6868844"/>
          </a:xfrm>
          <a:prstGeom prst="rect">
            <a:avLst/>
          </a:prstGeom>
          <a:noFill/>
        </p:spPr>
      </p:pic>
      <p:sp>
        <p:nvSpPr>
          <p:cNvPr id="24" name="Rectangle 23"/>
          <p:cNvSpPr/>
          <p:nvPr/>
        </p:nvSpPr>
        <p:spPr>
          <a:xfrm>
            <a:off x="9728886" y="411225"/>
            <a:ext cx="2474989" cy="978188"/>
          </a:xfrm>
          <a:prstGeom prst="rect">
            <a:avLst/>
          </a:prstGeom>
          <a:solidFill>
            <a:schemeClr val="tx1">
              <a:alpha val="84000"/>
            </a:schemeClr>
          </a:solidFill>
          <a:ln>
            <a:noFill/>
          </a:ln>
          <a:effectLst>
            <a:outerShdw blurRad="50800" dist="38100" dir="8100000" algn="tr" rotWithShape="0">
              <a:prstClr val="black">
                <a:alpha val="40000"/>
              </a:prstClr>
            </a:outerShdw>
          </a:effectLst>
          <a:scene3d>
            <a:camera prst="orthographicFront"/>
            <a:lightRig rig="threePt" dir="t"/>
          </a:scene3d>
          <a:sp3d>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9" name="Undertittel 2">
            <a:extLst>
              <a:ext uri="{FF2B5EF4-FFF2-40B4-BE49-F238E27FC236}">
                <a16:creationId xmlns:a16="http://schemas.microsoft.com/office/drawing/2014/main" xmlns="" id="{E9F6641D-ADF3-40BD-9BA3-E740E77C8826}"/>
              </a:ext>
            </a:extLst>
          </p:cNvPr>
          <p:cNvSpPr txBox="1">
            <a:spLocks/>
          </p:cNvSpPr>
          <p:nvPr/>
        </p:nvSpPr>
        <p:spPr>
          <a:xfrm>
            <a:off x="9863405" y="1012371"/>
            <a:ext cx="1443486" cy="25268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ts val="0"/>
              </a:spcBef>
              <a:spcAft>
                <a:spcPts val="200"/>
              </a:spcAft>
              <a:buClr>
                <a:schemeClr val="accent1"/>
              </a:buClr>
              <a:buSzPct val="100000"/>
              <a:buFont typeface="Tw Cen MT" panose="020B0602020104020603" pitchFamily="34" charset="0"/>
              <a:buNone/>
              <a:tabLst/>
              <a:defRPr/>
            </a:pPr>
            <a:r>
              <a:rPr kumimoji="0" lang="nb-NO" sz="1200" b="1" i="0" u="none" strike="noStrike" kern="1200" cap="none" normalizeH="0" noProof="0" dirty="0" smtClean="0">
                <a:ln>
                  <a:noFill/>
                </a:ln>
                <a:solidFill>
                  <a:srgbClr val="FFFFFF"/>
                </a:solidFill>
                <a:effectLst/>
                <a:uLnTx/>
                <a:uFillTx/>
                <a:latin typeface="Book Antiqua" pitchFamily="18" charset="0"/>
              </a:rPr>
              <a:t>Ove Bakken</a:t>
            </a:r>
            <a:endParaRPr kumimoji="0" lang="nb-NO" sz="1200" b="1" i="0" u="none" strike="noStrike" kern="1200" cap="none" normalizeH="0" noProof="0" dirty="0">
              <a:ln>
                <a:noFill/>
              </a:ln>
              <a:solidFill>
                <a:srgbClr val="FFFFFF"/>
              </a:solidFill>
              <a:effectLst/>
              <a:uLnTx/>
              <a:uFillTx/>
              <a:latin typeface="Book Antiqua" pitchFamily="18" charset="0"/>
            </a:endParaRPr>
          </a:p>
        </p:txBody>
      </p:sp>
      <p:cxnSp>
        <p:nvCxnSpPr>
          <p:cNvPr id="18" name="Straight Connector 17"/>
          <p:cNvCxnSpPr/>
          <p:nvPr/>
        </p:nvCxnSpPr>
        <p:spPr>
          <a:xfrm>
            <a:off x="9945992" y="962886"/>
            <a:ext cx="1965025" cy="152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31" name="Tittel 1">
            <a:extLst>
              <a:ext uri="{FF2B5EF4-FFF2-40B4-BE49-F238E27FC236}">
                <a16:creationId xmlns:a16="http://schemas.microsoft.com/office/drawing/2014/main" xmlns="" id="{DE3D84FB-5D02-47D2-98FD-4F01A02E2AEA}"/>
              </a:ext>
            </a:extLst>
          </p:cNvPr>
          <p:cNvSpPr txBox="1">
            <a:spLocks/>
          </p:cNvSpPr>
          <p:nvPr/>
        </p:nvSpPr>
        <p:spPr>
          <a:xfrm>
            <a:off x="0" y="0"/>
            <a:ext cx="10996551" cy="1828799"/>
          </a:xfrm>
          <a:prstGeom prst="rect">
            <a:avLst/>
          </a:prstGeom>
        </p:spPr>
        <p:txBody>
          <a:bodyPr vert="horz" lIns="91440" tIns="45720" rIns="91440" bIns="45720" rtlCol="0" anchor="ctr">
            <a:normAutofit/>
          </a:bodyPr>
          <a:lstStyle/>
          <a:p>
            <a:pPr lvl="0" algn="ctr" defTabSz="914400">
              <a:lnSpc>
                <a:spcPct val="80000"/>
              </a:lnSpc>
              <a:spcBef>
                <a:spcPct val="0"/>
              </a:spcBef>
            </a:pPr>
            <a:r>
              <a:rPr kumimoji="0" lang="nb-NO" sz="5400" b="0" i="0" u="none" strike="noStrike" kern="1200" cap="none" spc="200" normalizeH="0" noProof="0" dirty="0" smtClean="0">
                <a:ln>
                  <a:noFill/>
                </a:ln>
                <a:solidFill>
                  <a:schemeClr val="tx1"/>
                </a:solidFill>
                <a:effectLst/>
                <a:uLnTx/>
                <a:uFillTx/>
                <a:latin typeface="Book Antiqua" pitchFamily="18" charset="0"/>
                <a:ea typeface="+mj-ea"/>
                <a:cs typeface="+mj-cs"/>
              </a:rPr>
              <a:t>Setup IAM Policy</a:t>
            </a:r>
            <a:endParaRPr kumimoji="0" lang="nb-NO" sz="5400" b="0" i="0" u="none" strike="noStrike" kern="1200" cap="none" spc="200" normalizeH="0" baseline="0" noProof="0" dirty="0">
              <a:ln>
                <a:noFill/>
              </a:ln>
              <a:solidFill>
                <a:schemeClr val="tx1"/>
              </a:solidFill>
              <a:effectLst/>
              <a:uLnTx/>
              <a:uFillTx/>
              <a:latin typeface="Book Antiqua" pitchFamily="18" charset="0"/>
              <a:ea typeface="+mj-ea"/>
              <a:cs typeface="+mj-cs"/>
            </a:endParaRPr>
          </a:p>
        </p:txBody>
      </p:sp>
      <p:sp>
        <p:nvSpPr>
          <p:cNvPr id="32" name="Rectangle 31"/>
          <p:cNvSpPr/>
          <p:nvPr/>
        </p:nvSpPr>
        <p:spPr>
          <a:xfrm>
            <a:off x="997525" y="1738142"/>
            <a:ext cx="10634302" cy="369332"/>
          </a:xfrm>
          <a:prstGeom prst="rect">
            <a:avLst/>
          </a:prstGeom>
        </p:spPr>
        <p:txBody>
          <a:bodyPr wrap="square">
            <a:spAutoFit/>
          </a:bodyPr>
          <a:lstStyle/>
          <a:p>
            <a:pPr marL="342900" indent="-342900"/>
            <a:r>
              <a:rPr lang="nb-NO" spc="100" dirty="0" smtClean="0">
                <a:latin typeface="Book Antiqua" pitchFamily="18" charset="0"/>
              </a:rPr>
              <a:t>Click create policy (1), this opens a new browser tab. Go to JSON (2) and put in text (3):</a:t>
            </a:r>
          </a:p>
        </p:txBody>
      </p:sp>
      <p:sp>
        <p:nvSpPr>
          <p:cNvPr id="12" name="Footer Placeholder 11"/>
          <p:cNvSpPr>
            <a:spLocks noGrp="1"/>
          </p:cNvSpPr>
          <p:nvPr>
            <p:ph type="ftr" sz="quarter" idx="11"/>
          </p:nvPr>
        </p:nvSpPr>
        <p:spPr/>
        <p:txBody>
          <a:bodyPr/>
          <a:lstStyle/>
          <a:p>
            <a:pPr rtl="0"/>
            <a:r>
              <a:rPr lang="nb-NO" noProof="0" smtClean="0"/>
              <a:t>Revision 2</a:t>
            </a:r>
            <a:endParaRPr lang="nb-NO" noProof="0" dirty="0"/>
          </a:p>
        </p:txBody>
      </p:sp>
      <p:sp>
        <p:nvSpPr>
          <p:cNvPr id="11" name="Tittel 1">
            <a:extLst>
              <a:ext uri="{FF2B5EF4-FFF2-40B4-BE49-F238E27FC236}">
                <a16:creationId xmlns:a16="http://schemas.microsoft.com/office/drawing/2014/main" xmlns="" id="{DE3D84FB-5D02-47D2-98FD-4F01A02E2AEA}"/>
              </a:ext>
            </a:extLst>
          </p:cNvPr>
          <p:cNvSpPr txBox="1">
            <a:spLocks/>
          </p:cNvSpPr>
          <p:nvPr/>
        </p:nvSpPr>
        <p:spPr>
          <a:xfrm>
            <a:off x="9863407" y="604065"/>
            <a:ext cx="2156307" cy="322770"/>
          </a:xfrm>
          <a:prstGeom prst="rect">
            <a:avLst/>
          </a:prstGeom>
        </p:spPr>
        <p:txBody>
          <a:bodyPr vert="horz" lIns="91440" tIns="45720" rIns="91440" bIns="45720" rtlCol="0" anchor="b">
            <a:noAutofit/>
          </a:bodyPr>
          <a:lstStyle/>
          <a:p>
            <a:pPr lvl="0" defTabSz="914400">
              <a:lnSpc>
                <a:spcPct val="80000"/>
              </a:lnSpc>
              <a:spcBef>
                <a:spcPct val="0"/>
              </a:spcBef>
              <a:defRPr/>
            </a:pPr>
            <a:r>
              <a:rPr lang="nb-NO" dirty="0" smtClean="0">
                <a:solidFill>
                  <a:srgbClr val="FFFFFF"/>
                </a:solidFill>
                <a:latin typeface="Book Antiqua" pitchFamily="18" charset="0"/>
              </a:rPr>
              <a:t>How To Use MyS3</a:t>
            </a:r>
            <a:endParaRPr kumimoji="0" lang="nb-NO" b="0" i="0" u="none" strike="noStrike" kern="1200" cap="none" normalizeH="0" noProof="0" dirty="0">
              <a:ln>
                <a:noFill/>
              </a:ln>
              <a:solidFill>
                <a:srgbClr val="FFFFFF"/>
              </a:solidFill>
              <a:effectLst/>
              <a:uLnTx/>
              <a:uFillTx/>
              <a:latin typeface="Book Antiqua" pitchFamily="18" charset="0"/>
              <a:ea typeface="+mj-ea"/>
              <a:cs typeface="+mj-cs"/>
            </a:endParaRPr>
          </a:p>
        </p:txBody>
      </p:sp>
      <p:sp>
        <p:nvSpPr>
          <p:cNvPr id="20" name="TextBox 19"/>
          <p:cNvSpPr txBox="1"/>
          <p:nvPr/>
        </p:nvSpPr>
        <p:spPr>
          <a:xfrm>
            <a:off x="1404550" y="5655265"/>
            <a:ext cx="366590" cy="461319"/>
          </a:xfrm>
          <a:prstGeom prst="rect">
            <a:avLst/>
          </a:prstGeom>
          <a:noFill/>
        </p:spPr>
        <p:txBody>
          <a:bodyPr wrap="square" rtlCol="0">
            <a:spAutoFit/>
          </a:bodyPr>
          <a:lstStyle/>
          <a:p>
            <a:endParaRPr lang="nb-NO" sz="2400" b="1" dirty="0">
              <a:solidFill>
                <a:srgbClr val="92D050"/>
              </a:solidFill>
            </a:endParaRPr>
          </a:p>
        </p:txBody>
      </p:sp>
      <p:pic>
        <p:nvPicPr>
          <p:cNvPr id="5122" name="Picture 2" descr="C:\Users\dreamy\Documents\MyS3 documentation\IAM 4.jpg"/>
          <p:cNvPicPr>
            <a:picLocks noChangeAspect="1" noChangeArrowheads="1"/>
          </p:cNvPicPr>
          <p:nvPr/>
        </p:nvPicPr>
        <p:blipFill>
          <a:blip r:embed="rId4"/>
          <a:srcRect l="9674" t="6494" r="16346" b="64940"/>
          <a:stretch>
            <a:fillRect/>
          </a:stretch>
        </p:blipFill>
        <p:spPr bwMode="auto">
          <a:xfrm>
            <a:off x="1067307" y="2213950"/>
            <a:ext cx="4381852" cy="1303697"/>
          </a:xfrm>
          <a:prstGeom prst="rect">
            <a:avLst/>
          </a:prstGeom>
          <a:noFill/>
          <a:ln w="25400">
            <a:solidFill>
              <a:srgbClr val="92D050"/>
            </a:solidFill>
          </a:ln>
        </p:spPr>
      </p:pic>
      <p:sp>
        <p:nvSpPr>
          <p:cNvPr id="30" name="TextBox 29"/>
          <p:cNvSpPr txBox="1"/>
          <p:nvPr/>
        </p:nvSpPr>
        <p:spPr>
          <a:xfrm>
            <a:off x="3080952" y="2174773"/>
            <a:ext cx="313038" cy="461665"/>
          </a:xfrm>
          <a:prstGeom prst="rect">
            <a:avLst/>
          </a:prstGeom>
          <a:noFill/>
        </p:spPr>
        <p:txBody>
          <a:bodyPr wrap="square" rtlCol="0">
            <a:spAutoFit/>
          </a:bodyPr>
          <a:lstStyle/>
          <a:p>
            <a:r>
              <a:rPr lang="nb-NO" sz="2400" b="1" dirty="0" smtClean="0">
                <a:solidFill>
                  <a:srgbClr val="92D050"/>
                </a:solidFill>
              </a:rPr>
              <a:t>1</a:t>
            </a:r>
            <a:endParaRPr lang="nb-NO" sz="2400" b="1" dirty="0">
              <a:solidFill>
                <a:srgbClr val="92D050"/>
              </a:solidFill>
            </a:endParaRPr>
          </a:p>
        </p:txBody>
      </p:sp>
      <p:sp>
        <p:nvSpPr>
          <p:cNvPr id="33" name="TextBox 32"/>
          <p:cNvSpPr txBox="1"/>
          <p:nvPr/>
        </p:nvSpPr>
        <p:spPr>
          <a:xfrm>
            <a:off x="1845272" y="3080933"/>
            <a:ext cx="366590" cy="461319"/>
          </a:xfrm>
          <a:prstGeom prst="rect">
            <a:avLst/>
          </a:prstGeom>
          <a:noFill/>
        </p:spPr>
        <p:txBody>
          <a:bodyPr wrap="square" rtlCol="0">
            <a:spAutoFit/>
          </a:bodyPr>
          <a:lstStyle/>
          <a:p>
            <a:r>
              <a:rPr lang="nb-NO" sz="2400" b="1" dirty="0" smtClean="0">
                <a:solidFill>
                  <a:srgbClr val="92D050"/>
                </a:solidFill>
              </a:rPr>
              <a:t>&lt;</a:t>
            </a:r>
            <a:endParaRPr lang="nb-NO" sz="2400" b="1" dirty="0">
              <a:solidFill>
                <a:srgbClr val="92D050"/>
              </a:solidFill>
            </a:endParaRPr>
          </a:p>
        </p:txBody>
      </p:sp>
      <p:pic>
        <p:nvPicPr>
          <p:cNvPr id="5123" name="Picture 3" descr="C:\Users\dreamy\Documents\MyS3 documentation\IAM 5.jpg"/>
          <p:cNvPicPr>
            <a:picLocks noChangeAspect="1" noChangeArrowheads="1"/>
          </p:cNvPicPr>
          <p:nvPr/>
        </p:nvPicPr>
        <p:blipFill>
          <a:blip r:embed="rId5"/>
          <a:srcRect l="6511" t="7845" r="7196" b="11999"/>
          <a:stretch>
            <a:fillRect/>
          </a:stretch>
        </p:blipFill>
        <p:spPr bwMode="auto">
          <a:xfrm>
            <a:off x="5623191" y="2209791"/>
            <a:ext cx="5270010" cy="3634557"/>
          </a:xfrm>
          <a:prstGeom prst="rect">
            <a:avLst/>
          </a:prstGeom>
          <a:noFill/>
          <a:ln w="25400">
            <a:solidFill>
              <a:srgbClr val="92D050"/>
            </a:solidFill>
          </a:ln>
        </p:spPr>
      </p:pic>
      <p:sp>
        <p:nvSpPr>
          <p:cNvPr id="34" name="TextBox 33"/>
          <p:cNvSpPr txBox="1"/>
          <p:nvPr/>
        </p:nvSpPr>
        <p:spPr>
          <a:xfrm>
            <a:off x="8060717" y="2154178"/>
            <a:ext cx="313038" cy="461665"/>
          </a:xfrm>
          <a:prstGeom prst="rect">
            <a:avLst/>
          </a:prstGeom>
          <a:noFill/>
        </p:spPr>
        <p:txBody>
          <a:bodyPr wrap="square" rtlCol="0">
            <a:spAutoFit/>
          </a:bodyPr>
          <a:lstStyle/>
          <a:p>
            <a:r>
              <a:rPr lang="nb-NO" sz="2400" b="1" dirty="0" smtClean="0">
                <a:solidFill>
                  <a:srgbClr val="92D050"/>
                </a:solidFill>
              </a:rPr>
              <a:t>2</a:t>
            </a:r>
            <a:endParaRPr lang="nb-NO" sz="2400" b="1" dirty="0">
              <a:solidFill>
                <a:srgbClr val="92D050"/>
              </a:solidFill>
            </a:endParaRPr>
          </a:p>
        </p:txBody>
      </p:sp>
      <p:sp>
        <p:nvSpPr>
          <p:cNvPr id="35" name="TextBox 34"/>
          <p:cNvSpPr txBox="1"/>
          <p:nvPr/>
        </p:nvSpPr>
        <p:spPr>
          <a:xfrm>
            <a:off x="6775609" y="2803306"/>
            <a:ext cx="366590" cy="461319"/>
          </a:xfrm>
          <a:prstGeom prst="rect">
            <a:avLst/>
          </a:prstGeom>
          <a:noFill/>
        </p:spPr>
        <p:txBody>
          <a:bodyPr wrap="square" rtlCol="0">
            <a:spAutoFit/>
          </a:bodyPr>
          <a:lstStyle/>
          <a:p>
            <a:r>
              <a:rPr lang="nb-NO" sz="2400" b="1" dirty="0" smtClean="0">
                <a:solidFill>
                  <a:srgbClr val="92D050"/>
                </a:solidFill>
              </a:rPr>
              <a:t>&lt;</a:t>
            </a:r>
            <a:endParaRPr lang="nb-NO" sz="2400" b="1" dirty="0">
              <a:solidFill>
                <a:srgbClr val="92D050"/>
              </a:solidFill>
            </a:endParaRPr>
          </a:p>
        </p:txBody>
      </p:sp>
      <p:sp>
        <p:nvSpPr>
          <p:cNvPr id="36" name="Rectangle 35"/>
          <p:cNvSpPr/>
          <p:nvPr/>
        </p:nvSpPr>
        <p:spPr>
          <a:xfrm>
            <a:off x="5107461" y="5880435"/>
            <a:ext cx="6301946" cy="646331"/>
          </a:xfrm>
          <a:prstGeom prst="rect">
            <a:avLst/>
          </a:prstGeom>
        </p:spPr>
        <p:txBody>
          <a:bodyPr wrap="square">
            <a:spAutoFit/>
          </a:bodyPr>
          <a:lstStyle/>
          <a:p>
            <a:pPr algn="ctr"/>
            <a:r>
              <a:rPr lang="nb-NO" spc="100" dirty="0" smtClean="0">
                <a:latin typeface="Book Antiqua" pitchFamily="18" charset="0"/>
              </a:rPr>
              <a:t>Put in your own bucket ARN twice at bottom.</a:t>
            </a:r>
          </a:p>
          <a:p>
            <a:pPr algn="ctr"/>
            <a:r>
              <a:rPr lang="nb-NO" b="1" spc="100" dirty="0" smtClean="0">
                <a:solidFill>
                  <a:srgbClr val="FF0000"/>
                </a:solidFill>
                <a:latin typeface="Book Antiqua" pitchFamily="18" charset="0"/>
              </a:rPr>
              <a:t>Don’t delete </a:t>
            </a:r>
            <a:r>
              <a:rPr lang="nb-NO" b="1" u="sng" spc="100" dirty="0" smtClean="0">
                <a:solidFill>
                  <a:srgbClr val="FF0000"/>
                </a:solidFill>
                <a:latin typeface="Book Antiqua" pitchFamily="18" charset="0"/>
              </a:rPr>
              <a:t> /*</a:t>
            </a:r>
            <a:r>
              <a:rPr lang="nb-NO" b="1" spc="100" dirty="0" smtClean="0">
                <a:solidFill>
                  <a:srgbClr val="FF0000"/>
                </a:solidFill>
                <a:latin typeface="Book Antiqua" pitchFamily="18" charset="0"/>
              </a:rPr>
              <a:t> </a:t>
            </a:r>
            <a:endParaRPr lang="nb-NO" b="1" dirty="0">
              <a:solidFill>
                <a:srgbClr val="FF0000"/>
              </a:solidFill>
            </a:endParaRPr>
          </a:p>
        </p:txBody>
      </p:sp>
      <p:sp>
        <p:nvSpPr>
          <p:cNvPr id="37" name="TextBox 36"/>
          <p:cNvSpPr txBox="1"/>
          <p:nvPr/>
        </p:nvSpPr>
        <p:spPr>
          <a:xfrm>
            <a:off x="1696996" y="3583461"/>
            <a:ext cx="3566978" cy="3046988"/>
          </a:xfrm>
          <a:prstGeom prst="rect">
            <a:avLst/>
          </a:prstGeom>
          <a:noFill/>
          <a:ln w="25400">
            <a:solidFill>
              <a:srgbClr val="92D050"/>
            </a:solidFill>
          </a:ln>
        </p:spPr>
        <p:txBody>
          <a:bodyPr wrap="square" rtlCol="0">
            <a:spAutoFit/>
          </a:bodyPr>
          <a:lstStyle/>
          <a:p>
            <a:r>
              <a:rPr lang="nb-NO" sz="800" b="1" dirty="0" smtClean="0">
                <a:solidFill>
                  <a:srgbClr val="FF0000"/>
                </a:solidFill>
                <a:latin typeface="Consolas" pitchFamily="49" charset="0"/>
              </a:rPr>
              <a:t>{</a:t>
            </a:r>
          </a:p>
          <a:p>
            <a:r>
              <a:rPr lang="nb-NO" sz="800" b="1" dirty="0" smtClean="0">
                <a:solidFill>
                  <a:srgbClr val="FF0000"/>
                </a:solidFill>
                <a:latin typeface="Consolas" pitchFamily="49" charset="0"/>
              </a:rPr>
              <a:t>    "Version": "2012-10-17",</a:t>
            </a:r>
          </a:p>
          <a:p>
            <a:r>
              <a:rPr lang="nb-NO" sz="800" b="1" dirty="0" smtClean="0">
                <a:solidFill>
                  <a:srgbClr val="FF0000"/>
                </a:solidFill>
                <a:latin typeface="Consolas" pitchFamily="49" charset="0"/>
              </a:rPr>
              <a:t>    "Statement": [</a:t>
            </a:r>
          </a:p>
          <a:p>
            <a:r>
              <a:rPr lang="nb-NO" sz="800" b="1" dirty="0" smtClean="0">
                <a:solidFill>
                  <a:srgbClr val="FF0000"/>
                </a:solidFill>
                <a:latin typeface="Consolas" pitchFamily="49" charset="0"/>
              </a:rPr>
              <a:t>        {</a:t>
            </a:r>
          </a:p>
          <a:p>
            <a:r>
              <a:rPr lang="nb-NO" sz="800" b="1" dirty="0" smtClean="0">
                <a:solidFill>
                  <a:srgbClr val="FF0000"/>
                </a:solidFill>
                <a:latin typeface="Consolas" pitchFamily="49" charset="0"/>
              </a:rPr>
              <a:t>            "Effect": "Allow",</a:t>
            </a:r>
          </a:p>
          <a:p>
            <a:r>
              <a:rPr lang="nb-NO" sz="800" b="1" dirty="0" smtClean="0">
                <a:solidFill>
                  <a:srgbClr val="FF0000"/>
                </a:solidFill>
                <a:latin typeface="Consolas" pitchFamily="49" charset="0"/>
              </a:rPr>
              <a:t>            "Action": [</a:t>
            </a:r>
          </a:p>
          <a:p>
            <a:r>
              <a:rPr lang="nb-NO" sz="800" b="1" dirty="0" smtClean="0">
                <a:solidFill>
                  <a:srgbClr val="FF0000"/>
                </a:solidFill>
                <a:latin typeface="Consolas" pitchFamily="49" charset="0"/>
              </a:rPr>
              <a:t>                "s3:PutObject",</a:t>
            </a:r>
          </a:p>
          <a:p>
            <a:r>
              <a:rPr lang="nb-NO" sz="800" b="1" dirty="0" smtClean="0">
                <a:solidFill>
                  <a:srgbClr val="FF0000"/>
                </a:solidFill>
                <a:latin typeface="Consolas" pitchFamily="49" charset="0"/>
              </a:rPr>
              <a:t>                "s3:GetObject",</a:t>
            </a:r>
          </a:p>
          <a:p>
            <a:r>
              <a:rPr lang="nb-NO" sz="800" b="1" dirty="0" smtClean="0">
                <a:solidFill>
                  <a:srgbClr val="FF0000"/>
                </a:solidFill>
                <a:latin typeface="Consolas" pitchFamily="49" charset="0"/>
              </a:rPr>
              <a:t>                "s3:AbortMultipartUpload",</a:t>
            </a:r>
          </a:p>
          <a:p>
            <a:r>
              <a:rPr lang="nb-NO" sz="800" b="1" dirty="0" smtClean="0">
                <a:solidFill>
                  <a:srgbClr val="FF0000"/>
                </a:solidFill>
                <a:latin typeface="Consolas" pitchFamily="49" charset="0"/>
              </a:rPr>
              <a:t>                "s3:DeleteObjectVersion",</a:t>
            </a:r>
          </a:p>
          <a:p>
            <a:r>
              <a:rPr lang="nb-NO" sz="800" b="1" dirty="0" smtClean="0">
                <a:solidFill>
                  <a:srgbClr val="FF0000"/>
                </a:solidFill>
                <a:latin typeface="Consolas" pitchFamily="49" charset="0"/>
              </a:rPr>
              <a:t>                "s3:ListBucketVersions",</a:t>
            </a:r>
          </a:p>
          <a:p>
            <a:r>
              <a:rPr lang="nb-NO" sz="800" b="1" dirty="0" smtClean="0">
                <a:solidFill>
                  <a:srgbClr val="FF0000"/>
                </a:solidFill>
                <a:latin typeface="Consolas" pitchFamily="49" charset="0"/>
              </a:rPr>
              <a:t>                "s3:ListBucket",</a:t>
            </a:r>
          </a:p>
          <a:p>
            <a:r>
              <a:rPr lang="nb-NO" sz="800" b="1" dirty="0" smtClean="0">
                <a:solidFill>
                  <a:srgbClr val="FF0000"/>
                </a:solidFill>
                <a:latin typeface="Consolas" pitchFamily="49" charset="0"/>
              </a:rPr>
              <a:t>                "s3:GetBucketVersioning",</a:t>
            </a:r>
          </a:p>
          <a:p>
            <a:r>
              <a:rPr lang="nb-NO" sz="800" b="1" dirty="0" smtClean="0">
                <a:solidFill>
                  <a:srgbClr val="FF0000"/>
                </a:solidFill>
                <a:latin typeface="Consolas" pitchFamily="49" charset="0"/>
              </a:rPr>
              <a:t>                "s3:DeleteObject",</a:t>
            </a:r>
          </a:p>
          <a:p>
            <a:r>
              <a:rPr lang="nb-NO" sz="800" b="1" dirty="0" smtClean="0">
                <a:solidFill>
                  <a:srgbClr val="FF0000"/>
                </a:solidFill>
                <a:latin typeface="Consolas" pitchFamily="49" charset="0"/>
              </a:rPr>
              <a:t>                "s3:PutBucketVersioning",</a:t>
            </a:r>
          </a:p>
          <a:p>
            <a:r>
              <a:rPr lang="nb-NO" sz="800" b="1" dirty="0" smtClean="0">
                <a:solidFill>
                  <a:srgbClr val="FF0000"/>
                </a:solidFill>
                <a:latin typeface="Consolas" pitchFamily="49" charset="0"/>
              </a:rPr>
              <a:t>                "s3:GetObjectVersion"</a:t>
            </a:r>
          </a:p>
          <a:p>
            <a:r>
              <a:rPr lang="nb-NO" sz="800" b="1" dirty="0" smtClean="0">
                <a:solidFill>
                  <a:srgbClr val="FF0000"/>
                </a:solidFill>
                <a:latin typeface="Consolas" pitchFamily="49" charset="0"/>
              </a:rPr>
              <a:t>            ],</a:t>
            </a:r>
          </a:p>
          <a:p>
            <a:r>
              <a:rPr lang="nb-NO" sz="800" b="1" dirty="0" smtClean="0">
                <a:solidFill>
                  <a:srgbClr val="FF0000"/>
                </a:solidFill>
                <a:latin typeface="Consolas" pitchFamily="49" charset="0"/>
              </a:rPr>
              <a:t>            "Resource": [</a:t>
            </a:r>
          </a:p>
          <a:p>
            <a:r>
              <a:rPr lang="nb-NO" sz="800" b="1" dirty="0" smtClean="0">
                <a:solidFill>
                  <a:srgbClr val="FF0000"/>
                </a:solidFill>
                <a:latin typeface="Consolas" pitchFamily="49" charset="0"/>
              </a:rPr>
              <a:t>                "arn:aws:s3:::mys3-example-bucket",</a:t>
            </a:r>
          </a:p>
          <a:p>
            <a:r>
              <a:rPr lang="nb-NO" sz="800" b="1" dirty="0" smtClean="0">
                <a:solidFill>
                  <a:srgbClr val="FF0000"/>
                </a:solidFill>
                <a:latin typeface="Consolas" pitchFamily="49" charset="0"/>
              </a:rPr>
              <a:t>                "arn:aws:s3:::mys3-example-bucket/*"</a:t>
            </a:r>
          </a:p>
          <a:p>
            <a:r>
              <a:rPr lang="nb-NO" sz="800" b="1" dirty="0" smtClean="0">
                <a:solidFill>
                  <a:srgbClr val="FF0000"/>
                </a:solidFill>
                <a:latin typeface="Consolas" pitchFamily="49" charset="0"/>
              </a:rPr>
              <a:t>            ]</a:t>
            </a:r>
          </a:p>
          <a:p>
            <a:r>
              <a:rPr lang="nb-NO" sz="800" b="1" dirty="0" smtClean="0">
                <a:solidFill>
                  <a:srgbClr val="FF0000"/>
                </a:solidFill>
                <a:latin typeface="Consolas" pitchFamily="49" charset="0"/>
              </a:rPr>
              <a:t>        }</a:t>
            </a:r>
          </a:p>
          <a:p>
            <a:r>
              <a:rPr lang="nb-NO" sz="800" b="1" dirty="0" smtClean="0">
                <a:solidFill>
                  <a:srgbClr val="FF0000"/>
                </a:solidFill>
                <a:latin typeface="Consolas" pitchFamily="49" charset="0"/>
              </a:rPr>
              <a:t>    ]</a:t>
            </a:r>
          </a:p>
          <a:p>
            <a:r>
              <a:rPr lang="nb-NO" sz="800" b="1" dirty="0" smtClean="0">
                <a:solidFill>
                  <a:srgbClr val="FF0000"/>
                </a:solidFill>
                <a:latin typeface="Consolas" pitchFamily="49" charset="0"/>
              </a:rPr>
              <a:t>}</a:t>
            </a:r>
            <a:endParaRPr lang="nb-NO" sz="800" b="1" dirty="0">
              <a:solidFill>
                <a:srgbClr val="FF0000"/>
              </a:solidFill>
              <a:latin typeface="Consolas" pitchFamily="49" charset="0"/>
            </a:endParaRPr>
          </a:p>
        </p:txBody>
      </p:sp>
      <p:sp>
        <p:nvSpPr>
          <p:cNvPr id="40" name="TextBox 39"/>
          <p:cNvSpPr txBox="1"/>
          <p:nvPr/>
        </p:nvSpPr>
        <p:spPr>
          <a:xfrm>
            <a:off x="4860322" y="3575200"/>
            <a:ext cx="313038" cy="461665"/>
          </a:xfrm>
          <a:prstGeom prst="rect">
            <a:avLst/>
          </a:prstGeom>
          <a:noFill/>
        </p:spPr>
        <p:txBody>
          <a:bodyPr wrap="square" rtlCol="0">
            <a:spAutoFit/>
          </a:bodyPr>
          <a:lstStyle/>
          <a:p>
            <a:r>
              <a:rPr lang="nb-NO" sz="2400" b="1" dirty="0" smtClean="0">
                <a:solidFill>
                  <a:srgbClr val="92D050"/>
                </a:solidFill>
              </a:rPr>
              <a:t>3</a:t>
            </a:r>
            <a:endParaRPr lang="nb-NO" sz="2400" b="1" dirty="0">
              <a:solidFill>
                <a:srgbClr val="92D050"/>
              </a:solidFill>
            </a:endParaRPr>
          </a:p>
        </p:txBody>
      </p:sp>
    </p:spTree>
    <p:extLst>
      <p:ext uri="{BB962C8B-B14F-4D97-AF65-F5344CB8AC3E}">
        <p14:creationId xmlns:p14="http://schemas.microsoft.com/office/powerpoint/2010/main" xmlns="" val="2806257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ktangel 18">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 y="1"/>
            <a:ext cx="12188725"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b-NO" dirty="0"/>
          </a:p>
        </p:txBody>
      </p:sp>
      <p:pic>
        <p:nvPicPr>
          <p:cNvPr id="4104" name="Picture 8" descr="Silver Hard Drive Interals"/>
          <p:cNvPicPr>
            <a:picLocks noChangeAspect="1" noChangeArrowheads="1"/>
          </p:cNvPicPr>
          <p:nvPr/>
        </p:nvPicPr>
        <p:blipFill>
          <a:blip r:embed="rId3"/>
          <a:stretch>
            <a:fillRect/>
          </a:stretch>
        </p:blipFill>
        <p:spPr bwMode="auto">
          <a:xfrm>
            <a:off x="0" y="0"/>
            <a:ext cx="12192000" cy="6868844"/>
          </a:xfrm>
          <a:prstGeom prst="rect">
            <a:avLst/>
          </a:prstGeom>
          <a:noFill/>
        </p:spPr>
      </p:pic>
      <p:sp>
        <p:nvSpPr>
          <p:cNvPr id="24" name="Rectangle 23"/>
          <p:cNvSpPr/>
          <p:nvPr/>
        </p:nvSpPr>
        <p:spPr>
          <a:xfrm>
            <a:off x="9728886" y="411225"/>
            <a:ext cx="2474989" cy="978188"/>
          </a:xfrm>
          <a:prstGeom prst="rect">
            <a:avLst/>
          </a:prstGeom>
          <a:solidFill>
            <a:schemeClr val="tx1">
              <a:alpha val="84000"/>
            </a:schemeClr>
          </a:solidFill>
          <a:ln>
            <a:noFill/>
          </a:ln>
          <a:effectLst>
            <a:outerShdw blurRad="50800" dist="38100" dir="8100000" algn="tr" rotWithShape="0">
              <a:prstClr val="black">
                <a:alpha val="40000"/>
              </a:prstClr>
            </a:outerShdw>
          </a:effectLst>
          <a:scene3d>
            <a:camera prst="orthographicFront"/>
            <a:lightRig rig="threePt" dir="t"/>
          </a:scene3d>
          <a:sp3d>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9" name="Undertittel 2">
            <a:extLst>
              <a:ext uri="{FF2B5EF4-FFF2-40B4-BE49-F238E27FC236}">
                <a16:creationId xmlns:a16="http://schemas.microsoft.com/office/drawing/2014/main" xmlns="" id="{E9F6641D-ADF3-40BD-9BA3-E740E77C8826}"/>
              </a:ext>
            </a:extLst>
          </p:cNvPr>
          <p:cNvSpPr txBox="1">
            <a:spLocks/>
          </p:cNvSpPr>
          <p:nvPr/>
        </p:nvSpPr>
        <p:spPr>
          <a:xfrm>
            <a:off x="9863405" y="1012371"/>
            <a:ext cx="1443486" cy="25268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ts val="0"/>
              </a:spcBef>
              <a:spcAft>
                <a:spcPts val="200"/>
              </a:spcAft>
              <a:buClr>
                <a:schemeClr val="accent1"/>
              </a:buClr>
              <a:buSzPct val="100000"/>
              <a:buFont typeface="Tw Cen MT" panose="020B0602020104020603" pitchFamily="34" charset="0"/>
              <a:buNone/>
              <a:tabLst/>
              <a:defRPr/>
            </a:pPr>
            <a:r>
              <a:rPr kumimoji="0" lang="nb-NO" sz="1200" b="1" i="0" u="none" strike="noStrike" kern="1200" cap="none" normalizeH="0" noProof="0" dirty="0" smtClean="0">
                <a:ln>
                  <a:noFill/>
                </a:ln>
                <a:solidFill>
                  <a:srgbClr val="FFFFFF"/>
                </a:solidFill>
                <a:effectLst/>
                <a:uLnTx/>
                <a:uFillTx/>
                <a:latin typeface="Book Antiqua" pitchFamily="18" charset="0"/>
              </a:rPr>
              <a:t>Ove Bakken</a:t>
            </a:r>
            <a:endParaRPr kumimoji="0" lang="nb-NO" sz="1200" b="1" i="0" u="none" strike="noStrike" kern="1200" cap="none" normalizeH="0" noProof="0" dirty="0">
              <a:ln>
                <a:noFill/>
              </a:ln>
              <a:solidFill>
                <a:srgbClr val="FFFFFF"/>
              </a:solidFill>
              <a:effectLst/>
              <a:uLnTx/>
              <a:uFillTx/>
              <a:latin typeface="Book Antiqua" pitchFamily="18" charset="0"/>
            </a:endParaRPr>
          </a:p>
        </p:txBody>
      </p:sp>
      <p:cxnSp>
        <p:nvCxnSpPr>
          <p:cNvPr id="18" name="Straight Connector 17"/>
          <p:cNvCxnSpPr/>
          <p:nvPr/>
        </p:nvCxnSpPr>
        <p:spPr>
          <a:xfrm>
            <a:off x="9945992" y="962886"/>
            <a:ext cx="1965025" cy="152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31" name="Tittel 1">
            <a:extLst>
              <a:ext uri="{FF2B5EF4-FFF2-40B4-BE49-F238E27FC236}">
                <a16:creationId xmlns:a16="http://schemas.microsoft.com/office/drawing/2014/main" xmlns="" id="{DE3D84FB-5D02-47D2-98FD-4F01A02E2AEA}"/>
              </a:ext>
            </a:extLst>
          </p:cNvPr>
          <p:cNvSpPr txBox="1">
            <a:spLocks/>
          </p:cNvSpPr>
          <p:nvPr/>
        </p:nvSpPr>
        <p:spPr>
          <a:xfrm>
            <a:off x="0" y="0"/>
            <a:ext cx="10996551" cy="1828799"/>
          </a:xfrm>
          <a:prstGeom prst="rect">
            <a:avLst/>
          </a:prstGeom>
        </p:spPr>
        <p:txBody>
          <a:bodyPr vert="horz" lIns="91440" tIns="45720" rIns="91440" bIns="45720" rtlCol="0" anchor="ctr">
            <a:normAutofit/>
          </a:bodyPr>
          <a:lstStyle/>
          <a:p>
            <a:pPr lvl="0" algn="ctr" defTabSz="914400">
              <a:lnSpc>
                <a:spcPct val="80000"/>
              </a:lnSpc>
              <a:spcBef>
                <a:spcPct val="0"/>
              </a:spcBef>
            </a:pPr>
            <a:r>
              <a:rPr kumimoji="0" lang="nb-NO" sz="5400" b="0" i="0" u="none" strike="noStrike" kern="1200" cap="none" spc="200" normalizeH="0" noProof="0" dirty="0" smtClean="0">
                <a:ln>
                  <a:noFill/>
                </a:ln>
                <a:solidFill>
                  <a:schemeClr val="tx1"/>
                </a:solidFill>
                <a:effectLst/>
                <a:uLnTx/>
                <a:uFillTx/>
                <a:latin typeface="Book Antiqua" pitchFamily="18" charset="0"/>
                <a:ea typeface="+mj-ea"/>
                <a:cs typeface="+mj-cs"/>
              </a:rPr>
              <a:t>Setup IAM Policy</a:t>
            </a:r>
            <a:endParaRPr kumimoji="0" lang="nb-NO" sz="5400" b="0" i="0" u="none" strike="noStrike" kern="1200" cap="none" spc="200" normalizeH="0" baseline="0" noProof="0" dirty="0">
              <a:ln>
                <a:noFill/>
              </a:ln>
              <a:solidFill>
                <a:schemeClr val="tx1"/>
              </a:solidFill>
              <a:effectLst/>
              <a:uLnTx/>
              <a:uFillTx/>
              <a:latin typeface="Book Antiqua" pitchFamily="18" charset="0"/>
              <a:ea typeface="+mj-ea"/>
              <a:cs typeface="+mj-cs"/>
            </a:endParaRPr>
          </a:p>
        </p:txBody>
      </p:sp>
      <p:sp>
        <p:nvSpPr>
          <p:cNvPr id="32" name="Rectangle 31"/>
          <p:cNvSpPr/>
          <p:nvPr/>
        </p:nvSpPr>
        <p:spPr>
          <a:xfrm>
            <a:off x="997525" y="1738142"/>
            <a:ext cx="10634302" cy="369332"/>
          </a:xfrm>
          <a:prstGeom prst="rect">
            <a:avLst/>
          </a:prstGeom>
        </p:spPr>
        <p:txBody>
          <a:bodyPr wrap="square">
            <a:spAutoFit/>
          </a:bodyPr>
          <a:lstStyle/>
          <a:p>
            <a:pPr marL="342900" indent="-342900"/>
            <a:r>
              <a:rPr lang="nb-NO" spc="100" dirty="0" smtClean="0">
                <a:latin typeface="Book Antiqua" pitchFamily="18" charset="0"/>
              </a:rPr>
              <a:t>Give your policy a fitting name (1) and finish it. IAM should then say it’s created (2).</a:t>
            </a:r>
          </a:p>
        </p:txBody>
      </p:sp>
      <p:sp>
        <p:nvSpPr>
          <p:cNvPr id="12" name="Footer Placeholder 11"/>
          <p:cNvSpPr>
            <a:spLocks noGrp="1"/>
          </p:cNvSpPr>
          <p:nvPr>
            <p:ph type="ftr" sz="quarter" idx="11"/>
          </p:nvPr>
        </p:nvSpPr>
        <p:spPr/>
        <p:txBody>
          <a:bodyPr/>
          <a:lstStyle/>
          <a:p>
            <a:pPr rtl="0"/>
            <a:r>
              <a:rPr lang="nb-NO" noProof="0" smtClean="0"/>
              <a:t>Revision 2</a:t>
            </a:r>
            <a:endParaRPr lang="nb-NO" noProof="0" dirty="0"/>
          </a:p>
        </p:txBody>
      </p:sp>
      <p:sp>
        <p:nvSpPr>
          <p:cNvPr id="11" name="Tittel 1">
            <a:extLst>
              <a:ext uri="{FF2B5EF4-FFF2-40B4-BE49-F238E27FC236}">
                <a16:creationId xmlns:a16="http://schemas.microsoft.com/office/drawing/2014/main" xmlns="" id="{DE3D84FB-5D02-47D2-98FD-4F01A02E2AEA}"/>
              </a:ext>
            </a:extLst>
          </p:cNvPr>
          <p:cNvSpPr txBox="1">
            <a:spLocks/>
          </p:cNvSpPr>
          <p:nvPr/>
        </p:nvSpPr>
        <p:spPr>
          <a:xfrm>
            <a:off x="9863407" y="604065"/>
            <a:ext cx="2156307" cy="322770"/>
          </a:xfrm>
          <a:prstGeom prst="rect">
            <a:avLst/>
          </a:prstGeom>
        </p:spPr>
        <p:txBody>
          <a:bodyPr vert="horz" lIns="91440" tIns="45720" rIns="91440" bIns="45720" rtlCol="0" anchor="b">
            <a:noAutofit/>
          </a:bodyPr>
          <a:lstStyle/>
          <a:p>
            <a:pPr lvl="0" defTabSz="914400">
              <a:lnSpc>
                <a:spcPct val="80000"/>
              </a:lnSpc>
              <a:spcBef>
                <a:spcPct val="0"/>
              </a:spcBef>
              <a:defRPr/>
            </a:pPr>
            <a:r>
              <a:rPr lang="nb-NO" dirty="0" smtClean="0">
                <a:solidFill>
                  <a:srgbClr val="FFFFFF"/>
                </a:solidFill>
                <a:latin typeface="Book Antiqua" pitchFamily="18" charset="0"/>
              </a:rPr>
              <a:t>How To Use MyS3</a:t>
            </a:r>
            <a:endParaRPr kumimoji="0" lang="nb-NO" b="0" i="0" u="none" strike="noStrike" kern="1200" cap="none" normalizeH="0" noProof="0" dirty="0">
              <a:ln>
                <a:noFill/>
              </a:ln>
              <a:solidFill>
                <a:srgbClr val="FFFFFF"/>
              </a:solidFill>
              <a:effectLst/>
              <a:uLnTx/>
              <a:uFillTx/>
              <a:latin typeface="Book Antiqua" pitchFamily="18" charset="0"/>
              <a:ea typeface="+mj-ea"/>
              <a:cs typeface="+mj-cs"/>
            </a:endParaRPr>
          </a:p>
        </p:txBody>
      </p:sp>
      <p:pic>
        <p:nvPicPr>
          <p:cNvPr id="6146" name="Picture 2" descr="C:\Users\dreamy\Documents\MyS3 documentation\IAM 6.jpg"/>
          <p:cNvPicPr>
            <a:picLocks noChangeAspect="1" noChangeArrowheads="1"/>
          </p:cNvPicPr>
          <p:nvPr/>
        </p:nvPicPr>
        <p:blipFill>
          <a:blip r:embed="rId4"/>
          <a:srcRect l="7176" t="5760" r="8543" b="27914"/>
          <a:stretch>
            <a:fillRect/>
          </a:stretch>
        </p:blipFill>
        <p:spPr bwMode="auto">
          <a:xfrm>
            <a:off x="1057130" y="2478064"/>
            <a:ext cx="4929074" cy="2991557"/>
          </a:xfrm>
          <a:prstGeom prst="rect">
            <a:avLst/>
          </a:prstGeom>
          <a:noFill/>
          <a:ln w="25400">
            <a:solidFill>
              <a:srgbClr val="92D050"/>
            </a:solidFill>
          </a:ln>
        </p:spPr>
      </p:pic>
      <p:sp>
        <p:nvSpPr>
          <p:cNvPr id="22" name="TextBox 21"/>
          <p:cNvSpPr txBox="1"/>
          <p:nvPr/>
        </p:nvSpPr>
        <p:spPr>
          <a:xfrm>
            <a:off x="3451653" y="2446619"/>
            <a:ext cx="313038" cy="461665"/>
          </a:xfrm>
          <a:prstGeom prst="rect">
            <a:avLst/>
          </a:prstGeom>
          <a:noFill/>
        </p:spPr>
        <p:txBody>
          <a:bodyPr wrap="square" rtlCol="0">
            <a:spAutoFit/>
          </a:bodyPr>
          <a:lstStyle/>
          <a:p>
            <a:r>
              <a:rPr lang="nb-NO" sz="2400" b="1" dirty="0" smtClean="0">
                <a:solidFill>
                  <a:srgbClr val="92D050"/>
                </a:solidFill>
              </a:rPr>
              <a:t>1</a:t>
            </a:r>
            <a:endParaRPr lang="nb-NO" sz="2400" b="1" dirty="0">
              <a:solidFill>
                <a:srgbClr val="92D050"/>
              </a:solidFill>
            </a:endParaRPr>
          </a:p>
        </p:txBody>
      </p:sp>
      <p:sp>
        <p:nvSpPr>
          <p:cNvPr id="23" name="TextBox 22"/>
          <p:cNvSpPr txBox="1"/>
          <p:nvPr/>
        </p:nvSpPr>
        <p:spPr>
          <a:xfrm>
            <a:off x="4094201" y="3122123"/>
            <a:ext cx="366590" cy="461319"/>
          </a:xfrm>
          <a:prstGeom prst="rect">
            <a:avLst/>
          </a:prstGeom>
          <a:noFill/>
        </p:spPr>
        <p:txBody>
          <a:bodyPr wrap="square" rtlCol="0">
            <a:spAutoFit/>
          </a:bodyPr>
          <a:lstStyle/>
          <a:p>
            <a:r>
              <a:rPr lang="nb-NO" sz="2400" b="1" dirty="0" smtClean="0">
                <a:solidFill>
                  <a:srgbClr val="92D050"/>
                </a:solidFill>
              </a:rPr>
              <a:t>&lt;</a:t>
            </a:r>
            <a:endParaRPr lang="nb-NO" sz="2400" b="1" dirty="0">
              <a:solidFill>
                <a:srgbClr val="92D050"/>
              </a:solidFill>
            </a:endParaRPr>
          </a:p>
        </p:txBody>
      </p:sp>
      <p:pic>
        <p:nvPicPr>
          <p:cNvPr id="6147" name="Picture 3" descr="C:\Users\dreamy\Documents\MyS3 documentation\IAM 7.jpg"/>
          <p:cNvPicPr>
            <a:picLocks noChangeAspect="1" noChangeArrowheads="1"/>
          </p:cNvPicPr>
          <p:nvPr/>
        </p:nvPicPr>
        <p:blipFill>
          <a:blip r:embed="rId5"/>
          <a:srcRect l="3854" r="26702" b="45669"/>
          <a:stretch>
            <a:fillRect/>
          </a:stretch>
        </p:blipFill>
        <p:spPr bwMode="auto">
          <a:xfrm>
            <a:off x="6436746" y="2730503"/>
            <a:ext cx="4786613" cy="1963830"/>
          </a:xfrm>
          <a:prstGeom prst="rect">
            <a:avLst/>
          </a:prstGeom>
          <a:noFill/>
          <a:ln w="25400">
            <a:solidFill>
              <a:srgbClr val="92D050"/>
            </a:solidFill>
          </a:ln>
        </p:spPr>
      </p:pic>
      <p:sp>
        <p:nvSpPr>
          <p:cNvPr id="25" name="TextBox 24"/>
          <p:cNvSpPr txBox="1"/>
          <p:nvPr/>
        </p:nvSpPr>
        <p:spPr>
          <a:xfrm>
            <a:off x="10812157" y="2730823"/>
            <a:ext cx="313038" cy="461665"/>
          </a:xfrm>
          <a:prstGeom prst="rect">
            <a:avLst/>
          </a:prstGeom>
          <a:noFill/>
        </p:spPr>
        <p:txBody>
          <a:bodyPr wrap="square" rtlCol="0">
            <a:spAutoFit/>
          </a:bodyPr>
          <a:lstStyle/>
          <a:p>
            <a:r>
              <a:rPr lang="nb-NO" sz="2400" b="1" dirty="0" smtClean="0">
                <a:solidFill>
                  <a:srgbClr val="92D050"/>
                </a:solidFill>
              </a:rPr>
              <a:t>2</a:t>
            </a:r>
            <a:endParaRPr lang="nb-NO" sz="2400" b="1" dirty="0">
              <a:solidFill>
                <a:srgbClr val="92D050"/>
              </a:solidFill>
            </a:endParaRPr>
          </a:p>
        </p:txBody>
      </p:sp>
      <p:sp>
        <p:nvSpPr>
          <p:cNvPr id="26" name="Rectangle 25"/>
          <p:cNvSpPr/>
          <p:nvPr/>
        </p:nvSpPr>
        <p:spPr>
          <a:xfrm>
            <a:off x="6115574" y="4832059"/>
            <a:ext cx="6272198" cy="646331"/>
          </a:xfrm>
          <a:prstGeom prst="rect">
            <a:avLst/>
          </a:prstGeom>
        </p:spPr>
        <p:txBody>
          <a:bodyPr wrap="square">
            <a:spAutoFit/>
          </a:bodyPr>
          <a:lstStyle/>
          <a:p>
            <a:r>
              <a:rPr lang="nb-NO" spc="100" dirty="0" smtClean="0">
                <a:latin typeface="Book Antiqua" pitchFamily="18" charset="0"/>
              </a:rPr>
              <a:t>(The policy giving access to your S3 bucket now</a:t>
            </a:r>
          </a:p>
          <a:p>
            <a:r>
              <a:rPr lang="nb-NO" spc="100" dirty="0" smtClean="0">
                <a:latin typeface="Book Antiqua" pitchFamily="18" charset="0"/>
              </a:rPr>
              <a:t>exists, and only has to be added to MyS3’s user.)</a:t>
            </a:r>
          </a:p>
        </p:txBody>
      </p:sp>
    </p:spTree>
    <p:extLst>
      <p:ext uri="{BB962C8B-B14F-4D97-AF65-F5344CB8AC3E}">
        <p14:creationId xmlns:p14="http://schemas.microsoft.com/office/powerpoint/2010/main" xmlns="" val="28062570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f22378848_win32">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Office_36806131_TF22378848.potx" id="{7BDC147E-176A-4D98-8CC4-64128EFA1A5C}" vid="{2F9CCCA7-5DF8-4474-972E-AC4DFBF24487}"/>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tf22378848_win32</Template>
  <TotalTime>0</TotalTime>
  <Words>1650</Words>
  <Application>Microsoft Office PowerPoint</Application>
  <PresentationFormat>Custom</PresentationFormat>
  <Paragraphs>251</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tf22378848_win32</vt:lpstr>
      <vt:lpstr>How To Use MyS3</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2020-08-25T16:45:25Z</dcterms:created>
  <dcterms:modified xsi:type="dcterms:W3CDTF">2020-09-07T06:28:10Z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