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4"/>
  </p:notesMasterIdLst>
  <p:handoutMasterIdLst>
    <p:handoutMasterId r:id="rId15"/>
  </p:handoutMasterIdLst>
  <p:sldIdLst>
    <p:sldId id="256" r:id="rId5"/>
    <p:sldId id="285" r:id="rId6"/>
    <p:sldId id="282" r:id="rId7"/>
    <p:sldId id="286" r:id="rId8"/>
    <p:sldId id="288" r:id="rId9"/>
    <p:sldId id="281" r:id="rId10"/>
    <p:sldId id="287" r:id="rId11"/>
    <p:sldId id="289" r:id="rId12"/>
    <p:sldId id="280" r:id="rId13"/>
  </p:sldIdLst>
  <p:sldSz cx="12192000" cy="6858000"/>
  <p:notesSz cx="6858000" cy="9144000"/>
  <p:defaultTextStyle>
    <a:defPPr rtl="0">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34587" autoAdjust="0"/>
    <p:restoredTop sz="96279" autoAdjust="0"/>
  </p:normalViewPr>
  <p:slideViewPr>
    <p:cSldViewPr snapToGrid="0">
      <p:cViewPr varScale="1">
        <p:scale>
          <a:sx n="116" d="100"/>
          <a:sy n="116" d="100"/>
        </p:scale>
        <p:origin x="-14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6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overskrif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b-NO" dirty="0"/>
          </a:p>
        </p:txBody>
      </p:sp>
      <p:sp>
        <p:nvSpPr>
          <p:cNvPr id="3" name="Plassholder for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6AF176E-8449-4E9A-B9D3-D6CAE0AFC9F0}" type="datetime1">
              <a:rPr lang="nb-NO" smtClean="0"/>
              <a:pPr rtl="0"/>
              <a:t>07.09.2020</a:t>
            </a:fld>
            <a:endParaRPr lang="nb-NO" dirty="0"/>
          </a:p>
        </p:txBody>
      </p:sp>
      <p:sp>
        <p:nvSpPr>
          <p:cNvPr id="4" name="Plassholder for bunn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b-NO" dirty="0"/>
          </a:p>
        </p:txBody>
      </p:sp>
      <p:sp>
        <p:nvSpPr>
          <p:cNvPr id="5" name="Plassholder for lysbil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nb-NO" smtClean="0"/>
              <a:pPr rtl="0"/>
              <a:t>‹#›</a:t>
            </a:fld>
            <a:endParaRPr lang="nb-NO" dirty="0"/>
          </a:p>
        </p:txBody>
      </p:sp>
    </p:spTree>
    <p:extLst>
      <p:ext uri="{BB962C8B-B14F-4D97-AF65-F5344CB8AC3E}">
        <p14:creationId xmlns:p14="http://schemas.microsoft.com/office/powerpoint/2010/main" xmlns="" val="2733249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b-NO" noProof="0" dirty="0"/>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5F3CB-328D-49CF-9C0E-25E04AEFF820}" type="datetime1">
              <a:rPr lang="nb-NO" smtClean="0"/>
              <a:pPr/>
              <a:t>07.09.2020</a:t>
            </a:fld>
            <a:endParaRPr lang="nb-NO" dirty="0"/>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b-NO" noProof="0" dirty="0"/>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b-NO" noProof="0" dirty="0"/>
              <a:t>Klikk for å redigere tekststiler i malen</a:t>
            </a:r>
          </a:p>
          <a:p>
            <a:pPr lvl="1" rtl="0"/>
            <a:r>
              <a:rPr lang="nb-NO" noProof="0" dirty="0"/>
              <a:t>Andre nivå</a:t>
            </a:r>
          </a:p>
          <a:p>
            <a:pPr lvl="2" rtl="0"/>
            <a:r>
              <a:rPr lang="nb-NO" noProof="0" dirty="0"/>
              <a:t>Tredje nivå</a:t>
            </a:r>
          </a:p>
          <a:p>
            <a:pPr lvl="3" rtl="0"/>
            <a:r>
              <a:rPr lang="nb-NO" noProof="0" dirty="0"/>
              <a:t>Fjerde nivå</a:t>
            </a:r>
          </a:p>
          <a:p>
            <a:pPr lvl="4" rtl="0"/>
            <a:r>
              <a:rPr lang="nb-NO" noProof="0" dirty="0"/>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b-NO" noProof="0" dirty="0"/>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nb-NO" noProof="0" smtClean="0"/>
              <a:pPr rtl="0"/>
              <a:t>‹#›</a:t>
            </a:fld>
            <a:endParaRPr lang="nb-NO" noProof="0" dirty="0"/>
          </a:p>
        </p:txBody>
      </p:sp>
    </p:spTree>
    <p:extLst>
      <p:ext uri="{BB962C8B-B14F-4D97-AF65-F5344CB8AC3E}">
        <p14:creationId xmlns:p14="http://schemas.microsoft.com/office/powerpoint/2010/main" xmlns=""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1</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2</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3</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4</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5</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6</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7</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8</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9</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sp>
        <p:nvSpPr>
          <p:cNvPr id="10" name="Rektangel 9"/>
          <p:cNvSpPr/>
          <p:nvPr/>
        </p:nvSpPr>
        <p:spPr>
          <a:xfrm>
            <a:off x="0" y="1"/>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lipse 5"/>
          <p:cNvSpPr/>
          <p:nvPr/>
        </p:nvSpPr>
        <p:spPr>
          <a:xfrm>
            <a:off x="-2" y="1"/>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tel 1"/>
          <p:cNvSpPr>
            <a:spLocks noGrp="1"/>
          </p:cNvSpPr>
          <p:nvPr>
            <p:ph type="ctrTitle"/>
          </p:nvPr>
        </p:nvSpPr>
        <p:spPr>
          <a:xfrm>
            <a:off x="457201" y="4960137"/>
            <a:ext cx="7772400" cy="1463040"/>
          </a:xfrm>
        </p:spPr>
        <p:txBody>
          <a:bodyPr rtlCol="0" anchor="ctr">
            <a:normAutofit/>
          </a:bodyPr>
          <a:lstStyle>
            <a:lvl1pPr algn="r">
              <a:defRPr sz="5000" spc="200" baseline="0"/>
            </a:lvl1pPr>
          </a:lstStyle>
          <a:p>
            <a:pPr rtl="0"/>
            <a:r>
              <a:rPr lang="en-US" noProof="0" smtClean="0"/>
              <a:t>Click to edit Master title style</a:t>
            </a:r>
            <a:endParaRPr lang="nb-NO" noProof="0" dirty="0"/>
          </a:p>
        </p:txBody>
      </p:sp>
      <p:sp>
        <p:nvSpPr>
          <p:cNvPr id="3" name="Undertittel 2"/>
          <p:cNvSpPr>
            <a:spLocks noGrp="1"/>
          </p:cNvSpPr>
          <p:nvPr>
            <p:ph type="subTitle" idx="1"/>
          </p:nvPr>
        </p:nvSpPr>
        <p:spPr>
          <a:xfrm>
            <a:off x="8610602"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smtClean="0"/>
              <a:t>Click to edit Master subtitle style</a:t>
            </a:r>
            <a:endParaRPr lang="nb-NO" noProof="0" dirty="0"/>
          </a:p>
        </p:txBody>
      </p:sp>
      <p:sp>
        <p:nvSpPr>
          <p:cNvPr id="4" name="Plassholder for dato 3"/>
          <p:cNvSpPr>
            <a:spLocks noGrp="1"/>
          </p:cNvSpPr>
          <p:nvPr>
            <p:ph type="dt" sz="half" idx="10"/>
          </p:nvPr>
        </p:nvSpPr>
        <p:spPr/>
        <p:txBody>
          <a:bodyPr rtlCol="0"/>
          <a:lstStyle>
            <a:lvl1pPr algn="l">
              <a:defRPr/>
            </a:lvl1pPr>
          </a:lstStyle>
          <a:p>
            <a:pPr rtl="0"/>
            <a:fld id="{BD329084-D267-4EFC-B9D4-8C1B90E35FE7}" type="datetime1">
              <a:rPr lang="nb-NO" noProof="0" smtClean="0"/>
              <a:t>07.09.2020</a:t>
            </a:fld>
            <a:endParaRPr lang="nb-NO" noProof="0" dirty="0"/>
          </a:p>
        </p:txBody>
      </p:sp>
      <p:sp>
        <p:nvSpPr>
          <p:cNvPr id="5" name="Plassholder for bunntekst 4"/>
          <p:cNvSpPr>
            <a:spLocks noGrp="1"/>
          </p:cNvSpPr>
          <p:nvPr>
            <p:ph type="ftr" sz="quarter" idx="11"/>
          </p:nvPr>
        </p:nvSpPr>
        <p:spPr/>
        <p:txBody>
          <a:bodyPr rtlCol="0"/>
          <a:lstStyle/>
          <a:p>
            <a:pPr rtl="0"/>
            <a:r>
              <a:rPr lang="nb-NO" noProof="0" smtClean="0"/>
              <a:t>Revision 2</a:t>
            </a:r>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cxnSp>
        <p:nvCxnSpPr>
          <p:cNvPr id="8" name="Rett linje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tel og 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rtlCol="0"/>
          <a:lstStyle/>
          <a:p>
            <a:pPr rtl="0"/>
            <a:r>
              <a:rPr lang="en-US" noProof="0" smtClean="0"/>
              <a:t>Click to edit Master title style</a:t>
            </a:r>
            <a:endParaRPr lang="nb-NO" noProof="0" dirty="0"/>
          </a:p>
        </p:txBody>
      </p:sp>
      <p:sp>
        <p:nvSpPr>
          <p:cNvPr id="3" name="Plassholder for loddrett tekst 2"/>
          <p:cNvSpPr>
            <a:spLocks noGrp="1"/>
          </p:cNvSpPr>
          <p:nvPr>
            <p:ph type="body" orient="vert" idx="1"/>
          </p:nvPr>
        </p:nvSpPr>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4" name="Plassholder for dato 3"/>
          <p:cNvSpPr>
            <a:spLocks noGrp="1"/>
          </p:cNvSpPr>
          <p:nvPr>
            <p:ph type="dt" sz="half" idx="10"/>
          </p:nvPr>
        </p:nvSpPr>
        <p:spPr/>
        <p:txBody>
          <a:bodyPr rtlCol="0"/>
          <a:lstStyle/>
          <a:p>
            <a:pPr rtl="0"/>
            <a:fld id="{AEDF469D-D1A9-4589-B527-81771C766218}" type="datetime1">
              <a:rPr lang="nb-NO" noProof="0" smtClean="0"/>
              <a:t>07.09.2020</a:t>
            </a:fld>
            <a:endParaRPr lang="nb-NO" noProof="0" dirty="0"/>
          </a:p>
        </p:txBody>
      </p:sp>
      <p:sp>
        <p:nvSpPr>
          <p:cNvPr id="5" name="Plassholder for bunntekst 4"/>
          <p:cNvSpPr>
            <a:spLocks noGrp="1"/>
          </p:cNvSpPr>
          <p:nvPr>
            <p:ph type="ftr" sz="quarter" idx="11"/>
          </p:nvPr>
        </p:nvSpPr>
        <p:spPr/>
        <p:txBody>
          <a:bodyPr rtlCol="0"/>
          <a:lstStyle/>
          <a:p>
            <a:pPr rtl="0"/>
            <a:r>
              <a:rPr lang="nb-NO" noProof="0" smtClean="0"/>
              <a:t>Revision 2</a:t>
            </a:r>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1" y="762000"/>
            <a:ext cx="2628900" cy="5410200"/>
          </a:xfrm>
        </p:spPr>
        <p:txBody>
          <a:bodyPr vert="eaVert" lIns="45720" tIns="91440" rIns="45720" bIns="91440" rtlCol="0"/>
          <a:lstStyle/>
          <a:p>
            <a:pPr rtl="0"/>
            <a:r>
              <a:rPr lang="en-US" noProof="0" smtClean="0"/>
              <a:t>Click to edit Master title style</a:t>
            </a:r>
            <a:endParaRPr lang="nb-NO" noProof="0" dirty="0"/>
          </a:p>
        </p:txBody>
      </p:sp>
      <p:sp>
        <p:nvSpPr>
          <p:cNvPr id="3" name="Plassholder for loddrett tekst 2"/>
          <p:cNvSpPr>
            <a:spLocks noGrp="1"/>
          </p:cNvSpPr>
          <p:nvPr>
            <p:ph type="body" orient="vert" idx="1"/>
          </p:nvPr>
        </p:nvSpPr>
        <p:spPr>
          <a:xfrm>
            <a:off x="990602" y="762000"/>
            <a:ext cx="7581900" cy="5410200"/>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4" name="Plassholder for dato 3"/>
          <p:cNvSpPr>
            <a:spLocks noGrp="1"/>
          </p:cNvSpPr>
          <p:nvPr>
            <p:ph type="dt" sz="half" idx="10"/>
          </p:nvPr>
        </p:nvSpPr>
        <p:spPr/>
        <p:txBody>
          <a:bodyPr rtlCol="0"/>
          <a:lstStyle/>
          <a:p>
            <a:pPr rtl="0"/>
            <a:fld id="{5EE027A0-7C11-4775-8266-3A8D67135B15}" type="datetime1">
              <a:rPr lang="nb-NO" noProof="0" smtClean="0"/>
              <a:t>07.09.2020</a:t>
            </a:fld>
            <a:endParaRPr lang="nb-NO" noProof="0" dirty="0"/>
          </a:p>
        </p:txBody>
      </p:sp>
      <p:sp>
        <p:nvSpPr>
          <p:cNvPr id="5" name="Plassholder for bunntekst 4"/>
          <p:cNvSpPr>
            <a:spLocks noGrp="1"/>
          </p:cNvSpPr>
          <p:nvPr>
            <p:ph type="ftr" sz="quarter" idx="11"/>
          </p:nvPr>
        </p:nvSpPr>
        <p:spPr/>
        <p:txBody>
          <a:bodyPr rtlCol="0"/>
          <a:lstStyle/>
          <a:p>
            <a:pPr rtl="0"/>
            <a:r>
              <a:rPr lang="nb-NO" noProof="0" smtClean="0"/>
              <a:t>Revision 2</a:t>
            </a:r>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cxnSp>
        <p:nvCxnSpPr>
          <p:cNvPr id="7" name="Rett linje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rtlCol="0"/>
          <a:lstStyle/>
          <a:p>
            <a:pPr rtl="0"/>
            <a:r>
              <a:rPr lang="en-US" noProof="0" smtClean="0"/>
              <a:t>Click to edit Master title style</a:t>
            </a:r>
            <a:endParaRPr lang="nb-NO" noProof="0" dirty="0"/>
          </a:p>
        </p:txBody>
      </p:sp>
      <p:sp>
        <p:nvSpPr>
          <p:cNvPr id="3" name="Plassholder for innhold 2"/>
          <p:cNvSpPr>
            <a:spLocks noGrp="1"/>
          </p:cNvSpPr>
          <p:nvPr>
            <p:ph idx="1"/>
          </p:nvPr>
        </p:nvSpPr>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4" name="Plassholder for dato 3"/>
          <p:cNvSpPr>
            <a:spLocks noGrp="1"/>
          </p:cNvSpPr>
          <p:nvPr>
            <p:ph type="dt" sz="half" idx="10"/>
          </p:nvPr>
        </p:nvSpPr>
        <p:spPr/>
        <p:txBody>
          <a:bodyPr rtlCol="0"/>
          <a:lstStyle/>
          <a:p>
            <a:pPr rtl="0"/>
            <a:fld id="{282C84FD-0FBD-493E-8246-0943EA86D8ED}" type="datetime1">
              <a:rPr lang="nb-NO" noProof="0" smtClean="0"/>
              <a:t>07.09.2020</a:t>
            </a:fld>
            <a:endParaRPr lang="nb-NO" noProof="0" dirty="0"/>
          </a:p>
        </p:txBody>
      </p:sp>
      <p:sp>
        <p:nvSpPr>
          <p:cNvPr id="5" name="Plassholder for bunntekst 4"/>
          <p:cNvSpPr>
            <a:spLocks noGrp="1"/>
          </p:cNvSpPr>
          <p:nvPr>
            <p:ph type="ftr" sz="quarter" idx="11"/>
          </p:nvPr>
        </p:nvSpPr>
        <p:spPr/>
        <p:txBody>
          <a:bodyPr rtlCol="0"/>
          <a:lstStyle/>
          <a:p>
            <a:pPr rtl="0"/>
            <a:r>
              <a:rPr lang="nb-NO" noProof="0" smtClean="0"/>
              <a:t>Revision 2</a:t>
            </a:r>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ndelingsoverskrift">
    <p:spTree>
      <p:nvGrpSpPr>
        <p:cNvPr id="1" name=""/>
        <p:cNvGrpSpPr/>
        <p:nvPr/>
      </p:nvGrpSpPr>
      <p:grpSpPr>
        <a:xfrm>
          <a:off x="0" y="0"/>
          <a:ext cx="0" cy="0"/>
          <a:chOff x="0" y="0"/>
          <a:chExt cx="0" cy="0"/>
        </a:xfrm>
      </p:grpSpPr>
      <p:sp>
        <p:nvSpPr>
          <p:cNvPr id="9" name="Rektangel 8"/>
          <p:cNvSpPr/>
          <p:nvPr/>
        </p:nvSpPr>
        <p:spPr>
          <a:xfrm>
            <a:off x="0" y="1"/>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lipse 5"/>
          <p:cNvSpPr/>
          <p:nvPr/>
        </p:nvSpPr>
        <p:spPr>
          <a:xfrm>
            <a:off x="-2" y="1"/>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tel 1"/>
          <p:cNvSpPr>
            <a:spLocks noGrp="1"/>
          </p:cNvSpPr>
          <p:nvPr>
            <p:ph type="title"/>
          </p:nvPr>
        </p:nvSpPr>
        <p:spPr>
          <a:xfrm>
            <a:off x="457201" y="4960137"/>
            <a:ext cx="7772400" cy="1463040"/>
          </a:xfrm>
        </p:spPr>
        <p:txBody>
          <a:bodyPr rtlCol="0" anchor="ctr">
            <a:normAutofit/>
          </a:bodyPr>
          <a:lstStyle>
            <a:lvl1pPr algn="r">
              <a:defRPr sz="5000" b="0" spc="200" baseline="0"/>
            </a:lvl1pPr>
          </a:lstStyle>
          <a:p>
            <a:pPr rtl="0"/>
            <a:r>
              <a:rPr lang="en-US" noProof="0" smtClean="0"/>
              <a:t>Click to edit Master title style</a:t>
            </a:r>
            <a:endParaRPr lang="nb-NO" noProof="0" dirty="0"/>
          </a:p>
        </p:txBody>
      </p:sp>
      <p:sp>
        <p:nvSpPr>
          <p:cNvPr id="3" name="Plassholder for tekst 2"/>
          <p:cNvSpPr>
            <a:spLocks noGrp="1"/>
          </p:cNvSpPr>
          <p:nvPr>
            <p:ph type="body" idx="1"/>
          </p:nvPr>
        </p:nvSpPr>
        <p:spPr>
          <a:xfrm>
            <a:off x="8610602"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smtClean="0"/>
              <a:t>Click to edit Master text styles</a:t>
            </a:r>
          </a:p>
        </p:txBody>
      </p:sp>
      <p:sp>
        <p:nvSpPr>
          <p:cNvPr id="4" name="Plassholder for dato 3"/>
          <p:cNvSpPr>
            <a:spLocks noGrp="1"/>
          </p:cNvSpPr>
          <p:nvPr>
            <p:ph type="dt" sz="half" idx="10"/>
          </p:nvPr>
        </p:nvSpPr>
        <p:spPr/>
        <p:txBody>
          <a:bodyPr rtlCol="0"/>
          <a:lstStyle/>
          <a:p>
            <a:pPr rtl="0"/>
            <a:fld id="{2261B367-D576-4C8C-B3F7-5CB6697FB59C}" type="datetime1">
              <a:rPr lang="nb-NO" noProof="0" smtClean="0"/>
              <a:t>07.09.2020</a:t>
            </a:fld>
            <a:endParaRPr lang="nb-NO" noProof="0" dirty="0"/>
          </a:p>
        </p:txBody>
      </p:sp>
      <p:sp>
        <p:nvSpPr>
          <p:cNvPr id="5" name="Plassholder for bunntekst 4"/>
          <p:cNvSpPr>
            <a:spLocks noGrp="1"/>
          </p:cNvSpPr>
          <p:nvPr>
            <p:ph type="ftr" sz="quarter" idx="11"/>
          </p:nvPr>
        </p:nvSpPr>
        <p:spPr/>
        <p:txBody>
          <a:bodyPr rtlCol="0"/>
          <a:lstStyle/>
          <a:p>
            <a:pPr rtl="0"/>
            <a:r>
              <a:rPr lang="nb-NO" noProof="0" smtClean="0"/>
              <a:t>Revision 2</a:t>
            </a:r>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cxnSp>
        <p:nvCxnSpPr>
          <p:cNvPr id="8" name="Rett linje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a:xfrm>
            <a:off x="1024129" y="585216"/>
            <a:ext cx="9720073" cy="1499616"/>
          </a:xfrm>
        </p:spPr>
        <p:txBody>
          <a:bodyPr rtlCol="0"/>
          <a:lstStyle/>
          <a:p>
            <a:pPr rtl="0"/>
            <a:r>
              <a:rPr lang="en-US" noProof="0" smtClean="0"/>
              <a:t>Click to edit Master title style</a:t>
            </a:r>
            <a:endParaRPr lang="nb-NO" noProof="0" dirty="0"/>
          </a:p>
        </p:txBody>
      </p:sp>
      <p:sp>
        <p:nvSpPr>
          <p:cNvPr id="3" name="Plassholder for innhold 2"/>
          <p:cNvSpPr>
            <a:spLocks noGrp="1"/>
          </p:cNvSpPr>
          <p:nvPr>
            <p:ph sz="half" idx="1"/>
          </p:nvPr>
        </p:nvSpPr>
        <p:spPr>
          <a:xfrm>
            <a:off x="1024126" y="2286000"/>
            <a:ext cx="4754880" cy="4023360"/>
          </a:xfrm>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4" name="Plassholder for innhold 3"/>
          <p:cNvSpPr>
            <a:spLocks noGrp="1"/>
          </p:cNvSpPr>
          <p:nvPr>
            <p:ph sz="half" idx="2"/>
          </p:nvPr>
        </p:nvSpPr>
        <p:spPr>
          <a:xfrm>
            <a:off x="5989321" y="2286000"/>
            <a:ext cx="4754880" cy="4023360"/>
          </a:xfrm>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5" name="Plassholder for dato 4"/>
          <p:cNvSpPr>
            <a:spLocks noGrp="1"/>
          </p:cNvSpPr>
          <p:nvPr>
            <p:ph type="dt" sz="half" idx="10"/>
          </p:nvPr>
        </p:nvSpPr>
        <p:spPr/>
        <p:txBody>
          <a:bodyPr rtlCol="0"/>
          <a:lstStyle/>
          <a:p>
            <a:pPr rtl="0"/>
            <a:fld id="{08195529-C9C9-417E-BB6A-091A395BC15B}" type="datetime1">
              <a:rPr lang="nb-NO" noProof="0" smtClean="0"/>
              <a:t>07.09.2020</a:t>
            </a:fld>
            <a:endParaRPr lang="nb-NO" noProof="0" dirty="0"/>
          </a:p>
        </p:txBody>
      </p:sp>
      <p:sp>
        <p:nvSpPr>
          <p:cNvPr id="6" name="Plassholder for bunntekst 5"/>
          <p:cNvSpPr>
            <a:spLocks noGrp="1"/>
          </p:cNvSpPr>
          <p:nvPr>
            <p:ph type="ftr" sz="quarter" idx="11"/>
          </p:nvPr>
        </p:nvSpPr>
        <p:spPr/>
        <p:txBody>
          <a:bodyPr rtlCol="0"/>
          <a:lstStyle/>
          <a:p>
            <a:pPr rtl="0"/>
            <a:r>
              <a:rPr lang="nb-NO" noProof="0" smtClean="0"/>
              <a:t>Revision 2</a:t>
            </a:r>
            <a:endParaRPr lang="nb-NO" noProof="0" dirty="0"/>
          </a:p>
        </p:txBody>
      </p:sp>
      <p:sp>
        <p:nvSpPr>
          <p:cNvPr id="7" name="Plassholder for lysbildenummer 6"/>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tel 9"/>
          <p:cNvSpPr>
            <a:spLocks noGrp="1"/>
          </p:cNvSpPr>
          <p:nvPr>
            <p:ph type="title"/>
          </p:nvPr>
        </p:nvSpPr>
        <p:spPr/>
        <p:txBody>
          <a:bodyPr rtlCol="0"/>
          <a:lstStyle/>
          <a:p>
            <a:pPr rtl="0"/>
            <a:r>
              <a:rPr lang="en-US" noProof="0" smtClean="0"/>
              <a:t>Click to edit Master title style</a:t>
            </a:r>
            <a:endParaRPr lang="nb-NO" noProof="0" dirty="0"/>
          </a:p>
        </p:txBody>
      </p:sp>
      <p:sp>
        <p:nvSpPr>
          <p:cNvPr id="3" name="Plassholder for tekst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4" name="Plassholder for innhold 3"/>
          <p:cNvSpPr>
            <a:spLocks noGrp="1"/>
          </p:cNvSpPr>
          <p:nvPr>
            <p:ph sz="half" idx="2"/>
          </p:nvPr>
        </p:nvSpPr>
        <p:spPr>
          <a:xfrm>
            <a:off x="1024128" y="2967788"/>
            <a:ext cx="4754880" cy="3341572"/>
          </a:xfrm>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5" name="Plassholder for tekst 4"/>
          <p:cNvSpPr>
            <a:spLocks noGrp="1"/>
          </p:cNvSpPr>
          <p:nvPr>
            <p:ph type="body" sz="quarter" idx="3"/>
          </p:nvPr>
        </p:nvSpPr>
        <p:spPr>
          <a:xfrm>
            <a:off x="5990889"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noProof="0" smtClean="0"/>
              <a:t>Click to edit Master text styles</a:t>
            </a:r>
          </a:p>
        </p:txBody>
      </p:sp>
      <p:sp>
        <p:nvSpPr>
          <p:cNvPr id="6" name="Plassholder for innhold 5"/>
          <p:cNvSpPr>
            <a:spLocks noGrp="1"/>
          </p:cNvSpPr>
          <p:nvPr>
            <p:ph sz="quarter" idx="4"/>
          </p:nvPr>
        </p:nvSpPr>
        <p:spPr>
          <a:xfrm>
            <a:off x="5990889" y="2967788"/>
            <a:ext cx="4754880" cy="3341572"/>
          </a:xfrm>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7" name="Plassholder for dato 6"/>
          <p:cNvSpPr>
            <a:spLocks noGrp="1"/>
          </p:cNvSpPr>
          <p:nvPr>
            <p:ph type="dt" sz="half" idx="10"/>
          </p:nvPr>
        </p:nvSpPr>
        <p:spPr/>
        <p:txBody>
          <a:bodyPr rtlCol="0"/>
          <a:lstStyle/>
          <a:p>
            <a:pPr rtl="0"/>
            <a:fld id="{E055DFAA-B95F-4AB8-91D0-A0C64E8CC85F}" type="datetime1">
              <a:rPr lang="nb-NO" noProof="0" smtClean="0"/>
              <a:t>07.09.2020</a:t>
            </a:fld>
            <a:endParaRPr lang="nb-NO" noProof="0" dirty="0"/>
          </a:p>
        </p:txBody>
      </p:sp>
      <p:sp>
        <p:nvSpPr>
          <p:cNvPr id="8" name="Plassholder for bunntekst 7"/>
          <p:cNvSpPr>
            <a:spLocks noGrp="1"/>
          </p:cNvSpPr>
          <p:nvPr>
            <p:ph type="ftr" sz="quarter" idx="11"/>
          </p:nvPr>
        </p:nvSpPr>
        <p:spPr/>
        <p:txBody>
          <a:bodyPr rtlCol="0"/>
          <a:lstStyle/>
          <a:p>
            <a:pPr rtl="0"/>
            <a:r>
              <a:rPr lang="nb-NO" noProof="0" smtClean="0"/>
              <a:t>Revision 2</a:t>
            </a:r>
            <a:endParaRPr lang="nb-NO" noProof="0" dirty="0"/>
          </a:p>
        </p:txBody>
      </p:sp>
      <p:sp>
        <p:nvSpPr>
          <p:cNvPr id="9" name="Plassholder for lysbildenummer 8"/>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rtlCol="0"/>
          <a:lstStyle/>
          <a:p>
            <a:pPr rtl="0"/>
            <a:r>
              <a:rPr lang="en-US" noProof="0" smtClean="0"/>
              <a:t>Click to edit Master title style</a:t>
            </a:r>
            <a:endParaRPr lang="nb-NO" noProof="0" dirty="0"/>
          </a:p>
        </p:txBody>
      </p:sp>
      <p:sp>
        <p:nvSpPr>
          <p:cNvPr id="3" name="Plassholder for dato 2"/>
          <p:cNvSpPr>
            <a:spLocks noGrp="1"/>
          </p:cNvSpPr>
          <p:nvPr>
            <p:ph type="dt" sz="half" idx="10"/>
          </p:nvPr>
        </p:nvSpPr>
        <p:spPr/>
        <p:txBody>
          <a:bodyPr rtlCol="0"/>
          <a:lstStyle/>
          <a:p>
            <a:pPr rtl="0"/>
            <a:fld id="{7B1CA241-F5F5-4292-B452-5B009484C6D3}" type="datetime1">
              <a:rPr lang="nb-NO" noProof="0" smtClean="0"/>
              <a:t>07.09.2020</a:t>
            </a:fld>
            <a:endParaRPr lang="nb-NO" noProof="0" dirty="0"/>
          </a:p>
        </p:txBody>
      </p:sp>
      <p:sp>
        <p:nvSpPr>
          <p:cNvPr id="4" name="Plassholder for bunntekst 3"/>
          <p:cNvSpPr>
            <a:spLocks noGrp="1"/>
          </p:cNvSpPr>
          <p:nvPr>
            <p:ph type="ftr" sz="quarter" idx="11"/>
          </p:nvPr>
        </p:nvSpPr>
        <p:spPr/>
        <p:txBody>
          <a:bodyPr rtlCol="0"/>
          <a:lstStyle/>
          <a:p>
            <a:pPr rtl="0"/>
            <a:r>
              <a:rPr lang="nb-NO" noProof="0" smtClean="0"/>
              <a:t>Revision 2</a:t>
            </a:r>
            <a:endParaRPr lang="nb-NO" noProof="0" dirty="0"/>
          </a:p>
        </p:txBody>
      </p:sp>
      <p:sp>
        <p:nvSpPr>
          <p:cNvPr id="5" name="Plassholder for lysbildenummer 4"/>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rtlCol="0"/>
          <a:lstStyle/>
          <a:p>
            <a:pPr rtl="0"/>
            <a:fld id="{F758A22D-37C4-4B36-ADFA-0F3D249D8A95}" type="datetime1">
              <a:rPr lang="nb-NO" noProof="0" smtClean="0"/>
              <a:t>07.09.2020</a:t>
            </a:fld>
            <a:endParaRPr lang="nb-NO" noProof="0" dirty="0"/>
          </a:p>
        </p:txBody>
      </p:sp>
      <p:sp>
        <p:nvSpPr>
          <p:cNvPr id="3" name="Plassholder for bunntekst 2"/>
          <p:cNvSpPr>
            <a:spLocks noGrp="1"/>
          </p:cNvSpPr>
          <p:nvPr>
            <p:ph type="ftr" sz="quarter" idx="11"/>
          </p:nvPr>
        </p:nvSpPr>
        <p:spPr/>
        <p:txBody>
          <a:bodyPr rtlCol="0"/>
          <a:lstStyle/>
          <a:p>
            <a:pPr rtl="0"/>
            <a:r>
              <a:rPr lang="nb-NO" noProof="0" smtClean="0"/>
              <a:t>Revision 2</a:t>
            </a:r>
            <a:endParaRPr lang="nb-NO" noProof="0" dirty="0"/>
          </a:p>
        </p:txBody>
      </p:sp>
      <p:sp>
        <p:nvSpPr>
          <p:cNvPr id="4" name="Plassholder for lysbildenummer 3"/>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bildetekst">
    <p:spTree>
      <p:nvGrpSpPr>
        <p:cNvPr id="1" name=""/>
        <p:cNvGrpSpPr/>
        <p:nvPr/>
      </p:nvGrpSpPr>
      <p:grpSpPr>
        <a:xfrm>
          <a:off x="0" y="0"/>
          <a:ext cx="0" cy="0"/>
          <a:chOff x="0" y="0"/>
          <a:chExt cx="0" cy="0"/>
        </a:xfrm>
      </p:grpSpPr>
      <p:sp>
        <p:nvSpPr>
          <p:cNvPr id="8" name="Tittel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en-US" noProof="0" smtClean="0"/>
              <a:t>Click to edit Master title style</a:t>
            </a:r>
            <a:endParaRPr lang="nb-NO" noProof="0" dirty="0"/>
          </a:p>
        </p:txBody>
      </p:sp>
      <p:sp>
        <p:nvSpPr>
          <p:cNvPr id="3" name="Plassholder for innhold 2"/>
          <p:cNvSpPr>
            <a:spLocks noGrp="1"/>
          </p:cNvSpPr>
          <p:nvPr>
            <p:ph idx="1"/>
          </p:nvPr>
        </p:nvSpPr>
        <p:spPr>
          <a:xfrm>
            <a:off x="5714999" y="822960"/>
            <a:ext cx="5678425"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4" name="Plassholder for tekst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Plassholder for dato 4"/>
          <p:cNvSpPr>
            <a:spLocks noGrp="1"/>
          </p:cNvSpPr>
          <p:nvPr>
            <p:ph type="dt" sz="half" idx="10"/>
          </p:nvPr>
        </p:nvSpPr>
        <p:spPr/>
        <p:txBody>
          <a:bodyPr rtlCol="0"/>
          <a:lstStyle/>
          <a:p>
            <a:pPr rtl="0"/>
            <a:fld id="{7404950D-16E4-4CA0-B994-68253C466F40}" type="datetime1">
              <a:rPr lang="nb-NO" noProof="0" smtClean="0"/>
              <a:t>07.09.2020</a:t>
            </a:fld>
            <a:endParaRPr lang="nb-NO" noProof="0" dirty="0"/>
          </a:p>
        </p:txBody>
      </p:sp>
      <p:sp>
        <p:nvSpPr>
          <p:cNvPr id="6" name="Plassholder for bunntekst 5"/>
          <p:cNvSpPr>
            <a:spLocks noGrp="1"/>
          </p:cNvSpPr>
          <p:nvPr>
            <p:ph type="ftr" sz="quarter" idx="11"/>
          </p:nvPr>
        </p:nvSpPr>
        <p:spPr/>
        <p:txBody>
          <a:bodyPr rtlCol="0"/>
          <a:lstStyle/>
          <a:p>
            <a:pPr rtl="0"/>
            <a:r>
              <a:rPr lang="nb-NO" noProof="0" smtClean="0"/>
              <a:t>Revision 2</a:t>
            </a:r>
            <a:endParaRPr lang="nb-NO" noProof="0" dirty="0"/>
          </a:p>
        </p:txBody>
      </p:sp>
      <p:sp>
        <p:nvSpPr>
          <p:cNvPr id="7" name="Plassholder for lysbildenummer 6"/>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e med bildetekst">
    <p:spTree>
      <p:nvGrpSpPr>
        <p:cNvPr id="1" name=""/>
        <p:cNvGrpSpPr/>
        <p:nvPr/>
      </p:nvGrpSpPr>
      <p:grpSpPr>
        <a:xfrm>
          <a:off x="0" y="0"/>
          <a:ext cx="0" cy="0"/>
          <a:chOff x="0" y="0"/>
          <a:chExt cx="0" cy="0"/>
        </a:xfrm>
      </p:grpSpPr>
      <p:sp>
        <p:nvSpPr>
          <p:cNvPr id="2" name="Tittel 1"/>
          <p:cNvSpPr>
            <a:spLocks noGrp="1"/>
          </p:cNvSpPr>
          <p:nvPr>
            <p:ph type="title"/>
          </p:nvPr>
        </p:nvSpPr>
        <p:spPr>
          <a:xfrm>
            <a:off x="457201" y="4960138"/>
            <a:ext cx="7772400" cy="1463040"/>
          </a:xfrm>
        </p:spPr>
        <p:txBody>
          <a:bodyPr rtlCol="0" anchor="ctr">
            <a:normAutofit/>
          </a:bodyPr>
          <a:lstStyle>
            <a:lvl1pPr algn="r">
              <a:defRPr sz="5000" spc="200" baseline="0"/>
            </a:lvl1pPr>
          </a:lstStyle>
          <a:p>
            <a:pPr rtl="0"/>
            <a:r>
              <a:rPr lang="en-US" noProof="0" smtClean="0"/>
              <a:t>Click to edit Master title style</a:t>
            </a:r>
            <a:endParaRPr lang="nb-NO" noProof="0" dirty="0"/>
          </a:p>
        </p:txBody>
      </p:sp>
      <p:sp>
        <p:nvSpPr>
          <p:cNvPr id="3" name="Plassholder for bilde 2"/>
          <p:cNvSpPr>
            <a:spLocks noGrp="1" noChangeAspect="1"/>
          </p:cNvSpPr>
          <p:nvPr>
            <p:ph type="pic" idx="1"/>
          </p:nvPr>
        </p:nvSpPr>
        <p:spPr>
          <a:xfrm>
            <a:off x="0" y="-1"/>
            <a:ext cx="12188953"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nb-NO" noProof="0" dirty="0"/>
          </a:p>
        </p:txBody>
      </p:sp>
      <p:sp>
        <p:nvSpPr>
          <p:cNvPr id="4" name="Plassholder for tekst 3"/>
          <p:cNvSpPr>
            <a:spLocks noGrp="1"/>
          </p:cNvSpPr>
          <p:nvPr>
            <p:ph type="body" sz="half" idx="2"/>
          </p:nvPr>
        </p:nvSpPr>
        <p:spPr>
          <a:xfrm>
            <a:off x="8610602"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smtClean="0"/>
              <a:t>Click to edit Master text styles</a:t>
            </a:r>
          </a:p>
        </p:txBody>
      </p:sp>
      <p:sp>
        <p:nvSpPr>
          <p:cNvPr id="5" name="Plassholder for dato 4"/>
          <p:cNvSpPr>
            <a:spLocks noGrp="1"/>
          </p:cNvSpPr>
          <p:nvPr>
            <p:ph type="dt" sz="half" idx="10"/>
          </p:nvPr>
        </p:nvSpPr>
        <p:spPr/>
        <p:txBody>
          <a:bodyPr rtlCol="0"/>
          <a:lstStyle/>
          <a:p>
            <a:pPr rtl="0"/>
            <a:fld id="{F9E3A721-BD73-402C-B642-4E8457FD50CA}" type="datetime1">
              <a:rPr lang="nb-NO" noProof="0" smtClean="0"/>
              <a:t>07.09.2020</a:t>
            </a:fld>
            <a:endParaRPr lang="nb-NO" noProof="0" dirty="0"/>
          </a:p>
        </p:txBody>
      </p:sp>
      <p:sp>
        <p:nvSpPr>
          <p:cNvPr id="6" name="Plassholder for bunntekst 5"/>
          <p:cNvSpPr>
            <a:spLocks noGrp="1"/>
          </p:cNvSpPr>
          <p:nvPr>
            <p:ph type="ftr" sz="quarter" idx="11"/>
          </p:nvPr>
        </p:nvSpPr>
        <p:spPr/>
        <p:txBody>
          <a:bodyPr rtlCol="0"/>
          <a:lstStyle/>
          <a:p>
            <a:pPr rtl="0"/>
            <a:r>
              <a:rPr lang="nb-NO" noProof="0" smtClean="0"/>
              <a:t>Revision 2</a:t>
            </a:r>
            <a:endParaRPr lang="nb-NO" noProof="0" dirty="0"/>
          </a:p>
        </p:txBody>
      </p:sp>
      <p:sp>
        <p:nvSpPr>
          <p:cNvPr id="7" name="Plassholder for lysbildenummer 6"/>
          <p:cNvSpPr>
            <a:spLocks noGrp="1"/>
          </p:cNvSpPr>
          <p:nvPr>
            <p:ph type="sldNum" sz="quarter" idx="12"/>
          </p:nvPr>
        </p:nvSpPr>
        <p:spPr/>
        <p:txBody>
          <a:bodyPr rtlCol="0"/>
          <a:lstStyle/>
          <a:p>
            <a:pPr rtl="0"/>
            <a:fld id="{867E5644-1E61-4311-A31E-84CB9C7AA8A9}" type="slidenum">
              <a:rPr lang="nb-NO" noProof="0" smtClean="0"/>
              <a:pPr rtl="0"/>
              <a:t>‹#›</a:t>
            </a:fld>
            <a:endParaRPr lang="nb-NO" noProof="0" dirty="0"/>
          </a:p>
        </p:txBody>
      </p:sp>
      <p:cxnSp>
        <p:nvCxnSpPr>
          <p:cNvPr id="8" name="Rett linje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1024129" y="585216"/>
            <a:ext cx="9720073" cy="1499616"/>
          </a:xfrm>
          <a:prstGeom prst="rect">
            <a:avLst/>
          </a:prstGeom>
        </p:spPr>
        <p:txBody>
          <a:bodyPr vert="horz" lIns="91440" tIns="45720" rIns="91440" bIns="45720" rtlCol="0" anchor="ctr">
            <a:normAutofit/>
          </a:bodyPr>
          <a:lstStyle/>
          <a:p>
            <a:pPr rtl="0"/>
            <a:r>
              <a:rPr lang="nb-NO" noProof="0" dirty="0"/>
              <a:t>Klikk for å redigere tittelstil i malen</a:t>
            </a:r>
          </a:p>
        </p:txBody>
      </p:sp>
      <p:sp>
        <p:nvSpPr>
          <p:cNvPr id="3" name="Plassholder for tekst 2"/>
          <p:cNvSpPr>
            <a:spLocks noGrp="1"/>
          </p:cNvSpPr>
          <p:nvPr>
            <p:ph type="body" idx="1"/>
          </p:nvPr>
        </p:nvSpPr>
        <p:spPr>
          <a:xfrm>
            <a:off x="1024129" y="2286000"/>
            <a:ext cx="9720073" cy="4023360"/>
          </a:xfrm>
          <a:prstGeom prst="rect">
            <a:avLst/>
          </a:prstGeom>
        </p:spPr>
        <p:txBody>
          <a:bodyPr vert="horz" lIns="45720" tIns="45720" rIns="45720" bIns="45720" rtlCol="0">
            <a:normAutofit/>
          </a:bodyPr>
          <a:lstStyle/>
          <a:p>
            <a:pPr lvl="0" rtl="0"/>
            <a:r>
              <a:rPr lang="nb-NO" noProof="0" dirty="0"/>
              <a:t>Klikk for å redigere tekststiler i malen</a:t>
            </a:r>
          </a:p>
          <a:p>
            <a:pPr lvl="1" rtl="0"/>
            <a:r>
              <a:rPr lang="nb-NO" noProof="0" dirty="0"/>
              <a:t>Andre nivå</a:t>
            </a:r>
          </a:p>
          <a:p>
            <a:pPr lvl="2" rtl="0"/>
            <a:r>
              <a:rPr lang="nb-NO" noProof="0" dirty="0"/>
              <a:t>Tredje nivå</a:t>
            </a:r>
          </a:p>
          <a:p>
            <a:pPr lvl="3" rtl="0"/>
            <a:r>
              <a:rPr lang="nb-NO" noProof="0" dirty="0"/>
              <a:t>Fjerde nivå</a:t>
            </a:r>
          </a:p>
          <a:p>
            <a:pPr lvl="4" rtl="0"/>
            <a:r>
              <a:rPr lang="nb-NO" noProof="0" dirty="0"/>
              <a:t>Femte nivå</a:t>
            </a:r>
          </a:p>
        </p:txBody>
      </p:sp>
      <p:sp>
        <p:nvSpPr>
          <p:cNvPr id="4" name="Plassholder for dato 3"/>
          <p:cNvSpPr>
            <a:spLocks noGrp="1"/>
          </p:cNvSpPr>
          <p:nvPr>
            <p:ph type="dt" sz="half" idx="2"/>
          </p:nvPr>
        </p:nvSpPr>
        <p:spPr>
          <a:xfrm>
            <a:off x="1024131"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C3118C6C-A712-4223-8ABE-56E1E9DE424D}" type="datetime1">
              <a:rPr lang="nb-NO" noProof="0" smtClean="0"/>
              <a:t>07.09.2020</a:t>
            </a:fld>
            <a:endParaRPr lang="nb-NO" noProof="0" dirty="0"/>
          </a:p>
        </p:txBody>
      </p:sp>
      <p:sp>
        <p:nvSpPr>
          <p:cNvPr id="5" name="Plassholder for bunntekst 4"/>
          <p:cNvSpPr>
            <a:spLocks noGrp="1"/>
          </p:cNvSpPr>
          <p:nvPr>
            <p:ph type="ftr" sz="quarter" idx="3"/>
          </p:nvPr>
        </p:nvSpPr>
        <p:spPr>
          <a:xfrm>
            <a:off x="4842932" y="6470704"/>
            <a:ext cx="5901460"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r>
              <a:rPr lang="nb-NO" noProof="0" smtClean="0"/>
              <a:t>Revision 2</a:t>
            </a:r>
            <a:endParaRPr lang="nb-NO" noProof="0" dirty="0"/>
          </a:p>
        </p:txBody>
      </p:sp>
      <p:sp>
        <p:nvSpPr>
          <p:cNvPr id="6" name="Plassholder for lysbildenummer 5"/>
          <p:cNvSpPr>
            <a:spLocks noGrp="1"/>
          </p:cNvSpPr>
          <p:nvPr>
            <p:ph type="sldNum" sz="quarter" idx="4"/>
          </p:nvPr>
        </p:nvSpPr>
        <p:spPr>
          <a:xfrm>
            <a:off x="10837333" y="6470704"/>
            <a:ext cx="973668"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nb-NO" noProof="0" smtClean="0"/>
              <a:pPr rtl="0"/>
              <a:t>‹#›</a:t>
            </a:fld>
            <a:endParaRPr lang="nb-NO" noProof="0" dirty="0"/>
          </a:p>
        </p:txBody>
      </p:sp>
      <p:cxnSp>
        <p:nvCxnSpPr>
          <p:cNvPr id="7" name="Rett linje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en.wikipedia.org/wiki/Client-side_encryption" TargetMode="External"/><Relationship Id="rId4" Type="http://schemas.openxmlformats.org/officeDocument/2006/relationships/hyperlink" Target="https://arstechnica.com/tech-policy/2017/04/eff-heads-to-appeals-court-demanding-judge-take-action-on-megaupload-user-dat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github.com/flaskevann/MyS3"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rcRect t="15496"/>
          <a:stretch>
            <a:fillRect/>
          </a:stretch>
        </p:blipFill>
        <p:spPr bwMode="auto">
          <a:xfrm>
            <a:off x="0" y="-10844"/>
            <a:ext cx="12192000" cy="6868844"/>
          </a:xfrm>
          <a:prstGeom prst="rect">
            <a:avLst/>
          </a:prstGeom>
          <a:noFill/>
        </p:spPr>
      </p:pic>
      <p:sp>
        <p:nvSpPr>
          <p:cNvPr id="21" name="Rektangel 20">
            <a:extLst>
              <a:ext uri="{FF2B5EF4-FFF2-40B4-BE49-F238E27FC236}">
                <a16:creationId xmlns:a16="http://schemas.microsoft.com/office/drawing/2014/main" xmlns=""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6788" y="3064931"/>
            <a:ext cx="8295214"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nb-NO" dirty="0"/>
          </a:p>
        </p:txBody>
      </p:sp>
      <p:sp>
        <p:nvSpPr>
          <p:cNvPr id="2" name="Tittel 1">
            <a:extLst>
              <a:ext uri="{FF2B5EF4-FFF2-40B4-BE49-F238E27FC236}">
                <a16:creationId xmlns:a16="http://schemas.microsoft.com/office/drawing/2014/main" xmlns="" id="{DE3D84FB-5D02-47D2-98FD-4F01A02E2AEA}"/>
              </a:ext>
            </a:extLst>
          </p:cNvPr>
          <p:cNvSpPr>
            <a:spLocks noGrp="1"/>
          </p:cNvSpPr>
          <p:nvPr>
            <p:ph type="ctrTitle"/>
          </p:nvPr>
        </p:nvSpPr>
        <p:spPr>
          <a:xfrm>
            <a:off x="4248150" y="3097427"/>
            <a:ext cx="7562853" cy="1014284"/>
          </a:xfrm>
        </p:spPr>
        <p:txBody>
          <a:bodyPr rtlCol="0" anchor="b">
            <a:normAutofit/>
          </a:bodyPr>
          <a:lstStyle/>
          <a:p>
            <a:pPr algn="l"/>
            <a:r>
              <a:rPr lang="nb-NO" sz="4400" cap="none" dirty="0" smtClean="0">
                <a:solidFill>
                  <a:srgbClr val="FFFFFF"/>
                </a:solidFill>
                <a:latin typeface="Book Antiqua" pitchFamily="18" charset="0"/>
              </a:rPr>
              <a:t>Why Use MyS3</a:t>
            </a:r>
            <a:endParaRPr lang="nb-NO" sz="4400" cap="none" dirty="0">
              <a:solidFill>
                <a:srgbClr val="FFFFFF"/>
              </a:solidFill>
              <a:latin typeface="Book Antiqua" pitchFamily="18" charset="0"/>
            </a:endParaRPr>
          </a:p>
        </p:txBody>
      </p:sp>
      <p:cxnSp>
        <p:nvCxnSpPr>
          <p:cNvPr id="23" name="Rett linje 22">
            <a:extLst>
              <a:ext uri="{FF2B5EF4-FFF2-40B4-BE49-F238E27FC236}">
                <a16:creationId xmlns:a16="http://schemas.microsoft.com/office/drawing/2014/main" xmlns=""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09350" y="4666480"/>
            <a:ext cx="6832500"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8" name="Tittel 1">
            <a:extLst>
              <a:ext uri="{FF2B5EF4-FFF2-40B4-BE49-F238E27FC236}">
                <a16:creationId xmlns:a16="http://schemas.microsoft.com/office/drawing/2014/main" xmlns="" id="{DE3D84FB-5D02-47D2-98FD-4F01A02E2AEA}"/>
              </a:ext>
            </a:extLst>
          </p:cNvPr>
          <p:cNvSpPr txBox="1">
            <a:spLocks/>
          </p:cNvSpPr>
          <p:nvPr/>
        </p:nvSpPr>
        <p:spPr>
          <a:xfrm>
            <a:off x="4269687" y="3262185"/>
            <a:ext cx="7664883" cy="1233615"/>
          </a:xfrm>
          <a:prstGeom prst="rect">
            <a:avLst/>
          </a:prstGeom>
        </p:spPr>
        <p:txBody>
          <a:bodyPr vert="horz" lIns="91440" tIns="45720" rIns="91440" bIns="45720" rtlCol="0" anchor="b">
            <a:normAutofit/>
          </a:bodyPr>
          <a:lstStyle/>
          <a:p>
            <a:pPr lvl="0" defTabSz="914400">
              <a:lnSpc>
                <a:spcPct val="80000"/>
              </a:lnSpc>
              <a:spcBef>
                <a:spcPct val="0"/>
              </a:spcBef>
            </a:pPr>
            <a:r>
              <a:rPr lang="nb-NO" spc="100" dirty="0" smtClean="0">
                <a:solidFill>
                  <a:srgbClr val="FFFFFF"/>
                </a:solidFill>
                <a:latin typeface="Book Antiqua" pitchFamily="18" charset="0"/>
                <a:ea typeface="+mj-ea"/>
                <a:cs typeface="+mj-cs"/>
              </a:rPr>
              <a:t>E</a:t>
            </a:r>
            <a:r>
              <a:rPr lang="nb-NO" spc="50" dirty="0" smtClean="0">
                <a:solidFill>
                  <a:srgbClr val="FFFFFF"/>
                </a:solidFill>
                <a:latin typeface="Book Antiqua" pitchFamily="18" charset="0"/>
                <a:ea typeface="+mj-ea"/>
                <a:cs typeface="+mj-cs"/>
              </a:rPr>
              <a:t>ncrypt your files on the fly and sync with Amazon cloud</a:t>
            </a:r>
            <a:endParaRPr kumimoji="0" lang="nb-NO" i="0" u="none" strike="noStrike" kern="1200" cap="none" spc="50" normalizeH="0" noProof="0" dirty="0">
              <a:ln>
                <a:noFill/>
              </a:ln>
              <a:solidFill>
                <a:srgbClr val="FFFFFF"/>
              </a:solidFill>
              <a:effectLst/>
              <a:uLnTx/>
              <a:uFillTx/>
              <a:latin typeface="Book Antiqua" pitchFamily="18" charset="0"/>
              <a:ea typeface="+mj-ea"/>
              <a:cs typeface="+mj-cs"/>
            </a:endParaRPr>
          </a:p>
        </p:txBody>
      </p:sp>
      <p:sp>
        <p:nvSpPr>
          <p:cNvPr id="13" name="Undertittel 2">
            <a:extLst>
              <a:ext uri="{FF2B5EF4-FFF2-40B4-BE49-F238E27FC236}">
                <a16:creationId xmlns:a16="http://schemas.microsoft.com/office/drawing/2014/main" xmlns="" id="{E9F6641D-ADF3-40BD-9BA3-E740E77C8826}"/>
              </a:ext>
            </a:extLst>
          </p:cNvPr>
          <p:cNvSpPr txBox="1">
            <a:spLocks/>
          </p:cNvSpPr>
          <p:nvPr/>
        </p:nvSpPr>
        <p:spPr>
          <a:xfrm>
            <a:off x="4253211" y="4819650"/>
            <a:ext cx="7693324" cy="626879"/>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800" b="1" i="0" u="none" strike="noStrike" kern="1200" cap="none" spc="0" normalizeH="0" baseline="0" noProof="0" dirty="0" smtClean="0">
                <a:ln>
                  <a:noFill/>
                </a:ln>
                <a:solidFill>
                  <a:srgbClr val="FFFFFF"/>
                </a:solidFill>
                <a:effectLst/>
                <a:uLnTx/>
                <a:uFillTx/>
                <a:latin typeface="Book Antiqua" pitchFamily="18" charset="0"/>
              </a:rPr>
              <a:t>Ove Bakken</a:t>
            </a:r>
            <a:endParaRPr kumimoji="0" lang="nb-NO" sz="1800" b="1" i="0" u="none" strike="noStrike" kern="1200" cap="none" spc="0" normalizeH="0" baseline="0" noProof="0" dirty="0">
              <a:ln>
                <a:noFill/>
              </a:ln>
              <a:solidFill>
                <a:srgbClr val="FFFFFF"/>
              </a:solidFill>
              <a:effectLst/>
              <a:uLnTx/>
              <a:uFillTx/>
              <a:latin typeface="Book Antiqua" pitchFamily="18" charset="0"/>
            </a:endParaRPr>
          </a:p>
        </p:txBody>
      </p:sp>
      <p:sp>
        <p:nvSpPr>
          <p:cNvPr id="16" name="Subtitle 11"/>
          <p:cNvSpPr>
            <a:spLocks noGrp="1"/>
          </p:cNvSpPr>
          <p:nvPr>
            <p:ph type="subTitle" idx="1"/>
          </p:nvPr>
        </p:nvSpPr>
        <p:spPr>
          <a:xfrm>
            <a:off x="9639300" y="5467350"/>
            <a:ext cx="2286000" cy="1390650"/>
          </a:xfrm>
        </p:spPr>
        <p:txBody>
          <a:bodyPr>
            <a:normAutofit/>
          </a:bodyPr>
          <a:lstStyle/>
          <a:p>
            <a:pPr algn="r"/>
            <a:r>
              <a:rPr lang="nb-NO" sz="1600" smtClean="0">
                <a:solidFill>
                  <a:schemeClr val="bg1"/>
                </a:solidFill>
                <a:latin typeface="Book Antiqua" pitchFamily="18" charset="0"/>
              </a:rPr>
              <a:t>Revision </a:t>
            </a:r>
            <a:r>
              <a:rPr lang="nb-NO" sz="1600" smtClean="0">
                <a:solidFill>
                  <a:schemeClr val="bg1"/>
                </a:solidFill>
                <a:latin typeface="Book Antiqua" pitchFamily="18" charset="0"/>
              </a:rPr>
              <a:t>2</a:t>
            </a:r>
            <a:endParaRPr lang="nb-NO" sz="1600" dirty="0" smtClean="0">
              <a:solidFill>
                <a:schemeClr val="bg1"/>
              </a:solidFill>
              <a:latin typeface="Book Antiqua" pitchFamily="18" charset="0"/>
            </a:endParaRPr>
          </a:p>
          <a:p>
            <a:pPr algn="r"/>
            <a:r>
              <a:rPr lang="nb-NO" sz="1600" smtClean="0">
                <a:solidFill>
                  <a:schemeClr val="bg1"/>
                </a:solidFill>
                <a:latin typeface="Book Antiqua" pitchFamily="18" charset="0"/>
              </a:rPr>
              <a:t>September </a:t>
            </a:r>
            <a:r>
              <a:rPr lang="nb-NO" sz="1600" smtClean="0">
                <a:solidFill>
                  <a:schemeClr val="bg1"/>
                </a:solidFill>
                <a:latin typeface="Book Antiqua" pitchFamily="18" charset="0"/>
              </a:rPr>
              <a:t>7th</a:t>
            </a:r>
            <a:r>
              <a:rPr lang="nb-NO" sz="1600" dirty="0" smtClean="0">
                <a:solidFill>
                  <a:schemeClr val="bg1"/>
                </a:solidFill>
                <a:latin typeface="Book Antiqua" pitchFamily="18" charset="0"/>
              </a:rPr>
              <a:t>, 2020</a:t>
            </a:r>
          </a:p>
          <a:p>
            <a:pPr algn="r"/>
            <a:r>
              <a:rPr lang="nb-NO" sz="1600" dirty="0" smtClean="0">
                <a:solidFill>
                  <a:schemeClr val="bg1"/>
                </a:solidFill>
                <a:latin typeface="Book Antiqua" pitchFamily="18" charset="0"/>
              </a:rPr>
              <a:t>Norway, Innlandet</a:t>
            </a:r>
            <a:endParaRPr lang="nb-NO" sz="1600" dirty="0">
              <a:solidFill>
                <a:schemeClr val="bg1"/>
              </a:solidFill>
              <a:latin typeface="Book Antiqua" pitchFamily="18" charset="0"/>
            </a:endParaRPr>
          </a:p>
        </p:txBody>
      </p:sp>
      <p:cxnSp>
        <p:nvCxnSpPr>
          <p:cNvPr id="10" name="Straight Connector 9"/>
          <p:cNvCxnSpPr/>
          <p:nvPr/>
        </p:nvCxnSpPr>
        <p:spPr>
          <a:xfrm flipV="1">
            <a:off x="4311244" y="4665881"/>
            <a:ext cx="6912000"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pPr rtl="0"/>
            <a:r>
              <a:rPr lang="nb-NO" noProof="0" smtClean="0"/>
              <a:t>Revision 2</a:t>
            </a:r>
            <a:endParaRPr lang="nb-NO" noProof="0" dirty="0"/>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11" name="Rectangle 10"/>
          <p:cNvSpPr/>
          <p:nvPr/>
        </p:nvSpPr>
        <p:spPr>
          <a:xfrm>
            <a:off x="9915897" y="411225"/>
            <a:ext cx="2287978"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27" name="Straight Connector 26"/>
          <p:cNvCxnSpPr/>
          <p:nvPr/>
        </p:nvCxnSpPr>
        <p:spPr>
          <a:xfrm>
            <a:off x="10118277" y="962886"/>
            <a:ext cx="1692000" cy="23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48" name="Tittel 1">
            <a:extLst>
              <a:ext uri="{FF2B5EF4-FFF2-40B4-BE49-F238E27FC236}">
                <a16:creationId xmlns:a16="http://schemas.microsoft.com/office/drawing/2014/main" xmlns="" id="{DE3D84FB-5D02-47D2-98FD-4F01A02E2AEA}"/>
              </a:ext>
            </a:extLst>
          </p:cNvPr>
          <p:cNvSpPr txBox="1">
            <a:spLocks/>
          </p:cNvSpPr>
          <p:nvPr/>
        </p:nvSpPr>
        <p:spPr>
          <a:xfrm>
            <a:off x="10035693" y="604065"/>
            <a:ext cx="1983312"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sz="2000" dirty="0" smtClean="0">
                <a:solidFill>
                  <a:srgbClr val="FFFFFF"/>
                </a:solidFill>
                <a:latin typeface="Book Antiqua" pitchFamily="18" charset="0"/>
              </a:rPr>
              <a:t>Why Use MyS3</a:t>
            </a:r>
            <a:endParaRPr kumimoji="0" lang="nb-NO" sz="2000" b="0" i="0" u="none" strike="noStrike" kern="1200" cap="none" normalizeH="0" noProof="0" dirty="0">
              <a:ln>
                <a:noFill/>
              </a:ln>
              <a:solidFill>
                <a:srgbClr val="FFFFFF"/>
              </a:solidFill>
              <a:effectLst/>
              <a:uLnTx/>
              <a:uFillTx/>
              <a:latin typeface="Book Antiqua" pitchFamily="18" charset="0"/>
              <a:ea typeface="+mj-ea"/>
              <a:cs typeface="+mj-cs"/>
            </a:endParaRPr>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10035690"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sp>
        <p:nvSpPr>
          <p:cNvPr id="52" name="Tittel 1">
            <a:extLst>
              <a:ext uri="{FF2B5EF4-FFF2-40B4-BE49-F238E27FC236}">
                <a16:creationId xmlns:a16="http://schemas.microsoft.com/office/drawing/2014/main" xmlns="" id="{DE3D84FB-5D02-47D2-98FD-4F01A02E2AEA}"/>
              </a:ext>
            </a:extLst>
          </p:cNvPr>
          <p:cNvSpPr txBox="1">
            <a:spLocks/>
          </p:cNvSpPr>
          <p:nvPr/>
        </p:nvSpPr>
        <p:spPr>
          <a:xfrm>
            <a:off x="1604130" y="2487877"/>
            <a:ext cx="8621486" cy="4560119"/>
          </a:xfrm>
          <a:prstGeom prst="rect">
            <a:avLst/>
          </a:prstGeom>
        </p:spPr>
        <p:txBody>
          <a:bodyPr vert="horz" lIns="91440" tIns="45720" rIns="91440" bIns="45720" rtlCol="0" anchor="t">
            <a:normAutofit/>
          </a:bodyPr>
          <a:lstStyle/>
          <a:p>
            <a:pPr lvl="0" defTabSz="914400">
              <a:spcBef>
                <a:spcPct val="0"/>
              </a:spcBef>
            </a:pPr>
            <a:r>
              <a:rPr lang="en-US" sz="3200" b="1" i="1" spc="100" dirty="0" smtClean="0">
                <a:solidFill>
                  <a:srgbClr val="000000"/>
                </a:solidFill>
                <a:latin typeface="Book Antiqua" pitchFamily="18" charset="0"/>
                <a:ea typeface="+mj-ea"/>
                <a:cs typeface="+mj-cs"/>
              </a:rPr>
              <a:t>“Even if you’re not doing anything wrong,  </a:t>
            </a:r>
          </a:p>
          <a:p>
            <a:pPr lvl="0" defTabSz="914400">
              <a:spcBef>
                <a:spcPct val="0"/>
              </a:spcBef>
            </a:pPr>
            <a:r>
              <a:rPr lang="en-US" sz="3200" b="1" i="1" spc="100" dirty="0" smtClean="0">
                <a:solidFill>
                  <a:srgbClr val="000000"/>
                </a:solidFill>
                <a:latin typeface="Book Antiqua" pitchFamily="18" charset="0"/>
                <a:ea typeface="+mj-ea"/>
                <a:cs typeface="+mj-cs"/>
              </a:rPr>
              <a:t>  you're being watched and recorded.”</a:t>
            </a:r>
            <a:endParaRPr lang="en-US" sz="1100" b="1" i="1" spc="100" dirty="0" smtClean="0">
              <a:solidFill>
                <a:srgbClr val="000000"/>
              </a:solidFill>
              <a:latin typeface="Book Antiqua" pitchFamily="18" charset="0"/>
              <a:ea typeface="+mj-ea"/>
              <a:cs typeface="+mj-cs"/>
            </a:endParaRPr>
          </a:p>
          <a:p>
            <a:pPr lvl="0" defTabSz="914400">
              <a:lnSpc>
                <a:spcPct val="80000"/>
              </a:lnSpc>
              <a:spcBef>
                <a:spcPct val="0"/>
              </a:spcBef>
            </a:pPr>
            <a:endParaRPr lang="en-US" sz="1100" b="1" spc="100" dirty="0" smtClean="0">
              <a:solidFill>
                <a:srgbClr val="000000"/>
              </a:solidFill>
              <a:latin typeface="Book Antiqua" pitchFamily="18" charset="0"/>
              <a:ea typeface="+mj-ea"/>
              <a:cs typeface="+mj-cs"/>
            </a:endParaRPr>
          </a:p>
          <a:p>
            <a:pPr lvl="0" algn="r" defTabSz="914400">
              <a:lnSpc>
                <a:spcPct val="80000"/>
              </a:lnSpc>
              <a:spcBef>
                <a:spcPct val="0"/>
              </a:spcBef>
              <a:buFontTx/>
              <a:buChar char="-"/>
            </a:pPr>
            <a:r>
              <a:rPr lang="en-US" sz="3200" b="1" i="1" spc="100" dirty="0" smtClean="0">
                <a:solidFill>
                  <a:srgbClr val="000000"/>
                </a:solidFill>
                <a:latin typeface="Book Antiqua" pitchFamily="18" charset="0"/>
                <a:ea typeface="+mj-ea"/>
                <a:cs typeface="+mj-cs"/>
              </a:rPr>
              <a:t> Edward Snowden</a:t>
            </a:r>
          </a:p>
          <a:p>
            <a:pPr lvl="0" algn="r" defTabSz="914400">
              <a:lnSpc>
                <a:spcPct val="80000"/>
              </a:lnSpc>
              <a:spcBef>
                <a:spcPct val="0"/>
              </a:spcBef>
            </a:pPr>
            <a:r>
              <a:rPr lang="en-US" sz="3200" i="1" spc="100" dirty="0" smtClean="0">
                <a:solidFill>
                  <a:srgbClr val="000000"/>
                </a:solidFill>
                <a:latin typeface="Book Antiqua" pitchFamily="18" charset="0"/>
                <a:ea typeface="+mj-ea"/>
                <a:cs typeface="+mj-cs"/>
              </a:rPr>
              <a:t>(</a:t>
            </a:r>
            <a:r>
              <a:rPr lang="en-US" sz="2800" i="1" spc="100" dirty="0" smtClean="0">
                <a:solidFill>
                  <a:srgbClr val="000000"/>
                </a:solidFill>
                <a:latin typeface="Book Antiqua" pitchFamily="18" charset="0"/>
                <a:ea typeface="+mj-ea"/>
                <a:cs typeface="+mj-cs"/>
              </a:rPr>
              <a:t>NSA whistleblower)</a:t>
            </a:r>
            <a:endParaRPr lang="en-US" sz="3200" i="1" spc="100" dirty="0" smtClean="0">
              <a:solidFill>
                <a:srgbClr val="000000"/>
              </a:solidFill>
              <a:latin typeface="Book Antiqua" pitchFamily="18" charset="0"/>
              <a:ea typeface="+mj-ea"/>
              <a:cs typeface="+mj-cs"/>
            </a:endParaRPr>
          </a:p>
        </p:txBody>
      </p:sp>
      <p:sp>
        <p:nvSpPr>
          <p:cNvPr id="9" name="Footer Placeholder 8"/>
          <p:cNvSpPr>
            <a:spLocks noGrp="1"/>
          </p:cNvSpPr>
          <p:nvPr>
            <p:ph type="ftr" sz="quarter" idx="11"/>
          </p:nvPr>
        </p:nvSpPr>
        <p:spPr/>
        <p:txBody>
          <a:bodyPr/>
          <a:lstStyle/>
          <a:p>
            <a:pPr rtl="0"/>
            <a:r>
              <a:rPr lang="nb-NO" noProof="0" smtClean="0"/>
              <a:t>Revision 2</a:t>
            </a:r>
            <a:endParaRPr lang="nb-NO" noProof="0" dirty="0"/>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24" name="Rectangle 23"/>
          <p:cNvSpPr/>
          <p:nvPr/>
        </p:nvSpPr>
        <p:spPr>
          <a:xfrm>
            <a:off x="9915897" y="411225"/>
            <a:ext cx="2287978"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10035690"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10118277" y="962886"/>
            <a:ext cx="1692000" cy="23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lang="nb-NO" sz="5400" spc="200" dirty="0" smtClean="0">
                <a:latin typeface="Book Antiqua" pitchFamily="18" charset="0"/>
                <a:ea typeface="+mj-ea"/>
                <a:cs typeface="+mj-cs"/>
              </a:rPr>
              <a:t>Are You Too Trusting?</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32" name="Rectangle 31"/>
          <p:cNvSpPr/>
          <p:nvPr/>
        </p:nvSpPr>
        <p:spPr>
          <a:xfrm>
            <a:off x="997527" y="1738142"/>
            <a:ext cx="10058400" cy="4524315"/>
          </a:xfrm>
          <a:prstGeom prst="rect">
            <a:avLst/>
          </a:prstGeom>
        </p:spPr>
        <p:txBody>
          <a:bodyPr wrap="square">
            <a:spAutoFit/>
          </a:bodyPr>
          <a:lstStyle/>
          <a:p>
            <a:r>
              <a:rPr lang="nb-NO" dirty="0" smtClean="0">
                <a:latin typeface="Book Antiqua" pitchFamily="18" charset="0"/>
              </a:rPr>
              <a:t>Are you using services like Dropbox, Google Drive, Microsoft OneDrive, etc? Do you trust them </a:t>
            </a:r>
            <a:r>
              <a:rPr lang="nb-NO" i="1" dirty="0" smtClean="0">
                <a:latin typeface="Book Antiqua" pitchFamily="18" charset="0"/>
              </a:rPr>
              <a:t>not</a:t>
            </a:r>
            <a:r>
              <a:rPr lang="nb-NO" dirty="0" smtClean="0">
                <a:latin typeface="Book Antiqua" pitchFamily="18" charset="0"/>
              </a:rPr>
              <a:t> to look at your </a:t>
            </a:r>
            <a:r>
              <a:rPr lang="en-US" spc="100" dirty="0" smtClean="0">
                <a:latin typeface="Book Antiqua" pitchFamily="18" charset="0"/>
              </a:rPr>
              <a:t>personal photos, read your documents, etc? If so, why? </a:t>
            </a:r>
            <a:r>
              <a:rPr lang="en-US" b="1" spc="100" dirty="0" smtClean="0">
                <a:latin typeface="Book Antiqua" pitchFamily="18" charset="0"/>
              </a:rPr>
              <a:t>Don't you know that surveillance is big business, and that </a:t>
            </a:r>
            <a:r>
              <a:rPr lang="en-US" b="1" i="1" spc="100" dirty="0" smtClean="0">
                <a:latin typeface="Book Antiqua" pitchFamily="18" charset="0"/>
              </a:rPr>
              <a:t>your</a:t>
            </a:r>
            <a:r>
              <a:rPr lang="en-US" b="1" spc="100" dirty="0" smtClean="0">
                <a:latin typeface="Book Antiqua" pitchFamily="18" charset="0"/>
              </a:rPr>
              <a:t> data is the currency?</a:t>
            </a:r>
          </a:p>
          <a:p>
            <a:endParaRPr lang="en-US" dirty="0" smtClean="0">
              <a:latin typeface="Book Antiqua" pitchFamily="18" charset="0"/>
            </a:endParaRPr>
          </a:p>
          <a:p>
            <a:r>
              <a:rPr lang="en-US" dirty="0" smtClean="0">
                <a:latin typeface="Book Antiqua" pitchFamily="18" charset="0"/>
              </a:rPr>
              <a:t>Nobody knows what the future brings: What kind of society will we be living in? What kind of government will we have to endure? Is it (still) going to be a free country? What kind of new criminal laws will be passed? ….. So what is </a:t>
            </a:r>
            <a:r>
              <a:rPr lang="en-US" i="1" dirty="0" smtClean="0">
                <a:latin typeface="Book Antiqua" pitchFamily="18" charset="0"/>
              </a:rPr>
              <a:t>your</a:t>
            </a:r>
            <a:r>
              <a:rPr lang="en-US" dirty="0" smtClean="0">
                <a:latin typeface="Book Antiqua" pitchFamily="18" charset="0"/>
              </a:rPr>
              <a:t> data going to tell about you, in the future, if everything is turned upside down? Are you suddenly a suspicious person that needs to be watched 24/7? Are you even fit to be left alone, drive a car, own a gun or raise children? Can you be trusted not to do something stupid when flying? …. Anything can be cherry picked out of context, twisted around, and used against you. Race, religion, political affiliation, you name it.</a:t>
            </a:r>
          </a:p>
          <a:p>
            <a:endParaRPr lang="en-US" dirty="0" smtClean="0">
              <a:latin typeface="Book Antiqua" pitchFamily="18" charset="0"/>
            </a:endParaRPr>
          </a:p>
          <a:p>
            <a:r>
              <a:rPr lang="en-US" dirty="0" smtClean="0">
                <a:latin typeface="Book Antiqua" pitchFamily="18" charset="0"/>
              </a:rPr>
              <a:t>Remember, </a:t>
            </a:r>
            <a:r>
              <a:rPr lang="en-US" b="1" dirty="0" smtClean="0">
                <a:latin typeface="Book Antiqua" pitchFamily="18" charset="0"/>
              </a:rPr>
              <a:t>everything you upload is very likely to stay in the cloud forever. And if you think you're in control, it's only imaginary</a:t>
            </a:r>
            <a:r>
              <a:rPr lang="en-US" dirty="0" smtClean="0">
                <a:latin typeface="Book Antiqua" pitchFamily="18" charset="0"/>
              </a:rPr>
              <a:t>. L</a:t>
            </a:r>
            <a:r>
              <a:rPr lang="en-US" spc="100" dirty="0" smtClean="0">
                <a:latin typeface="Book Antiqua" pitchFamily="18" charset="0"/>
              </a:rPr>
              <a:t>egal mumbo jumbo in a terms of service (ToS) agreement, or something like GDPR, does nothing to make your data unreadable. You should instead put your trust in technical implementations that make it impossible!</a:t>
            </a: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10035693" y="604065"/>
            <a:ext cx="1983312"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sz="2000" dirty="0" smtClean="0">
                <a:solidFill>
                  <a:srgbClr val="FFFFFF"/>
                </a:solidFill>
                <a:latin typeface="Book Antiqua" pitchFamily="18" charset="0"/>
              </a:rPr>
              <a:t>Why Use MyS3</a:t>
            </a:r>
            <a:endParaRPr kumimoji="0" lang="nb-NO" sz="2000" b="0" i="0" u="none" strike="noStrike" kern="1200" cap="none" normalizeH="0" noProof="0" dirty="0">
              <a:ln>
                <a:noFill/>
              </a:ln>
              <a:solidFill>
                <a:srgbClr val="FFFFFF"/>
              </a:solidFill>
              <a:effectLst/>
              <a:uLnTx/>
              <a:uFillTx/>
              <a:latin typeface="Book Antiqua" pitchFamily="18" charset="0"/>
              <a:ea typeface="+mj-ea"/>
              <a:cs typeface="+mj-cs"/>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24" name="Rectangle 23"/>
          <p:cNvSpPr/>
          <p:nvPr/>
        </p:nvSpPr>
        <p:spPr>
          <a:xfrm>
            <a:off x="9915897" y="411225"/>
            <a:ext cx="2287978"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10035690"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10118277" y="962886"/>
            <a:ext cx="1692000" cy="23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28" name="Tittel 1">
            <a:extLst>
              <a:ext uri="{FF2B5EF4-FFF2-40B4-BE49-F238E27FC236}">
                <a16:creationId xmlns:a16="http://schemas.microsoft.com/office/drawing/2014/main" xmlns="" id="{DE3D84FB-5D02-47D2-98FD-4F01A02E2AEA}"/>
              </a:ext>
            </a:extLst>
          </p:cNvPr>
          <p:cNvSpPr txBox="1">
            <a:spLocks/>
          </p:cNvSpPr>
          <p:nvPr/>
        </p:nvSpPr>
        <p:spPr>
          <a:xfrm>
            <a:off x="992926" y="1730160"/>
            <a:ext cx="10046523" cy="5326078"/>
          </a:xfrm>
          <a:prstGeom prst="rect">
            <a:avLst/>
          </a:prstGeom>
        </p:spPr>
        <p:txBody>
          <a:bodyPr vert="horz" lIns="91440" tIns="45720" rIns="91440" bIns="45720" rtlCol="0" anchor="t">
            <a:noAutofit/>
          </a:bodyPr>
          <a:lstStyle/>
          <a:p>
            <a:r>
              <a:rPr lang="en-US" spc="100" dirty="0" smtClean="0">
                <a:latin typeface="Book Antiqua" pitchFamily="18" charset="0"/>
              </a:rPr>
              <a:t>A lot of data gathered by big corporations as well as small companies is not only acquired and accessed by civil authorities, if you peak their interest. Every time there is a data breach your data may be spread by criminals all around the world.</a:t>
            </a:r>
          </a:p>
          <a:p>
            <a:endParaRPr lang="en-US" spc="100" dirty="0" smtClean="0">
              <a:latin typeface="Book Antiqua" pitchFamily="18" charset="0"/>
            </a:endParaRPr>
          </a:p>
          <a:p>
            <a:r>
              <a:rPr lang="en-US" spc="100" dirty="0" smtClean="0">
                <a:latin typeface="Book Antiqua" pitchFamily="18" charset="0"/>
              </a:rPr>
              <a:t>By the time of this writing haveibeenpwned.com has personal data from 10 194 766 818 different accounts (that’s 10 billion!), gathered from 478 breached web companies.</a:t>
            </a:r>
          </a:p>
          <a:p>
            <a:endParaRPr lang="en-US" spc="100" dirty="0" smtClean="0">
              <a:latin typeface="Book Antiqua" pitchFamily="18" charset="0"/>
            </a:endParaRPr>
          </a:p>
          <a:p>
            <a:r>
              <a:rPr lang="en-US" spc="100" dirty="0" smtClean="0">
                <a:latin typeface="Book Antiqua" pitchFamily="18" charset="0"/>
              </a:rPr>
              <a:t>Some companies even sell your information despite their own ToS, because they just don’t give a shit. </a:t>
            </a:r>
            <a:r>
              <a:rPr lang="en-US" b="1" spc="100" dirty="0" smtClean="0">
                <a:latin typeface="Book Antiqua" pitchFamily="18" charset="0"/>
              </a:rPr>
              <a:t>Trying to earn profit will always impact users' privacy. </a:t>
            </a:r>
            <a:r>
              <a:rPr lang="en-US" spc="100" dirty="0" smtClean="0">
                <a:latin typeface="Book Antiqua" pitchFamily="18" charset="0"/>
              </a:rPr>
              <a:t>Anybody claiming otherwise is clueless, stupid or simply lying to you.</a:t>
            </a:r>
          </a:p>
          <a:p>
            <a:endParaRPr lang="en-US" spc="100" dirty="0" smtClean="0">
              <a:latin typeface="Book Antiqua" pitchFamily="18" charset="0"/>
            </a:endParaRPr>
          </a:p>
          <a:p>
            <a:pPr algn="ctr"/>
            <a:r>
              <a:rPr lang="en-US" spc="100" dirty="0" smtClean="0">
                <a:latin typeface="Book Antiqua" pitchFamily="18" charset="0"/>
              </a:rPr>
              <a:t>A general rule of thumb that everyone should learn to live by:</a:t>
            </a:r>
            <a:endParaRPr lang="nb-NO" spc="100" dirty="0">
              <a:latin typeface="Book Antiqua" pitchFamily="18" charset="0"/>
            </a:endParaRPr>
          </a:p>
        </p:txBody>
      </p: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lang="nb-NO" sz="5400" spc="200" dirty="0" smtClean="0">
                <a:latin typeface="Book Antiqua" pitchFamily="18" charset="0"/>
                <a:ea typeface="+mj-ea"/>
                <a:cs typeface="+mj-cs"/>
              </a:rPr>
              <a:t>Only Trust Yourself</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10" name="Footer Placeholder 9"/>
          <p:cNvSpPr>
            <a:spLocks noGrp="1"/>
          </p:cNvSpPr>
          <p:nvPr>
            <p:ph type="ftr" sz="quarter" idx="11"/>
          </p:nvPr>
        </p:nvSpPr>
        <p:spPr/>
        <p:txBody>
          <a:bodyPr/>
          <a:lstStyle/>
          <a:p>
            <a:pPr rtl="0"/>
            <a:r>
              <a:rPr lang="nb-NO" noProof="0" smtClean="0"/>
              <a:t>Revision 2</a:t>
            </a:r>
            <a:endParaRPr lang="nb-NO" noProof="0" dirty="0"/>
          </a:p>
        </p:txBody>
      </p:sp>
      <p:sp>
        <p:nvSpPr>
          <p:cNvPr id="11" name="Rectangle 10"/>
          <p:cNvSpPr/>
          <p:nvPr/>
        </p:nvSpPr>
        <p:spPr>
          <a:xfrm>
            <a:off x="1728458" y="5172615"/>
            <a:ext cx="8538359" cy="1121809"/>
          </a:xfrm>
          <a:prstGeom prst="rect">
            <a:avLst/>
          </a:prstGeom>
          <a:ln w="22225">
            <a:solidFill>
              <a:schemeClr val="tx1"/>
            </a:solidFill>
          </a:ln>
        </p:spPr>
        <p:txBody>
          <a:bodyPr wrap="square" lIns="180000" tIns="144000" rIns="180000" bIns="144000">
            <a:spAutoFit/>
          </a:bodyPr>
          <a:lstStyle/>
          <a:p>
            <a:r>
              <a:rPr lang="en-US" b="1" i="1" dirty="0" smtClean="0">
                <a:latin typeface="Book Antiqua" pitchFamily="18" charset="0"/>
              </a:rPr>
              <a:t>“You can trust almost no one with your data if you want that same data to remain private for the rest of time, with a </a:t>
            </a:r>
            <a:r>
              <a:rPr lang="en-US" b="1" i="1" u="sng" dirty="0" smtClean="0">
                <a:latin typeface="Book Antiqua" pitchFamily="18" charset="0"/>
              </a:rPr>
              <a:t>0%</a:t>
            </a:r>
            <a:r>
              <a:rPr lang="en-US" b="1" i="1" dirty="0" smtClean="0">
                <a:latin typeface="Book Antiqua" pitchFamily="18" charset="0"/>
              </a:rPr>
              <a:t> chance of breach. </a:t>
            </a:r>
            <a:r>
              <a:rPr lang="nb-NO" b="1" i="1" spc="100" dirty="0" smtClean="0">
                <a:solidFill>
                  <a:srgbClr val="000000"/>
                </a:solidFill>
                <a:latin typeface="Book Antiqua" pitchFamily="18" charset="0"/>
              </a:rPr>
              <a:t>You should take control yourself and make sure your data is safe.</a:t>
            </a:r>
            <a:r>
              <a:rPr lang="en-US" b="1" i="1" dirty="0" smtClean="0">
                <a:latin typeface="Book Antiqua" pitchFamily="18" charset="0"/>
              </a:rPr>
              <a:t>”</a:t>
            </a:r>
            <a:endParaRPr lang="en-US" b="1" i="1" dirty="0">
              <a:latin typeface="Book Antiqua" pitchFamily="18" charset="0"/>
            </a:endParaRPr>
          </a:p>
        </p:txBody>
      </p:sp>
      <p:sp>
        <p:nvSpPr>
          <p:cNvPr id="12" name="Tittel 1">
            <a:extLst>
              <a:ext uri="{FF2B5EF4-FFF2-40B4-BE49-F238E27FC236}">
                <a16:creationId xmlns:a16="http://schemas.microsoft.com/office/drawing/2014/main" xmlns="" id="{DE3D84FB-5D02-47D2-98FD-4F01A02E2AEA}"/>
              </a:ext>
            </a:extLst>
          </p:cNvPr>
          <p:cNvSpPr txBox="1">
            <a:spLocks/>
          </p:cNvSpPr>
          <p:nvPr/>
        </p:nvSpPr>
        <p:spPr>
          <a:xfrm>
            <a:off x="10035693" y="604065"/>
            <a:ext cx="1983312"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sz="2000" dirty="0" smtClean="0">
                <a:solidFill>
                  <a:srgbClr val="FFFFFF"/>
                </a:solidFill>
                <a:latin typeface="Book Antiqua" pitchFamily="18" charset="0"/>
              </a:rPr>
              <a:t>Why Use MyS3</a:t>
            </a:r>
            <a:endParaRPr kumimoji="0" lang="nb-NO" sz="2000" b="0" i="0" u="none" strike="noStrike" kern="1200" cap="none" normalizeH="0" noProof="0" dirty="0">
              <a:ln>
                <a:noFill/>
              </a:ln>
              <a:solidFill>
                <a:srgbClr val="FFFFFF"/>
              </a:solidFill>
              <a:effectLst/>
              <a:uLnTx/>
              <a:uFillTx/>
              <a:latin typeface="Book Antiqua" pitchFamily="18" charset="0"/>
              <a:ea typeface="+mj-ea"/>
              <a:cs typeface="+mj-cs"/>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0"/>
            <a:ext cx="12192000" cy="6868844"/>
          </a:xfrm>
          <a:prstGeom prst="rect">
            <a:avLst/>
          </a:prstGeom>
          <a:noFill/>
        </p:spPr>
      </p:pic>
      <p:sp>
        <p:nvSpPr>
          <p:cNvPr id="24" name="Rectangle 23"/>
          <p:cNvSpPr/>
          <p:nvPr/>
        </p:nvSpPr>
        <p:spPr>
          <a:xfrm>
            <a:off x="9915897" y="411225"/>
            <a:ext cx="2287978"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10035690"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10118277" y="962886"/>
            <a:ext cx="1692000" cy="23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lang="nb-NO" sz="4000" spc="200" dirty="0" smtClean="0">
                <a:latin typeface="Book Antiqua" pitchFamily="18" charset="0"/>
                <a:ea typeface="+mj-ea"/>
                <a:cs typeface="+mj-cs"/>
              </a:rPr>
              <a:t>File Hosting Services Table</a:t>
            </a:r>
            <a:endParaRPr kumimoji="0" lang="nb-NO" sz="40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10" name="Footer Placeholder 9"/>
          <p:cNvSpPr>
            <a:spLocks noGrp="1"/>
          </p:cNvSpPr>
          <p:nvPr>
            <p:ph type="ftr" sz="quarter" idx="11"/>
          </p:nvPr>
        </p:nvSpPr>
        <p:spPr/>
        <p:txBody>
          <a:bodyPr/>
          <a:lstStyle/>
          <a:p>
            <a:pPr rtl="0"/>
            <a:r>
              <a:rPr lang="nb-NO" noProof="0" smtClean="0"/>
              <a:t>Revision 2</a:t>
            </a:r>
            <a:endParaRPr lang="nb-NO" noProof="0" dirty="0"/>
          </a:p>
        </p:txBody>
      </p:sp>
      <p:sp>
        <p:nvSpPr>
          <p:cNvPr id="12" name="Tittel 1">
            <a:extLst>
              <a:ext uri="{FF2B5EF4-FFF2-40B4-BE49-F238E27FC236}">
                <a16:creationId xmlns:a16="http://schemas.microsoft.com/office/drawing/2014/main" xmlns="" id="{DE3D84FB-5D02-47D2-98FD-4F01A02E2AEA}"/>
              </a:ext>
            </a:extLst>
          </p:cNvPr>
          <p:cNvSpPr txBox="1">
            <a:spLocks/>
          </p:cNvSpPr>
          <p:nvPr/>
        </p:nvSpPr>
        <p:spPr>
          <a:xfrm>
            <a:off x="10035693" y="604065"/>
            <a:ext cx="1983312"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sz="2000" dirty="0" smtClean="0">
                <a:solidFill>
                  <a:srgbClr val="FFFFFF"/>
                </a:solidFill>
                <a:latin typeface="Book Antiqua" pitchFamily="18" charset="0"/>
              </a:rPr>
              <a:t>Why Use MyS3</a:t>
            </a:r>
            <a:endParaRPr kumimoji="0" lang="nb-NO" sz="2000" b="0" i="0" u="none" strike="noStrike" kern="1200" cap="none" normalizeH="0" noProof="0" dirty="0">
              <a:ln>
                <a:noFill/>
              </a:ln>
              <a:solidFill>
                <a:srgbClr val="FFFFFF"/>
              </a:solidFill>
              <a:effectLst/>
              <a:uLnTx/>
              <a:uFillTx/>
              <a:latin typeface="Book Antiqua" pitchFamily="18" charset="0"/>
              <a:ea typeface="+mj-ea"/>
              <a:cs typeface="+mj-cs"/>
            </a:endParaRPr>
          </a:p>
        </p:txBody>
      </p:sp>
      <p:graphicFrame>
        <p:nvGraphicFramePr>
          <p:cNvPr id="13" name="Table 12"/>
          <p:cNvGraphicFramePr>
            <a:graphicFrameLocks noGrp="1"/>
          </p:cNvGraphicFramePr>
          <p:nvPr/>
        </p:nvGraphicFramePr>
        <p:xfrm>
          <a:off x="1112103" y="1840009"/>
          <a:ext cx="9860696" cy="3114040"/>
        </p:xfrm>
        <a:graphic>
          <a:graphicData uri="http://schemas.openxmlformats.org/drawingml/2006/table">
            <a:tbl>
              <a:tblPr firstRow="1" bandRow="1">
                <a:tableStyleId>{5C22544A-7EE6-4342-B048-85BDC9FD1C3A}</a:tableStyleId>
              </a:tblPr>
              <a:tblGrid>
                <a:gridCol w="1837043"/>
                <a:gridCol w="1252151"/>
                <a:gridCol w="1425146"/>
                <a:gridCol w="2759676"/>
                <a:gridCol w="2586680"/>
              </a:tblGrid>
              <a:tr h="370840">
                <a:tc>
                  <a:txBody>
                    <a:bodyPr/>
                    <a:lstStyle/>
                    <a:p>
                      <a:r>
                        <a:rPr lang="nb-NO" sz="1400" dirty="0" smtClean="0">
                          <a:latin typeface="Book Antiqua" pitchFamily="18" charset="0"/>
                        </a:rPr>
                        <a:t>Name</a:t>
                      </a:r>
                      <a:endParaRPr lang="nb-NO" sz="1400" dirty="0">
                        <a:latin typeface="Book Antiqua" pitchFamily="18" charset="0"/>
                      </a:endParaRPr>
                    </a:p>
                  </a:txBody>
                  <a:tcPr>
                    <a:solidFill>
                      <a:srgbClr val="92D050"/>
                    </a:solidFill>
                  </a:tcPr>
                </a:tc>
                <a:tc>
                  <a:txBody>
                    <a:bodyPr/>
                    <a:lstStyle/>
                    <a:p>
                      <a:r>
                        <a:rPr lang="nb-NO" sz="1400" dirty="0" smtClean="0">
                          <a:latin typeface="Book Antiqua" pitchFamily="18" charset="0"/>
                        </a:rPr>
                        <a:t>Client-side</a:t>
                      </a:r>
                      <a:r>
                        <a:rPr lang="nb-NO" sz="1400" baseline="0" dirty="0" smtClean="0">
                          <a:latin typeface="Book Antiqua" pitchFamily="18" charset="0"/>
                        </a:rPr>
                        <a:t> </a:t>
                      </a:r>
                      <a:r>
                        <a:rPr lang="nb-NO" sz="1400" dirty="0" smtClean="0">
                          <a:latin typeface="Book Antiqua" pitchFamily="18" charset="0"/>
                        </a:rPr>
                        <a:t>encryption *</a:t>
                      </a:r>
                      <a:endParaRPr lang="nb-NO" sz="1400" dirty="0">
                        <a:latin typeface="Book Antiqua" pitchFamily="18" charset="0"/>
                      </a:endParaRPr>
                    </a:p>
                  </a:txBody>
                  <a:tcPr>
                    <a:solidFill>
                      <a:srgbClr val="92D050"/>
                    </a:solidFill>
                  </a:tcPr>
                </a:tc>
                <a:tc>
                  <a:txBody>
                    <a:bodyPr/>
                    <a:lstStyle/>
                    <a:p>
                      <a:r>
                        <a:rPr lang="nb-NO" sz="1400" dirty="0" smtClean="0">
                          <a:latin typeface="Book Antiqua" pitchFamily="18" charset="0"/>
                        </a:rPr>
                        <a:t>Open source **</a:t>
                      </a:r>
                      <a:endParaRPr lang="nb-NO" sz="1400" dirty="0">
                        <a:latin typeface="Book Antiqua" pitchFamily="18" charset="0"/>
                      </a:endParaRPr>
                    </a:p>
                  </a:txBody>
                  <a:tcPr>
                    <a:solidFill>
                      <a:srgbClr val="92D050"/>
                    </a:solidFill>
                  </a:tcPr>
                </a:tc>
                <a:tc>
                  <a:txBody>
                    <a:bodyPr/>
                    <a:lstStyle/>
                    <a:p>
                      <a:r>
                        <a:rPr lang="nb-NO" sz="1400" dirty="0" smtClean="0">
                          <a:latin typeface="Book Antiqua" pitchFamily="18" charset="0"/>
                        </a:rPr>
                        <a:t>Server locations</a:t>
                      </a:r>
                      <a:endParaRPr lang="nb-NO" sz="1400" dirty="0">
                        <a:latin typeface="Book Antiqua" pitchFamily="18" charset="0"/>
                      </a:endParaRPr>
                    </a:p>
                  </a:txBody>
                  <a:tcPr>
                    <a:solidFill>
                      <a:srgbClr val="92D050"/>
                    </a:solidFill>
                  </a:tcPr>
                </a:tc>
                <a:tc>
                  <a:txBody>
                    <a:bodyPr/>
                    <a:lstStyle/>
                    <a:p>
                      <a:r>
                        <a:rPr lang="nb-NO" sz="1400" dirty="0" smtClean="0">
                          <a:latin typeface="Book Antiqua" pitchFamily="18" charset="0"/>
                        </a:rPr>
                        <a:t>Reputation / trustworthiness</a:t>
                      </a:r>
                      <a:endParaRPr lang="nb-NO" sz="1400" dirty="0">
                        <a:latin typeface="Book Antiqua" pitchFamily="18" charset="0"/>
                      </a:endParaRPr>
                    </a:p>
                  </a:txBody>
                  <a:tcPr>
                    <a:solidFill>
                      <a:srgbClr val="92D050"/>
                    </a:solidFill>
                  </a:tcPr>
                </a:tc>
              </a:tr>
              <a:tr h="370840">
                <a:tc>
                  <a:txBody>
                    <a:bodyPr/>
                    <a:lstStyle/>
                    <a:p>
                      <a:r>
                        <a:rPr lang="nb-NO" sz="1400" dirty="0" smtClean="0">
                          <a:latin typeface="Book Antiqua" pitchFamily="18" charset="0"/>
                        </a:rPr>
                        <a:t>Dropbox</a:t>
                      </a:r>
                      <a:endParaRPr lang="nb-NO" sz="1400" dirty="0">
                        <a:latin typeface="Book Antiqua" pitchFamily="18" charset="0"/>
                      </a:endParaRPr>
                    </a:p>
                  </a:txBody>
                  <a:tcPr/>
                </a:tc>
                <a:tc>
                  <a:txBody>
                    <a:bodyPr/>
                    <a:lstStyle/>
                    <a:p>
                      <a:r>
                        <a:rPr lang="nb-NO" sz="1400" dirty="0" smtClean="0">
                          <a:solidFill>
                            <a:srgbClr val="FF0000"/>
                          </a:solidFill>
                          <a:latin typeface="Book Antiqua" pitchFamily="18" charset="0"/>
                        </a:rPr>
                        <a:t>No</a:t>
                      </a:r>
                      <a:endParaRPr lang="nb-NO" sz="1400" dirty="0">
                        <a:solidFill>
                          <a:srgbClr val="FF0000"/>
                        </a:solidFill>
                        <a:latin typeface="Book Antiqua" pitchFamily="18" charset="0"/>
                      </a:endParaRPr>
                    </a:p>
                  </a:txBody>
                  <a:tcPr/>
                </a:tc>
                <a:tc>
                  <a:txBody>
                    <a:bodyPr/>
                    <a:lstStyle/>
                    <a:p>
                      <a:r>
                        <a:rPr lang="nb-NO" sz="1400" dirty="0" smtClean="0">
                          <a:solidFill>
                            <a:srgbClr val="FF0000"/>
                          </a:solidFill>
                          <a:latin typeface="Book Antiqua" pitchFamily="18" charset="0"/>
                        </a:rPr>
                        <a:t>No</a:t>
                      </a:r>
                      <a:endParaRPr lang="nb-NO" sz="1400" dirty="0">
                        <a:solidFill>
                          <a:srgbClr val="FF0000"/>
                        </a:solidFill>
                        <a:latin typeface="Book Antiqua" pitchFamily="18" charset="0"/>
                      </a:endParaRPr>
                    </a:p>
                  </a:txBody>
                  <a:tcPr/>
                </a:tc>
                <a:tc>
                  <a:txBody>
                    <a:bodyPr/>
                    <a:lstStyle/>
                    <a:p>
                      <a:r>
                        <a:rPr lang="nb-NO" sz="1400" dirty="0" smtClean="0">
                          <a:latin typeface="Book Antiqua" pitchFamily="18" charset="0"/>
                        </a:rPr>
                        <a:t>USA,</a:t>
                      </a:r>
                      <a:r>
                        <a:rPr lang="nb-NO" sz="1400" baseline="0" dirty="0" smtClean="0">
                          <a:latin typeface="Book Antiqua" pitchFamily="18" charset="0"/>
                        </a:rPr>
                        <a:t> </a:t>
                      </a:r>
                      <a:r>
                        <a:rPr lang="en-US" sz="1400" dirty="0" smtClean="0">
                          <a:latin typeface="Book Antiqua" pitchFamily="18" charset="0"/>
                        </a:rPr>
                        <a:t>Germany, Australia, Japan</a:t>
                      </a:r>
                      <a:endParaRPr lang="nb-NO" sz="1400" dirty="0">
                        <a:latin typeface="Book Antiqua" pitchFamily="18" charset="0"/>
                      </a:endParaRPr>
                    </a:p>
                  </a:txBody>
                  <a:tcPr/>
                </a:tc>
                <a:tc>
                  <a:txBody>
                    <a:bodyPr/>
                    <a:lstStyle/>
                    <a:p>
                      <a:r>
                        <a:rPr lang="nb-NO" sz="1400" dirty="0" smtClean="0">
                          <a:solidFill>
                            <a:schemeClr val="accent5"/>
                          </a:solidFill>
                          <a:latin typeface="Book Antiqua" pitchFamily="18" charset="0"/>
                        </a:rPr>
                        <a:t>Good</a:t>
                      </a:r>
                      <a:endParaRPr lang="nb-NO" sz="1400" dirty="0">
                        <a:solidFill>
                          <a:schemeClr val="accent5"/>
                        </a:solidFill>
                        <a:latin typeface="Book Antiqua" pitchFamily="18" charset="0"/>
                      </a:endParaRPr>
                    </a:p>
                  </a:txBody>
                  <a:tcPr/>
                </a:tc>
              </a:tr>
              <a:tr h="370840">
                <a:tc>
                  <a:txBody>
                    <a:bodyPr/>
                    <a:lstStyle/>
                    <a:p>
                      <a:r>
                        <a:rPr lang="nb-NO" sz="1400" dirty="0" smtClean="0">
                          <a:latin typeface="Book Antiqua" pitchFamily="18" charset="0"/>
                        </a:rPr>
                        <a:t>Microsoft</a:t>
                      </a:r>
                      <a:r>
                        <a:rPr lang="nb-NO" sz="1400" baseline="0" dirty="0" smtClean="0">
                          <a:latin typeface="Book Antiqua" pitchFamily="18" charset="0"/>
                        </a:rPr>
                        <a:t> OneDrive</a:t>
                      </a:r>
                    </a:p>
                  </a:txBody>
                  <a:tcPr/>
                </a:tc>
                <a:tc>
                  <a:txBody>
                    <a:bodyPr/>
                    <a:lstStyle/>
                    <a:p>
                      <a:r>
                        <a:rPr lang="nb-NO" sz="1400" dirty="0" smtClean="0">
                          <a:solidFill>
                            <a:srgbClr val="FF0000"/>
                          </a:solidFill>
                          <a:latin typeface="Book Antiqua" pitchFamily="18" charset="0"/>
                        </a:rPr>
                        <a:t>No</a:t>
                      </a:r>
                      <a:endParaRPr lang="nb-NO" sz="1400" dirty="0">
                        <a:solidFill>
                          <a:srgbClr val="FF0000"/>
                        </a:solidFill>
                        <a:latin typeface="Book Antiqua" pitchFamily="18" charset="0"/>
                      </a:endParaRPr>
                    </a:p>
                  </a:txBody>
                  <a:tcPr/>
                </a:tc>
                <a:tc>
                  <a:txBody>
                    <a:bodyPr/>
                    <a:lstStyle/>
                    <a:p>
                      <a:r>
                        <a:rPr lang="nb-NO" sz="1400" dirty="0" smtClean="0">
                          <a:solidFill>
                            <a:srgbClr val="FF0000"/>
                          </a:solidFill>
                          <a:latin typeface="Book Antiqua" pitchFamily="18" charset="0"/>
                        </a:rPr>
                        <a:t>No</a:t>
                      </a:r>
                      <a:endParaRPr lang="nb-NO" sz="1400" dirty="0">
                        <a:solidFill>
                          <a:srgbClr val="FF0000"/>
                        </a:solidFill>
                        <a:latin typeface="Book Antiqua" pitchFamily="18" charset="0"/>
                      </a:endParaRPr>
                    </a:p>
                  </a:txBody>
                  <a:tcPr/>
                </a:tc>
                <a:tc>
                  <a:txBody>
                    <a:bodyPr/>
                    <a:lstStyle/>
                    <a:p>
                      <a:r>
                        <a:rPr lang="nb-NO" sz="1400" dirty="0" smtClean="0">
                          <a:latin typeface="Book Antiqua" pitchFamily="18" charset="0"/>
                        </a:rPr>
                        <a:t>USA</a:t>
                      </a:r>
                      <a:endParaRPr lang="nb-NO" sz="1400" dirty="0">
                        <a:latin typeface="Book Antiqua" pitchFamily="18" charset="0"/>
                      </a:endParaRPr>
                    </a:p>
                  </a:txBody>
                  <a:tcPr/>
                </a:tc>
                <a:tc>
                  <a:txBody>
                    <a:bodyPr/>
                    <a:lstStyle/>
                    <a:p>
                      <a:r>
                        <a:rPr lang="nb-NO" sz="1400" dirty="0" smtClean="0">
                          <a:solidFill>
                            <a:schemeClr val="accent5"/>
                          </a:solidFill>
                          <a:latin typeface="Book Antiqua" pitchFamily="18" charset="0"/>
                        </a:rPr>
                        <a:t>Good</a:t>
                      </a:r>
                      <a:endParaRPr lang="nb-NO" sz="1400" dirty="0">
                        <a:solidFill>
                          <a:schemeClr val="accent5"/>
                        </a:solidFill>
                        <a:latin typeface="Book Antiqua" pitchFamily="18" charset="0"/>
                      </a:endParaRPr>
                    </a:p>
                  </a:txBody>
                  <a:tcPr/>
                </a:tc>
              </a:tr>
              <a:tr h="370840">
                <a:tc>
                  <a:txBody>
                    <a:bodyPr/>
                    <a:lstStyle/>
                    <a:p>
                      <a:r>
                        <a:rPr lang="nb-NO" sz="1400" baseline="0" dirty="0" smtClean="0">
                          <a:latin typeface="Book Antiqua" pitchFamily="18" charset="0"/>
                        </a:rPr>
                        <a:t>Google Drive</a:t>
                      </a:r>
                    </a:p>
                  </a:txBody>
                  <a:tcPr/>
                </a:tc>
                <a:tc>
                  <a:txBody>
                    <a:bodyPr/>
                    <a:lstStyle/>
                    <a:p>
                      <a:r>
                        <a:rPr lang="nb-NO" sz="1400" dirty="0" smtClean="0">
                          <a:solidFill>
                            <a:srgbClr val="FF0000"/>
                          </a:solidFill>
                          <a:latin typeface="Book Antiqua" pitchFamily="18" charset="0"/>
                        </a:rPr>
                        <a:t>No</a:t>
                      </a:r>
                      <a:endParaRPr lang="nb-NO" sz="1400" dirty="0">
                        <a:solidFill>
                          <a:srgbClr val="FF0000"/>
                        </a:solidFill>
                        <a:latin typeface="Book Antiqua" pitchFamily="18" charset="0"/>
                      </a:endParaRPr>
                    </a:p>
                  </a:txBody>
                  <a:tcPr/>
                </a:tc>
                <a:tc>
                  <a:txBody>
                    <a:bodyPr/>
                    <a:lstStyle/>
                    <a:p>
                      <a:r>
                        <a:rPr lang="nb-NO" sz="1400" dirty="0" smtClean="0">
                          <a:solidFill>
                            <a:srgbClr val="FF0000"/>
                          </a:solidFill>
                          <a:latin typeface="Book Antiqua" pitchFamily="18" charset="0"/>
                        </a:rPr>
                        <a:t>No</a:t>
                      </a:r>
                      <a:endParaRPr lang="nb-NO" sz="1400" dirty="0">
                        <a:solidFill>
                          <a:srgbClr val="FF0000"/>
                        </a:solidFill>
                        <a:latin typeface="Book Antiqua" pitchFamily="18" charset="0"/>
                      </a:endParaRPr>
                    </a:p>
                  </a:txBody>
                  <a:tcPr/>
                </a:tc>
                <a:tc>
                  <a:txBody>
                    <a:bodyPr/>
                    <a:lstStyle/>
                    <a:p>
                      <a:r>
                        <a:rPr lang="nb-NO" sz="1400" dirty="0" smtClean="0">
                          <a:latin typeface="Book Antiqua" pitchFamily="18" charset="0"/>
                        </a:rPr>
                        <a:t>America,</a:t>
                      </a:r>
                      <a:r>
                        <a:rPr lang="nb-NO" sz="1400" baseline="0" dirty="0" smtClean="0">
                          <a:latin typeface="Book Antiqua" pitchFamily="18" charset="0"/>
                        </a:rPr>
                        <a:t> EU, Asia</a:t>
                      </a:r>
                      <a:endParaRPr lang="nb-NO" sz="1400" dirty="0">
                        <a:latin typeface="Book Antiqua" pitchFamily="18" charset="0"/>
                      </a:endParaRPr>
                    </a:p>
                  </a:txBody>
                  <a:tcPr/>
                </a:tc>
                <a:tc>
                  <a:txBody>
                    <a:bodyPr/>
                    <a:lstStyle/>
                    <a:p>
                      <a:r>
                        <a:rPr lang="nb-NO" sz="1400" dirty="0" smtClean="0">
                          <a:solidFill>
                            <a:schemeClr val="accent5"/>
                          </a:solidFill>
                          <a:latin typeface="Book Antiqua" pitchFamily="18" charset="0"/>
                        </a:rPr>
                        <a:t>Good</a:t>
                      </a:r>
                      <a:endParaRPr lang="nb-NO" sz="1400" dirty="0">
                        <a:solidFill>
                          <a:schemeClr val="accent5"/>
                        </a:solidFill>
                        <a:latin typeface="Book Antiqua" pitchFamily="18" charset="0"/>
                      </a:endParaRPr>
                    </a:p>
                  </a:txBody>
                  <a:tcPr/>
                </a:tc>
              </a:tr>
              <a:tr h="370840">
                <a:tc>
                  <a:txBody>
                    <a:bodyPr/>
                    <a:lstStyle/>
                    <a:p>
                      <a:r>
                        <a:rPr lang="nb-NO" sz="1400" baseline="0" dirty="0" smtClean="0">
                          <a:latin typeface="Book Antiqua" pitchFamily="18" charset="0"/>
                        </a:rPr>
                        <a:t>iCloud</a:t>
                      </a:r>
                    </a:p>
                  </a:txBody>
                  <a:tcPr/>
                </a:tc>
                <a:tc>
                  <a:txBody>
                    <a:bodyPr/>
                    <a:lstStyle/>
                    <a:p>
                      <a:r>
                        <a:rPr lang="nb-NO" sz="1400" dirty="0" smtClean="0">
                          <a:solidFill>
                            <a:srgbClr val="FF0000"/>
                          </a:solidFill>
                          <a:latin typeface="Book Antiqua" pitchFamily="18" charset="0"/>
                        </a:rPr>
                        <a:t>No</a:t>
                      </a:r>
                      <a:endParaRPr lang="nb-NO" sz="1400" dirty="0">
                        <a:solidFill>
                          <a:srgbClr val="FF0000"/>
                        </a:solidFill>
                        <a:latin typeface="Book Antiqua" pitchFamily="18" charset="0"/>
                      </a:endParaRPr>
                    </a:p>
                  </a:txBody>
                  <a:tcPr/>
                </a:tc>
                <a:tc>
                  <a:txBody>
                    <a:bodyPr/>
                    <a:lstStyle/>
                    <a:p>
                      <a:r>
                        <a:rPr lang="nb-NO" sz="1400" dirty="0" smtClean="0">
                          <a:solidFill>
                            <a:srgbClr val="FF0000"/>
                          </a:solidFill>
                          <a:latin typeface="Book Antiqua" pitchFamily="18" charset="0"/>
                        </a:rPr>
                        <a:t>No</a:t>
                      </a:r>
                      <a:endParaRPr lang="nb-NO" sz="1400" dirty="0">
                        <a:solidFill>
                          <a:srgbClr val="FF0000"/>
                        </a:solidFill>
                        <a:latin typeface="Book Antiqua" pitchFamily="18" charset="0"/>
                      </a:endParaRPr>
                    </a:p>
                  </a:txBody>
                  <a:tcPr/>
                </a:tc>
                <a:tc>
                  <a:txBody>
                    <a:bodyPr/>
                    <a:lstStyle/>
                    <a:p>
                      <a:r>
                        <a:rPr lang="nb-NO" sz="1400" dirty="0" smtClean="0">
                          <a:latin typeface="Book Antiqua" pitchFamily="18" charset="0"/>
                        </a:rPr>
                        <a:t>US, Denmark, Asia</a:t>
                      </a:r>
                      <a:endParaRPr lang="nb-NO" sz="1400" dirty="0">
                        <a:latin typeface="Book Antiqua" pitchFamily="18" charset="0"/>
                      </a:endParaRPr>
                    </a:p>
                  </a:txBody>
                  <a:tcPr/>
                </a:tc>
                <a:tc>
                  <a:txBody>
                    <a:bodyPr/>
                    <a:lstStyle/>
                    <a:p>
                      <a:r>
                        <a:rPr lang="nb-NO" sz="1400" dirty="0" smtClean="0">
                          <a:solidFill>
                            <a:schemeClr val="accent5"/>
                          </a:solidFill>
                          <a:latin typeface="Book Antiqua" pitchFamily="18" charset="0"/>
                        </a:rPr>
                        <a:t>Good</a:t>
                      </a:r>
                      <a:endParaRPr lang="nb-NO" sz="1400" dirty="0">
                        <a:solidFill>
                          <a:schemeClr val="accent5"/>
                        </a:solidFill>
                        <a:latin typeface="Book Antiqua" pitchFamily="18" charset="0"/>
                      </a:endParaRPr>
                    </a:p>
                  </a:txBody>
                  <a:tcPr/>
                </a:tc>
              </a:tr>
              <a:tr h="370840">
                <a:tc>
                  <a:txBody>
                    <a:bodyPr/>
                    <a:lstStyle/>
                    <a:p>
                      <a:r>
                        <a:rPr lang="nb-NO" sz="1400" baseline="0" dirty="0" smtClean="0">
                          <a:latin typeface="Book Antiqua" pitchFamily="18" charset="0"/>
                        </a:rPr>
                        <a:t>MEGA</a:t>
                      </a:r>
                    </a:p>
                  </a:txBody>
                  <a:tcPr/>
                </a:tc>
                <a:tc>
                  <a:txBody>
                    <a:bodyPr/>
                    <a:lstStyle/>
                    <a:p>
                      <a:r>
                        <a:rPr lang="nb-NO" sz="1400" dirty="0" smtClean="0">
                          <a:solidFill>
                            <a:srgbClr val="92D050"/>
                          </a:solidFill>
                          <a:latin typeface="Book Antiqua" pitchFamily="18" charset="0"/>
                        </a:rPr>
                        <a:t>Yes</a:t>
                      </a:r>
                      <a:endParaRPr lang="nb-NO" sz="1400" dirty="0">
                        <a:solidFill>
                          <a:srgbClr val="92D050"/>
                        </a:solidFill>
                        <a:latin typeface="Book Antiqua" pitchFamily="18" charset="0"/>
                      </a:endParaRPr>
                    </a:p>
                  </a:txBody>
                  <a:tcPr/>
                </a:tc>
                <a:tc>
                  <a:txBody>
                    <a:bodyPr/>
                    <a:lstStyle/>
                    <a:p>
                      <a:r>
                        <a:rPr lang="nb-NO" sz="1400" dirty="0" smtClean="0">
                          <a:solidFill>
                            <a:srgbClr val="92D050"/>
                          </a:solidFill>
                          <a:latin typeface="Book Antiqua" pitchFamily="18" charset="0"/>
                        </a:rPr>
                        <a:t>Yes</a:t>
                      </a:r>
                      <a:endParaRPr lang="nb-NO" sz="1400" dirty="0">
                        <a:solidFill>
                          <a:srgbClr val="92D050"/>
                        </a:solidFill>
                        <a:latin typeface="Book Antiqua" pitchFamily="18" charset="0"/>
                      </a:endParaRPr>
                    </a:p>
                  </a:txBody>
                  <a:tcPr/>
                </a:tc>
                <a:tc>
                  <a:txBody>
                    <a:bodyPr/>
                    <a:lstStyle/>
                    <a:p>
                      <a:r>
                        <a:rPr lang="nb-NO" sz="1400" dirty="0" smtClean="0">
                          <a:latin typeface="Book Antiqua" pitchFamily="18" charset="0"/>
                        </a:rPr>
                        <a:t>EU</a:t>
                      </a:r>
                      <a:endParaRPr lang="nb-NO" sz="1400" dirty="0">
                        <a:latin typeface="Book Antiqua" pitchFamily="18" charset="0"/>
                      </a:endParaRPr>
                    </a:p>
                  </a:txBody>
                  <a:tcPr/>
                </a:tc>
                <a:tc>
                  <a:txBody>
                    <a:bodyPr/>
                    <a:lstStyle/>
                    <a:p>
                      <a:r>
                        <a:rPr lang="nb-NO" sz="1400" dirty="0" smtClean="0">
                          <a:solidFill>
                            <a:srgbClr val="FF0000"/>
                          </a:solidFill>
                          <a:latin typeface="Book Antiqua" pitchFamily="18" charset="0"/>
                        </a:rPr>
                        <a:t>Mediocre</a:t>
                      </a:r>
                      <a:r>
                        <a:rPr lang="nb-NO" sz="1400" dirty="0" smtClean="0">
                          <a:latin typeface="Book Antiqua" pitchFamily="18" charset="0"/>
                        </a:rPr>
                        <a:t> (</a:t>
                      </a:r>
                      <a:r>
                        <a:rPr lang="nb-NO" sz="1400" baseline="0" dirty="0" smtClean="0">
                          <a:solidFill>
                            <a:srgbClr val="FF0000"/>
                          </a:solidFill>
                          <a:latin typeface="Book Antiqua" pitchFamily="18" charset="0"/>
                          <a:hlinkClick r:id="rId4"/>
                        </a:rPr>
                        <a:t>example</a:t>
                      </a:r>
                      <a:r>
                        <a:rPr lang="nb-NO" sz="1400" dirty="0" smtClean="0">
                          <a:latin typeface="Book Antiqua" pitchFamily="18" charset="0"/>
                        </a:rPr>
                        <a:t>) </a:t>
                      </a:r>
                      <a:endParaRPr lang="nb-NO" sz="1400" dirty="0">
                        <a:latin typeface="Book Antiqua" pitchFamily="18" charset="0"/>
                      </a:endParaRPr>
                    </a:p>
                  </a:txBody>
                  <a:tcPr/>
                </a:tc>
              </a:tr>
              <a:tr h="370840">
                <a:tc>
                  <a:txBody>
                    <a:bodyPr/>
                    <a:lstStyle/>
                    <a:p>
                      <a:r>
                        <a:rPr lang="nb-NO" sz="1400" baseline="0" dirty="0" smtClean="0">
                          <a:latin typeface="Book Antiqua" pitchFamily="18" charset="0"/>
                        </a:rPr>
                        <a:t>Tresorit</a:t>
                      </a:r>
                    </a:p>
                  </a:txBody>
                  <a:tcPr/>
                </a:tc>
                <a:tc>
                  <a:txBody>
                    <a:bodyPr/>
                    <a:lstStyle/>
                    <a:p>
                      <a:r>
                        <a:rPr lang="nb-NO" sz="1400" dirty="0" smtClean="0">
                          <a:solidFill>
                            <a:srgbClr val="92D050"/>
                          </a:solidFill>
                          <a:latin typeface="Book Antiqua" pitchFamily="18" charset="0"/>
                        </a:rPr>
                        <a:t>Yes</a:t>
                      </a:r>
                      <a:endParaRPr lang="nb-NO" sz="1400" dirty="0">
                        <a:solidFill>
                          <a:srgbClr val="92D050"/>
                        </a:solidFill>
                        <a:latin typeface="Book Antiqua" pitchFamily="18" charset="0"/>
                      </a:endParaRPr>
                    </a:p>
                  </a:txBody>
                  <a:tcPr/>
                </a:tc>
                <a:tc>
                  <a:txBody>
                    <a:bodyPr/>
                    <a:lstStyle/>
                    <a:p>
                      <a:r>
                        <a:rPr lang="nb-NO" sz="1400" dirty="0" smtClean="0">
                          <a:solidFill>
                            <a:srgbClr val="FF0000"/>
                          </a:solidFill>
                          <a:latin typeface="Book Antiqua" pitchFamily="18" charset="0"/>
                        </a:rPr>
                        <a:t>No</a:t>
                      </a:r>
                      <a:endParaRPr lang="nb-NO" sz="1400" dirty="0">
                        <a:solidFill>
                          <a:srgbClr val="FF0000"/>
                        </a:solidFill>
                        <a:latin typeface="Book Antiqua" pitchFamily="18" charset="0"/>
                      </a:endParaRPr>
                    </a:p>
                  </a:txBody>
                  <a:tcPr/>
                </a:tc>
                <a:tc>
                  <a:txBody>
                    <a:bodyPr/>
                    <a:lstStyle/>
                    <a:p>
                      <a:r>
                        <a:rPr lang="nb-NO" sz="1400" dirty="0" smtClean="0">
                          <a:latin typeface="Book Antiqua" pitchFamily="18" charset="0"/>
                        </a:rPr>
                        <a:t>Ireland,</a:t>
                      </a:r>
                      <a:r>
                        <a:rPr lang="nb-NO" sz="1400" baseline="0" dirty="0" smtClean="0">
                          <a:latin typeface="Book Antiqua" pitchFamily="18" charset="0"/>
                        </a:rPr>
                        <a:t> T</a:t>
                      </a:r>
                      <a:r>
                        <a:rPr lang="nb-NO" sz="1400" dirty="0" smtClean="0">
                          <a:latin typeface="Book Antiqua" pitchFamily="18" charset="0"/>
                        </a:rPr>
                        <a:t>he Netherlands</a:t>
                      </a:r>
                      <a:endParaRPr lang="nb-NO" sz="1400" dirty="0">
                        <a:latin typeface="Book Antiqua" pitchFamily="18" charset="0"/>
                      </a:endParaRPr>
                    </a:p>
                  </a:txBody>
                  <a:tcPr/>
                </a:tc>
                <a:tc>
                  <a:txBody>
                    <a:bodyPr/>
                    <a:lstStyle/>
                    <a:p>
                      <a:r>
                        <a:rPr lang="nb-NO" sz="1400" dirty="0" smtClean="0">
                          <a:solidFill>
                            <a:schemeClr val="accent5"/>
                          </a:solidFill>
                          <a:latin typeface="Book Antiqua" pitchFamily="18" charset="0"/>
                        </a:rPr>
                        <a:t>Good</a:t>
                      </a:r>
                      <a:endParaRPr lang="nb-NO" sz="1400" dirty="0">
                        <a:solidFill>
                          <a:schemeClr val="accent5"/>
                        </a:solidFill>
                        <a:latin typeface="Book Antiqua" pitchFamily="18" charset="0"/>
                      </a:endParaRPr>
                    </a:p>
                  </a:txBody>
                  <a:tcPr/>
                </a:tc>
              </a:tr>
              <a:tr h="370840">
                <a:tc>
                  <a:txBody>
                    <a:bodyPr/>
                    <a:lstStyle/>
                    <a:p>
                      <a:r>
                        <a:rPr lang="nb-NO" sz="1400" baseline="0" dirty="0" smtClean="0">
                          <a:latin typeface="Book Antiqua" pitchFamily="18" charset="0"/>
                        </a:rPr>
                        <a:t>Jottacloud</a:t>
                      </a:r>
                    </a:p>
                  </a:txBody>
                  <a:tcPr/>
                </a:tc>
                <a:tc>
                  <a:txBody>
                    <a:bodyPr/>
                    <a:lstStyle/>
                    <a:p>
                      <a:r>
                        <a:rPr lang="nb-NO" sz="1400" dirty="0" smtClean="0">
                          <a:solidFill>
                            <a:srgbClr val="FF0000"/>
                          </a:solidFill>
                          <a:latin typeface="Book Antiqua" pitchFamily="18" charset="0"/>
                        </a:rPr>
                        <a:t>No</a:t>
                      </a:r>
                      <a:endParaRPr lang="nb-NO" sz="1400" dirty="0">
                        <a:solidFill>
                          <a:srgbClr val="FF0000"/>
                        </a:solidFill>
                        <a:latin typeface="Book Antiqua" pitchFamily="18" charset="0"/>
                      </a:endParaRPr>
                    </a:p>
                  </a:txBody>
                  <a:tcPr/>
                </a:tc>
                <a:tc>
                  <a:txBody>
                    <a:bodyPr/>
                    <a:lstStyle/>
                    <a:p>
                      <a:r>
                        <a:rPr lang="nb-NO" sz="1400" dirty="0" smtClean="0">
                          <a:solidFill>
                            <a:srgbClr val="FF0000"/>
                          </a:solidFill>
                          <a:latin typeface="Book Antiqua" pitchFamily="18" charset="0"/>
                        </a:rPr>
                        <a:t>No</a:t>
                      </a:r>
                      <a:endParaRPr lang="nb-NO" sz="1400" dirty="0">
                        <a:solidFill>
                          <a:srgbClr val="FF0000"/>
                        </a:solidFill>
                        <a:latin typeface="Book Antiqua" pitchFamily="18" charset="0"/>
                      </a:endParaRPr>
                    </a:p>
                  </a:txBody>
                  <a:tcPr/>
                </a:tc>
                <a:tc>
                  <a:txBody>
                    <a:bodyPr/>
                    <a:lstStyle/>
                    <a:p>
                      <a:r>
                        <a:rPr lang="nb-NO" sz="1400" dirty="0" smtClean="0">
                          <a:latin typeface="Book Antiqua" pitchFamily="18" charset="0"/>
                        </a:rPr>
                        <a:t>Norway</a:t>
                      </a:r>
                      <a:endParaRPr lang="nb-NO" sz="1400" dirty="0">
                        <a:latin typeface="Book Antiqua" pitchFamily="18" charset="0"/>
                      </a:endParaRPr>
                    </a:p>
                  </a:txBody>
                  <a:tcPr/>
                </a:tc>
                <a:tc>
                  <a:txBody>
                    <a:bodyPr/>
                    <a:lstStyle/>
                    <a:p>
                      <a:r>
                        <a:rPr lang="nb-NO" sz="1400" dirty="0" smtClean="0">
                          <a:solidFill>
                            <a:srgbClr val="00B050"/>
                          </a:solidFill>
                          <a:latin typeface="Book Antiqua" pitchFamily="18" charset="0"/>
                        </a:rPr>
                        <a:t>Good</a:t>
                      </a:r>
                      <a:endParaRPr lang="nb-NO" sz="1400" dirty="0">
                        <a:solidFill>
                          <a:srgbClr val="00B050"/>
                        </a:solidFill>
                        <a:latin typeface="Book Antiqua" pitchFamily="18" charset="0"/>
                      </a:endParaRPr>
                    </a:p>
                  </a:txBody>
                  <a:tcPr/>
                </a:tc>
              </a:tr>
            </a:tbl>
          </a:graphicData>
        </a:graphic>
      </p:graphicFrame>
      <p:sp>
        <p:nvSpPr>
          <p:cNvPr id="14" name="Rectangle 13"/>
          <p:cNvSpPr/>
          <p:nvPr/>
        </p:nvSpPr>
        <p:spPr>
          <a:xfrm>
            <a:off x="1466336" y="5091006"/>
            <a:ext cx="9102810" cy="1323439"/>
          </a:xfrm>
          <a:prstGeom prst="rect">
            <a:avLst/>
          </a:prstGeom>
        </p:spPr>
        <p:txBody>
          <a:bodyPr wrap="square">
            <a:spAutoFit/>
          </a:bodyPr>
          <a:lstStyle/>
          <a:p>
            <a:r>
              <a:rPr lang="en-US" sz="1600" b="1" i="1" dirty="0" smtClean="0">
                <a:latin typeface="Book Antiqua" pitchFamily="18" charset="0"/>
              </a:rPr>
              <a:t>* “Client-side encryption is the cryptographic technique of encrypting data on the sender's side, before it is transmitted to a server such as a cloud storage service.”</a:t>
            </a:r>
            <a:endParaRPr lang="nb-NO" sz="1600" b="1" i="1" dirty="0" smtClean="0">
              <a:latin typeface="Book Antiqua" pitchFamily="18" charset="0"/>
            </a:endParaRPr>
          </a:p>
          <a:p>
            <a:pPr algn="r">
              <a:buFontTx/>
              <a:buChar char="-"/>
            </a:pPr>
            <a:r>
              <a:rPr lang="nb-NO" sz="1600" b="1" i="1" dirty="0" smtClean="0">
                <a:latin typeface="Book Antiqua" pitchFamily="18" charset="0"/>
                <a:hlinkClick r:id="rId5"/>
              </a:rPr>
              <a:t>https://en.wikipedia.org/wiki/Client-side_encryption</a:t>
            </a:r>
            <a:endParaRPr lang="nb-NO" sz="1600" b="1" i="1" dirty="0" smtClean="0">
              <a:latin typeface="Book Antiqua" pitchFamily="18" charset="0"/>
            </a:endParaRPr>
          </a:p>
          <a:p>
            <a:pPr algn="r"/>
            <a:endParaRPr lang="nb-NO" sz="1600" b="1" i="1" dirty="0" smtClean="0">
              <a:latin typeface="Book Antiqua" pitchFamily="18" charset="0"/>
            </a:endParaRPr>
          </a:p>
          <a:p>
            <a:r>
              <a:rPr lang="nb-NO" sz="1600" b="1" i="1" dirty="0" smtClean="0">
                <a:latin typeface="Book Antiqua" pitchFamily="18" charset="0"/>
              </a:rPr>
              <a:t>** </a:t>
            </a:r>
            <a:r>
              <a:rPr lang="en-US" sz="1600" b="1" i="1" dirty="0" smtClean="0">
                <a:latin typeface="Book Antiqua" pitchFamily="18" charset="0"/>
              </a:rPr>
              <a:t>Open source to that extent that you can review all the relevant source code yourself.</a:t>
            </a:r>
            <a:endParaRPr lang="nb-NO" sz="1600" b="1" i="1" dirty="0">
              <a:latin typeface="Book Antiqua" pitchFamily="18" charset="0"/>
            </a:endParaRPr>
          </a:p>
        </p:txBody>
      </p:sp>
      <p:sp>
        <p:nvSpPr>
          <p:cNvPr id="15" name="Rectangle 14"/>
          <p:cNvSpPr/>
          <p:nvPr/>
        </p:nvSpPr>
        <p:spPr>
          <a:xfrm>
            <a:off x="1112108" y="1481439"/>
            <a:ext cx="9860692" cy="369332"/>
          </a:xfrm>
          <a:prstGeom prst="rect">
            <a:avLst/>
          </a:prstGeom>
        </p:spPr>
        <p:txBody>
          <a:bodyPr wrap="square">
            <a:spAutoFit/>
          </a:bodyPr>
          <a:lstStyle/>
          <a:p>
            <a:pPr algn="ctr"/>
            <a:r>
              <a:rPr lang="en-US" spc="100" dirty="0" smtClean="0">
                <a:latin typeface="Book Antiqua" pitchFamily="18" charset="0"/>
              </a:rPr>
              <a:t>Comparison of some popular file hosting services:</a:t>
            </a:r>
            <a:endParaRPr lang="nb-NO" dirty="0"/>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17" name="Tittel 1">
            <a:extLst>
              <a:ext uri="{FF2B5EF4-FFF2-40B4-BE49-F238E27FC236}">
                <a16:creationId xmlns:a16="http://schemas.microsoft.com/office/drawing/2014/main" xmlns="" id="{DE3D84FB-5D02-47D2-98FD-4F01A02E2AEA}"/>
              </a:ext>
            </a:extLst>
          </p:cNvPr>
          <p:cNvSpPr>
            <a:spLocks noGrp="1"/>
          </p:cNvSpPr>
          <p:nvPr>
            <p:ph type="ctrTitle"/>
          </p:nvPr>
        </p:nvSpPr>
        <p:spPr>
          <a:xfrm>
            <a:off x="0" y="0"/>
            <a:ext cx="10996551" cy="1828799"/>
          </a:xfrm>
        </p:spPr>
        <p:txBody>
          <a:bodyPr rtlCol="0" anchor="ctr">
            <a:normAutofit/>
          </a:bodyPr>
          <a:lstStyle/>
          <a:p>
            <a:pPr algn="ctr"/>
            <a:r>
              <a:rPr lang="nb-NO" sz="5400" cap="none" dirty="0" smtClean="0">
                <a:solidFill>
                  <a:schemeClr val="tx1"/>
                </a:solidFill>
                <a:latin typeface="Book Antiqua" pitchFamily="18" charset="0"/>
              </a:rPr>
              <a:t>Take Control</a:t>
            </a:r>
            <a:endParaRPr lang="nb-NO" sz="5400" cap="none" dirty="0">
              <a:solidFill>
                <a:schemeClr val="tx1"/>
              </a:solidFill>
              <a:latin typeface="Book Antiqua" pitchFamily="18" charset="0"/>
            </a:endParaRPr>
          </a:p>
        </p:txBody>
      </p:sp>
      <p:sp>
        <p:nvSpPr>
          <p:cNvPr id="53" name="Rectangle 52"/>
          <p:cNvSpPr/>
          <p:nvPr/>
        </p:nvSpPr>
        <p:spPr>
          <a:xfrm>
            <a:off x="9915897" y="411225"/>
            <a:ext cx="2287978"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27" name="Straight Connector 26"/>
          <p:cNvCxnSpPr/>
          <p:nvPr/>
        </p:nvCxnSpPr>
        <p:spPr>
          <a:xfrm>
            <a:off x="10118277" y="962886"/>
            <a:ext cx="1692000" cy="23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10035690"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sp>
        <p:nvSpPr>
          <p:cNvPr id="52" name="Tittel 1">
            <a:extLst>
              <a:ext uri="{FF2B5EF4-FFF2-40B4-BE49-F238E27FC236}">
                <a16:creationId xmlns:a16="http://schemas.microsoft.com/office/drawing/2014/main" xmlns="" id="{DE3D84FB-5D02-47D2-98FD-4F01A02E2AEA}"/>
              </a:ext>
            </a:extLst>
          </p:cNvPr>
          <p:cNvSpPr txBox="1">
            <a:spLocks/>
          </p:cNvSpPr>
          <p:nvPr/>
        </p:nvSpPr>
        <p:spPr>
          <a:xfrm>
            <a:off x="985652" y="1721929"/>
            <a:ext cx="10333137" cy="4702625"/>
          </a:xfrm>
          <a:prstGeom prst="rect">
            <a:avLst/>
          </a:prstGeom>
        </p:spPr>
        <p:txBody>
          <a:bodyPr vert="horz" lIns="91440" tIns="45720" rIns="91440" bIns="45720" rtlCol="0" anchor="t">
            <a:normAutofit/>
          </a:bodyPr>
          <a:lstStyle/>
          <a:p>
            <a:pPr lvl="0" defTabSz="914400">
              <a:spcBef>
                <a:spcPct val="0"/>
              </a:spcBef>
            </a:pPr>
            <a:r>
              <a:rPr lang="nb-NO" spc="100" dirty="0" smtClean="0">
                <a:solidFill>
                  <a:srgbClr val="000000"/>
                </a:solidFill>
                <a:latin typeface="Book Antiqua" pitchFamily="18" charset="0"/>
                <a:ea typeface="+mj-ea"/>
                <a:cs typeface="+mj-cs"/>
              </a:rPr>
              <a:t>One way to secure your data yourself in the cloud is by using MyS3. MyS3 is a newly developed software which makes is possible to encrypt file data on the fly and upload the output to Simple Storage Service (S3), which is part of Amazon Web Services (AWS).</a:t>
            </a:r>
          </a:p>
          <a:p>
            <a:pPr lvl="0" defTabSz="914400">
              <a:spcBef>
                <a:spcPct val="0"/>
              </a:spcBef>
            </a:pPr>
            <a:endParaRPr lang="nb-NO" spc="100" dirty="0" smtClean="0">
              <a:solidFill>
                <a:srgbClr val="000000"/>
              </a:solidFill>
              <a:latin typeface="Book Antiqua" pitchFamily="18" charset="0"/>
              <a:ea typeface="+mj-ea"/>
              <a:cs typeface="+mj-cs"/>
            </a:endParaRPr>
          </a:p>
          <a:p>
            <a:pPr lvl="0" defTabSz="914400">
              <a:spcBef>
                <a:spcPct val="0"/>
              </a:spcBef>
            </a:pPr>
            <a:r>
              <a:rPr lang="nb-NO" spc="100" dirty="0" smtClean="0">
                <a:solidFill>
                  <a:srgbClr val="000000"/>
                </a:solidFill>
                <a:latin typeface="Book Antiqua" pitchFamily="18" charset="0"/>
                <a:ea typeface="+mj-ea"/>
                <a:cs typeface="+mj-cs"/>
              </a:rPr>
              <a:t>Anyone can register an AWS account and create S3 buckets for file uploads. But </a:t>
            </a:r>
            <a:r>
              <a:rPr lang="en-US" spc="100" dirty="0" smtClean="0">
                <a:solidFill>
                  <a:srgbClr val="000000"/>
                </a:solidFill>
                <a:latin typeface="Book Antiqua" pitchFamily="18" charset="0"/>
                <a:ea typeface="+mj-ea"/>
                <a:cs typeface="+mj-cs"/>
              </a:rPr>
              <a:t>enabling hassle free and secure file encryption is an entirely different matter. Which is why I started this project a few months ago.</a:t>
            </a:r>
          </a:p>
          <a:p>
            <a:pPr lvl="0" defTabSz="914400">
              <a:spcBef>
                <a:spcPct val="0"/>
              </a:spcBef>
            </a:pPr>
            <a:endParaRPr lang="en-US" spc="100" dirty="0" smtClean="0">
              <a:solidFill>
                <a:srgbClr val="000000"/>
              </a:solidFill>
              <a:latin typeface="Book Antiqua" pitchFamily="18" charset="0"/>
            </a:endParaRPr>
          </a:p>
          <a:p>
            <a:pPr defTabSz="914400">
              <a:spcBef>
                <a:spcPct val="0"/>
              </a:spcBef>
            </a:pPr>
            <a:r>
              <a:rPr lang="en-US" spc="100" dirty="0" smtClean="0">
                <a:solidFill>
                  <a:srgbClr val="000000"/>
                </a:solidFill>
                <a:latin typeface="Book Antiqua" pitchFamily="18" charset="0"/>
              </a:rPr>
              <a:t>AWS do of course offer cryptography for S3, but you can’t trust it 100%. </a:t>
            </a:r>
            <a:r>
              <a:rPr lang="en-US" b="1" spc="100" dirty="0" smtClean="0">
                <a:solidFill>
                  <a:srgbClr val="000000"/>
                </a:solidFill>
                <a:latin typeface="Book Antiqua" pitchFamily="18" charset="0"/>
              </a:rPr>
              <a:t>Only the data owner himself should possess all the necessary pieces of information to recover his own data. </a:t>
            </a:r>
            <a:r>
              <a:rPr lang="en-US" spc="100" dirty="0" smtClean="0">
                <a:solidFill>
                  <a:srgbClr val="000000"/>
                </a:solidFill>
                <a:latin typeface="Book Antiqua" pitchFamily="18" charset="0"/>
              </a:rPr>
              <a:t>Meaning all file data has be encrypted locally </a:t>
            </a:r>
            <a:r>
              <a:rPr lang="en-US" i="1" spc="100" dirty="0" smtClean="0">
                <a:solidFill>
                  <a:srgbClr val="000000"/>
                </a:solidFill>
                <a:latin typeface="Book Antiqua" pitchFamily="18" charset="0"/>
              </a:rPr>
              <a:t>before</a:t>
            </a:r>
            <a:r>
              <a:rPr lang="en-US" spc="100" dirty="0" smtClean="0">
                <a:solidFill>
                  <a:srgbClr val="000000"/>
                </a:solidFill>
                <a:latin typeface="Book Antiqua" pitchFamily="18" charset="0"/>
              </a:rPr>
              <a:t> coming into contact with the upload API. This is basic client-side encryption which most file hosting services still lack, despite Edward Snowden exposing massive world cyber surveillance back in 2013.</a:t>
            </a:r>
            <a:endParaRPr lang="en-US" b="1" spc="100" dirty="0" smtClean="0">
              <a:solidFill>
                <a:srgbClr val="000000"/>
              </a:solidFill>
              <a:latin typeface="Book Antiqua" pitchFamily="18" charset="0"/>
            </a:endParaRPr>
          </a:p>
          <a:p>
            <a:pPr defTabSz="914400">
              <a:spcBef>
                <a:spcPct val="0"/>
              </a:spcBef>
            </a:pPr>
            <a:endParaRPr lang="en-US" b="1" spc="100" dirty="0" smtClean="0">
              <a:solidFill>
                <a:srgbClr val="000000"/>
              </a:solidFill>
              <a:latin typeface="Book Antiqua" pitchFamily="18" charset="0"/>
            </a:endParaRPr>
          </a:p>
          <a:p>
            <a:pPr defTabSz="914400">
              <a:spcBef>
                <a:spcPct val="0"/>
              </a:spcBef>
            </a:pPr>
            <a:r>
              <a:rPr lang="en-US" spc="100" dirty="0" smtClean="0">
                <a:solidFill>
                  <a:srgbClr val="000000"/>
                </a:solidFill>
                <a:latin typeface="Book Antiqua" pitchFamily="18" charset="0"/>
              </a:rPr>
              <a:t>To solve this MyS3 uses symmetric encryption (AES-128 GCM) before uploading anything to the AWS cloud. And the encryption key never leaves the computer.</a:t>
            </a:r>
            <a:endParaRPr lang="en-US" spc="100" dirty="0" smtClean="0">
              <a:solidFill>
                <a:srgbClr val="000000"/>
              </a:solidFill>
              <a:latin typeface="Book Antiqua" pitchFamily="18" charset="0"/>
              <a:ea typeface="+mj-ea"/>
              <a:cs typeface="+mj-cs"/>
            </a:endParaRPr>
          </a:p>
        </p:txBody>
      </p:sp>
      <p:sp>
        <p:nvSpPr>
          <p:cNvPr id="10" name="Footer Placeholder 9"/>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10035693" y="604065"/>
            <a:ext cx="1983312"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sz="2000" dirty="0" smtClean="0">
                <a:solidFill>
                  <a:srgbClr val="FFFFFF"/>
                </a:solidFill>
                <a:latin typeface="Book Antiqua" pitchFamily="18" charset="0"/>
              </a:rPr>
              <a:t>Why Use MyS3</a:t>
            </a:r>
            <a:endParaRPr kumimoji="0" lang="nb-NO" sz="2000" b="0" i="0" u="none" strike="noStrike" kern="1200" cap="none" normalizeH="0" noProof="0" dirty="0">
              <a:ln>
                <a:noFill/>
              </a:ln>
              <a:solidFill>
                <a:srgbClr val="FFFFFF"/>
              </a:solidFill>
              <a:effectLst/>
              <a:uLnTx/>
              <a:uFillTx/>
              <a:latin typeface="Book Antiqua" pitchFamily="18" charset="0"/>
              <a:ea typeface="+mj-ea"/>
              <a:cs typeface="+mj-cs"/>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17" name="Tittel 1">
            <a:extLst>
              <a:ext uri="{FF2B5EF4-FFF2-40B4-BE49-F238E27FC236}">
                <a16:creationId xmlns:a16="http://schemas.microsoft.com/office/drawing/2014/main" xmlns="" id="{DE3D84FB-5D02-47D2-98FD-4F01A02E2AEA}"/>
              </a:ext>
            </a:extLst>
          </p:cNvPr>
          <p:cNvSpPr>
            <a:spLocks noGrp="1"/>
          </p:cNvSpPr>
          <p:nvPr>
            <p:ph type="ctrTitle"/>
          </p:nvPr>
        </p:nvSpPr>
        <p:spPr>
          <a:xfrm>
            <a:off x="0" y="0"/>
            <a:ext cx="10996551" cy="1828799"/>
          </a:xfrm>
        </p:spPr>
        <p:txBody>
          <a:bodyPr rtlCol="0" anchor="ctr">
            <a:normAutofit/>
          </a:bodyPr>
          <a:lstStyle/>
          <a:p>
            <a:pPr algn="ctr"/>
            <a:r>
              <a:rPr lang="nb-NO" sz="5400" cap="none" dirty="0" smtClean="0">
                <a:solidFill>
                  <a:schemeClr val="tx1"/>
                </a:solidFill>
                <a:latin typeface="Book Antiqua" pitchFamily="18" charset="0"/>
              </a:rPr>
              <a:t>Transparency</a:t>
            </a:r>
            <a:endParaRPr lang="nb-NO" sz="5400" cap="none" dirty="0">
              <a:solidFill>
                <a:schemeClr val="tx1"/>
              </a:solidFill>
              <a:latin typeface="Book Antiqua" pitchFamily="18" charset="0"/>
            </a:endParaRPr>
          </a:p>
        </p:txBody>
      </p:sp>
      <p:sp>
        <p:nvSpPr>
          <p:cNvPr id="53" name="Rectangle 52"/>
          <p:cNvSpPr/>
          <p:nvPr/>
        </p:nvSpPr>
        <p:spPr>
          <a:xfrm>
            <a:off x="9915897" y="411225"/>
            <a:ext cx="2287978"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27" name="Straight Connector 26"/>
          <p:cNvCxnSpPr/>
          <p:nvPr/>
        </p:nvCxnSpPr>
        <p:spPr>
          <a:xfrm>
            <a:off x="10118277" y="962886"/>
            <a:ext cx="1692000" cy="23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10035690"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sp>
        <p:nvSpPr>
          <p:cNvPr id="52" name="Tittel 1">
            <a:extLst>
              <a:ext uri="{FF2B5EF4-FFF2-40B4-BE49-F238E27FC236}">
                <a16:creationId xmlns:a16="http://schemas.microsoft.com/office/drawing/2014/main" xmlns="" id="{DE3D84FB-5D02-47D2-98FD-4F01A02E2AEA}"/>
              </a:ext>
            </a:extLst>
          </p:cNvPr>
          <p:cNvSpPr txBox="1">
            <a:spLocks/>
          </p:cNvSpPr>
          <p:nvPr/>
        </p:nvSpPr>
        <p:spPr>
          <a:xfrm>
            <a:off x="997526" y="1721926"/>
            <a:ext cx="10156505" cy="4785753"/>
          </a:xfrm>
          <a:prstGeom prst="rect">
            <a:avLst/>
          </a:prstGeom>
        </p:spPr>
        <p:txBody>
          <a:bodyPr vert="horz" lIns="91440" tIns="45720" rIns="91440" bIns="45720" rtlCol="0" anchor="t">
            <a:normAutofit/>
          </a:bodyPr>
          <a:lstStyle/>
          <a:p>
            <a:pPr defTabSz="914400">
              <a:spcBef>
                <a:spcPct val="0"/>
              </a:spcBef>
            </a:pPr>
            <a:r>
              <a:rPr lang="en-US" spc="100" dirty="0" smtClean="0">
                <a:solidFill>
                  <a:srgbClr val="000000"/>
                </a:solidFill>
                <a:latin typeface="Book Antiqua" pitchFamily="18" charset="0"/>
              </a:rPr>
              <a:t>I'm not a cryptography expert by any means (“only” a computer engineer), but I did</a:t>
            </a:r>
            <a:r>
              <a:rPr lang="en-US" spc="100" dirty="0" smtClean="0">
                <a:solidFill>
                  <a:srgbClr val="000000"/>
                </a:solidFill>
                <a:latin typeface="Book Antiqua" pitchFamily="18" charset="0"/>
                <a:ea typeface="+mj-ea"/>
                <a:cs typeface="+mj-cs"/>
              </a:rPr>
              <a:t> follow </a:t>
            </a:r>
            <a:r>
              <a:rPr lang="en-US" spc="100" dirty="0" smtClean="0">
                <a:solidFill>
                  <a:srgbClr val="000000"/>
                </a:solidFill>
                <a:latin typeface="Book Antiqua" pitchFamily="18" charset="0"/>
              </a:rPr>
              <a:t>best practices regarding AES cryptography. So I </a:t>
            </a:r>
            <a:r>
              <a:rPr lang="en-US" spc="100" dirty="0" smtClean="0">
                <a:solidFill>
                  <a:srgbClr val="000000"/>
                </a:solidFill>
                <a:latin typeface="Book Antiqua" pitchFamily="18" charset="0"/>
                <a:ea typeface="+mj-ea"/>
                <a:cs typeface="+mj-cs"/>
              </a:rPr>
              <a:t>trust MyS3 enough to use it myself on a daily basis, uploading all kinds of files, despite being paranoid by nature.</a:t>
            </a:r>
          </a:p>
          <a:p>
            <a:pPr defTabSz="914400">
              <a:spcBef>
                <a:spcPct val="0"/>
              </a:spcBef>
            </a:pPr>
            <a:r>
              <a:rPr lang="en-US" spc="100" dirty="0" smtClean="0">
                <a:solidFill>
                  <a:srgbClr val="000000"/>
                </a:solidFill>
                <a:latin typeface="Book Antiqua" pitchFamily="18" charset="0"/>
                <a:ea typeface="+mj-ea"/>
                <a:cs typeface="+mj-cs"/>
              </a:rPr>
              <a:t> </a:t>
            </a:r>
          </a:p>
          <a:p>
            <a:pPr defTabSz="914400">
              <a:spcBef>
                <a:spcPct val="0"/>
              </a:spcBef>
            </a:pPr>
            <a:r>
              <a:rPr lang="en-US" spc="100" dirty="0" smtClean="0">
                <a:solidFill>
                  <a:srgbClr val="000000"/>
                </a:solidFill>
                <a:latin typeface="Book Antiqua" pitchFamily="18" charset="0"/>
                <a:ea typeface="+mj-ea"/>
                <a:cs typeface="+mj-cs"/>
              </a:rPr>
              <a:t>MyS3 is </a:t>
            </a:r>
            <a:r>
              <a:rPr lang="en-US" spc="100" smtClean="0">
                <a:solidFill>
                  <a:srgbClr val="000000"/>
                </a:solidFill>
                <a:latin typeface="Book Antiqua" pitchFamily="18" charset="0"/>
                <a:ea typeface="+mj-ea"/>
                <a:cs typeface="+mj-cs"/>
              </a:rPr>
              <a:t>a </a:t>
            </a:r>
            <a:r>
              <a:rPr lang="en-US" spc="100" smtClean="0">
                <a:solidFill>
                  <a:srgbClr val="000000"/>
                </a:solidFill>
                <a:latin typeface="Book Antiqua" pitchFamily="18" charset="0"/>
                <a:ea typeface="+mj-ea"/>
                <a:cs typeface="+mj-cs"/>
              </a:rPr>
              <a:t>NET </a:t>
            </a:r>
            <a:r>
              <a:rPr lang="en-US" spc="100" dirty="0" smtClean="0">
                <a:solidFill>
                  <a:srgbClr val="000000"/>
                </a:solidFill>
                <a:latin typeface="Book Antiqua" pitchFamily="18" charset="0"/>
                <a:ea typeface="+mj-ea"/>
                <a:cs typeface="+mj-cs"/>
              </a:rPr>
              <a:t>Core app, so it can run on Windows, Linux, and Mac OS. </a:t>
            </a:r>
            <a:r>
              <a:rPr lang="en-US" spc="100" dirty="0" smtClean="0">
                <a:solidFill>
                  <a:srgbClr val="000000"/>
                </a:solidFill>
                <a:latin typeface="Book Antiqua" pitchFamily="18" charset="0"/>
              </a:rPr>
              <a:t>And since it’s open source and free for all, anyone can review and improve it. At the time of this writing I’m running MyS3 on Windows 10, CentOS 8 and Debian 10, and I love it. I’ve already replaced Dropbox and MEGA with it.</a:t>
            </a:r>
          </a:p>
          <a:p>
            <a:pPr lvl="0" defTabSz="914400">
              <a:spcBef>
                <a:spcPct val="0"/>
              </a:spcBef>
            </a:pPr>
            <a:endParaRPr lang="en-US" spc="100" dirty="0" smtClean="0">
              <a:solidFill>
                <a:srgbClr val="000000"/>
              </a:solidFill>
              <a:latin typeface="Book Antiqua" pitchFamily="18" charset="0"/>
              <a:ea typeface="+mj-ea"/>
              <a:cs typeface="+mj-cs"/>
            </a:endParaRPr>
          </a:p>
          <a:p>
            <a:pPr defTabSz="914400">
              <a:spcBef>
                <a:spcPct val="0"/>
              </a:spcBef>
            </a:pPr>
            <a:r>
              <a:rPr lang="en-US" spc="100" dirty="0" smtClean="0">
                <a:solidFill>
                  <a:srgbClr val="000000"/>
                </a:solidFill>
                <a:latin typeface="Book Antiqua" pitchFamily="18" charset="0"/>
              </a:rPr>
              <a:t>A few words about cost: When you use MyS3 you pay for the S3 resources that MyS3 is consuming. But not to worry, S3 has very competitive pricing. New AWS customers also get a lot for free the first year.</a:t>
            </a:r>
          </a:p>
        </p:txBody>
      </p:sp>
      <p:sp>
        <p:nvSpPr>
          <p:cNvPr id="10" name="Footer Placeholder 9"/>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10035693" y="604065"/>
            <a:ext cx="1983312"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sz="2000" dirty="0" smtClean="0">
                <a:solidFill>
                  <a:srgbClr val="FFFFFF"/>
                </a:solidFill>
                <a:latin typeface="Book Antiqua" pitchFamily="18" charset="0"/>
              </a:rPr>
              <a:t>Why Use MyS3</a:t>
            </a:r>
            <a:endParaRPr kumimoji="0" lang="nb-NO" sz="2000" b="0" i="0" u="none" strike="noStrike" kern="1200" cap="none" normalizeH="0" noProof="0" dirty="0">
              <a:ln>
                <a:noFill/>
              </a:ln>
              <a:solidFill>
                <a:srgbClr val="FFFFFF"/>
              </a:solidFill>
              <a:effectLst/>
              <a:uLnTx/>
              <a:uFillTx/>
              <a:latin typeface="Book Antiqua" pitchFamily="18" charset="0"/>
              <a:ea typeface="+mj-ea"/>
              <a:cs typeface="+mj-cs"/>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17" name="Tittel 1">
            <a:extLst>
              <a:ext uri="{FF2B5EF4-FFF2-40B4-BE49-F238E27FC236}">
                <a16:creationId xmlns:a16="http://schemas.microsoft.com/office/drawing/2014/main" xmlns="" id="{DE3D84FB-5D02-47D2-98FD-4F01A02E2AEA}"/>
              </a:ext>
            </a:extLst>
          </p:cNvPr>
          <p:cNvSpPr>
            <a:spLocks noGrp="1"/>
          </p:cNvSpPr>
          <p:nvPr>
            <p:ph type="ctrTitle"/>
          </p:nvPr>
        </p:nvSpPr>
        <p:spPr>
          <a:xfrm>
            <a:off x="0" y="0"/>
            <a:ext cx="10996551" cy="1828799"/>
          </a:xfrm>
        </p:spPr>
        <p:txBody>
          <a:bodyPr rtlCol="0" anchor="ctr">
            <a:normAutofit/>
          </a:bodyPr>
          <a:lstStyle/>
          <a:p>
            <a:pPr algn="ctr"/>
            <a:r>
              <a:rPr lang="nb-NO" sz="5400" cap="none" dirty="0" smtClean="0">
                <a:solidFill>
                  <a:schemeClr val="tx1"/>
                </a:solidFill>
                <a:latin typeface="Book Antiqua" pitchFamily="18" charset="0"/>
              </a:rPr>
              <a:t>Open Source</a:t>
            </a:r>
            <a:endParaRPr lang="nb-NO" sz="5400" cap="none" dirty="0">
              <a:solidFill>
                <a:schemeClr val="tx1"/>
              </a:solidFill>
              <a:latin typeface="Book Antiqua" pitchFamily="18" charset="0"/>
            </a:endParaRPr>
          </a:p>
        </p:txBody>
      </p:sp>
      <p:sp>
        <p:nvSpPr>
          <p:cNvPr id="53" name="Rectangle 52"/>
          <p:cNvSpPr/>
          <p:nvPr/>
        </p:nvSpPr>
        <p:spPr>
          <a:xfrm>
            <a:off x="9915897" y="411225"/>
            <a:ext cx="2287978"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27" name="Straight Connector 26"/>
          <p:cNvCxnSpPr/>
          <p:nvPr/>
        </p:nvCxnSpPr>
        <p:spPr>
          <a:xfrm>
            <a:off x="10118277" y="962886"/>
            <a:ext cx="1692000" cy="23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10035690"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sp>
        <p:nvSpPr>
          <p:cNvPr id="52" name="Tittel 1">
            <a:extLst>
              <a:ext uri="{FF2B5EF4-FFF2-40B4-BE49-F238E27FC236}">
                <a16:creationId xmlns:a16="http://schemas.microsoft.com/office/drawing/2014/main" xmlns="" id="{DE3D84FB-5D02-47D2-98FD-4F01A02E2AEA}"/>
              </a:ext>
            </a:extLst>
          </p:cNvPr>
          <p:cNvSpPr txBox="1">
            <a:spLocks/>
          </p:cNvSpPr>
          <p:nvPr/>
        </p:nvSpPr>
        <p:spPr>
          <a:xfrm>
            <a:off x="997526" y="1721926"/>
            <a:ext cx="10156505" cy="4785753"/>
          </a:xfrm>
          <a:prstGeom prst="rect">
            <a:avLst/>
          </a:prstGeom>
        </p:spPr>
        <p:txBody>
          <a:bodyPr vert="horz" lIns="91440" tIns="45720" rIns="91440" bIns="45720" rtlCol="0" anchor="t">
            <a:normAutofit/>
          </a:bodyPr>
          <a:lstStyle/>
          <a:p>
            <a:pPr defTabSz="914400">
              <a:spcBef>
                <a:spcPct val="0"/>
              </a:spcBef>
            </a:pPr>
            <a:r>
              <a:rPr lang="en-US" spc="100" dirty="0" smtClean="0">
                <a:solidFill>
                  <a:srgbClr val="000000"/>
                </a:solidFill>
                <a:latin typeface="Book Antiqua" pitchFamily="18" charset="0"/>
              </a:rPr>
              <a:t>If you're curious to see how MyS3 is put </a:t>
            </a:r>
            <a:r>
              <a:rPr lang="en-US" spc="100" smtClean="0">
                <a:solidFill>
                  <a:srgbClr val="000000"/>
                </a:solidFill>
                <a:latin typeface="Book Antiqua" pitchFamily="18" charset="0"/>
              </a:rPr>
              <a:t>together </a:t>
            </a:r>
            <a:r>
              <a:rPr lang="en-US" spc="100" smtClean="0">
                <a:solidFill>
                  <a:srgbClr val="000000"/>
                </a:solidFill>
                <a:latin typeface="Book Antiqua" pitchFamily="18" charset="0"/>
              </a:rPr>
              <a:t>go </a:t>
            </a:r>
            <a:r>
              <a:rPr lang="en-US" spc="100" smtClean="0">
                <a:solidFill>
                  <a:srgbClr val="000000"/>
                </a:solidFill>
                <a:latin typeface="Book Antiqua" pitchFamily="18" charset="0"/>
              </a:rPr>
              <a:t>to </a:t>
            </a:r>
            <a:r>
              <a:rPr lang="en-US" spc="100" smtClean="0">
                <a:solidFill>
                  <a:srgbClr val="000000"/>
                </a:solidFill>
                <a:latin typeface="Book Antiqua" pitchFamily="18" charset="0"/>
                <a:hlinkClick r:id="rId4"/>
              </a:rPr>
              <a:t>github.com/flaskevann/MyS3</a:t>
            </a:r>
            <a:r>
              <a:rPr lang="en-US" spc="100" smtClean="0">
                <a:solidFill>
                  <a:srgbClr val="000000"/>
                </a:solidFill>
                <a:latin typeface="Book Antiqua" pitchFamily="18" charset="0"/>
              </a:rPr>
              <a:t>.</a:t>
            </a:r>
            <a:endParaRPr lang="en-US" spc="100" dirty="0" smtClean="0">
              <a:solidFill>
                <a:srgbClr val="000000"/>
              </a:solidFill>
              <a:latin typeface="Book Antiqua" pitchFamily="18" charset="0"/>
            </a:endParaRPr>
          </a:p>
          <a:p>
            <a:pPr defTabSz="914400">
              <a:spcBef>
                <a:spcPct val="0"/>
              </a:spcBef>
            </a:pPr>
            <a:endParaRPr lang="en-US" spc="100" dirty="0" smtClean="0">
              <a:solidFill>
                <a:srgbClr val="000000"/>
              </a:solidFill>
              <a:latin typeface="Book Antiqua" pitchFamily="18" charset="0"/>
            </a:endParaRPr>
          </a:p>
          <a:p>
            <a:pPr lvl="0" defTabSz="914400">
              <a:spcBef>
                <a:spcPct val="0"/>
              </a:spcBef>
            </a:pPr>
            <a:r>
              <a:rPr lang="en-US" spc="100" dirty="0" smtClean="0">
                <a:solidFill>
                  <a:srgbClr val="000000"/>
                </a:solidFill>
                <a:latin typeface="Book Antiqua" pitchFamily="18" charset="0"/>
              </a:rPr>
              <a:t>The only code classes in MyS3 with some real action is </a:t>
            </a:r>
            <a:r>
              <a:rPr lang="en-US" spc="100" dirty="0" smtClean="0">
                <a:solidFill>
                  <a:srgbClr val="000000"/>
                </a:solidFill>
                <a:latin typeface="Consolas" pitchFamily="49" charset="0"/>
              </a:rPr>
              <a:t>MyS3Runner</a:t>
            </a:r>
            <a:r>
              <a:rPr lang="en-US" spc="100" dirty="0" smtClean="0">
                <a:solidFill>
                  <a:srgbClr val="000000"/>
                </a:solidFill>
                <a:latin typeface="Book Antiqua" pitchFamily="18" charset="0"/>
              </a:rPr>
              <a:t> and </a:t>
            </a:r>
            <a:r>
              <a:rPr lang="en-US" spc="100" dirty="0" smtClean="0">
                <a:solidFill>
                  <a:srgbClr val="000000"/>
                </a:solidFill>
                <a:latin typeface="Consolas" pitchFamily="49" charset="0"/>
              </a:rPr>
              <a:t>S3Wrapper</a:t>
            </a:r>
            <a:r>
              <a:rPr lang="en-US" spc="100" dirty="0" smtClean="0">
                <a:solidFill>
                  <a:srgbClr val="000000"/>
                </a:solidFill>
                <a:latin typeface="Book Antiqua" pitchFamily="18" charset="0"/>
              </a:rPr>
              <a:t>. All the rest is just boiler plate for plumbing and </a:t>
            </a:r>
            <a:r>
              <a:rPr lang="en-US" spc="100" smtClean="0">
                <a:solidFill>
                  <a:srgbClr val="000000"/>
                </a:solidFill>
                <a:latin typeface="Book Antiqua" pitchFamily="18" charset="0"/>
              </a:rPr>
              <a:t>packaging </a:t>
            </a:r>
            <a:r>
              <a:rPr lang="en-US" spc="100" smtClean="0">
                <a:solidFill>
                  <a:srgbClr val="000000"/>
                </a:solidFill>
                <a:latin typeface="Book Antiqua" pitchFamily="18" charset="0"/>
              </a:rPr>
              <a:t>that gives </a:t>
            </a:r>
            <a:r>
              <a:rPr lang="en-US" spc="100" smtClean="0">
                <a:solidFill>
                  <a:srgbClr val="000000"/>
                </a:solidFill>
                <a:latin typeface="Book Antiqua" pitchFamily="18" charset="0"/>
              </a:rPr>
              <a:t>the </a:t>
            </a:r>
            <a:r>
              <a:rPr lang="en-US" spc="100" smtClean="0">
                <a:solidFill>
                  <a:srgbClr val="000000"/>
                </a:solidFill>
                <a:latin typeface="Book Antiqua" pitchFamily="18" charset="0"/>
              </a:rPr>
              <a:t>user </a:t>
            </a:r>
            <a:r>
              <a:rPr lang="en-US" spc="100" dirty="0" smtClean="0">
                <a:solidFill>
                  <a:srgbClr val="000000"/>
                </a:solidFill>
                <a:latin typeface="Book Antiqua" pitchFamily="18" charset="0"/>
              </a:rPr>
              <a:t>usability.</a:t>
            </a:r>
          </a:p>
          <a:p>
            <a:pPr defTabSz="914400">
              <a:spcBef>
                <a:spcPct val="0"/>
              </a:spcBef>
            </a:pPr>
            <a:endParaRPr lang="en-US" spc="100" dirty="0" smtClean="0">
              <a:solidFill>
                <a:srgbClr val="000000"/>
              </a:solidFill>
              <a:latin typeface="Book Antiqua" pitchFamily="18" charset="0"/>
            </a:endParaRPr>
          </a:p>
          <a:p>
            <a:pPr defTabSz="914400">
              <a:spcBef>
                <a:spcPct val="0"/>
              </a:spcBef>
            </a:pPr>
            <a:r>
              <a:rPr lang="en-US" spc="100" dirty="0" smtClean="0">
                <a:solidFill>
                  <a:srgbClr val="000000"/>
                </a:solidFill>
                <a:latin typeface="Book Antiqua" pitchFamily="18" charset="0"/>
              </a:rPr>
              <a:t>MyS3 is really just a simple tool that strings </a:t>
            </a:r>
            <a:r>
              <a:rPr lang="en-US" i="1" spc="100" dirty="0" smtClean="0">
                <a:solidFill>
                  <a:srgbClr val="000000"/>
                </a:solidFill>
                <a:latin typeface="Book Antiqua" pitchFamily="18" charset="0"/>
              </a:rPr>
              <a:t>other</a:t>
            </a:r>
            <a:r>
              <a:rPr lang="en-US" spc="100" dirty="0" smtClean="0">
                <a:solidFill>
                  <a:srgbClr val="000000"/>
                </a:solidFill>
                <a:latin typeface="Book Antiqua" pitchFamily="18" charset="0"/>
              </a:rPr>
              <a:t> more powerful tools together. So the source code is only a few thousand lines of code, and it’s made to be easy to read.</a:t>
            </a:r>
          </a:p>
          <a:p>
            <a:pPr defTabSz="914400">
              <a:spcBef>
                <a:spcPct val="0"/>
              </a:spcBef>
            </a:pPr>
            <a:r>
              <a:rPr lang="en-US" spc="100" dirty="0" smtClean="0">
                <a:solidFill>
                  <a:srgbClr val="000000"/>
                </a:solidFill>
                <a:latin typeface="Book Antiqua" pitchFamily="18" charset="0"/>
              </a:rPr>
              <a:t>(I prefer to write simple-stupid code; it makes it easier to get back into and to debug.)</a:t>
            </a:r>
          </a:p>
          <a:p>
            <a:pPr lvl="0" defTabSz="914400">
              <a:spcBef>
                <a:spcPct val="0"/>
              </a:spcBef>
            </a:pPr>
            <a:endParaRPr lang="en-US" spc="100" dirty="0" smtClean="0">
              <a:solidFill>
                <a:srgbClr val="000000"/>
              </a:solidFill>
              <a:latin typeface="Book Antiqua" pitchFamily="18" charset="0"/>
            </a:endParaRPr>
          </a:p>
          <a:p>
            <a:pPr lvl="0" defTabSz="914400">
              <a:spcBef>
                <a:spcPct val="0"/>
              </a:spcBef>
            </a:pPr>
            <a:r>
              <a:rPr lang="en-US" spc="100" dirty="0" smtClean="0">
                <a:solidFill>
                  <a:srgbClr val="000000"/>
                </a:solidFill>
                <a:latin typeface="Book Antiqua" pitchFamily="18" charset="0"/>
              </a:rPr>
              <a:t>I welcome all and any code feedback, no matter the size of </a:t>
            </a:r>
            <a:r>
              <a:rPr lang="en-US" spc="100" smtClean="0">
                <a:solidFill>
                  <a:srgbClr val="000000"/>
                </a:solidFill>
                <a:latin typeface="Book Antiqua" pitchFamily="18" charset="0"/>
              </a:rPr>
              <a:t>the </a:t>
            </a:r>
            <a:r>
              <a:rPr lang="en-US" spc="100" smtClean="0">
                <a:solidFill>
                  <a:srgbClr val="000000"/>
                </a:solidFill>
                <a:latin typeface="Book Antiqua" pitchFamily="18" charset="0"/>
              </a:rPr>
              <a:t>contribution. MyS3 </a:t>
            </a:r>
            <a:r>
              <a:rPr lang="en-US" spc="100" dirty="0" smtClean="0">
                <a:solidFill>
                  <a:srgbClr val="000000"/>
                </a:solidFill>
                <a:latin typeface="Book Antiqua" pitchFamily="18" charset="0"/>
              </a:rPr>
              <a:t>has an </a:t>
            </a:r>
            <a:r>
              <a:rPr lang="en-US" spc="100" smtClean="0">
                <a:solidFill>
                  <a:srgbClr val="000000"/>
                </a:solidFill>
                <a:latin typeface="Book Antiqua" pitchFamily="18" charset="0"/>
              </a:rPr>
              <a:t>MIT </a:t>
            </a:r>
            <a:r>
              <a:rPr lang="en-US" spc="100" smtClean="0">
                <a:solidFill>
                  <a:srgbClr val="000000"/>
                </a:solidFill>
                <a:latin typeface="Book Antiqua" pitchFamily="18" charset="0"/>
              </a:rPr>
              <a:t>license so anyone can improve on it or make it their own.</a:t>
            </a:r>
            <a:endParaRPr lang="en-US" spc="100" dirty="0" smtClean="0">
              <a:solidFill>
                <a:srgbClr val="000000"/>
              </a:solidFill>
              <a:latin typeface="Book Antiqua" pitchFamily="18" charset="0"/>
            </a:endParaRPr>
          </a:p>
        </p:txBody>
      </p:sp>
      <p:sp>
        <p:nvSpPr>
          <p:cNvPr id="10" name="Footer Placeholder 9"/>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10035693" y="604065"/>
            <a:ext cx="1983312"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sz="2000" dirty="0" smtClean="0">
                <a:solidFill>
                  <a:srgbClr val="FFFFFF"/>
                </a:solidFill>
                <a:latin typeface="Book Antiqua" pitchFamily="18" charset="0"/>
              </a:rPr>
              <a:t>Why Use MyS3</a:t>
            </a:r>
            <a:endParaRPr kumimoji="0" lang="nb-NO" sz="2000" b="0" i="0" u="none" strike="noStrike" kern="1200" cap="none" normalizeH="0" noProof="0" dirty="0">
              <a:ln>
                <a:noFill/>
              </a:ln>
              <a:solidFill>
                <a:srgbClr val="FFFFFF"/>
              </a:solidFill>
              <a:effectLst/>
              <a:uLnTx/>
              <a:uFillTx/>
              <a:latin typeface="Book Antiqua" pitchFamily="18" charset="0"/>
              <a:ea typeface="+mj-ea"/>
              <a:cs typeface="+mj-cs"/>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rcRect t="15496"/>
          <a:stretch>
            <a:fillRect/>
          </a:stretch>
        </p:blipFill>
        <p:spPr bwMode="auto">
          <a:xfrm>
            <a:off x="0" y="-10844"/>
            <a:ext cx="12192000" cy="6868844"/>
          </a:xfrm>
          <a:prstGeom prst="rect">
            <a:avLst/>
          </a:prstGeom>
          <a:noFill/>
        </p:spPr>
      </p:pic>
      <p:sp>
        <p:nvSpPr>
          <p:cNvPr id="21" name="Rektangel 20">
            <a:extLst>
              <a:ext uri="{FF2B5EF4-FFF2-40B4-BE49-F238E27FC236}">
                <a16:creationId xmlns:a16="http://schemas.microsoft.com/office/drawing/2014/main" xmlns=""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6788" y="3064931"/>
            <a:ext cx="8295214"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nb-NO" dirty="0"/>
          </a:p>
        </p:txBody>
      </p:sp>
      <p:cxnSp>
        <p:nvCxnSpPr>
          <p:cNvPr id="23" name="Rett linje 22">
            <a:extLst>
              <a:ext uri="{FF2B5EF4-FFF2-40B4-BE49-F238E27FC236}">
                <a16:creationId xmlns:a16="http://schemas.microsoft.com/office/drawing/2014/main" xmlns=""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09350" y="4666480"/>
            <a:ext cx="6832500"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4252434" y="3262185"/>
            <a:ext cx="7682135" cy="1233615"/>
          </a:xfrm>
          <a:prstGeom prst="rect">
            <a:avLst/>
          </a:prstGeom>
        </p:spPr>
        <p:txBody>
          <a:bodyPr vert="horz" lIns="91440" tIns="45720" rIns="91440" bIns="45720" rtlCol="0" anchor="b">
            <a:normAutofit/>
          </a:bodyPr>
          <a:lstStyle/>
          <a:p>
            <a:pPr lvl="0" defTabSz="914400">
              <a:lnSpc>
                <a:spcPct val="80000"/>
              </a:lnSpc>
              <a:spcBef>
                <a:spcPct val="0"/>
              </a:spcBef>
            </a:pPr>
            <a:r>
              <a:rPr kumimoji="0" lang="nb-NO" i="0" u="none" strike="noStrike" kern="1200" cap="none" normalizeH="0" noProof="0" dirty="0" smtClean="0">
                <a:ln>
                  <a:noFill/>
                </a:ln>
                <a:solidFill>
                  <a:srgbClr val="FFFFFF"/>
                </a:solidFill>
                <a:effectLst/>
                <a:uLnTx/>
                <a:uFillTx/>
                <a:latin typeface="Book Antiqua" pitchFamily="18" charset="0"/>
                <a:ea typeface="+mj-ea"/>
                <a:cs typeface="+mj-cs"/>
              </a:rPr>
              <a:t>I appreciate your interest and welcome questions and feedback!</a:t>
            </a:r>
            <a:endParaRPr kumimoji="0" lang="nb-NO" i="0" u="none" strike="noStrike" kern="1200" cap="none" normalizeH="0" noProof="0" dirty="0">
              <a:ln>
                <a:noFill/>
              </a:ln>
              <a:solidFill>
                <a:srgbClr val="FFFFFF"/>
              </a:solidFill>
              <a:effectLst/>
              <a:uLnTx/>
              <a:uFillTx/>
              <a:latin typeface="Book Antiqua" pitchFamily="18" charset="0"/>
              <a:ea typeface="+mj-ea"/>
              <a:cs typeface="+mj-cs"/>
            </a:endParaRPr>
          </a:p>
        </p:txBody>
      </p:sp>
      <p:sp>
        <p:nvSpPr>
          <p:cNvPr id="13" name="Undertittel 2">
            <a:extLst>
              <a:ext uri="{FF2B5EF4-FFF2-40B4-BE49-F238E27FC236}">
                <a16:creationId xmlns:a16="http://schemas.microsoft.com/office/drawing/2014/main" xmlns="" id="{E9F6641D-ADF3-40BD-9BA3-E740E77C8826}"/>
              </a:ext>
            </a:extLst>
          </p:cNvPr>
          <p:cNvSpPr txBox="1">
            <a:spLocks/>
          </p:cNvSpPr>
          <p:nvPr/>
        </p:nvSpPr>
        <p:spPr>
          <a:xfrm>
            <a:off x="4244585" y="4819650"/>
            <a:ext cx="7710576" cy="626879"/>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lang="nb-NO" b="1" dirty="0" smtClean="0">
                <a:solidFill>
                  <a:srgbClr val="FFFFFF"/>
                </a:solidFill>
                <a:latin typeface="Book Antiqua" pitchFamily="18" charset="0"/>
              </a:rPr>
              <a:t>p</a:t>
            </a:r>
            <a:r>
              <a:rPr kumimoji="0" lang="nb-NO" sz="1800" b="1" i="0" u="none" strike="noStrike" kern="1200" cap="none" spc="0" normalizeH="0" baseline="0" noProof="0" dirty="0" smtClean="0">
                <a:ln>
                  <a:noFill/>
                </a:ln>
                <a:solidFill>
                  <a:srgbClr val="FFFFFF"/>
                </a:solidFill>
                <a:effectLst/>
                <a:uLnTx/>
                <a:uFillTx/>
                <a:latin typeface="Book Antiqua" pitchFamily="18" charset="0"/>
              </a:rPr>
              <a:t>ost(a)ovebakken.no</a:t>
            </a:r>
            <a:endParaRPr kumimoji="0" lang="nb-NO" sz="1800" b="1" i="0" u="none" strike="noStrike" kern="1200" cap="none" spc="0" normalizeH="0" baseline="0" noProof="0" dirty="0">
              <a:ln>
                <a:noFill/>
              </a:ln>
              <a:solidFill>
                <a:srgbClr val="FFFFFF"/>
              </a:solidFill>
              <a:effectLst/>
              <a:uLnTx/>
              <a:uFillTx/>
              <a:latin typeface="Book Antiqua" pitchFamily="18" charset="0"/>
            </a:endParaRPr>
          </a:p>
        </p:txBody>
      </p:sp>
      <p:cxnSp>
        <p:nvCxnSpPr>
          <p:cNvPr id="15" name="Straight Connector 14"/>
          <p:cNvCxnSpPr/>
          <p:nvPr/>
        </p:nvCxnSpPr>
        <p:spPr>
          <a:xfrm flipV="1">
            <a:off x="4311244" y="4665881"/>
            <a:ext cx="6912000"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4" name="Tittel 1">
            <a:extLst>
              <a:ext uri="{FF2B5EF4-FFF2-40B4-BE49-F238E27FC236}">
                <a16:creationId xmlns:a16="http://schemas.microsoft.com/office/drawing/2014/main" xmlns="" id="{DE3D84FB-5D02-47D2-98FD-4F01A02E2AEA}"/>
              </a:ext>
            </a:extLst>
          </p:cNvPr>
          <p:cNvSpPr>
            <a:spLocks noGrp="1"/>
          </p:cNvSpPr>
          <p:nvPr>
            <p:ph type="ctrTitle"/>
          </p:nvPr>
        </p:nvSpPr>
        <p:spPr>
          <a:xfrm>
            <a:off x="4248150" y="3097427"/>
            <a:ext cx="7562853" cy="1014284"/>
          </a:xfrm>
        </p:spPr>
        <p:txBody>
          <a:bodyPr rtlCol="0" anchor="b">
            <a:normAutofit/>
          </a:bodyPr>
          <a:lstStyle/>
          <a:p>
            <a:pPr algn="l"/>
            <a:r>
              <a:rPr lang="nb-NO" sz="4400" cap="none" dirty="0" smtClean="0">
                <a:solidFill>
                  <a:srgbClr val="FFFFFF"/>
                </a:solidFill>
                <a:latin typeface="Book Antiqua" pitchFamily="18" charset="0"/>
              </a:rPr>
              <a:t>Thank You</a:t>
            </a:r>
            <a:endParaRPr lang="nb-NO" sz="4400" cap="none" dirty="0">
              <a:solidFill>
                <a:srgbClr val="FFFFFF"/>
              </a:solidFill>
              <a:latin typeface="Book Antiqua" pitchFamily="18" charset="0"/>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22378848_win32">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Office_36806131_TF22378848.potx" id="{7BDC147E-176A-4D98-8CC4-64128EFA1A5C}" vid="{2F9CCCA7-5DF8-4474-972E-AC4DFBF2448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tf22378848_win32</Template>
  <TotalTime>0</TotalTime>
  <Words>1216</Words>
  <Application>Microsoft Office PowerPoint</Application>
  <PresentationFormat>Custom</PresentationFormat>
  <Paragraphs>130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tf22378848_win32</vt:lpstr>
      <vt:lpstr>Why Use MyS3</vt:lpstr>
      <vt:lpstr>Slide 2</vt:lpstr>
      <vt:lpstr>Slide 3</vt:lpstr>
      <vt:lpstr>Slide 4</vt:lpstr>
      <vt:lpstr>Slide 5</vt:lpstr>
      <vt:lpstr>Take Control</vt:lpstr>
      <vt:lpstr>Transparency</vt:lpstr>
      <vt:lpstr>Open Source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2020-08-25T16:45:25Z</dcterms:created>
  <dcterms:modified xsi:type="dcterms:W3CDTF">2020-09-07T05:21:58Z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