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7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rvi\Desktop\Pandas\Projects\Drunk-on-Data\Resources\seismic2013_allmag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rvi\Desktop\Pandas\Projects\Backups\Drunk-on-Data\Resources\seismic_test_pop_with_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rvi\Desktop\Pandas\Projects\Drunk-on-Data\Resources\seismic_ctrl_pop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rvi\Desktop\Pandas\Projects\Drunk-on-Data\Resources\PCI-tTest%20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rvi\Desktop\Pandas\Projects\Drunk-on-Data\Resources\seismic_test_emp_pop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rvi\Desktop\Pandas\Projects\Drunk-on-Data\Resources\seismic_ctrl_emp_pop_ttest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rvi\Desktop\Pandas\Projects\Drunk-on-Data\Resources\Emp-tTest%20Resul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2013 Earthquake Magnitude Distribution by City Zip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3054013695420384E-2"/>
          <c:y val="0.17874532607234025"/>
          <c:w val="0.88567093180072398"/>
          <c:h val="0.7430937652004676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mag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Sheet1!$B$2:$B$270</c:f>
              <c:strCache>
                <c:ptCount val="268"/>
                <c:pt idx="0">
                  <c:v>ada</c:v>
                </c:pt>
                <c:pt idx="1">
                  <c:v>alamo</c:v>
                </c:pt>
                <c:pt idx="2">
                  <c:v>alpine</c:v>
                </c:pt>
                <c:pt idx="3">
                  <c:v>altamont</c:v>
                </c:pt>
                <c:pt idx="4">
                  <c:v>american canyon</c:v>
                </c:pt>
                <c:pt idx="5">
                  <c:v>anaconda</c:v>
                </c:pt>
                <c:pt idx="6">
                  <c:v>anacortes</c:v>
                </c:pt>
                <c:pt idx="7">
                  <c:v>anderson</c:v>
                </c:pt>
                <c:pt idx="8">
                  <c:v>arcata</c:v>
                </c:pt>
                <c:pt idx="9">
                  <c:v>ardmore</c:v>
                </c:pt>
                <c:pt idx="10">
                  <c:v>arvin</c:v>
                </c:pt>
                <c:pt idx="11">
                  <c:v>ashland</c:v>
                </c:pt>
                <c:pt idx="12">
                  <c:v>atascadero</c:v>
                </c:pt>
                <c:pt idx="13">
                  <c:v>athens</c:v>
                </c:pt>
                <c:pt idx="14">
                  <c:v>avenal</c:v>
                </c:pt>
                <c:pt idx="15">
                  <c:v>azle</c:v>
                </c:pt>
                <c:pt idx="16">
                  <c:v>baker city</c:v>
                </c:pt>
                <c:pt idx="17">
                  <c:v>banning</c:v>
                </c:pt>
                <c:pt idx="18">
                  <c:v>barstow</c:v>
                </c:pt>
                <c:pt idx="19">
                  <c:v>batesville</c:v>
                </c:pt>
                <c:pt idx="20">
                  <c:v>bay point</c:v>
                </c:pt>
                <c:pt idx="21">
                  <c:v>beaumont</c:v>
                </c:pt>
                <c:pt idx="22">
                  <c:v>belgrade</c:v>
                </c:pt>
                <c:pt idx="23">
                  <c:v>belle fourche</c:v>
                </c:pt>
                <c:pt idx="24">
                  <c:v>bend</c:v>
                </c:pt>
                <c:pt idx="25">
                  <c:v>berkeley</c:v>
                </c:pt>
                <c:pt idx="26">
                  <c:v>billings</c:v>
                </c:pt>
                <c:pt idx="27">
                  <c:v>blytheville</c:v>
                </c:pt>
                <c:pt idx="28">
                  <c:v>boone</c:v>
                </c:pt>
                <c:pt idx="29">
                  <c:v>boulder city</c:v>
                </c:pt>
                <c:pt idx="30">
                  <c:v>bozeman</c:v>
                </c:pt>
                <c:pt idx="31">
                  <c:v>brawley</c:v>
                </c:pt>
                <c:pt idx="32">
                  <c:v>bremerton</c:v>
                </c:pt>
                <c:pt idx="33">
                  <c:v>brentwood</c:v>
                </c:pt>
                <c:pt idx="34">
                  <c:v>brigham city</c:v>
                </c:pt>
                <c:pt idx="35">
                  <c:v>burien</c:v>
                </c:pt>
                <c:pt idx="36">
                  <c:v>butte</c:v>
                </c:pt>
                <c:pt idx="37">
                  <c:v>calexico</c:v>
                </c:pt>
                <c:pt idx="38">
                  <c:v>canon city</c:v>
                </c:pt>
                <c:pt idx="39">
                  <c:v>cape girardeau</c:v>
                </c:pt>
                <c:pt idx="40">
                  <c:v>carpinteria</c:v>
                </c:pt>
                <c:pt idx="41">
                  <c:v>carson</c:v>
                </c:pt>
                <c:pt idx="42">
                  <c:v>carson city</c:v>
                </c:pt>
                <c:pt idx="43">
                  <c:v>casper</c:v>
                </c:pt>
                <c:pt idx="44">
                  <c:v>cedar city</c:v>
                </c:pt>
                <c:pt idx="45">
                  <c:v>central point</c:v>
                </c:pt>
                <c:pt idx="46">
                  <c:v>centralia</c:v>
                </c:pt>
                <c:pt idx="47">
                  <c:v>chickasha</c:v>
                </c:pt>
                <c:pt idx="48">
                  <c:v>chico</c:v>
                </c:pt>
                <c:pt idx="49">
                  <c:v>chino hills</c:v>
                </c:pt>
                <c:pt idx="50">
                  <c:v>choctaw</c:v>
                </c:pt>
                <c:pt idx="51">
                  <c:v>clarksburg</c:v>
                </c:pt>
                <c:pt idx="52">
                  <c:v>clearlake</c:v>
                </c:pt>
                <c:pt idx="53">
                  <c:v>cleveland</c:v>
                </c:pt>
                <c:pt idx="54">
                  <c:v>clovis</c:v>
                </c:pt>
                <c:pt idx="55">
                  <c:v>coachella</c:v>
                </c:pt>
                <c:pt idx="56">
                  <c:v>coalinga</c:v>
                </c:pt>
                <c:pt idx="57">
                  <c:v>cody</c:v>
                </c:pt>
                <c:pt idx="58">
                  <c:v>concord</c:v>
                </c:pt>
                <c:pt idx="59">
                  <c:v>conway</c:v>
                </c:pt>
                <c:pt idx="60">
                  <c:v>coppell</c:v>
                </c:pt>
                <c:pt idx="61">
                  <c:v>corcoran</c:v>
                </c:pt>
                <c:pt idx="62">
                  <c:v>corona</c:v>
                </c:pt>
                <c:pt idx="63">
                  <c:v>coronado</c:v>
                </c:pt>
                <c:pt idx="64">
                  <c:v>craig</c:v>
                </c:pt>
                <c:pt idx="65">
                  <c:v>crowley</c:v>
                </c:pt>
                <c:pt idx="66">
                  <c:v>dalton</c:v>
                </c:pt>
                <c:pt idx="67">
                  <c:v>daly city</c:v>
                </c:pt>
                <c:pt idx="68">
                  <c:v>dana point</c:v>
                </c:pt>
                <c:pt idx="69">
                  <c:v>deming</c:v>
                </c:pt>
                <c:pt idx="70">
                  <c:v>desert hot springs</c:v>
                </c:pt>
                <c:pt idx="71">
                  <c:v>dillon</c:v>
                </c:pt>
                <c:pt idx="72">
                  <c:v>douglas</c:v>
                </c:pt>
                <c:pt idx="73">
                  <c:v>duncan</c:v>
                </c:pt>
                <c:pt idx="74">
                  <c:v>durant</c:v>
                </c:pt>
                <c:pt idx="75">
                  <c:v>dyersburg</c:v>
                </c:pt>
                <c:pt idx="76">
                  <c:v>east brainerd</c:v>
                </c:pt>
                <c:pt idx="77">
                  <c:v>east foothills</c:v>
                </c:pt>
                <c:pt idx="78">
                  <c:v>east hemet</c:v>
                </c:pt>
                <c:pt idx="79">
                  <c:v>east millcreek</c:v>
                </c:pt>
                <c:pt idx="80">
                  <c:v>eastlake</c:v>
                </c:pt>
                <c:pt idx="81">
                  <c:v>edmond</c:v>
                </c:pt>
                <c:pt idx="82">
                  <c:v>edmonds</c:v>
                </c:pt>
                <c:pt idx="83">
                  <c:v>el segundo</c:v>
                </c:pt>
                <c:pt idx="84">
                  <c:v>elk plain</c:v>
                </c:pt>
                <c:pt idx="85">
                  <c:v>elko</c:v>
                </c:pt>
                <c:pt idx="86">
                  <c:v>emmett</c:v>
                </c:pt>
                <c:pt idx="87">
                  <c:v>encinitas</c:v>
                </c:pt>
                <c:pt idx="88">
                  <c:v>enid</c:v>
                </c:pt>
                <c:pt idx="89">
                  <c:v>espanola</c:v>
                </c:pt>
                <c:pt idx="90">
                  <c:v>eureka</c:v>
                </c:pt>
                <c:pt idx="91">
                  <c:v>evans</c:v>
                </c:pt>
                <c:pt idx="92">
                  <c:v>evanston</c:v>
                </c:pt>
                <c:pt idx="93">
                  <c:v>fallon</c:v>
                </c:pt>
                <c:pt idx="94">
                  <c:v>farmington</c:v>
                </c:pt>
                <c:pt idx="95">
                  <c:v>fernley</c:v>
                </c:pt>
                <c:pt idx="96">
                  <c:v>fillmore</c:v>
                </c:pt>
                <c:pt idx="97">
                  <c:v>flagstaff</c:v>
                </c:pt>
                <c:pt idx="98">
                  <c:v>fontana</c:v>
                </c:pt>
                <c:pt idx="99">
                  <c:v>fortuna</c:v>
                </c:pt>
                <c:pt idx="100">
                  <c:v>fremont</c:v>
                </c:pt>
                <c:pt idx="101">
                  <c:v>garden city</c:v>
                </c:pt>
                <c:pt idx="102">
                  <c:v>gillette</c:v>
                </c:pt>
                <c:pt idx="103">
                  <c:v>gilroy</c:v>
                </c:pt>
                <c:pt idx="104">
                  <c:v>glenn heights</c:v>
                </c:pt>
                <c:pt idx="105">
                  <c:v>glenwood springs</c:v>
                </c:pt>
                <c:pt idx="106">
                  <c:v>gonzales</c:v>
                </c:pt>
                <c:pt idx="107">
                  <c:v>grants</c:v>
                </c:pt>
                <c:pt idx="108">
                  <c:v>grass valley</c:v>
                </c:pt>
                <c:pt idx="109">
                  <c:v>great falls</c:v>
                </c:pt>
                <c:pt idx="110">
                  <c:v>green river</c:v>
                </c:pt>
                <c:pt idx="111">
                  <c:v>greenfield</c:v>
                </c:pt>
                <c:pt idx="112">
                  <c:v>greenwood</c:v>
                </c:pt>
                <c:pt idx="113">
                  <c:v>guthrie</c:v>
                </c:pt>
                <c:pt idx="114">
                  <c:v>hailey</c:v>
                </c:pt>
                <c:pt idx="115">
                  <c:v>half moon bay</c:v>
                </c:pt>
                <c:pt idx="116">
                  <c:v>hamilton</c:v>
                </c:pt>
                <c:pt idx="117">
                  <c:v>hastings</c:v>
                </c:pt>
                <c:pt idx="118">
                  <c:v>hayden</c:v>
                </c:pt>
                <c:pt idx="119">
                  <c:v>haysville</c:v>
                </c:pt>
                <c:pt idx="120">
                  <c:v>healdsburg</c:v>
                </c:pt>
                <c:pt idx="121">
                  <c:v>helena</c:v>
                </c:pt>
                <c:pt idx="122">
                  <c:v>henderson</c:v>
                </c:pt>
                <c:pt idx="123">
                  <c:v>hibbing</c:v>
                </c:pt>
                <c:pt idx="124">
                  <c:v>hollister</c:v>
                </c:pt>
                <c:pt idx="125">
                  <c:v>hopkinton</c:v>
                </c:pt>
                <c:pt idx="126">
                  <c:v>huntington</c:v>
                </c:pt>
                <c:pt idx="127">
                  <c:v>huntington park</c:v>
                </c:pt>
                <c:pt idx="128">
                  <c:v>hurricane</c:v>
                </c:pt>
                <c:pt idx="129">
                  <c:v>imperial</c:v>
                </c:pt>
                <c:pt idx="130">
                  <c:v>isla vista</c:v>
                </c:pt>
                <c:pt idx="131">
                  <c:v>jackson</c:v>
                </c:pt>
                <c:pt idx="132">
                  <c:v>jonesboro</c:v>
                </c:pt>
                <c:pt idx="133">
                  <c:v>kelso</c:v>
                </c:pt>
                <c:pt idx="134">
                  <c:v>king city</c:v>
                </c:pt>
                <c:pt idx="135">
                  <c:v>la grande</c:v>
                </c:pt>
                <c:pt idx="136">
                  <c:v>la quinta</c:v>
                </c:pt>
                <c:pt idx="137">
                  <c:v>la verne</c:v>
                </c:pt>
                <c:pt idx="138">
                  <c:v>lake forest park</c:v>
                </c:pt>
                <c:pt idx="139">
                  <c:v>lander</c:v>
                </c:pt>
                <c:pt idx="140">
                  <c:v>laramie</c:v>
                </c:pt>
                <c:pt idx="141">
                  <c:v>lemoore</c:v>
                </c:pt>
                <c:pt idx="142">
                  <c:v>lewiston</c:v>
                </c:pt>
                <c:pt idx="143">
                  <c:v>livermore</c:v>
                </c:pt>
                <c:pt idx="144">
                  <c:v>livingston</c:v>
                </c:pt>
                <c:pt idx="145">
                  <c:v>logan</c:v>
                </c:pt>
                <c:pt idx="146">
                  <c:v>loma linda</c:v>
                </c:pt>
                <c:pt idx="147">
                  <c:v>lompoc</c:v>
                </c:pt>
                <c:pt idx="148">
                  <c:v>los altos hills</c:v>
                </c:pt>
                <c:pt idx="149">
                  <c:v>los banos</c:v>
                </c:pt>
                <c:pt idx="150">
                  <c:v>lyons</c:v>
                </c:pt>
                <c:pt idx="151">
                  <c:v>madera</c:v>
                </c:pt>
                <c:pt idx="152">
                  <c:v>magalia</c:v>
                </c:pt>
                <c:pt idx="153">
                  <c:v>malibu</c:v>
                </c:pt>
                <c:pt idx="154">
                  <c:v>marion</c:v>
                </c:pt>
                <c:pt idx="155">
                  <c:v>maryville</c:v>
                </c:pt>
                <c:pt idx="156">
                  <c:v>mendota</c:v>
                </c:pt>
                <c:pt idx="157">
                  <c:v>midlothian</c:v>
                </c:pt>
                <c:pt idx="158">
                  <c:v>midwest city</c:v>
                </c:pt>
                <c:pt idx="159">
                  <c:v>mill valley</c:v>
                </c:pt>
                <c:pt idx="160">
                  <c:v>milpitas</c:v>
                </c:pt>
                <c:pt idx="161">
                  <c:v>mineral wells</c:v>
                </c:pt>
                <c:pt idx="162">
                  <c:v>missoula</c:v>
                </c:pt>
                <c:pt idx="163">
                  <c:v>monterey</c:v>
                </c:pt>
                <c:pt idx="164">
                  <c:v>montrose</c:v>
                </c:pt>
                <c:pt idx="165">
                  <c:v>moreno valley</c:v>
                </c:pt>
                <c:pt idx="166">
                  <c:v>morgan city</c:v>
                </c:pt>
                <c:pt idx="167">
                  <c:v>morgan hill</c:v>
                </c:pt>
                <c:pt idx="168">
                  <c:v>morro bay</c:v>
                </c:pt>
                <c:pt idx="169">
                  <c:v>moscow</c:v>
                </c:pt>
                <c:pt idx="170">
                  <c:v>nacogdoches</c:v>
                </c:pt>
                <c:pt idx="171">
                  <c:v>napa</c:v>
                </c:pt>
                <c:pt idx="172">
                  <c:v>newport</c:v>
                </c:pt>
                <c:pt idx="173">
                  <c:v>norman</c:v>
                </c:pt>
                <c:pt idx="174">
                  <c:v>north las vegas</c:v>
                </c:pt>
                <c:pt idx="175">
                  <c:v>oakland</c:v>
                </c:pt>
                <c:pt idx="176">
                  <c:v>oceanside</c:v>
                </c:pt>
                <c:pt idx="177">
                  <c:v>okmulgee</c:v>
                </c:pt>
                <c:pt idx="178">
                  <c:v>orange cove</c:v>
                </c:pt>
                <c:pt idx="179">
                  <c:v>orinda</c:v>
                </c:pt>
                <c:pt idx="180">
                  <c:v>oroville</c:v>
                </c:pt>
                <c:pt idx="181">
                  <c:v>pacifica</c:v>
                </c:pt>
                <c:pt idx="182">
                  <c:v>pahrump</c:v>
                </c:pt>
                <c:pt idx="183">
                  <c:v>painesville</c:v>
                </c:pt>
                <c:pt idx="184">
                  <c:v>palm springs</c:v>
                </c:pt>
                <c:pt idx="185">
                  <c:v>pampa</c:v>
                </c:pt>
                <c:pt idx="186">
                  <c:v>paris</c:v>
                </c:pt>
                <c:pt idx="187">
                  <c:v>payson</c:v>
                </c:pt>
                <c:pt idx="188">
                  <c:v>petaluma</c:v>
                </c:pt>
                <c:pt idx="189">
                  <c:v>pleasant hill</c:v>
                </c:pt>
                <c:pt idx="190">
                  <c:v>pocatello</c:v>
                </c:pt>
                <c:pt idx="191">
                  <c:v>polson</c:v>
                </c:pt>
                <c:pt idx="192">
                  <c:v>ponca city</c:v>
                </c:pt>
                <c:pt idx="193">
                  <c:v>port angeles</c:v>
                </c:pt>
                <c:pt idx="194">
                  <c:v>port hueneme</c:v>
                </c:pt>
                <c:pt idx="195">
                  <c:v>port townsend</c:v>
                </c:pt>
                <c:pt idx="196">
                  <c:v>porterville</c:v>
                </c:pt>
                <c:pt idx="197">
                  <c:v>preston</c:v>
                </c:pt>
                <c:pt idx="198">
                  <c:v>price</c:v>
                </c:pt>
                <c:pt idx="199">
                  <c:v>rancho mirage</c:v>
                </c:pt>
                <c:pt idx="200">
                  <c:v>rancho palos verdes</c:v>
                </c:pt>
                <c:pt idx="201">
                  <c:v>rapid city</c:v>
                </c:pt>
                <c:pt idx="202">
                  <c:v>raton</c:v>
                </c:pt>
                <c:pt idx="203">
                  <c:v>red bluff</c:v>
                </c:pt>
                <c:pt idx="204">
                  <c:v>redding</c:v>
                </c:pt>
                <c:pt idx="205">
                  <c:v>redlands</c:v>
                </c:pt>
                <c:pt idx="206">
                  <c:v>reno</c:v>
                </c:pt>
                <c:pt idx="207">
                  <c:v>rialto</c:v>
                </c:pt>
                <c:pt idx="208">
                  <c:v>richland</c:v>
                </c:pt>
                <c:pt idx="209">
                  <c:v>ridgecrest</c:v>
                </c:pt>
                <c:pt idx="210">
                  <c:v>riverton</c:v>
                </c:pt>
                <c:pt idx="211">
                  <c:v>rock springs</c:v>
                </c:pt>
                <c:pt idx="212">
                  <c:v>russellville</c:v>
                </c:pt>
                <c:pt idx="213">
                  <c:v>safford</c:v>
                </c:pt>
                <c:pt idx="214">
                  <c:v>saint george</c:v>
                </c:pt>
                <c:pt idx="215">
                  <c:v>salmon creek</c:v>
                </c:pt>
                <c:pt idx="216">
                  <c:v>san bruno</c:v>
                </c:pt>
                <c:pt idx="217">
                  <c:v>san fernando</c:v>
                </c:pt>
                <c:pt idx="218">
                  <c:v>san leandro</c:v>
                </c:pt>
                <c:pt idx="219">
                  <c:v>san ramon</c:v>
                </c:pt>
                <c:pt idx="220">
                  <c:v>santa clarita</c:v>
                </c:pt>
                <c:pt idx="221">
                  <c:v>santa fe</c:v>
                </c:pt>
                <c:pt idx="222">
                  <c:v>santa monica</c:v>
                </c:pt>
                <c:pt idx="223">
                  <c:v>santa rosa</c:v>
                </c:pt>
                <c:pt idx="224">
                  <c:v>sedro-woolley</c:v>
                </c:pt>
                <c:pt idx="225">
                  <c:v>shafter</c:v>
                </c:pt>
                <c:pt idx="226">
                  <c:v>shasta lake</c:v>
                </c:pt>
                <c:pt idx="227">
                  <c:v>shawnee</c:v>
                </c:pt>
                <c:pt idx="228">
                  <c:v>shelton</c:v>
                </c:pt>
                <c:pt idx="229">
                  <c:v>sheridan</c:v>
                </c:pt>
                <c:pt idx="230">
                  <c:v>sherman</c:v>
                </c:pt>
                <c:pt idx="231">
                  <c:v>show low</c:v>
                </c:pt>
                <c:pt idx="232">
                  <c:v>sikeston</c:v>
                </c:pt>
                <c:pt idx="233">
                  <c:v>snyder</c:v>
                </c:pt>
                <c:pt idx="234">
                  <c:v>socorro</c:v>
                </c:pt>
                <c:pt idx="235">
                  <c:v>soddy-daisy</c:v>
                </c:pt>
                <c:pt idx="236">
                  <c:v>soledad</c:v>
                </c:pt>
                <c:pt idx="237">
                  <c:v>south lake tahoe</c:v>
                </c:pt>
                <c:pt idx="238">
                  <c:v>steamboat springs</c:v>
                </c:pt>
                <c:pt idx="239">
                  <c:v>stillwater</c:v>
                </c:pt>
                <c:pt idx="240">
                  <c:v>suisun city</c:v>
                </c:pt>
                <c:pt idx="241">
                  <c:v>summerville</c:v>
                </c:pt>
                <c:pt idx="242">
                  <c:v>sun valley</c:v>
                </c:pt>
                <c:pt idx="243">
                  <c:v>sunrise manor</c:v>
                </c:pt>
                <c:pt idx="244">
                  <c:v>susanville</c:v>
                </c:pt>
                <c:pt idx="245">
                  <c:v>sycamore</c:v>
                </c:pt>
                <c:pt idx="246">
                  <c:v>taft</c:v>
                </c:pt>
                <c:pt idx="247">
                  <c:v>tehachapi</c:v>
                </c:pt>
                <c:pt idx="248">
                  <c:v>temecula</c:v>
                </c:pt>
                <c:pt idx="249">
                  <c:v>trinidad</c:v>
                </c:pt>
                <c:pt idx="250">
                  <c:v>truckee</c:v>
                </c:pt>
                <c:pt idx="251">
                  <c:v>ukiah</c:v>
                </c:pt>
                <c:pt idx="252">
                  <c:v>university place</c:v>
                </c:pt>
                <c:pt idx="253">
                  <c:v>victorville</c:v>
                </c:pt>
                <c:pt idx="254">
                  <c:v>washington</c:v>
                </c:pt>
                <c:pt idx="255">
                  <c:v>washougal</c:v>
                </c:pt>
                <c:pt idx="256">
                  <c:v>waxahachie</c:v>
                </c:pt>
                <c:pt idx="257">
                  <c:v>waynesville</c:v>
                </c:pt>
                <c:pt idx="258">
                  <c:v>weiser</c:v>
                </c:pt>
                <c:pt idx="259">
                  <c:v>wenatchee</c:v>
                </c:pt>
                <c:pt idx="260">
                  <c:v>west plains</c:v>
                </c:pt>
                <c:pt idx="261">
                  <c:v>west wendover</c:v>
                </c:pt>
                <c:pt idx="262">
                  <c:v>whitefish</c:v>
                </c:pt>
                <c:pt idx="263">
                  <c:v>winnemucca</c:v>
                </c:pt>
                <c:pt idx="264">
                  <c:v>winslow</c:v>
                </c:pt>
                <c:pt idx="265">
                  <c:v>yakima</c:v>
                </c:pt>
                <c:pt idx="266">
                  <c:v>yucaipa</c:v>
                </c:pt>
                <c:pt idx="267">
                  <c:v>yucca valley</c:v>
                </c:pt>
              </c:strCache>
            </c:strRef>
          </c:xVal>
          <c:yVal>
            <c:numRef>
              <c:f>Sheet1!$D$2:$D$270</c:f>
              <c:numCache>
                <c:formatCode>General</c:formatCode>
                <c:ptCount val="269"/>
                <c:pt idx="0">
                  <c:v>3</c:v>
                </c:pt>
                <c:pt idx="1">
                  <c:v>2.8</c:v>
                </c:pt>
                <c:pt idx="2">
                  <c:v>3.36</c:v>
                </c:pt>
                <c:pt idx="3">
                  <c:v>2.65</c:v>
                </c:pt>
                <c:pt idx="4">
                  <c:v>2.7</c:v>
                </c:pt>
                <c:pt idx="5">
                  <c:v>2.5</c:v>
                </c:pt>
                <c:pt idx="6">
                  <c:v>3.43</c:v>
                </c:pt>
                <c:pt idx="7">
                  <c:v>2.82</c:v>
                </c:pt>
                <c:pt idx="8">
                  <c:v>3.78</c:v>
                </c:pt>
                <c:pt idx="9">
                  <c:v>3.5</c:v>
                </c:pt>
                <c:pt idx="10">
                  <c:v>2.79</c:v>
                </c:pt>
                <c:pt idx="11">
                  <c:v>3.1</c:v>
                </c:pt>
                <c:pt idx="12">
                  <c:v>2.81</c:v>
                </c:pt>
                <c:pt idx="13">
                  <c:v>3.5</c:v>
                </c:pt>
                <c:pt idx="14">
                  <c:v>3.27</c:v>
                </c:pt>
                <c:pt idx="15">
                  <c:v>3.6</c:v>
                </c:pt>
                <c:pt idx="16">
                  <c:v>2.66</c:v>
                </c:pt>
                <c:pt idx="17">
                  <c:v>3.19</c:v>
                </c:pt>
                <c:pt idx="18">
                  <c:v>3.3</c:v>
                </c:pt>
                <c:pt idx="19">
                  <c:v>2.9</c:v>
                </c:pt>
                <c:pt idx="20">
                  <c:v>2.61</c:v>
                </c:pt>
                <c:pt idx="21">
                  <c:v>2.85</c:v>
                </c:pt>
                <c:pt idx="22">
                  <c:v>2.7</c:v>
                </c:pt>
                <c:pt idx="23">
                  <c:v>2.6</c:v>
                </c:pt>
                <c:pt idx="24">
                  <c:v>2.69</c:v>
                </c:pt>
                <c:pt idx="25">
                  <c:v>3.15</c:v>
                </c:pt>
                <c:pt idx="26">
                  <c:v>2.8</c:v>
                </c:pt>
                <c:pt idx="27">
                  <c:v>2.8</c:v>
                </c:pt>
                <c:pt idx="28">
                  <c:v>2.9</c:v>
                </c:pt>
                <c:pt idx="29">
                  <c:v>2.9</c:v>
                </c:pt>
                <c:pt idx="30">
                  <c:v>3.4</c:v>
                </c:pt>
                <c:pt idx="31">
                  <c:v>3.92</c:v>
                </c:pt>
                <c:pt idx="32">
                  <c:v>3.47</c:v>
                </c:pt>
                <c:pt idx="33">
                  <c:v>2.68</c:v>
                </c:pt>
                <c:pt idx="34">
                  <c:v>3.1</c:v>
                </c:pt>
                <c:pt idx="35">
                  <c:v>2.54</c:v>
                </c:pt>
                <c:pt idx="36">
                  <c:v>2.7</c:v>
                </c:pt>
                <c:pt idx="37">
                  <c:v>2.77</c:v>
                </c:pt>
                <c:pt idx="38">
                  <c:v>2.6</c:v>
                </c:pt>
                <c:pt idx="39">
                  <c:v>2.6</c:v>
                </c:pt>
                <c:pt idx="40">
                  <c:v>3.63</c:v>
                </c:pt>
                <c:pt idx="41">
                  <c:v>2.84</c:v>
                </c:pt>
                <c:pt idx="42">
                  <c:v>3.3</c:v>
                </c:pt>
                <c:pt idx="43">
                  <c:v>2.5</c:v>
                </c:pt>
                <c:pt idx="44">
                  <c:v>3.7</c:v>
                </c:pt>
                <c:pt idx="45">
                  <c:v>2.75</c:v>
                </c:pt>
                <c:pt idx="46">
                  <c:v>2.65</c:v>
                </c:pt>
                <c:pt idx="47">
                  <c:v>2.8</c:v>
                </c:pt>
                <c:pt idx="48">
                  <c:v>2.8</c:v>
                </c:pt>
                <c:pt idx="49">
                  <c:v>3</c:v>
                </c:pt>
                <c:pt idx="50">
                  <c:v>4.4000000000000004</c:v>
                </c:pt>
                <c:pt idx="51">
                  <c:v>3.4</c:v>
                </c:pt>
                <c:pt idx="52">
                  <c:v>4.4400000000000004</c:v>
                </c:pt>
                <c:pt idx="53">
                  <c:v>2.8</c:v>
                </c:pt>
                <c:pt idx="54">
                  <c:v>2.61</c:v>
                </c:pt>
                <c:pt idx="55">
                  <c:v>3.63</c:v>
                </c:pt>
                <c:pt idx="56">
                  <c:v>3.35</c:v>
                </c:pt>
                <c:pt idx="57">
                  <c:v>2.9</c:v>
                </c:pt>
                <c:pt idx="58">
                  <c:v>2.8</c:v>
                </c:pt>
                <c:pt idx="59">
                  <c:v>3.4</c:v>
                </c:pt>
                <c:pt idx="60">
                  <c:v>3</c:v>
                </c:pt>
                <c:pt idx="61">
                  <c:v>4.08</c:v>
                </c:pt>
                <c:pt idx="62">
                  <c:v>2.86</c:v>
                </c:pt>
                <c:pt idx="63">
                  <c:v>2.96</c:v>
                </c:pt>
                <c:pt idx="64">
                  <c:v>2.9</c:v>
                </c:pt>
                <c:pt idx="65">
                  <c:v>2.7</c:v>
                </c:pt>
                <c:pt idx="66">
                  <c:v>2.5</c:v>
                </c:pt>
                <c:pt idx="67">
                  <c:v>2.72</c:v>
                </c:pt>
                <c:pt idx="68">
                  <c:v>3.14</c:v>
                </c:pt>
                <c:pt idx="69">
                  <c:v>2.9</c:v>
                </c:pt>
                <c:pt idx="70">
                  <c:v>3.01</c:v>
                </c:pt>
                <c:pt idx="71">
                  <c:v>3.3</c:v>
                </c:pt>
                <c:pt idx="72">
                  <c:v>3.3</c:v>
                </c:pt>
                <c:pt idx="73">
                  <c:v>2.5</c:v>
                </c:pt>
                <c:pt idx="74">
                  <c:v>3.5</c:v>
                </c:pt>
                <c:pt idx="75">
                  <c:v>3.3</c:v>
                </c:pt>
                <c:pt idx="76">
                  <c:v>2.5</c:v>
                </c:pt>
                <c:pt idx="77">
                  <c:v>3.5</c:v>
                </c:pt>
                <c:pt idx="78">
                  <c:v>3.63</c:v>
                </c:pt>
                <c:pt idx="79">
                  <c:v>2.7</c:v>
                </c:pt>
                <c:pt idx="80">
                  <c:v>2.7</c:v>
                </c:pt>
                <c:pt idx="81">
                  <c:v>4.5</c:v>
                </c:pt>
                <c:pt idx="82">
                  <c:v>3.02</c:v>
                </c:pt>
                <c:pt idx="83">
                  <c:v>3.14</c:v>
                </c:pt>
                <c:pt idx="84">
                  <c:v>3.3</c:v>
                </c:pt>
                <c:pt idx="85">
                  <c:v>3.8</c:v>
                </c:pt>
                <c:pt idx="86">
                  <c:v>3</c:v>
                </c:pt>
                <c:pt idx="87">
                  <c:v>3.12</c:v>
                </c:pt>
                <c:pt idx="88">
                  <c:v>3.6</c:v>
                </c:pt>
                <c:pt idx="89">
                  <c:v>2.6</c:v>
                </c:pt>
                <c:pt idx="90">
                  <c:v>4.9400000000000004</c:v>
                </c:pt>
                <c:pt idx="91">
                  <c:v>2.8</c:v>
                </c:pt>
                <c:pt idx="92">
                  <c:v>2.6</c:v>
                </c:pt>
                <c:pt idx="93">
                  <c:v>5.0999999999999996</c:v>
                </c:pt>
                <c:pt idx="94">
                  <c:v>2.6</c:v>
                </c:pt>
                <c:pt idx="95">
                  <c:v>2.7</c:v>
                </c:pt>
                <c:pt idx="96">
                  <c:v>2.74</c:v>
                </c:pt>
                <c:pt idx="97">
                  <c:v>2.8</c:v>
                </c:pt>
                <c:pt idx="98">
                  <c:v>2.64</c:v>
                </c:pt>
                <c:pt idx="99">
                  <c:v>4.3</c:v>
                </c:pt>
                <c:pt idx="100">
                  <c:v>2.89</c:v>
                </c:pt>
                <c:pt idx="101">
                  <c:v>2.7</c:v>
                </c:pt>
                <c:pt idx="102">
                  <c:v>3.8</c:v>
                </c:pt>
                <c:pt idx="103">
                  <c:v>3.65</c:v>
                </c:pt>
                <c:pt idx="104">
                  <c:v>2.6</c:v>
                </c:pt>
                <c:pt idx="105">
                  <c:v>2.7</c:v>
                </c:pt>
                <c:pt idx="106">
                  <c:v>2.91</c:v>
                </c:pt>
                <c:pt idx="107">
                  <c:v>2.9</c:v>
                </c:pt>
                <c:pt idx="108">
                  <c:v>2.72</c:v>
                </c:pt>
                <c:pt idx="109">
                  <c:v>2.5</c:v>
                </c:pt>
                <c:pt idx="110">
                  <c:v>3.4</c:v>
                </c:pt>
                <c:pt idx="111">
                  <c:v>2.67</c:v>
                </c:pt>
                <c:pt idx="112">
                  <c:v>2.5</c:v>
                </c:pt>
                <c:pt idx="113">
                  <c:v>3.7</c:v>
                </c:pt>
                <c:pt idx="114">
                  <c:v>3.3</c:v>
                </c:pt>
                <c:pt idx="115">
                  <c:v>2.62</c:v>
                </c:pt>
                <c:pt idx="116">
                  <c:v>3.2</c:v>
                </c:pt>
                <c:pt idx="117">
                  <c:v>3.3</c:v>
                </c:pt>
                <c:pt idx="118">
                  <c:v>2.76</c:v>
                </c:pt>
                <c:pt idx="119">
                  <c:v>3.8</c:v>
                </c:pt>
                <c:pt idx="120">
                  <c:v>3.7</c:v>
                </c:pt>
                <c:pt idx="121">
                  <c:v>2.5</c:v>
                </c:pt>
                <c:pt idx="122">
                  <c:v>4.2</c:v>
                </c:pt>
                <c:pt idx="123">
                  <c:v>2.9</c:v>
                </c:pt>
                <c:pt idx="124">
                  <c:v>3.87</c:v>
                </c:pt>
                <c:pt idx="125">
                  <c:v>2.61</c:v>
                </c:pt>
                <c:pt idx="126">
                  <c:v>2.5</c:v>
                </c:pt>
                <c:pt idx="127">
                  <c:v>2.75</c:v>
                </c:pt>
                <c:pt idx="128">
                  <c:v>3.5</c:v>
                </c:pt>
                <c:pt idx="129">
                  <c:v>3.71</c:v>
                </c:pt>
                <c:pt idx="130">
                  <c:v>4.8</c:v>
                </c:pt>
                <c:pt idx="131">
                  <c:v>3.9</c:v>
                </c:pt>
                <c:pt idx="132">
                  <c:v>3.7</c:v>
                </c:pt>
                <c:pt idx="133">
                  <c:v>3.7</c:v>
                </c:pt>
                <c:pt idx="134">
                  <c:v>3.44</c:v>
                </c:pt>
                <c:pt idx="135">
                  <c:v>2.95</c:v>
                </c:pt>
                <c:pt idx="136">
                  <c:v>4.7</c:v>
                </c:pt>
                <c:pt idx="137">
                  <c:v>3.75</c:v>
                </c:pt>
                <c:pt idx="138">
                  <c:v>2.58</c:v>
                </c:pt>
                <c:pt idx="139">
                  <c:v>4.8</c:v>
                </c:pt>
                <c:pt idx="140">
                  <c:v>2.8</c:v>
                </c:pt>
                <c:pt idx="141">
                  <c:v>2.69</c:v>
                </c:pt>
                <c:pt idx="142">
                  <c:v>2.84</c:v>
                </c:pt>
                <c:pt idx="143">
                  <c:v>2.78</c:v>
                </c:pt>
                <c:pt idx="144">
                  <c:v>3.7</c:v>
                </c:pt>
                <c:pt idx="145">
                  <c:v>3.6</c:v>
                </c:pt>
                <c:pt idx="146">
                  <c:v>3.56</c:v>
                </c:pt>
                <c:pt idx="147">
                  <c:v>4.0599999999999996</c:v>
                </c:pt>
                <c:pt idx="148">
                  <c:v>2.91</c:v>
                </c:pt>
                <c:pt idx="149">
                  <c:v>2.92</c:v>
                </c:pt>
                <c:pt idx="150">
                  <c:v>3.2</c:v>
                </c:pt>
                <c:pt idx="151">
                  <c:v>2.65</c:v>
                </c:pt>
                <c:pt idx="152">
                  <c:v>2.93</c:v>
                </c:pt>
                <c:pt idx="153">
                  <c:v>3.16</c:v>
                </c:pt>
                <c:pt idx="154">
                  <c:v>2.7</c:v>
                </c:pt>
                <c:pt idx="155">
                  <c:v>2.5</c:v>
                </c:pt>
                <c:pt idx="156">
                  <c:v>2.85</c:v>
                </c:pt>
                <c:pt idx="157">
                  <c:v>2.5</c:v>
                </c:pt>
                <c:pt idx="158">
                  <c:v>3.5</c:v>
                </c:pt>
                <c:pt idx="159">
                  <c:v>3.31</c:v>
                </c:pt>
                <c:pt idx="160">
                  <c:v>2.5099999999999998</c:v>
                </c:pt>
                <c:pt idx="161">
                  <c:v>3.7</c:v>
                </c:pt>
                <c:pt idx="162">
                  <c:v>3</c:v>
                </c:pt>
                <c:pt idx="163">
                  <c:v>2.97</c:v>
                </c:pt>
                <c:pt idx="164">
                  <c:v>3</c:v>
                </c:pt>
                <c:pt idx="165">
                  <c:v>2.84</c:v>
                </c:pt>
                <c:pt idx="166">
                  <c:v>2.9</c:v>
                </c:pt>
                <c:pt idx="167">
                  <c:v>3.15</c:v>
                </c:pt>
                <c:pt idx="168">
                  <c:v>3.62</c:v>
                </c:pt>
                <c:pt idx="169">
                  <c:v>2.5499999999999998</c:v>
                </c:pt>
                <c:pt idx="170">
                  <c:v>4.3</c:v>
                </c:pt>
                <c:pt idx="171">
                  <c:v>2.52</c:v>
                </c:pt>
                <c:pt idx="172">
                  <c:v>3</c:v>
                </c:pt>
                <c:pt idx="173">
                  <c:v>2.8</c:v>
                </c:pt>
                <c:pt idx="174">
                  <c:v>3.8</c:v>
                </c:pt>
                <c:pt idx="175">
                  <c:v>2.61</c:v>
                </c:pt>
                <c:pt idx="176">
                  <c:v>2.78</c:v>
                </c:pt>
                <c:pt idx="177">
                  <c:v>2.8</c:v>
                </c:pt>
                <c:pt idx="178">
                  <c:v>3.75</c:v>
                </c:pt>
                <c:pt idx="179">
                  <c:v>2.66</c:v>
                </c:pt>
                <c:pt idx="180">
                  <c:v>2.6</c:v>
                </c:pt>
                <c:pt idx="181">
                  <c:v>2.77</c:v>
                </c:pt>
                <c:pt idx="182">
                  <c:v>3.1</c:v>
                </c:pt>
                <c:pt idx="183">
                  <c:v>3.2</c:v>
                </c:pt>
                <c:pt idx="184">
                  <c:v>3.41</c:v>
                </c:pt>
                <c:pt idx="185">
                  <c:v>2.9</c:v>
                </c:pt>
                <c:pt idx="186">
                  <c:v>2.5</c:v>
                </c:pt>
                <c:pt idx="187">
                  <c:v>2.8</c:v>
                </c:pt>
                <c:pt idx="188">
                  <c:v>2.68</c:v>
                </c:pt>
                <c:pt idx="189">
                  <c:v>2.92</c:v>
                </c:pt>
                <c:pt idx="190">
                  <c:v>3.5</c:v>
                </c:pt>
                <c:pt idx="191">
                  <c:v>3.1</c:v>
                </c:pt>
                <c:pt idx="192">
                  <c:v>3.3</c:v>
                </c:pt>
                <c:pt idx="193">
                  <c:v>3.23</c:v>
                </c:pt>
                <c:pt idx="194">
                  <c:v>2.84</c:v>
                </c:pt>
                <c:pt idx="195">
                  <c:v>3.37</c:v>
                </c:pt>
                <c:pt idx="196">
                  <c:v>3.27</c:v>
                </c:pt>
                <c:pt idx="197">
                  <c:v>3.9</c:v>
                </c:pt>
                <c:pt idx="198">
                  <c:v>2.7</c:v>
                </c:pt>
                <c:pt idx="199">
                  <c:v>3.43</c:v>
                </c:pt>
                <c:pt idx="200">
                  <c:v>4.08</c:v>
                </c:pt>
                <c:pt idx="201">
                  <c:v>3.5</c:v>
                </c:pt>
                <c:pt idx="202">
                  <c:v>2.7</c:v>
                </c:pt>
                <c:pt idx="203">
                  <c:v>2.9</c:v>
                </c:pt>
                <c:pt idx="204">
                  <c:v>2.9</c:v>
                </c:pt>
                <c:pt idx="205">
                  <c:v>3.9</c:v>
                </c:pt>
                <c:pt idx="206">
                  <c:v>2.6</c:v>
                </c:pt>
                <c:pt idx="207">
                  <c:v>2.65</c:v>
                </c:pt>
                <c:pt idx="208">
                  <c:v>3.22</c:v>
                </c:pt>
                <c:pt idx="209">
                  <c:v>4.3</c:v>
                </c:pt>
                <c:pt idx="210">
                  <c:v>2.9</c:v>
                </c:pt>
                <c:pt idx="211">
                  <c:v>2.9</c:v>
                </c:pt>
                <c:pt idx="212">
                  <c:v>2.7</c:v>
                </c:pt>
                <c:pt idx="213">
                  <c:v>3.3</c:v>
                </c:pt>
                <c:pt idx="214">
                  <c:v>3.6</c:v>
                </c:pt>
                <c:pt idx="215">
                  <c:v>3.66</c:v>
                </c:pt>
                <c:pt idx="216">
                  <c:v>2.8</c:v>
                </c:pt>
                <c:pt idx="217">
                  <c:v>2.57</c:v>
                </c:pt>
                <c:pt idx="218">
                  <c:v>2.63</c:v>
                </c:pt>
                <c:pt idx="219">
                  <c:v>3.32</c:v>
                </c:pt>
                <c:pt idx="220">
                  <c:v>2.67</c:v>
                </c:pt>
                <c:pt idx="221">
                  <c:v>3</c:v>
                </c:pt>
                <c:pt idx="222">
                  <c:v>2.75</c:v>
                </c:pt>
                <c:pt idx="223">
                  <c:v>2.87</c:v>
                </c:pt>
                <c:pt idx="224">
                  <c:v>2.87</c:v>
                </c:pt>
                <c:pt idx="225">
                  <c:v>2.71</c:v>
                </c:pt>
                <c:pt idx="226">
                  <c:v>2.97</c:v>
                </c:pt>
                <c:pt idx="227">
                  <c:v>3.5</c:v>
                </c:pt>
                <c:pt idx="228">
                  <c:v>2.76</c:v>
                </c:pt>
                <c:pt idx="229">
                  <c:v>3.3</c:v>
                </c:pt>
                <c:pt idx="230">
                  <c:v>2.7</c:v>
                </c:pt>
                <c:pt idx="231">
                  <c:v>2.8</c:v>
                </c:pt>
                <c:pt idx="232">
                  <c:v>2.7</c:v>
                </c:pt>
                <c:pt idx="233">
                  <c:v>3</c:v>
                </c:pt>
                <c:pt idx="234">
                  <c:v>3.4</c:v>
                </c:pt>
                <c:pt idx="235">
                  <c:v>2.5</c:v>
                </c:pt>
                <c:pt idx="236">
                  <c:v>3.52</c:v>
                </c:pt>
                <c:pt idx="237">
                  <c:v>4</c:v>
                </c:pt>
                <c:pt idx="238">
                  <c:v>2.8</c:v>
                </c:pt>
                <c:pt idx="239">
                  <c:v>3.6</c:v>
                </c:pt>
                <c:pt idx="240">
                  <c:v>2.9</c:v>
                </c:pt>
                <c:pt idx="241">
                  <c:v>2.5</c:v>
                </c:pt>
                <c:pt idx="242">
                  <c:v>4.2</c:v>
                </c:pt>
                <c:pt idx="243">
                  <c:v>3.8</c:v>
                </c:pt>
                <c:pt idx="244">
                  <c:v>5.69</c:v>
                </c:pt>
                <c:pt idx="245">
                  <c:v>2.6</c:v>
                </c:pt>
                <c:pt idx="246">
                  <c:v>3.28</c:v>
                </c:pt>
                <c:pt idx="247">
                  <c:v>4.29</c:v>
                </c:pt>
                <c:pt idx="248">
                  <c:v>3.59</c:v>
                </c:pt>
                <c:pt idx="249">
                  <c:v>3.6</c:v>
                </c:pt>
                <c:pt idx="250">
                  <c:v>3</c:v>
                </c:pt>
                <c:pt idx="251">
                  <c:v>3.45</c:v>
                </c:pt>
                <c:pt idx="252">
                  <c:v>3.6</c:v>
                </c:pt>
                <c:pt idx="253">
                  <c:v>2.87</c:v>
                </c:pt>
                <c:pt idx="254">
                  <c:v>2.9</c:v>
                </c:pt>
                <c:pt idx="255">
                  <c:v>2.74</c:v>
                </c:pt>
                <c:pt idx="256">
                  <c:v>2.7</c:v>
                </c:pt>
                <c:pt idx="257">
                  <c:v>2.5</c:v>
                </c:pt>
                <c:pt idx="258">
                  <c:v>3.1</c:v>
                </c:pt>
                <c:pt idx="259">
                  <c:v>4.2699999999999996</c:v>
                </c:pt>
                <c:pt idx="260">
                  <c:v>2.5</c:v>
                </c:pt>
                <c:pt idx="261">
                  <c:v>2.5</c:v>
                </c:pt>
                <c:pt idx="262">
                  <c:v>2.5</c:v>
                </c:pt>
                <c:pt idx="263">
                  <c:v>3.5</c:v>
                </c:pt>
                <c:pt idx="264">
                  <c:v>2.8</c:v>
                </c:pt>
                <c:pt idx="265">
                  <c:v>2.78</c:v>
                </c:pt>
                <c:pt idx="266">
                  <c:v>2.97</c:v>
                </c:pt>
                <c:pt idx="267">
                  <c:v>4.28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FC-446F-846F-6D17D83EE8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3252016"/>
        <c:axId val="523255624"/>
      </c:scatterChart>
      <c:valAx>
        <c:axId val="52325201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baseline="0" dirty="0"/>
                  <a:t>Zips</a:t>
                </a:r>
                <a:endParaRPr lang="en-US" sz="1400" b="1" dirty="0"/>
              </a:p>
            </c:rich>
          </c:tx>
          <c:layout>
            <c:manualLayout>
              <c:xMode val="edge"/>
              <c:yMode val="edge"/>
              <c:x val="0.47303917392927225"/>
              <c:y val="0.90772648654689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523255624"/>
        <c:crosses val="autoZero"/>
        <c:crossBetween val="midCat"/>
      </c:valAx>
      <c:valAx>
        <c:axId val="523255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/>
                  <a:t>Magnitude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2520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% Per Capita Income Change</a:t>
            </a:r>
            <a:endParaRPr lang="en-US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606581465139736"/>
          <c:y val="8.3395151058915512E-2"/>
          <c:w val="0.84073966768914032"/>
          <c:h val="0.6128757440700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seismic_test_pop!$G$1</c:f>
              <c:strCache>
                <c:ptCount val="1"/>
                <c:pt idx="0">
                  <c:v>PCI Change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seismic_test_pop!$F$2:$F$20</c:f>
              <c:strCache>
                <c:ptCount val="19"/>
                <c:pt idx="0">
                  <c:v>edmond-73013</c:v>
                </c:pt>
                <c:pt idx="1">
                  <c:v>choctaw-73020</c:v>
                </c:pt>
                <c:pt idx="2">
                  <c:v>henderson-75652</c:v>
                </c:pt>
                <c:pt idx="3">
                  <c:v>nacogdoches-75964</c:v>
                </c:pt>
                <c:pt idx="4">
                  <c:v>lander-82520</c:v>
                </c:pt>
                <c:pt idx="5">
                  <c:v>fallon-89406</c:v>
                </c:pt>
                <c:pt idx="6">
                  <c:v>sun valley-89433</c:v>
                </c:pt>
                <c:pt idx="7">
                  <c:v>rancho palos verdes-90275</c:v>
                </c:pt>
                <c:pt idx="8">
                  <c:v>yucca valley-92284</c:v>
                </c:pt>
                <c:pt idx="9">
                  <c:v>isla vista-93117</c:v>
                </c:pt>
                <c:pt idx="10">
                  <c:v>corcoran-93212</c:v>
                </c:pt>
                <c:pt idx="11">
                  <c:v>lompoc-93436</c:v>
                </c:pt>
                <c:pt idx="12">
                  <c:v>ridgecrest-93555</c:v>
                </c:pt>
                <c:pt idx="13">
                  <c:v>tehachapi-93561</c:v>
                </c:pt>
                <c:pt idx="14">
                  <c:v>clearlake-95422</c:v>
                </c:pt>
                <c:pt idx="15">
                  <c:v>eureka-95501</c:v>
                </c:pt>
                <c:pt idx="16">
                  <c:v>fortuna-95540</c:v>
                </c:pt>
                <c:pt idx="17">
                  <c:v>susanville-96130</c:v>
                </c:pt>
                <c:pt idx="18">
                  <c:v>south lake tahoe-96150</c:v>
                </c:pt>
              </c:strCache>
            </c:strRef>
          </c:cat>
          <c:val>
            <c:numRef>
              <c:f>seismic_test_pop!$G$2:$G$20</c:f>
              <c:numCache>
                <c:formatCode>0.00%</c:formatCode>
                <c:ptCount val="19"/>
                <c:pt idx="0">
                  <c:v>-2.0271991E-2</c:v>
                </c:pt>
                <c:pt idx="1">
                  <c:v>3.7902388000000002E-2</c:v>
                </c:pt>
                <c:pt idx="2">
                  <c:v>1.1745947E-2</c:v>
                </c:pt>
                <c:pt idx="3">
                  <c:v>1.5842281E-2</c:v>
                </c:pt>
                <c:pt idx="4">
                  <c:v>1.228312E-2</c:v>
                </c:pt>
                <c:pt idx="5">
                  <c:v>-1.6630859000000001E-2</c:v>
                </c:pt>
                <c:pt idx="6">
                  <c:v>1.7980400000000001E-3</c:v>
                </c:pt>
                <c:pt idx="7">
                  <c:v>-1.9489566999999999E-2</c:v>
                </c:pt>
                <c:pt idx="8">
                  <c:v>-3.7318331000000003E-2</c:v>
                </c:pt>
                <c:pt idx="9">
                  <c:v>-2.8102143E-2</c:v>
                </c:pt>
                <c:pt idx="10">
                  <c:v>-3.3118470999999997E-2</c:v>
                </c:pt>
                <c:pt idx="11">
                  <c:v>-1.0829702E-2</c:v>
                </c:pt>
                <c:pt idx="12">
                  <c:v>-7.7795449999999997E-3</c:v>
                </c:pt>
                <c:pt idx="13">
                  <c:v>1.3911117000000001E-2</c:v>
                </c:pt>
                <c:pt idx="14">
                  <c:v>1.8772695999999998E-2</c:v>
                </c:pt>
                <c:pt idx="15">
                  <c:v>-6.2910382000000001E-2</c:v>
                </c:pt>
                <c:pt idx="16">
                  <c:v>-6.0953451999999998E-2</c:v>
                </c:pt>
                <c:pt idx="17">
                  <c:v>-3.3629144999999999E-2</c:v>
                </c:pt>
                <c:pt idx="18">
                  <c:v>1.9323092E-2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0F-4211-872D-3E3DA9B524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"/>
        <c:overlap val="-27"/>
        <c:axId val="609959184"/>
        <c:axId val="609961480"/>
      </c:barChart>
      <c:catAx>
        <c:axId val="609959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u="none" strike="noStrike" baseline="0">
                    <a:effectLst/>
                  </a:rPr>
                  <a:t>Cities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961480"/>
        <c:crosses val="autoZero"/>
        <c:auto val="1"/>
        <c:lblAlgn val="ctr"/>
        <c:lblOffset val="100"/>
        <c:noMultiLvlLbl val="0"/>
      </c:catAx>
      <c:valAx>
        <c:axId val="609961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0" baseline="0">
                    <a:effectLst/>
                  </a:rPr>
                  <a:t>% Per Capita Change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95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[seismic_ctrl_pop.csv]Sheet2!PivotTable1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100" b="0" i="0" baseline="0" dirty="0">
                <a:effectLst/>
              </a:rPr>
              <a:t>Zip Distribution by % Per Capita Income Change</a:t>
            </a:r>
            <a:endParaRPr lang="en-US" sz="11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1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Sheet2!$A$4:$A$30</c:f>
              <c:strCache>
                <c:ptCount val="26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13</c:v>
                </c:pt>
                <c:pt idx="23">
                  <c:v>16</c:v>
                </c:pt>
                <c:pt idx="24">
                  <c:v>17</c:v>
                </c:pt>
                <c:pt idx="25">
                  <c:v>18</c:v>
                </c:pt>
              </c:strCache>
            </c:strRef>
          </c:cat>
          <c:val>
            <c:numRef>
              <c:f>Sheet2!$B$4:$B$30</c:f>
              <c:numCache>
                <c:formatCode>General</c:formatCode>
                <c:ptCount val="26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20</c:v>
                </c:pt>
                <c:pt idx="5">
                  <c:v>32</c:v>
                </c:pt>
                <c:pt idx="6">
                  <c:v>40</c:v>
                </c:pt>
                <c:pt idx="7">
                  <c:v>62</c:v>
                </c:pt>
                <c:pt idx="8">
                  <c:v>96</c:v>
                </c:pt>
                <c:pt idx="9">
                  <c:v>109</c:v>
                </c:pt>
                <c:pt idx="10">
                  <c:v>147</c:v>
                </c:pt>
                <c:pt idx="11">
                  <c:v>130</c:v>
                </c:pt>
                <c:pt idx="12">
                  <c:v>88</c:v>
                </c:pt>
                <c:pt idx="13">
                  <c:v>96</c:v>
                </c:pt>
                <c:pt idx="14">
                  <c:v>69</c:v>
                </c:pt>
                <c:pt idx="15">
                  <c:v>34</c:v>
                </c:pt>
                <c:pt idx="16">
                  <c:v>18</c:v>
                </c:pt>
                <c:pt idx="17">
                  <c:v>18</c:v>
                </c:pt>
                <c:pt idx="18">
                  <c:v>10</c:v>
                </c:pt>
                <c:pt idx="19">
                  <c:v>6</c:v>
                </c:pt>
                <c:pt idx="20">
                  <c:v>3</c:v>
                </c:pt>
                <c:pt idx="21">
                  <c:v>3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6338-434B-83C4-866612CCBA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2352328"/>
        <c:axId val="592351016"/>
      </c:lineChart>
      <c:catAx>
        <c:axId val="592352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baseline="0" dirty="0">
                    <a:effectLst/>
                  </a:rPr>
                  <a:t>% Per Capita Income Change</a:t>
                </a:r>
                <a:endParaRPr lang="en-US" sz="700" dirty="0"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defRPr>
                </a:pPr>
                <a:endParaRPr lang="en-US" dirty="0"/>
              </a:p>
            </c:rich>
          </c:tx>
          <c:layout>
            <c:manualLayout>
              <c:xMode val="edge"/>
              <c:yMode val="edge"/>
              <c:x val="0.30279772444712355"/>
              <c:y val="0.864894038679109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351016"/>
        <c:crosses val="autoZero"/>
        <c:auto val="1"/>
        <c:lblAlgn val="ctr"/>
        <c:lblOffset val="100"/>
        <c:noMultiLvlLbl val="0"/>
      </c:catAx>
      <c:valAx>
        <c:axId val="592351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Zip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352328"/>
        <c:crosses val="autoZero"/>
        <c:crossBetween val="between"/>
      </c:valAx>
      <c:sp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mean() of Per</a:t>
            </a:r>
            <a:r>
              <a:rPr lang="en-US" baseline="0"/>
              <a:t> Capita Change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Sheet1!$G$12</c:f>
              <c:strCache>
                <c:ptCount val="1"/>
                <c:pt idx="0">
                  <c:v>Test Population(a)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Sheet1!$H$12</c:f>
              <c:numCache>
                <c:formatCode>General</c:formatCode>
                <c:ptCount val="1"/>
                <c:pt idx="0">
                  <c:v>-1.04976266309774E-2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DF-413E-95AF-912EB2FDB0B0}"/>
            </c:ext>
          </c:extLst>
        </c:ser>
        <c:ser>
          <c:idx val="1"/>
          <c:order val="1"/>
          <c:tx>
            <c:strRef>
              <c:f>Sheet1!$G$13</c:f>
              <c:strCache>
                <c:ptCount val="1"/>
                <c:pt idx="0">
                  <c:v>Control Population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Sheet1!$H$13</c:f>
              <c:numCache>
                <c:formatCode>General</c:formatCode>
                <c:ptCount val="1"/>
                <c:pt idx="0">
                  <c:v>4.6516480062699702E-3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DF-413E-95AF-912EB2FDB0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4898744"/>
        <c:axId val="464899072"/>
      </c:barChart>
      <c:catAx>
        <c:axId val="4648987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64899072"/>
        <c:crosses val="autoZero"/>
        <c:auto val="1"/>
        <c:lblAlgn val="ctr"/>
        <c:lblOffset val="100"/>
        <c:noMultiLvlLbl val="0"/>
      </c:catAx>
      <c:valAx>
        <c:axId val="46489907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898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</a:t>
            </a:r>
            <a:r>
              <a:rPr lang="en-US" baseline="0"/>
              <a:t> Change in Natural Res. &amp; </a:t>
            </a:r>
            <a:r>
              <a:rPr lang="en-US"/>
              <a:t>Const Employment The</a:t>
            </a:r>
            <a:r>
              <a:rPr lang="en-US" baseline="0"/>
              <a:t> After Event</a:t>
            </a: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33245844269466"/>
          <c:y val="0.11182594540386975"/>
          <c:w val="0.85416491688538931"/>
          <c:h val="0.60058603651766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seismic_test_emp_pop!$AT$1</c:f>
              <c:strCache>
                <c:ptCount val="1"/>
                <c:pt idx="0">
                  <c:v>Emp Const Extr Change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seismic_test_emp_pop!$G$2:$G$20</c:f>
              <c:strCache>
                <c:ptCount val="19"/>
                <c:pt idx="0">
                  <c:v>edmond-73013</c:v>
                </c:pt>
                <c:pt idx="1">
                  <c:v>choctaw-73020</c:v>
                </c:pt>
                <c:pt idx="2">
                  <c:v>henderson-75652</c:v>
                </c:pt>
                <c:pt idx="3">
                  <c:v>nacogdoches-75964</c:v>
                </c:pt>
                <c:pt idx="4">
                  <c:v>lander-82520</c:v>
                </c:pt>
                <c:pt idx="5">
                  <c:v>fallon-89406</c:v>
                </c:pt>
                <c:pt idx="6">
                  <c:v>sun valley-89433</c:v>
                </c:pt>
                <c:pt idx="7">
                  <c:v>rancho palos verdes-90275</c:v>
                </c:pt>
                <c:pt idx="8">
                  <c:v>yucca valley-92284</c:v>
                </c:pt>
                <c:pt idx="9">
                  <c:v>isla vista-93117</c:v>
                </c:pt>
                <c:pt idx="10">
                  <c:v>corcoran-93212</c:v>
                </c:pt>
                <c:pt idx="11">
                  <c:v>lompoc-93436</c:v>
                </c:pt>
                <c:pt idx="12">
                  <c:v>ridgecrest-93555</c:v>
                </c:pt>
                <c:pt idx="13">
                  <c:v>tehachapi-93561</c:v>
                </c:pt>
                <c:pt idx="14">
                  <c:v>clearlake-95422</c:v>
                </c:pt>
                <c:pt idx="15">
                  <c:v>eureka-95501</c:v>
                </c:pt>
                <c:pt idx="16">
                  <c:v>fortuna-95540</c:v>
                </c:pt>
                <c:pt idx="17">
                  <c:v>susanville-96130</c:v>
                </c:pt>
                <c:pt idx="18">
                  <c:v>south lake tahoe-96150</c:v>
                </c:pt>
              </c:strCache>
            </c:strRef>
          </c:cat>
          <c:val>
            <c:numRef>
              <c:f>seismic_test_emp_pop!$AT$2:$AT$20</c:f>
              <c:numCache>
                <c:formatCode>0.00%</c:formatCode>
                <c:ptCount val="19"/>
                <c:pt idx="0">
                  <c:v>-2.9611650485436802E-2</c:v>
                </c:pt>
                <c:pt idx="1">
                  <c:v>7.8350515463917497E-2</c:v>
                </c:pt>
                <c:pt idx="2">
                  <c:v>-7.4453551912568305E-2</c:v>
                </c:pt>
                <c:pt idx="3">
                  <c:v>-0.12654320987654299</c:v>
                </c:pt>
                <c:pt idx="4">
                  <c:v>5.7646116893514801E-2</c:v>
                </c:pt>
                <c:pt idx="5">
                  <c:v>0.10593998775260199</c:v>
                </c:pt>
                <c:pt idx="6">
                  <c:v>8.5335018963337506E-2</c:v>
                </c:pt>
                <c:pt idx="7">
                  <c:v>0.13802435723951201</c:v>
                </c:pt>
                <c:pt idx="8">
                  <c:v>-0.108706592853548</c:v>
                </c:pt>
                <c:pt idx="9">
                  <c:v>0.18665158371040699</c:v>
                </c:pt>
                <c:pt idx="10">
                  <c:v>6.6920565832426504E-2</c:v>
                </c:pt>
                <c:pt idx="11">
                  <c:v>4.5355323793354302E-2</c:v>
                </c:pt>
                <c:pt idx="12">
                  <c:v>-1.39921294271972E-2</c:v>
                </c:pt>
                <c:pt idx="13">
                  <c:v>-6.7994802944997795E-2</c:v>
                </c:pt>
                <c:pt idx="14">
                  <c:v>3.91340549542048E-2</c:v>
                </c:pt>
                <c:pt idx="15">
                  <c:v>-0.13862433862433801</c:v>
                </c:pt>
                <c:pt idx="16">
                  <c:v>2.1087680355160902E-2</c:v>
                </c:pt>
                <c:pt idx="17">
                  <c:v>9.4763092269326596E-2</c:v>
                </c:pt>
                <c:pt idx="18">
                  <c:v>6.8212824010914002E-3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D3-41EF-A9F1-AB297F45AB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"/>
        <c:overlap val="-27"/>
        <c:axId val="448132936"/>
        <c:axId val="448126376"/>
      </c:barChart>
      <c:catAx>
        <c:axId val="448132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Zips</a:t>
                </a:r>
              </a:p>
            </c:rich>
          </c:tx>
          <c:layout>
            <c:manualLayout>
              <c:xMode val="edge"/>
              <c:yMode val="edge"/>
              <c:x val="0.49086120531532229"/>
              <c:y val="0.934513922491532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126376"/>
        <c:crosses val="autoZero"/>
        <c:auto val="1"/>
        <c:lblAlgn val="ctr"/>
        <c:lblOffset val="100"/>
        <c:noMultiLvlLbl val="0"/>
      </c:catAx>
      <c:valAx>
        <c:axId val="448126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Employment</a:t>
                </a:r>
                <a:r>
                  <a:rPr lang="en-US" baseline="0"/>
                  <a:t> Change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132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[seismic_ctrl_emp_pop_ttest_with_graph.xlsx]Normal Distribution!PivotTable5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Zip Distribution by % of Employment Change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58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58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58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'Normal Distribution'!$B$3</c:f>
              <c:strCache>
                <c:ptCount val="1"/>
                <c:pt idx="0">
                  <c:v>Total</c:v>
                </c:pt>
              </c:strCache>
            </c:strRef>
          </c:tx>
          <c:spPr>
            <a:ln w="158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'Normal Distribution'!$A$4:$A$97</c:f>
              <c:strCache>
                <c:ptCount val="93"/>
                <c:pt idx="0">
                  <c:v>-71</c:v>
                </c:pt>
                <c:pt idx="1">
                  <c:v>-47</c:v>
                </c:pt>
                <c:pt idx="2">
                  <c:v>-46</c:v>
                </c:pt>
                <c:pt idx="3">
                  <c:v>-44</c:v>
                </c:pt>
                <c:pt idx="4">
                  <c:v>-43</c:v>
                </c:pt>
                <c:pt idx="5">
                  <c:v>-40</c:v>
                </c:pt>
                <c:pt idx="6">
                  <c:v>-39</c:v>
                </c:pt>
                <c:pt idx="7">
                  <c:v>-35</c:v>
                </c:pt>
                <c:pt idx="8">
                  <c:v>-34</c:v>
                </c:pt>
                <c:pt idx="9">
                  <c:v>-33</c:v>
                </c:pt>
                <c:pt idx="10">
                  <c:v>-32</c:v>
                </c:pt>
                <c:pt idx="11">
                  <c:v>-31</c:v>
                </c:pt>
                <c:pt idx="12">
                  <c:v>-29</c:v>
                </c:pt>
                <c:pt idx="13">
                  <c:v>-28</c:v>
                </c:pt>
                <c:pt idx="14">
                  <c:v>-27</c:v>
                </c:pt>
                <c:pt idx="15">
                  <c:v>-26</c:v>
                </c:pt>
                <c:pt idx="16">
                  <c:v>-25</c:v>
                </c:pt>
                <c:pt idx="17">
                  <c:v>-24</c:v>
                </c:pt>
                <c:pt idx="18">
                  <c:v>-23</c:v>
                </c:pt>
                <c:pt idx="19">
                  <c:v>-22</c:v>
                </c:pt>
                <c:pt idx="20">
                  <c:v>-21</c:v>
                </c:pt>
                <c:pt idx="21">
                  <c:v>-20</c:v>
                </c:pt>
                <c:pt idx="22">
                  <c:v>-19</c:v>
                </c:pt>
                <c:pt idx="23">
                  <c:v>-18</c:v>
                </c:pt>
                <c:pt idx="24">
                  <c:v>-17</c:v>
                </c:pt>
                <c:pt idx="25">
                  <c:v>-16</c:v>
                </c:pt>
                <c:pt idx="26">
                  <c:v>-15</c:v>
                </c:pt>
                <c:pt idx="27">
                  <c:v>-14</c:v>
                </c:pt>
                <c:pt idx="28">
                  <c:v>-13</c:v>
                </c:pt>
                <c:pt idx="29">
                  <c:v>-12</c:v>
                </c:pt>
                <c:pt idx="30">
                  <c:v>-11</c:v>
                </c:pt>
                <c:pt idx="31">
                  <c:v>-10</c:v>
                </c:pt>
                <c:pt idx="32">
                  <c:v>-9</c:v>
                </c:pt>
                <c:pt idx="33">
                  <c:v>-8</c:v>
                </c:pt>
                <c:pt idx="34">
                  <c:v>-7</c:v>
                </c:pt>
                <c:pt idx="35">
                  <c:v>-6</c:v>
                </c:pt>
                <c:pt idx="36">
                  <c:v>-5</c:v>
                </c:pt>
                <c:pt idx="37">
                  <c:v>-4</c:v>
                </c:pt>
                <c:pt idx="38">
                  <c:v>-3</c:v>
                </c:pt>
                <c:pt idx="39">
                  <c:v>-2</c:v>
                </c:pt>
                <c:pt idx="40">
                  <c:v>-1</c:v>
                </c:pt>
                <c:pt idx="41">
                  <c:v>0</c:v>
                </c:pt>
                <c:pt idx="42">
                  <c:v>1</c:v>
                </c:pt>
                <c:pt idx="43">
                  <c:v>2</c:v>
                </c:pt>
                <c:pt idx="44">
                  <c:v>3</c:v>
                </c:pt>
                <c:pt idx="45">
                  <c:v>4</c:v>
                </c:pt>
                <c:pt idx="46">
                  <c:v>5</c:v>
                </c:pt>
                <c:pt idx="47">
                  <c:v>6</c:v>
                </c:pt>
                <c:pt idx="48">
                  <c:v>7</c:v>
                </c:pt>
                <c:pt idx="49">
                  <c:v>8</c:v>
                </c:pt>
                <c:pt idx="50">
                  <c:v>9</c:v>
                </c:pt>
                <c:pt idx="51">
                  <c:v>10</c:v>
                </c:pt>
                <c:pt idx="52">
                  <c:v>11</c:v>
                </c:pt>
                <c:pt idx="53">
                  <c:v>12</c:v>
                </c:pt>
                <c:pt idx="54">
                  <c:v>13</c:v>
                </c:pt>
                <c:pt idx="55">
                  <c:v>14</c:v>
                </c:pt>
                <c:pt idx="56">
                  <c:v>15</c:v>
                </c:pt>
                <c:pt idx="57">
                  <c:v>16</c:v>
                </c:pt>
                <c:pt idx="58">
                  <c:v>17</c:v>
                </c:pt>
                <c:pt idx="59">
                  <c:v>18</c:v>
                </c:pt>
                <c:pt idx="60">
                  <c:v>19</c:v>
                </c:pt>
                <c:pt idx="61">
                  <c:v>20</c:v>
                </c:pt>
                <c:pt idx="62">
                  <c:v>21</c:v>
                </c:pt>
                <c:pt idx="63">
                  <c:v>22</c:v>
                </c:pt>
                <c:pt idx="64">
                  <c:v>23</c:v>
                </c:pt>
                <c:pt idx="65">
                  <c:v>24</c:v>
                </c:pt>
                <c:pt idx="66">
                  <c:v>25</c:v>
                </c:pt>
                <c:pt idx="67">
                  <c:v>26</c:v>
                </c:pt>
                <c:pt idx="68">
                  <c:v>27</c:v>
                </c:pt>
                <c:pt idx="69">
                  <c:v>29</c:v>
                </c:pt>
                <c:pt idx="70">
                  <c:v>30</c:v>
                </c:pt>
                <c:pt idx="71">
                  <c:v>31</c:v>
                </c:pt>
                <c:pt idx="72">
                  <c:v>32</c:v>
                </c:pt>
                <c:pt idx="73">
                  <c:v>33</c:v>
                </c:pt>
                <c:pt idx="74">
                  <c:v>34</c:v>
                </c:pt>
                <c:pt idx="75">
                  <c:v>35</c:v>
                </c:pt>
                <c:pt idx="76">
                  <c:v>36</c:v>
                </c:pt>
                <c:pt idx="77">
                  <c:v>37</c:v>
                </c:pt>
                <c:pt idx="78">
                  <c:v>38</c:v>
                </c:pt>
                <c:pt idx="79">
                  <c:v>41</c:v>
                </c:pt>
                <c:pt idx="80">
                  <c:v>43</c:v>
                </c:pt>
                <c:pt idx="81">
                  <c:v>44</c:v>
                </c:pt>
                <c:pt idx="82">
                  <c:v>45</c:v>
                </c:pt>
                <c:pt idx="83">
                  <c:v>49</c:v>
                </c:pt>
                <c:pt idx="84">
                  <c:v>50</c:v>
                </c:pt>
                <c:pt idx="85">
                  <c:v>53</c:v>
                </c:pt>
                <c:pt idx="86">
                  <c:v>56</c:v>
                </c:pt>
                <c:pt idx="87">
                  <c:v>60</c:v>
                </c:pt>
                <c:pt idx="88">
                  <c:v>63</c:v>
                </c:pt>
                <c:pt idx="89">
                  <c:v>64</c:v>
                </c:pt>
                <c:pt idx="90">
                  <c:v>71</c:v>
                </c:pt>
                <c:pt idx="91">
                  <c:v>88</c:v>
                </c:pt>
                <c:pt idx="92">
                  <c:v>93</c:v>
                </c:pt>
              </c:strCache>
            </c:strRef>
          </c:cat>
          <c:val>
            <c:numRef>
              <c:f>'Normal Distribution'!$B$4:$B$97</c:f>
              <c:numCache>
                <c:formatCode>General</c:formatCode>
                <c:ptCount val="9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3</c:v>
                </c:pt>
                <c:pt idx="12">
                  <c:v>3</c:v>
                </c:pt>
                <c:pt idx="13">
                  <c:v>2</c:v>
                </c:pt>
                <c:pt idx="14">
                  <c:v>3</c:v>
                </c:pt>
                <c:pt idx="15">
                  <c:v>1</c:v>
                </c:pt>
                <c:pt idx="16">
                  <c:v>5</c:v>
                </c:pt>
                <c:pt idx="17">
                  <c:v>7</c:v>
                </c:pt>
                <c:pt idx="18">
                  <c:v>8</c:v>
                </c:pt>
                <c:pt idx="19">
                  <c:v>4</c:v>
                </c:pt>
                <c:pt idx="20">
                  <c:v>8</c:v>
                </c:pt>
                <c:pt idx="21">
                  <c:v>9</c:v>
                </c:pt>
                <c:pt idx="22">
                  <c:v>8</c:v>
                </c:pt>
                <c:pt idx="23">
                  <c:v>10</c:v>
                </c:pt>
                <c:pt idx="24">
                  <c:v>19</c:v>
                </c:pt>
                <c:pt idx="25">
                  <c:v>9</c:v>
                </c:pt>
                <c:pt idx="26">
                  <c:v>11</c:v>
                </c:pt>
                <c:pt idx="27">
                  <c:v>16</c:v>
                </c:pt>
                <c:pt idx="28">
                  <c:v>17</c:v>
                </c:pt>
                <c:pt idx="29">
                  <c:v>14</c:v>
                </c:pt>
                <c:pt idx="30">
                  <c:v>25</c:v>
                </c:pt>
                <c:pt idx="31">
                  <c:v>18</c:v>
                </c:pt>
                <c:pt idx="32">
                  <c:v>21</c:v>
                </c:pt>
                <c:pt idx="33">
                  <c:v>22</c:v>
                </c:pt>
                <c:pt idx="34">
                  <c:v>34</c:v>
                </c:pt>
                <c:pt idx="35">
                  <c:v>29</c:v>
                </c:pt>
                <c:pt idx="36">
                  <c:v>26</c:v>
                </c:pt>
                <c:pt idx="37">
                  <c:v>34</c:v>
                </c:pt>
                <c:pt idx="38">
                  <c:v>35</c:v>
                </c:pt>
                <c:pt idx="39">
                  <c:v>36</c:v>
                </c:pt>
                <c:pt idx="40">
                  <c:v>40</c:v>
                </c:pt>
                <c:pt idx="41">
                  <c:v>18</c:v>
                </c:pt>
                <c:pt idx="42">
                  <c:v>35</c:v>
                </c:pt>
                <c:pt idx="43">
                  <c:v>19</c:v>
                </c:pt>
                <c:pt idx="44">
                  <c:v>38</c:v>
                </c:pt>
                <c:pt idx="45">
                  <c:v>28</c:v>
                </c:pt>
                <c:pt idx="46">
                  <c:v>39</c:v>
                </c:pt>
                <c:pt idx="47">
                  <c:v>29</c:v>
                </c:pt>
                <c:pt idx="48">
                  <c:v>26</c:v>
                </c:pt>
                <c:pt idx="49">
                  <c:v>18</c:v>
                </c:pt>
                <c:pt idx="50">
                  <c:v>20</c:v>
                </c:pt>
                <c:pt idx="51">
                  <c:v>18</c:v>
                </c:pt>
                <c:pt idx="52">
                  <c:v>13</c:v>
                </c:pt>
                <c:pt idx="53">
                  <c:v>22</c:v>
                </c:pt>
                <c:pt idx="54">
                  <c:v>23</c:v>
                </c:pt>
                <c:pt idx="55">
                  <c:v>14</c:v>
                </c:pt>
                <c:pt idx="56">
                  <c:v>11</c:v>
                </c:pt>
                <c:pt idx="57">
                  <c:v>12</c:v>
                </c:pt>
                <c:pt idx="58">
                  <c:v>19</c:v>
                </c:pt>
                <c:pt idx="59">
                  <c:v>9</c:v>
                </c:pt>
                <c:pt idx="60">
                  <c:v>12</c:v>
                </c:pt>
                <c:pt idx="61">
                  <c:v>14</c:v>
                </c:pt>
                <c:pt idx="62">
                  <c:v>7</c:v>
                </c:pt>
                <c:pt idx="63">
                  <c:v>3</c:v>
                </c:pt>
                <c:pt idx="64">
                  <c:v>7</c:v>
                </c:pt>
                <c:pt idx="65">
                  <c:v>5</c:v>
                </c:pt>
                <c:pt idx="66">
                  <c:v>2</c:v>
                </c:pt>
                <c:pt idx="67">
                  <c:v>4</c:v>
                </c:pt>
                <c:pt idx="68">
                  <c:v>2</c:v>
                </c:pt>
                <c:pt idx="69">
                  <c:v>2</c:v>
                </c:pt>
                <c:pt idx="70">
                  <c:v>3</c:v>
                </c:pt>
                <c:pt idx="71">
                  <c:v>1</c:v>
                </c:pt>
                <c:pt idx="72">
                  <c:v>1</c:v>
                </c:pt>
                <c:pt idx="73">
                  <c:v>2</c:v>
                </c:pt>
                <c:pt idx="74">
                  <c:v>2</c:v>
                </c:pt>
                <c:pt idx="75">
                  <c:v>3</c:v>
                </c:pt>
                <c:pt idx="76">
                  <c:v>6</c:v>
                </c:pt>
                <c:pt idx="77">
                  <c:v>3</c:v>
                </c:pt>
                <c:pt idx="78">
                  <c:v>2</c:v>
                </c:pt>
                <c:pt idx="79">
                  <c:v>1</c:v>
                </c:pt>
                <c:pt idx="80">
                  <c:v>1</c:v>
                </c:pt>
                <c:pt idx="81">
                  <c:v>2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2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2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797-488F-AE66-99C65E325F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107680"/>
        <c:axId val="448108008"/>
      </c:lineChart>
      <c:catAx>
        <c:axId val="448107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%Employment Change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108008"/>
        <c:crosses val="autoZero"/>
        <c:auto val="1"/>
        <c:lblAlgn val="ctr"/>
        <c:lblOffset val="100"/>
        <c:noMultiLvlLbl val="0"/>
      </c:catAx>
      <c:valAx>
        <c:axId val="448108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Zip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107680"/>
        <c:crosses val="autoZero"/>
        <c:crossBetween val="between"/>
      </c:valAx>
      <c:sp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mean() of %</a:t>
            </a:r>
            <a:r>
              <a:rPr lang="en-US" baseline="0"/>
              <a:t> Empl Change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Sheet1!$G$12</c:f>
              <c:strCache>
                <c:ptCount val="1"/>
                <c:pt idx="0">
                  <c:v>Test Population(a)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Sheet1!$H$12</c:f>
              <c:numCache>
                <c:formatCode>General</c:formatCode>
                <c:ptCount val="1"/>
                <c:pt idx="0">
                  <c:v>1.9268594921275101E-2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DD-4820-ACAD-A6AC4C6C28B3}"/>
            </c:ext>
          </c:extLst>
        </c:ser>
        <c:ser>
          <c:idx val="1"/>
          <c:order val="1"/>
          <c:tx>
            <c:strRef>
              <c:f>Sheet1!$G$13</c:f>
              <c:strCache>
                <c:ptCount val="1"/>
                <c:pt idx="0">
                  <c:v>Control Population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Sheet1!$H$13</c:f>
              <c:numCache>
                <c:formatCode>General</c:formatCode>
                <c:ptCount val="1"/>
                <c:pt idx="0">
                  <c:v>1.0064514751711801E-2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DD-4820-ACAD-A6AC4C6C28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4898744"/>
        <c:axId val="464899072"/>
      </c:barChart>
      <c:catAx>
        <c:axId val="4648987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64899072"/>
        <c:crosses val="autoZero"/>
        <c:auto val="1"/>
        <c:lblAlgn val="ctr"/>
        <c:lblOffset val="100"/>
        <c:noMultiLvlLbl val="0"/>
      </c:catAx>
      <c:valAx>
        <c:axId val="46489907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898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1739-4F33-4C92-8EBA-261326A6A931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36DF-3761-44AF-9A5A-61F5C919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9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1739-4F33-4C92-8EBA-261326A6A931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36DF-3761-44AF-9A5A-61F5C919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6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1739-4F33-4C92-8EBA-261326A6A931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36DF-3761-44AF-9A5A-61F5C919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8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1739-4F33-4C92-8EBA-261326A6A931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36DF-3761-44AF-9A5A-61F5C919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2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1739-4F33-4C92-8EBA-261326A6A931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36DF-3761-44AF-9A5A-61F5C919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7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1739-4F33-4C92-8EBA-261326A6A931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36DF-3761-44AF-9A5A-61F5C919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5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1739-4F33-4C92-8EBA-261326A6A931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36DF-3761-44AF-9A5A-61F5C919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8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1739-4F33-4C92-8EBA-261326A6A931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36DF-3761-44AF-9A5A-61F5C919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4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1739-4F33-4C92-8EBA-261326A6A931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36DF-3761-44AF-9A5A-61F5C919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9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1739-4F33-4C92-8EBA-261326A6A931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36DF-3761-44AF-9A5A-61F5C919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0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1739-4F33-4C92-8EBA-261326A6A931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36DF-3761-44AF-9A5A-61F5C919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0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41739-4F33-4C92-8EBA-261326A6A931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136DF-3761-44AF-9A5A-61F5C919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FE366C-D0E2-435C-AD58-534AEE3B8FA6}"/>
              </a:ext>
            </a:extLst>
          </p:cNvPr>
          <p:cNvSpPr txBox="1"/>
          <p:nvPr/>
        </p:nvSpPr>
        <p:spPr>
          <a:xfrm>
            <a:off x="2325151" y="3058887"/>
            <a:ext cx="5131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What is the impact of 2013 Light to Moderate magnitude earthquakes to the City’s Per Capita Income?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8F8F54-B51C-4BC2-A932-4A786D1328E8}"/>
              </a:ext>
            </a:extLst>
          </p:cNvPr>
          <p:cNvSpPr txBox="1"/>
          <p:nvPr/>
        </p:nvSpPr>
        <p:spPr>
          <a:xfrm>
            <a:off x="1794236" y="2993573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Q: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9EAB75-7306-41F8-8FE0-ED326EEF3D37}"/>
              </a:ext>
            </a:extLst>
          </p:cNvPr>
          <p:cNvCxnSpPr>
            <a:cxnSpLocks/>
          </p:cNvCxnSpPr>
          <p:nvPr/>
        </p:nvCxnSpPr>
        <p:spPr>
          <a:xfrm>
            <a:off x="875608" y="2993575"/>
            <a:ext cx="730965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Upward trend">
            <a:extLst>
              <a:ext uri="{FF2B5EF4-FFF2-40B4-BE49-F238E27FC236}">
                <a16:creationId xmlns:a16="http://schemas.microsoft.com/office/drawing/2014/main" id="{46009299-76E6-441D-AAF3-AA915DFE5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6584" y="2521725"/>
            <a:ext cx="782089" cy="7820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D20971-2BC9-47C0-97E4-B2E96882814B}"/>
              </a:ext>
            </a:extLst>
          </p:cNvPr>
          <p:cNvCxnSpPr>
            <a:cxnSpLocks/>
          </p:cNvCxnSpPr>
          <p:nvPr/>
        </p:nvCxnSpPr>
        <p:spPr>
          <a:xfrm>
            <a:off x="1069016" y="2960919"/>
            <a:ext cx="730965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25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1F0EDD3-245F-46F0-97B4-033E3D9323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716499"/>
              </p:ext>
            </p:extLst>
          </p:nvPr>
        </p:nvGraphicFramePr>
        <p:xfrm>
          <a:off x="2979058" y="1487487"/>
          <a:ext cx="5384800" cy="3273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14DD42D-7728-4B9C-8D05-6251E6FA3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59" y="985157"/>
            <a:ext cx="2674180" cy="56115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11B36B-B362-4189-BDAD-979530BEE62E}"/>
              </a:ext>
            </a:extLst>
          </p:cNvPr>
          <p:cNvSpPr txBox="1"/>
          <p:nvPr/>
        </p:nvSpPr>
        <p:spPr>
          <a:xfrm>
            <a:off x="3437063" y="899669"/>
            <a:ext cx="41011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Using 1,000 random Control population of Zips across the US.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58986-54BE-47F5-9A9C-6B131899B67C}"/>
              </a:ext>
            </a:extLst>
          </p:cNvPr>
          <p:cNvSpPr txBox="1"/>
          <p:nvPr/>
        </p:nvSpPr>
        <p:spPr>
          <a:xfrm>
            <a:off x="263408" y="125031"/>
            <a:ext cx="172829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Hypothesis Test </a:t>
            </a:r>
          </a:p>
          <a:p>
            <a:r>
              <a:rPr lang="en-US" sz="1350" dirty="0"/>
              <a:t>Control Population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44ACF1-897A-46E9-BDDD-09F573C43A1E}"/>
              </a:ext>
            </a:extLst>
          </p:cNvPr>
          <p:cNvCxnSpPr>
            <a:cxnSpLocks/>
          </p:cNvCxnSpPr>
          <p:nvPr/>
        </p:nvCxnSpPr>
        <p:spPr>
          <a:xfrm>
            <a:off x="229793" y="436116"/>
            <a:ext cx="756196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34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77382CF-6505-4F72-A9AB-3ACF6EEDD7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3308208"/>
              </p:ext>
            </p:extLst>
          </p:nvPr>
        </p:nvGraphicFramePr>
        <p:xfrm>
          <a:off x="4087091" y="1631489"/>
          <a:ext cx="4572000" cy="273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EFE0C7-7E21-44F6-AE23-C5BE710D385A}"/>
              </a:ext>
            </a:extLst>
          </p:cNvPr>
          <p:cNvSpPr txBox="1"/>
          <p:nvPr/>
        </p:nvSpPr>
        <p:spPr>
          <a:xfrm>
            <a:off x="501457" y="1457268"/>
            <a:ext cx="3313355" cy="196207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The test is not significant enough to reject the null hypothesis,  with a </a:t>
            </a:r>
          </a:p>
          <a:p>
            <a:r>
              <a:rPr lang="en-US" sz="1350" dirty="0"/>
              <a:t>p-value of </a:t>
            </a:r>
            <a:r>
              <a:rPr lang="en-US" sz="1200" dirty="0"/>
              <a:t>0.6661</a:t>
            </a:r>
            <a:r>
              <a:rPr lang="en-US" sz="1350" dirty="0"/>
              <a:t>.</a:t>
            </a:r>
          </a:p>
          <a:p>
            <a:endParaRPr lang="en-US" sz="1350" dirty="0"/>
          </a:p>
          <a:p>
            <a:r>
              <a:rPr lang="en-US" sz="1350" dirty="0"/>
              <a:t>Hence, the increase of employment in Natural Resources and Construction the year following the 2013 earthquakes is driven by other factors and not by the year’s seismic  events.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B1E6E-0EB7-483C-8729-01F8BE4F8AF9}"/>
              </a:ext>
            </a:extLst>
          </p:cNvPr>
          <p:cNvSpPr txBox="1"/>
          <p:nvPr/>
        </p:nvSpPr>
        <p:spPr>
          <a:xfrm>
            <a:off x="2268121" y="3967379"/>
            <a:ext cx="1515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p-value= </a:t>
            </a:r>
            <a:r>
              <a:rPr lang="en-US" sz="1400" dirty="0">
                <a:solidFill>
                  <a:srgbClr val="FF0000"/>
                </a:solidFill>
              </a:rPr>
              <a:t>0.666189</a:t>
            </a:r>
            <a:endParaRPr lang="en-US" sz="1350" dirty="0">
              <a:solidFill>
                <a:srgbClr val="FF0000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14EC312-4172-4ECA-9BEC-EB7A83449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945" y="3777881"/>
            <a:ext cx="1429050" cy="740351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72219AB-2FE2-4490-9A4A-D5CFC1D13EAB}"/>
              </a:ext>
            </a:extLst>
          </p:cNvPr>
          <p:cNvSpPr/>
          <p:nvPr/>
        </p:nvSpPr>
        <p:spPr>
          <a:xfrm rot="16200000">
            <a:off x="3898374" y="3993493"/>
            <a:ext cx="299753" cy="24752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440A9-9E36-4410-9254-9B6A01FB5CA5}"/>
              </a:ext>
            </a:extLst>
          </p:cNvPr>
          <p:cNvSpPr txBox="1"/>
          <p:nvPr/>
        </p:nvSpPr>
        <p:spPr>
          <a:xfrm>
            <a:off x="501457" y="734228"/>
            <a:ext cx="2171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Hypothesis Test </a:t>
            </a:r>
          </a:p>
          <a:p>
            <a:r>
              <a:rPr lang="en-US" sz="1400" dirty="0"/>
              <a:t>Test performed using t-Test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32DDEC-6C84-49DF-9978-559082B0FA1B}"/>
              </a:ext>
            </a:extLst>
          </p:cNvPr>
          <p:cNvCxnSpPr>
            <a:cxnSpLocks/>
          </p:cNvCxnSpPr>
          <p:nvPr/>
        </p:nvCxnSpPr>
        <p:spPr>
          <a:xfrm flipV="1">
            <a:off x="561071" y="1007677"/>
            <a:ext cx="7968854" cy="4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DC3ADE4-F275-4EFA-BDA1-68054695D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82" y="4674475"/>
            <a:ext cx="8046720" cy="192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7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AF46FFC-AF0F-4714-BAEF-478C20A47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2315434"/>
              </p:ext>
            </p:extLst>
          </p:nvPr>
        </p:nvGraphicFramePr>
        <p:xfrm>
          <a:off x="546411" y="1866900"/>
          <a:ext cx="4519613" cy="3668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582FE81-5F2C-4EDE-B211-5A46B90D03D7}"/>
              </a:ext>
            </a:extLst>
          </p:cNvPr>
          <p:cNvSpPr/>
          <p:nvPr/>
        </p:nvSpPr>
        <p:spPr>
          <a:xfrm>
            <a:off x="953946" y="2579610"/>
            <a:ext cx="3915168" cy="843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80A5082-9A1B-4BE3-BD28-3E8E6106A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562473"/>
              </p:ext>
            </p:extLst>
          </p:nvPr>
        </p:nvGraphicFramePr>
        <p:xfrm>
          <a:off x="5480211" y="3469990"/>
          <a:ext cx="2841300" cy="1735112"/>
        </p:xfrm>
        <a:graphic>
          <a:graphicData uri="http://schemas.openxmlformats.org/drawingml/2006/table">
            <a:tbl>
              <a:tblPr/>
              <a:tblGrid>
                <a:gridCol w="2077965">
                  <a:extLst>
                    <a:ext uri="{9D8B030D-6E8A-4147-A177-3AD203B41FA5}">
                      <a16:colId xmlns:a16="http://schemas.microsoft.com/office/drawing/2014/main" val="3736938594"/>
                    </a:ext>
                  </a:extLst>
                </a:gridCol>
                <a:gridCol w="763335">
                  <a:extLst>
                    <a:ext uri="{9D8B030D-6E8A-4147-A177-3AD203B41FA5}">
                      <a16:colId xmlns:a16="http://schemas.microsoft.com/office/drawing/2014/main" val="574254720"/>
                    </a:ext>
                  </a:extLst>
                </a:gridCol>
              </a:tblGrid>
              <a:tr h="4216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Earthquake Magnitude Classes</a:t>
                      </a:r>
                    </a:p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16030"/>
                  </a:ext>
                </a:extLst>
              </a:tr>
              <a:tr h="187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Magnitude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681854"/>
                  </a:ext>
                </a:extLst>
              </a:tr>
              <a:tr h="187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Great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or more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202387"/>
                  </a:ext>
                </a:extLst>
              </a:tr>
              <a:tr h="187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Major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7 - 7.9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90377"/>
                  </a:ext>
                </a:extLst>
              </a:tr>
              <a:tr h="187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6 - 6.9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900018"/>
                  </a:ext>
                </a:extLst>
              </a:tr>
              <a:tr h="187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5 - 5.9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345631"/>
                  </a:ext>
                </a:extLst>
              </a:tr>
              <a:tr h="187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4 - 4.9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801622"/>
                  </a:ext>
                </a:extLst>
              </a:tr>
              <a:tr h="187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Minor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3 -3.9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80956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0221606-A929-4E74-B2CA-9414CC187151}"/>
              </a:ext>
            </a:extLst>
          </p:cNvPr>
          <p:cNvSpPr txBox="1"/>
          <p:nvPr/>
        </p:nvSpPr>
        <p:spPr>
          <a:xfrm>
            <a:off x="5309305" y="2202236"/>
            <a:ext cx="3455132" cy="11310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Analysis performed at the Zip level of the City nearest to seismic location. Observed population range of 11,000 to 50,000</a:t>
            </a:r>
          </a:p>
          <a:p>
            <a:endParaRPr lang="en-US" sz="1350" dirty="0"/>
          </a:p>
          <a:p>
            <a:endParaRPr lang="en-US" sz="13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C82A07-A5D2-4593-BA41-6757E0392836}"/>
              </a:ext>
            </a:extLst>
          </p:cNvPr>
          <p:cNvCxnSpPr>
            <a:cxnSpLocks/>
          </p:cNvCxnSpPr>
          <p:nvPr/>
        </p:nvCxnSpPr>
        <p:spPr>
          <a:xfrm flipV="1">
            <a:off x="485398" y="1007797"/>
            <a:ext cx="8206340" cy="381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035CB8E-80B5-41F3-A6ED-D584CDB35204}"/>
              </a:ext>
            </a:extLst>
          </p:cNvPr>
          <p:cNvSpPr/>
          <p:nvPr/>
        </p:nvSpPr>
        <p:spPr>
          <a:xfrm>
            <a:off x="485398" y="726733"/>
            <a:ext cx="5817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Test Population</a:t>
            </a:r>
          </a:p>
          <a:p>
            <a:r>
              <a:rPr lang="en-US" dirty="0"/>
              <a:t>Zips that experienced Light to Moderate magnitude earthquake in </a:t>
            </a:r>
            <a:r>
              <a:rPr lang="en-US" b="1" dirty="0"/>
              <a:t>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AB5B19-F2B1-420F-8431-867225E39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26820"/>
              </p:ext>
            </p:extLst>
          </p:nvPr>
        </p:nvGraphicFramePr>
        <p:xfrm>
          <a:off x="364897" y="1493588"/>
          <a:ext cx="8483404" cy="3544936"/>
        </p:xfrm>
        <a:graphic>
          <a:graphicData uri="http://schemas.openxmlformats.org/drawingml/2006/table">
            <a:tbl>
              <a:tblPr/>
              <a:tblGrid>
                <a:gridCol w="529816">
                  <a:extLst>
                    <a:ext uri="{9D8B030D-6E8A-4147-A177-3AD203B41FA5}">
                      <a16:colId xmlns:a16="http://schemas.microsoft.com/office/drawing/2014/main" val="3117575854"/>
                    </a:ext>
                  </a:extLst>
                </a:gridCol>
                <a:gridCol w="808434">
                  <a:extLst>
                    <a:ext uri="{9D8B030D-6E8A-4147-A177-3AD203B41FA5}">
                      <a16:colId xmlns:a16="http://schemas.microsoft.com/office/drawing/2014/main" val="3041190824"/>
                    </a:ext>
                  </a:extLst>
                </a:gridCol>
                <a:gridCol w="422380">
                  <a:extLst>
                    <a:ext uri="{9D8B030D-6E8A-4147-A177-3AD203B41FA5}">
                      <a16:colId xmlns:a16="http://schemas.microsoft.com/office/drawing/2014/main" val="3972370729"/>
                    </a:ext>
                  </a:extLst>
                </a:gridCol>
                <a:gridCol w="336088">
                  <a:extLst>
                    <a:ext uri="{9D8B030D-6E8A-4147-A177-3AD203B41FA5}">
                      <a16:colId xmlns:a16="http://schemas.microsoft.com/office/drawing/2014/main" val="706390209"/>
                    </a:ext>
                  </a:extLst>
                </a:gridCol>
                <a:gridCol w="2157318">
                  <a:extLst>
                    <a:ext uri="{9D8B030D-6E8A-4147-A177-3AD203B41FA5}">
                      <a16:colId xmlns:a16="http://schemas.microsoft.com/office/drawing/2014/main" val="2746870924"/>
                    </a:ext>
                  </a:extLst>
                </a:gridCol>
                <a:gridCol w="585882">
                  <a:extLst>
                    <a:ext uri="{9D8B030D-6E8A-4147-A177-3AD203B41FA5}">
                      <a16:colId xmlns:a16="http://schemas.microsoft.com/office/drawing/2014/main" val="4139041705"/>
                    </a:ext>
                  </a:extLst>
                </a:gridCol>
                <a:gridCol w="717592">
                  <a:extLst>
                    <a:ext uri="{9D8B030D-6E8A-4147-A177-3AD203B41FA5}">
                      <a16:colId xmlns:a16="http://schemas.microsoft.com/office/drawing/2014/main" val="4256714887"/>
                    </a:ext>
                  </a:extLst>
                </a:gridCol>
                <a:gridCol w="1012805">
                  <a:extLst>
                    <a:ext uri="{9D8B030D-6E8A-4147-A177-3AD203B41FA5}">
                      <a16:colId xmlns:a16="http://schemas.microsoft.com/office/drawing/2014/main" val="232102701"/>
                    </a:ext>
                  </a:extLst>
                </a:gridCol>
                <a:gridCol w="1003721">
                  <a:extLst>
                    <a:ext uri="{9D8B030D-6E8A-4147-A177-3AD203B41FA5}">
                      <a16:colId xmlns:a16="http://schemas.microsoft.com/office/drawing/2014/main" val="2582384924"/>
                    </a:ext>
                  </a:extLst>
                </a:gridCol>
                <a:gridCol w="874442">
                  <a:extLst>
                    <a:ext uri="{9D8B030D-6E8A-4147-A177-3AD203B41FA5}">
                      <a16:colId xmlns:a16="http://schemas.microsoft.com/office/drawing/2014/main" val="3741027119"/>
                    </a:ext>
                  </a:extLst>
                </a:gridCol>
                <a:gridCol w="34926">
                  <a:extLst>
                    <a:ext uri="{9D8B030D-6E8A-4147-A177-3AD203B41FA5}">
                      <a16:colId xmlns:a16="http://schemas.microsoft.com/office/drawing/2014/main" val="1171597158"/>
                    </a:ext>
                  </a:extLst>
                </a:gridCol>
              </a:tblGrid>
              <a:tr h="1647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cd_by_year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Nrst City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Country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Population_2013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 Capita Income_2013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 Capita Income_2012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PCI Change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53472"/>
                  </a:ext>
                </a:extLst>
              </a:tr>
              <a:tr h="1647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susanville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96130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5.69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5.7 - 10km WNW of Greenville, California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21,963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18,621.00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19,269.00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-3%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211847"/>
                  </a:ext>
                </a:extLst>
              </a:tr>
              <a:tr h="1647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89406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5.1 - 72km W of Tonopah, Nevada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24,572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24,716.00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25,134.00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-2%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728052"/>
                  </a:ext>
                </a:extLst>
              </a:tr>
              <a:tr h="1647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eureka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95501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4.94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4.9 - 53km WNW of Eureka, California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23,704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21,122.00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22,540.00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-6%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813907"/>
                  </a:ext>
                </a:extLst>
              </a:tr>
              <a:tr h="1647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isla vista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93117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4.8 - 6km W of Isla Vista, CA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54,251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22,722.00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23,379.00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-3%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650144"/>
                  </a:ext>
                </a:extLst>
              </a:tr>
              <a:tr h="1647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lander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82520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4.8 - 20km W of Fort Washakie, Wyoming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13,778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24,971.00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24,668.00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978803"/>
                  </a:ext>
                </a:extLst>
              </a:tr>
              <a:tr h="1647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edmond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73013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4.5 - 9km ESE of Edmond, Oklahoma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46,457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38,470.00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39,266.00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-2%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616049"/>
                  </a:ext>
                </a:extLst>
              </a:tr>
              <a:tr h="1647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clearlake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95422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4.44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4.4 - 5km WSW of Cobb, California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15,427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16,552.00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16,247.00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415071"/>
                  </a:ext>
                </a:extLst>
              </a:tr>
              <a:tr h="1647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choctaw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73020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4.4 - 12km ENE of Luther, Oklahoma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21,499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29,985.00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28,890.00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992676"/>
                  </a:ext>
                </a:extLst>
              </a:tr>
              <a:tr h="1647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fortuna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95540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4.3 - 59km W of Ferndale, California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12,877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21,707.00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23,116.00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-6%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482493"/>
                  </a:ext>
                </a:extLst>
              </a:tr>
              <a:tr h="1647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nacogdoches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75964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4.3 - 3km WNW of Timpson, Texas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19,648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17,313.00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17,043.00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664752"/>
                  </a:ext>
                </a:extLst>
              </a:tr>
              <a:tr h="1647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ridgecrest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93555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4.3 - 15km NW of Coso Junction, CA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32,376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28,697.00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28,922.00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346002"/>
                  </a:ext>
                </a:extLst>
              </a:tr>
              <a:tr h="1647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tehachapi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93561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4.29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4.3 - 22km ESE of Bodfish, CA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34,851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24,708.00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24,369.00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52309"/>
                  </a:ext>
                </a:extLst>
              </a:tr>
              <a:tr h="1647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yucca valley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92284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4.28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4.3 - 12km W of Ludlow, CA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24,951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20,534.00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21,330.00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-4%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35485"/>
                  </a:ext>
                </a:extLst>
              </a:tr>
              <a:tr h="1647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henderson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75652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4.2 - 14km WNW of Timpson, Texas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16,185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19,036.00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18,815.00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274905"/>
                  </a:ext>
                </a:extLst>
              </a:tr>
              <a:tr h="1647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 valley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89433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4.2 - 3km NE of Spanish Springs, Nevada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19,630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17,272.00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17,241.00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99549"/>
                  </a:ext>
                </a:extLst>
              </a:tr>
              <a:tr h="1647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corcoran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93212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4.1 - 23km NNW of Lost Hills, California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25,618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8,700.00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8,998.00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-3%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698481"/>
                  </a:ext>
                </a:extLst>
              </a:tr>
              <a:tr h="1647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rancho palos verdes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90275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4.1 - 10km S of Rancho Palos Verdes, CA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42,051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57,705.00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58,852.00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-2%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641143"/>
                  </a:ext>
                </a:extLst>
              </a:tr>
              <a:tr h="1647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lompoc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93436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4.06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4.1 - 45km WSW of Vandenberg Air Force Base, CA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54,433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22,926.00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23,177.00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855970"/>
                  </a:ext>
                </a:extLst>
              </a:tr>
              <a:tr h="1647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lake tahoe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96150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4.0 - 34km SW of Smith Valley, Nevada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28,686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25,479.00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24,996.00 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4324" marR="4324" marT="43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6752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3974975-83BB-4CEA-BA60-110C3B65298E}"/>
              </a:ext>
            </a:extLst>
          </p:cNvPr>
          <p:cNvSpPr txBox="1"/>
          <p:nvPr/>
        </p:nvSpPr>
        <p:spPr>
          <a:xfrm>
            <a:off x="488127" y="5321763"/>
            <a:ext cx="836017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% Per Capital Income Change </a:t>
            </a:r>
            <a:r>
              <a:rPr lang="en-US" sz="1350" dirty="0"/>
              <a:t>= </a:t>
            </a:r>
            <a:r>
              <a:rPr lang="en-US" sz="1350" i="1" dirty="0"/>
              <a:t>((2013 Per Capita Income – 2012 Per Capita Income) / 2012 per Capita income) * 100</a:t>
            </a:r>
          </a:p>
          <a:p>
            <a:endParaRPr lang="en-US" sz="1350" b="1" dirty="0"/>
          </a:p>
          <a:p>
            <a:r>
              <a:rPr lang="en-US" sz="1350" b="1" dirty="0"/>
              <a:t>Average % Per Capita change: </a:t>
            </a:r>
            <a:r>
              <a:rPr lang="en-US" sz="1350" dirty="0"/>
              <a:t>-1.05%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5BD25-1CA2-451C-8AE0-33BA34FDE265}"/>
              </a:ext>
            </a:extLst>
          </p:cNvPr>
          <p:cNvSpPr txBox="1"/>
          <p:nvPr/>
        </p:nvSpPr>
        <p:spPr>
          <a:xfrm>
            <a:off x="364897" y="590222"/>
            <a:ext cx="6115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Population </a:t>
            </a:r>
          </a:p>
          <a:p>
            <a:r>
              <a:rPr lang="en-US" sz="1400" dirty="0"/>
              <a:t>19 Zips that experienced Light to Moderate Magnitude of Seismic Activity in 2013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AA20B4-C6DA-4EEC-8AFC-5427781B0671}"/>
              </a:ext>
            </a:extLst>
          </p:cNvPr>
          <p:cNvCxnSpPr>
            <a:cxnSpLocks/>
          </p:cNvCxnSpPr>
          <p:nvPr/>
        </p:nvCxnSpPr>
        <p:spPr>
          <a:xfrm flipV="1">
            <a:off x="488127" y="894333"/>
            <a:ext cx="8206340" cy="381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11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7D9A80-B919-482F-8FE3-C9803FDCECC9}"/>
              </a:ext>
            </a:extLst>
          </p:cNvPr>
          <p:cNvSpPr txBox="1"/>
          <p:nvPr/>
        </p:nvSpPr>
        <p:spPr>
          <a:xfrm>
            <a:off x="6576278" y="3367322"/>
            <a:ext cx="2073324" cy="13388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/>
              <a:t>Hypothesis:</a:t>
            </a:r>
          </a:p>
          <a:p>
            <a:endParaRPr lang="en-US" sz="1350" b="1" dirty="0"/>
          </a:p>
          <a:p>
            <a:r>
              <a:rPr lang="en-US" sz="1350" dirty="0"/>
              <a:t>Light to Moderate </a:t>
            </a:r>
          </a:p>
          <a:p>
            <a:r>
              <a:rPr lang="en-US" sz="1350"/>
              <a:t>Earthquake cause </a:t>
            </a:r>
            <a:r>
              <a:rPr lang="en-US" sz="1350" dirty="0"/>
              <a:t>a </a:t>
            </a:r>
          </a:p>
          <a:p>
            <a:r>
              <a:rPr lang="en-US" sz="1350" dirty="0"/>
              <a:t>decline in City’s Per Capita </a:t>
            </a:r>
          </a:p>
          <a:p>
            <a:r>
              <a:rPr lang="en-US" sz="1350" dirty="0"/>
              <a:t>Income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CD9A796-BE6C-4CF7-9E51-0906963651EA}"/>
              </a:ext>
            </a:extLst>
          </p:cNvPr>
          <p:cNvSpPr/>
          <p:nvPr/>
        </p:nvSpPr>
        <p:spPr>
          <a:xfrm>
            <a:off x="6256020" y="2647950"/>
            <a:ext cx="419100" cy="24384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A95B6-1CDF-44E0-AC36-EF6B22A050B0}"/>
              </a:ext>
            </a:extLst>
          </p:cNvPr>
          <p:cNvSpPr txBox="1"/>
          <p:nvPr/>
        </p:nvSpPr>
        <p:spPr>
          <a:xfrm>
            <a:off x="6827520" y="2623825"/>
            <a:ext cx="17323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-1.05% </a:t>
            </a:r>
            <a:r>
              <a:rPr lang="en-US" sz="1350" dirty="0" err="1"/>
              <a:t>Avg</a:t>
            </a:r>
            <a:r>
              <a:rPr lang="en-US" sz="1350" dirty="0"/>
              <a:t> Decline in </a:t>
            </a:r>
          </a:p>
          <a:p>
            <a:r>
              <a:rPr lang="en-US" sz="1350" dirty="0"/>
              <a:t>Per Capita Income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3C7725D-7202-4780-ABCF-A85D438F3E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3272521"/>
              </p:ext>
            </p:extLst>
          </p:nvPr>
        </p:nvGraphicFramePr>
        <p:xfrm>
          <a:off x="440872" y="767442"/>
          <a:ext cx="5901364" cy="5099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972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BA7948-40A7-4B6A-A81C-C033A9F90E54}"/>
              </a:ext>
            </a:extLst>
          </p:cNvPr>
          <p:cNvSpPr txBox="1"/>
          <p:nvPr/>
        </p:nvSpPr>
        <p:spPr>
          <a:xfrm>
            <a:off x="3284662" y="1950141"/>
            <a:ext cx="41011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Using 1,000 random Control population of Zips across the US with population ranging from 11,000 to 50,000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201EE-F2E4-44CD-97FF-437F86146419}"/>
              </a:ext>
            </a:extLst>
          </p:cNvPr>
          <p:cNvSpPr txBox="1"/>
          <p:nvPr/>
        </p:nvSpPr>
        <p:spPr>
          <a:xfrm>
            <a:off x="617193" y="810831"/>
            <a:ext cx="172829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Hypothesis Test </a:t>
            </a:r>
          </a:p>
          <a:p>
            <a:r>
              <a:rPr lang="en-US" sz="1350" dirty="0"/>
              <a:t>Control Population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751E45-CEF4-49BD-A122-82C6DCC53934}"/>
              </a:ext>
            </a:extLst>
          </p:cNvPr>
          <p:cNvSpPr/>
          <p:nvPr/>
        </p:nvSpPr>
        <p:spPr>
          <a:xfrm>
            <a:off x="617193" y="1678236"/>
            <a:ext cx="239520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050" b="1" dirty="0"/>
              <a:t>Zip Distribution by % Per Capita Income</a:t>
            </a:r>
          </a:p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050" b="1" dirty="0"/>
              <a:t> Change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084A45-D67D-4498-A528-43FC2CF762E5}"/>
              </a:ext>
            </a:extLst>
          </p:cNvPr>
          <p:cNvCxnSpPr>
            <a:cxnSpLocks/>
          </p:cNvCxnSpPr>
          <p:nvPr/>
        </p:nvCxnSpPr>
        <p:spPr>
          <a:xfrm>
            <a:off x="583578" y="1121916"/>
            <a:ext cx="756196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40A8D16F-F982-43A8-B476-A982EC1F86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8659021"/>
              </p:ext>
            </p:extLst>
          </p:nvPr>
        </p:nvGraphicFramePr>
        <p:xfrm>
          <a:off x="3012400" y="2650054"/>
          <a:ext cx="4645700" cy="3138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4051597-4A3D-48C0-AF85-966FC9E68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441958"/>
              </p:ext>
            </p:extLst>
          </p:nvPr>
        </p:nvGraphicFramePr>
        <p:xfrm>
          <a:off x="1029682" y="2204057"/>
          <a:ext cx="1382567" cy="4351340"/>
        </p:xfrm>
        <a:graphic>
          <a:graphicData uri="http://schemas.openxmlformats.org/drawingml/2006/table">
            <a:tbl>
              <a:tblPr/>
              <a:tblGrid>
                <a:gridCol w="728795">
                  <a:extLst>
                    <a:ext uri="{9D8B030D-6E8A-4147-A177-3AD203B41FA5}">
                      <a16:colId xmlns:a16="http://schemas.microsoft.com/office/drawing/2014/main" val="1124139643"/>
                    </a:ext>
                  </a:extLst>
                </a:gridCol>
                <a:gridCol w="653772">
                  <a:extLst>
                    <a:ext uri="{9D8B030D-6E8A-4147-A177-3AD203B41FA5}">
                      <a16:colId xmlns:a16="http://schemas.microsoft.com/office/drawing/2014/main" val="3446917542"/>
                    </a:ext>
                  </a:extLst>
                </a:gridCol>
              </a:tblGrid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PCI Change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Zip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97644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58377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8515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86969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64907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60793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48581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13503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26241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14054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78918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8840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77288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36023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58407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05872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33782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68595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06490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29740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61453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73477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47280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695203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93172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20398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3779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5359" marR="5359" marT="53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311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55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863B12-2FE1-4D3C-A0BC-493BA096DA74}"/>
              </a:ext>
            </a:extLst>
          </p:cNvPr>
          <p:cNvSpPr txBox="1"/>
          <p:nvPr/>
        </p:nvSpPr>
        <p:spPr>
          <a:xfrm>
            <a:off x="501457" y="734228"/>
            <a:ext cx="2171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Hypothesis Test </a:t>
            </a:r>
          </a:p>
          <a:p>
            <a:r>
              <a:rPr lang="en-US" sz="1400" dirty="0"/>
              <a:t>Test performed using t-Test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1E80B3-1150-4981-A7C0-205D3931D522}"/>
              </a:ext>
            </a:extLst>
          </p:cNvPr>
          <p:cNvCxnSpPr>
            <a:cxnSpLocks/>
          </p:cNvCxnSpPr>
          <p:nvPr/>
        </p:nvCxnSpPr>
        <p:spPr>
          <a:xfrm flipV="1">
            <a:off x="561071" y="1007677"/>
            <a:ext cx="7968854" cy="4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2F0545-86B9-4F23-BA69-74F5F866A1B7}"/>
              </a:ext>
            </a:extLst>
          </p:cNvPr>
          <p:cNvSpPr txBox="1"/>
          <p:nvPr/>
        </p:nvSpPr>
        <p:spPr>
          <a:xfrm>
            <a:off x="5088205" y="1550202"/>
            <a:ext cx="3313355" cy="113107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Test shows a significant level with a </a:t>
            </a:r>
          </a:p>
          <a:p>
            <a:r>
              <a:rPr lang="en-US" sz="1350" dirty="0"/>
              <a:t>p-value of 0.029976. The analysis concludes that 2013 earthquakes with a magnitude of light to moderate causes a decline in </a:t>
            </a:r>
          </a:p>
          <a:p>
            <a:r>
              <a:rPr lang="en-US" sz="1350" dirty="0"/>
              <a:t>Per Capita Income by 1.05%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E3B91-051F-41EB-A353-6A6C371F89C1}"/>
              </a:ext>
            </a:extLst>
          </p:cNvPr>
          <p:cNvSpPr txBox="1"/>
          <p:nvPr/>
        </p:nvSpPr>
        <p:spPr>
          <a:xfrm>
            <a:off x="4759867" y="3802176"/>
            <a:ext cx="14917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p-value= 0.029976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277382CF-6505-4F72-A9AB-3ACF6EEDD7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48415"/>
              </p:ext>
            </p:extLst>
          </p:nvPr>
        </p:nvGraphicFramePr>
        <p:xfrm>
          <a:off x="544999" y="1794831"/>
          <a:ext cx="4000499" cy="2704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73B09494-3446-4A0E-A6F0-8A968A19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57" y="4552950"/>
            <a:ext cx="7129429" cy="2032907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86BB918-5D5E-4BB4-9051-F0E443D54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1753" y="2876764"/>
            <a:ext cx="1429050" cy="740351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78E8C7A-85F1-40C7-921B-94D916C36F10}"/>
              </a:ext>
            </a:extLst>
          </p:cNvPr>
          <p:cNvSpPr/>
          <p:nvPr/>
        </p:nvSpPr>
        <p:spPr>
          <a:xfrm rot="5400000">
            <a:off x="4449895" y="3816913"/>
            <a:ext cx="299753" cy="24752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62677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74C3ED-A972-45DD-9378-4CFEFF137D5D}"/>
              </a:ext>
            </a:extLst>
          </p:cNvPr>
          <p:cNvSpPr txBox="1"/>
          <p:nvPr/>
        </p:nvSpPr>
        <p:spPr>
          <a:xfrm>
            <a:off x="2325151" y="3058887"/>
            <a:ext cx="51315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Did the 2013 earthquakes caused an increase in Natural Resources and Construction Employment on affected Cities the year after the event?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F735CF-5D84-4188-BE1A-8B014A699FAF}"/>
              </a:ext>
            </a:extLst>
          </p:cNvPr>
          <p:cNvSpPr txBox="1"/>
          <p:nvPr/>
        </p:nvSpPr>
        <p:spPr>
          <a:xfrm>
            <a:off x="1794236" y="2993573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Q: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98714D-ED1C-45FC-8FB1-D9580C121E9F}"/>
              </a:ext>
            </a:extLst>
          </p:cNvPr>
          <p:cNvCxnSpPr>
            <a:cxnSpLocks/>
          </p:cNvCxnSpPr>
          <p:nvPr/>
        </p:nvCxnSpPr>
        <p:spPr>
          <a:xfrm>
            <a:off x="875608" y="2993575"/>
            <a:ext cx="730965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Upward trend">
            <a:extLst>
              <a:ext uri="{FF2B5EF4-FFF2-40B4-BE49-F238E27FC236}">
                <a16:creationId xmlns:a16="http://schemas.microsoft.com/office/drawing/2014/main" id="{360C1FB9-B2AD-4210-B106-73767CB2B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6584" y="2521725"/>
            <a:ext cx="782089" cy="7820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FF848E-A35D-4A8E-9CAE-5C88F181857E}"/>
              </a:ext>
            </a:extLst>
          </p:cNvPr>
          <p:cNvCxnSpPr>
            <a:cxnSpLocks/>
          </p:cNvCxnSpPr>
          <p:nvPr/>
        </p:nvCxnSpPr>
        <p:spPr>
          <a:xfrm>
            <a:off x="1069016" y="2960919"/>
            <a:ext cx="730965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72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F297DB-FCCF-4359-952B-DE638AF0D9C4}"/>
              </a:ext>
            </a:extLst>
          </p:cNvPr>
          <p:cNvSpPr txBox="1"/>
          <p:nvPr/>
        </p:nvSpPr>
        <p:spPr>
          <a:xfrm>
            <a:off x="364897" y="590222"/>
            <a:ext cx="6115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Population </a:t>
            </a:r>
          </a:p>
          <a:p>
            <a:r>
              <a:rPr lang="en-US" sz="1400" dirty="0"/>
              <a:t>19 Zips that experienced Light to Moderate Magnitude of Seismic Activity in 2013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AABB69-B0A0-4B95-ACD6-C66CB8874956}"/>
              </a:ext>
            </a:extLst>
          </p:cNvPr>
          <p:cNvCxnSpPr>
            <a:cxnSpLocks/>
          </p:cNvCxnSpPr>
          <p:nvPr/>
        </p:nvCxnSpPr>
        <p:spPr>
          <a:xfrm flipV="1">
            <a:off x="488127" y="894333"/>
            <a:ext cx="8206340" cy="381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DCF459-E5C3-4136-B89A-862CE7C38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42688"/>
              </p:ext>
            </p:extLst>
          </p:nvPr>
        </p:nvGraphicFramePr>
        <p:xfrm>
          <a:off x="557891" y="1479108"/>
          <a:ext cx="7886702" cy="2713100"/>
        </p:xfrm>
        <a:graphic>
          <a:graphicData uri="http://schemas.openxmlformats.org/drawingml/2006/table">
            <a:tbl>
              <a:tblPr/>
              <a:tblGrid>
                <a:gridCol w="336799">
                  <a:extLst>
                    <a:ext uri="{9D8B030D-6E8A-4147-A177-3AD203B41FA5}">
                      <a16:colId xmlns:a16="http://schemas.microsoft.com/office/drawing/2014/main" val="1781330629"/>
                    </a:ext>
                  </a:extLst>
                </a:gridCol>
                <a:gridCol w="589397">
                  <a:extLst>
                    <a:ext uri="{9D8B030D-6E8A-4147-A177-3AD203B41FA5}">
                      <a16:colId xmlns:a16="http://schemas.microsoft.com/office/drawing/2014/main" val="960796852"/>
                    </a:ext>
                  </a:extLst>
                </a:gridCol>
                <a:gridCol w="299377">
                  <a:extLst>
                    <a:ext uri="{9D8B030D-6E8A-4147-A177-3AD203B41FA5}">
                      <a16:colId xmlns:a16="http://schemas.microsoft.com/office/drawing/2014/main" val="2725473986"/>
                    </a:ext>
                  </a:extLst>
                </a:gridCol>
                <a:gridCol w="608109">
                  <a:extLst>
                    <a:ext uri="{9D8B030D-6E8A-4147-A177-3AD203B41FA5}">
                      <a16:colId xmlns:a16="http://schemas.microsoft.com/office/drawing/2014/main" val="1098080994"/>
                    </a:ext>
                  </a:extLst>
                </a:gridCol>
                <a:gridCol w="1094595">
                  <a:extLst>
                    <a:ext uri="{9D8B030D-6E8A-4147-A177-3AD203B41FA5}">
                      <a16:colId xmlns:a16="http://schemas.microsoft.com/office/drawing/2014/main" val="4156963126"/>
                    </a:ext>
                  </a:extLst>
                </a:gridCol>
                <a:gridCol w="935552">
                  <a:extLst>
                    <a:ext uri="{9D8B030D-6E8A-4147-A177-3AD203B41FA5}">
                      <a16:colId xmlns:a16="http://schemas.microsoft.com/office/drawing/2014/main" val="4229594709"/>
                    </a:ext>
                  </a:extLst>
                </a:gridCol>
                <a:gridCol w="336799">
                  <a:extLst>
                    <a:ext uri="{9D8B030D-6E8A-4147-A177-3AD203B41FA5}">
                      <a16:colId xmlns:a16="http://schemas.microsoft.com/office/drawing/2014/main" val="1314524276"/>
                    </a:ext>
                  </a:extLst>
                </a:gridCol>
                <a:gridCol w="608109">
                  <a:extLst>
                    <a:ext uri="{9D8B030D-6E8A-4147-A177-3AD203B41FA5}">
                      <a16:colId xmlns:a16="http://schemas.microsoft.com/office/drawing/2014/main" val="496297617"/>
                    </a:ext>
                  </a:extLst>
                </a:gridCol>
                <a:gridCol w="1094595">
                  <a:extLst>
                    <a:ext uri="{9D8B030D-6E8A-4147-A177-3AD203B41FA5}">
                      <a16:colId xmlns:a16="http://schemas.microsoft.com/office/drawing/2014/main" val="1005838441"/>
                    </a:ext>
                  </a:extLst>
                </a:gridCol>
                <a:gridCol w="935552">
                  <a:extLst>
                    <a:ext uri="{9D8B030D-6E8A-4147-A177-3AD203B41FA5}">
                      <a16:colId xmlns:a16="http://schemas.microsoft.com/office/drawing/2014/main" val="2980691825"/>
                    </a:ext>
                  </a:extLst>
                </a:gridCol>
                <a:gridCol w="1047818">
                  <a:extLst>
                    <a:ext uri="{9D8B030D-6E8A-4147-A177-3AD203B41FA5}">
                      <a16:colId xmlns:a16="http://schemas.microsoft.com/office/drawing/2014/main" val="3901738335"/>
                    </a:ext>
                  </a:extLst>
                </a:gridCol>
              </a:tblGrid>
              <a:tr h="1356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Year_x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Name_x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Population_x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 Ntrl Rsrces Const_x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 Const Extrctn_x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Year_y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Population_y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 Ntrl Rsrces Const_y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 Const Extrctn_y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 Const Extr Change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424224"/>
                  </a:ext>
                </a:extLst>
              </a:tr>
              <a:tr h="13565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 96130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96130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21963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21920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0.094763092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951400"/>
                  </a:ext>
                </a:extLst>
              </a:tr>
              <a:tr h="13565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 89406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89406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24572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1261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24347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1427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0.105939988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397136"/>
                  </a:ext>
                </a:extLst>
              </a:tr>
              <a:tr h="13565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 95501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95501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23704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1136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23769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-0.138624339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213206"/>
                  </a:ext>
                </a:extLst>
              </a:tr>
              <a:tr h="13565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 93117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93117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54251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55064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0.186651584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522542"/>
                  </a:ext>
                </a:extLst>
              </a:tr>
              <a:tr h="13565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 82520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82520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13778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13840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0.057646117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505652"/>
                  </a:ext>
                </a:extLst>
              </a:tr>
              <a:tr h="13565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 73013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73013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46457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707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47166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1326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-0.02961165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735837"/>
                  </a:ext>
                </a:extLst>
              </a:tr>
              <a:tr h="13565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 95422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95422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15427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15453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0.039134055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610423"/>
                  </a:ext>
                </a:extLst>
              </a:tr>
              <a:tr h="13565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 73020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73020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21499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1228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22063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1349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0.078350515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972343"/>
                  </a:ext>
                </a:extLst>
              </a:tr>
              <a:tr h="13565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 95540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95540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12877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13012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0.02108768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319753"/>
                  </a:ext>
                </a:extLst>
              </a:tr>
              <a:tr h="13565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 75964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75964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19648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1365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19060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867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-0.12654321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308915"/>
                  </a:ext>
                </a:extLst>
              </a:tr>
              <a:tr h="13565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 93555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93555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32376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1602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32967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1558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-0.013992129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709461"/>
                  </a:ext>
                </a:extLst>
              </a:tr>
              <a:tr h="13565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 93561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93561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34851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1557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34246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-0.067994803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588604"/>
                  </a:ext>
                </a:extLst>
              </a:tr>
              <a:tr h="13565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 92284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92284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24951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1260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25045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1110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-0.108706593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769399"/>
                  </a:ext>
                </a:extLst>
              </a:tr>
              <a:tr h="13565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 75652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75652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16185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859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16438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816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-0.074453552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469268"/>
                  </a:ext>
                </a:extLst>
              </a:tr>
              <a:tr h="13565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 89433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89433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19630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19544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0.085335019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592223"/>
                  </a:ext>
                </a:extLst>
              </a:tr>
              <a:tr h="13565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 93212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93212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25618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1528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25204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0.066920566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999054"/>
                  </a:ext>
                </a:extLst>
              </a:tr>
              <a:tr h="13565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 90275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90275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42051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42420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0.138024357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117756"/>
                  </a:ext>
                </a:extLst>
              </a:tr>
              <a:tr h="13565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 93436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93436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54433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1039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55176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3190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1120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0.045355324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567788"/>
                  </a:ext>
                </a:extLst>
              </a:tr>
              <a:tr h="13565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 96150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96150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28686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1377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822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28618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1324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0.006821282</a:t>
                      </a:r>
                    </a:p>
                  </a:txBody>
                  <a:tcPr marL="4678" marR="4678" marT="4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8870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DF4B09E-ED05-4008-824F-4EF0DB8800C5}"/>
              </a:ext>
            </a:extLst>
          </p:cNvPr>
          <p:cNvSpPr txBox="1"/>
          <p:nvPr/>
        </p:nvSpPr>
        <p:spPr>
          <a:xfrm>
            <a:off x="557891" y="4684949"/>
            <a:ext cx="8326510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% NR&amp;C Employment Change </a:t>
            </a:r>
            <a:r>
              <a:rPr lang="en-US" sz="1400" dirty="0"/>
              <a:t>= </a:t>
            </a:r>
            <a:r>
              <a:rPr lang="en-US" sz="1100" i="1" dirty="0"/>
              <a:t>((2014 </a:t>
            </a:r>
            <a:r>
              <a:rPr lang="en-US" sz="1100" i="1" dirty="0" err="1"/>
              <a:t>Natrl</a:t>
            </a:r>
            <a:r>
              <a:rPr lang="en-US" sz="1100" i="1" dirty="0"/>
              <a:t> Res-</a:t>
            </a:r>
            <a:r>
              <a:rPr lang="en-US" sz="1100" i="1" dirty="0" err="1"/>
              <a:t>Construc</a:t>
            </a:r>
            <a:r>
              <a:rPr lang="en-US" sz="1100" i="1" dirty="0"/>
              <a:t> </a:t>
            </a:r>
            <a:r>
              <a:rPr lang="en-US" sz="1100" i="1" dirty="0" err="1"/>
              <a:t>Emp</a:t>
            </a:r>
            <a:r>
              <a:rPr lang="en-US" sz="1100" i="1" dirty="0"/>
              <a:t> – 2013 </a:t>
            </a:r>
            <a:r>
              <a:rPr lang="en-US" sz="1100" i="1" dirty="0" err="1"/>
              <a:t>Natrl</a:t>
            </a:r>
            <a:r>
              <a:rPr lang="en-US" sz="1100" i="1" dirty="0"/>
              <a:t> Res-</a:t>
            </a:r>
            <a:r>
              <a:rPr lang="en-US" sz="1100" i="1" dirty="0" err="1"/>
              <a:t>Construc</a:t>
            </a:r>
            <a:r>
              <a:rPr lang="en-US" sz="1100" i="1" dirty="0"/>
              <a:t> </a:t>
            </a:r>
            <a:r>
              <a:rPr lang="en-US" sz="1100" i="1" dirty="0" err="1"/>
              <a:t>Emp</a:t>
            </a:r>
            <a:r>
              <a:rPr lang="en-US" sz="1100" i="1" dirty="0"/>
              <a:t>) / 2013 </a:t>
            </a:r>
            <a:r>
              <a:rPr lang="en-US" sz="1100" i="1" dirty="0" err="1"/>
              <a:t>Natrl</a:t>
            </a:r>
            <a:r>
              <a:rPr lang="en-US" sz="1100" i="1" dirty="0"/>
              <a:t> Res-</a:t>
            </a:r>
            <a:r>
              <a:rPr lang="en-US" sz="1100" i="1" dirty="0" err="1"/>
              <a:t>Construc</a:t>
            </a:r>
            <a:r>
              <a:rPr lang="en-US" sz="1100" i="1" dirty="0"/>
              <a:t> </a:t>
            </a:r>
            <a:r>
              <a:rPr lang="en-US" sz="1100" i="1" dirty="0" err="1"/>
              <a:t>Emp</a:t>
            </a:r>
            <a:r>
              <a:rPr lang="en-US" sz="1100" i="1" dirty="0"/>
              <a:t>) * 100</a:t>
            </a:r>
          </a:p>
          <a:p>
            <a:endParaRPr lang="en-US" sz="1100" b="1" dirty="0"/>
          </a:p>
          <a:p>
            <a:r>
              <a:rPr lang="en-US" sz="1400" b="1" dirty="0"/>
              <a:t>Average % NR&amp;C </a:t>
            </a:r>
            <a:r>
              <a:rPr lang="en-US" sz="1400" b="1" dirty="0" err="1"/>
              <a:t>Empl</a:t>
            </a:r>
            <a:r>
              <a:rPr lang="en-US" sz="1400" b="1" dirty="0"/>
              <a:t> Change : </a:t>
            </a:r>
            <a:r>
              <a:rPr lang="en-US" sz="1100" dirty="0"/>
              <a:t>1.93%</a:t>
            </a:r>
          </a:p>
        </p:txBody>
      </p:sp>
    </p:spTree>
    <p:extLst>
      <p:ext uri="{BB962C8B-B14F-4D97-AF65-F5344CB8AC3E}">
        <p14:creationId xmlns:p14="http://schemas.microsoft.com/office/powerpoint/2010/main" val="256766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BD67B42-9690-44A2-AB19-DEC388D41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5918685"/>
              </p:ext>
            </p:extLst>
          </p:nvPr>
        </p:nvGraphicFramePr>
        <p:xfrm>
          <a:off x="490855" y="1198756"/>
          <a:ext cx="6159327" cy="4684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C8AB1D-8B34-43C2-A441-60B800F4CA94}"/>
              </a:ext>
            </a:extLst>
          </p:cNvPr>
          <p:cNvSpPr txBox="1"/>
          <p:nvPr/>
        </p:nvSpPr>
        <p:spPr>
          <a:xfrm>
            <a:off x="6736990" y="3367322"/>
            <a:ext cx="2355773" cy="15465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/>
              <a:t>Hypothesis:</a:t>
            </a:r>
          </a:p>
          <a:p>
            <a:endParaRPr lang="en-US" sz="1350" b="1" dirty="0"/>
          </a:p>
          <a:p>
            <a:r>
              <a:rPr lang="en-US" sz="1350" dirty="0"/>
              <a:t>Light to Moderate </a:t>
            </a:r>
          </a:p>
          <a:p>
            <a:r>
              <a:rPr lang="en-US" sz="1350" dirty="0"/>
              <a:t>Earthquake caused an increase</a:t>
            </a:r>
          </a:p>
          <a:p>
            <a:r>
              <a:rPr lang="en-US" sz="1350" dirty="0"/>
              <a:t>In Natural Resources &amp; </a:t>
            </a:r>
          </a:p>
          <a:p>
            <a:r>
              <a:rPr lang="en-US" sz="1350" dirty="0"/>
              <a:t>Construction employment</a:t>
            </a:r>
          </a:p>
          <a:p>
            <a:r>
              <a:rPr lang="en-US" sz="1350" dirty="0"/>
              <a:t>the year after the event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A3ABD5B-6D32-4F3D-BD1D-C28D58C90924}"/>
              </a:ext>
            </a:extLst>
          </p:cNvPr>
          <p:cNvSpPr/>
          <p:nvPr/>
        </p:nvSpPr>
        <p:spPr>
          <a:xfrm>
            <a:off x="6416732" y="2647950"/>
            <a:ext cx="419100" cy="24384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2FDA3-AA09-4EA5-BD50-F21D8C34AEE9}"/>
              </a:ext>
            </a:extLst>
          </p:cNvPr>
          <p:cNvSpPr txBox="1"/>
          <p:nvPr/>
        </p:nvSpPr>
        <p:spPr>
          <a:xfrm>
            <a:off x="6988232" y="2623825"/>
            <a:ext cx="17461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1.93% </a:t>
            </a:r>
            <a:r>
              <a:rPr lang="en-US" sz="1350" dirty="0" err="1"/>
              <a:t>Avg</a:t>
            </a:r>
            <a:r>
              <a:rPr lang="en-US" sz="1350" dirty="0"/>
              <a:t> Increase in </a:t>
            </a:r>
          </a:p>
          <a:p>
            <a:r>
              <a:rPr lang="en-US" sz="1350" dirty="0"/>
              <a:t>Employment</a:t>
            </a:r>
          </a:p>
        </p:txBody>
      </p:sp>
    </p:spTree>
    <p:extLst>
      <p:ext uri="{BB962C8B-B14F-4D97-AF65-F5344CB8AC3E}">
        <p14:creationId xmlns:p14="http://schemas.microsoft.com/office/powerpoint/2010/main" val="36580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</TotalTime>
  <Words>1336</Words>
  <Application>Microsoft Office PowerPoint</Application>
  <PresentationFormat>On-screen Show (4:3)</PresentationFormat>
  <Paragraphs>564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fervis lauan</dc:creator>
  <cp:lastModifiedBy>fervis lauan</cp:lastModifiedBy>
  <cp:revision>51</cp:revision>
  <dcterms:created xsi:type="dcterms:W3CDTF">2017-09-27T03:39:03Z</dcterms:created>
  <dcterms:modified xsi:type="dcterms:W3CDTF">2017-09-29T05:59:45Z</dcterms:modified>
</cp:coreProperties>
</file>