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sldIdLst>
    <p:sldId id="256" r:id="rId5"/>
    <p:sldId id="320" r:id="rId6"/>
    <p:sldId id="322" r:id="rId7"/>
    <p:sldId id="321" r:id="rId8"/>
    <p:sldId id="310" r:id="rId9"/>
    <p:sldId id="259" r:id="rId10"/>
    <p:sldId id="307" r:id="rId11"/>
    <p:sldId id="260" r:id="rId12"/>
    <p:sldId id="296" r:id="rId13"/>
    <p:sldId id="298" r:id="rId14"/>
    <p:sldId id="304" r:id="rId15"/>
    <p:sldId id="305" r:id="rId16"/>
    <p:sldId id="306" r:id="rId17"/>
    <p:sldId id="277" r:id="rId18"/>
    <p:sldId id="301" r:id="rId19"/>
    <p:sldId id="308" r:id="rId20"/>
    <p:sldId id="264" r:id="rId21"/>
    <p:sldId id="275" r:id="rId22"/>
    <p:sldId id="276" r:id="rId23"/>
    <p:sldId id="293" r:id="rId24"/>
    <p:sldId id="294" r:id="rId25"/>
    <p:sldId id="313" r:id="rId26"/>
    <p:sldId id="314" r:id="rId27"/>
    <p:sldId id="315" r:id="rId28"/>
    <p:sldId id="316" r:id="rId29"/>
    <p:sldId id="317" r:id="rId30"/>
    <p:sldId id="278" r:id="rId31"/>
    <p:sldId id="281" r:id="rId32"/>
    <p:sldId id="283" r:id="rId33"/>
    <p:sldId id="318" r:id="rId34"/>
    <p:sldId id="319" r:id="rId35"/>
    <p:sldId id="270" r:id="rId36"/>
    <p:sldId id="27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85D8A"/>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33" autoAdjust="0"/>
  </p:normalViewPr>
  <p:slideViewPr>
    <p:cSldViewPr snapToGrid="0">
      <p:cViewPr varScale="1">
        <p:scale>
          <a:sx n="94" d="100"/>
          <a:sy n="94" d="100"/>
        </p:scale>
        <p:origin x="20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53DD4-5C4C-4AD5-A10E-0A42C488F696}" type="datetimeFigureOut">
              <a:rPr lang="en-US" smtClean="0"/>
              <a:t>5/5/2023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E4014-3D70-459B-97E4-EC5E8A003C5E}" type="slidenum">
              <a:rPr lang="en-US" smtClean="0"/>
              <a:t>‹#›</a:t>
            </a:fld>
            <a:endParaRPr lang="en-US"/>
          </a:p>
        </p:txBody>
      </p:sp>
    </p:spTree>
    <p:extLst>
      <p:ext uri="{BB962C8B-B14F-4D97-AF65-F5344CB8AC3E}">
        <p14:creationId xmlns:p14="http://schemas.microsoft.com/office/powerpoint/2010/main" val="352225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E4014-3D70-459B-97E4-EC5E8A003C5E}" type="slidenum">
              <a:rPr lang="en-US" smtClean="0"/>
              <a:t>2</a:t>
            </a:fld>
            <a:endParaRPr lang="en-US"/>
          </a:p>
        </p:txBody>
      </p:sp>
    </p:spTree>
    <p:extLst>
      <p:ext uri="{BB962C8B-B14F-4D97-AF65-F5344CB8AC3E}">
        <p14:creationId xmlns:p14="http://schemas.microsoft.com/office/powerpoint/2010/main" val="85346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E4014-3D70-459B-97E4-EC5E8A003C5E}" type="slidenum">
              <a:rPr lang="en-US" smtClean="0"/>
              <a:t>3</a:t>
            </a:fld>
            <a:endParaRPr lang="en-US"/>
          </a:p>
        </p:txBody>
      </p:sp>
    </p:spTree>
    <p:extLst>
      <p:ext uri="{BB962C8B-B14F-4D97-AF65-F5344CB8AC3E}">
        <p14:creationId xmlns:p14="http://schemas.microsoft.com/office/powerpoint/2010/main" val="384271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E4014-3D70-459B-97E4-EC5E8A003C5E}" type="slidenum">
              <a:rPr lang="en-US" smtClean="0"/>
              <a:t>4</a:t>
            </a:fld>
            <a:endParaRPr lang="en-US"/>
          </a:p>
        </p:txBody>
      </p:sp>
    </p:spTree>
    <p:extLst>
      <p:ext uri="{BB962C8B-B14F-4D97-AF65-F5344CB8AC3E}">
        <p14:creationId xmlns:p14="http://schemas.microsoft.com/office/powerpoint/2010/main" val="235776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E4014-3D70-459B-97E4-EC5E8A003C5E}" type="slidenum">
              <a:rPr lang="en-US" smtClean="0"/>
              <a:t>5</a:t>
            </a:fld>
            <a:endParaRPr lang="en-US"/>
          </a:p>
        </p:txBody>
      </p:sp>
    </p:spTree>
    <p:extLst>
      <p:ext uri="{BB962C8B-B14F-4D97-AF65-F5344CB8AC3E}">
        <p14:creationId xmlns:p14="http://schemas.microsoft.com/office/powerpoint/2010/main" val="3654664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E4014-3D70-459B-97E4-EC5E8A003C5E}" type="slidenum">
              <a:rPr lang="en-US" smtClean="0"/>
              <a:t>13</a:t>
            </a:fld>
            <a:endParaRPr lang="en-US"/>
          </a:p>
        </p:txBody>
      </p:sp>
    </p:spTree>
    <p:extLst>
      <p:ext uri="{BB962C8B-B14F-4D97-AF65-F5344CB8AC3E}">
        <p14:creationId xmlns:p14="http://schemas.microsoft.com/office/powerpoint/2010/main" val="3324658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Gill Sans MT" pitchFamily="34" charset="0"/>
              </a:rPr>
              <a:t>HYDROPONICS WATER MAINTENANCE: DYNAMIC PHOSPHATE LEVEL BEHAVIOR DETECTION USING SUPERVISED CLASSIFICATION ALGORITHM</a:t>
            </a:r>
            <a:endParaRPr lang="en-PH" dirty="0"/>
          </a:p>
        </p:txBody>
      </p:sp>
      <p:sp>
        <p:nvSpPr>
          <p:cNvPr id="4" name="Slide Number Placeholder 3"/>
          <p:cNvSpPr>
            <a:spLocks noGrp="1"/>
          </p:cNvSpPr>
          <p:nvPr>
            <p:ph type="sldNum" sz="quarter" idx="10"/>
          </p:nvPr>
        </p:nvSpPr>
        <p:spPr/>
        <p:txBody>
          <a:bodyPr/>
          <a:lstStyle/>
          <a:p>
            <a:fld id="{F5DE4014-3D70-459B-97E4-EC5E8A003C5E}" type="slidenum">
              <a:rPr lang="en-US" smtClean="0"/>
              <a:t>14</a:t>
            </a:fld>
            <a:endParaRPr lang="en-US"/>
          </a:p>
        </p:txBody>
      </p:sp>
    </p:spTree>
    <p:extLst>
      <p:ext uri="{BB962C8B-B14F-4D97-AF65-F5344CB8AC3E}">
        <p14:creationId xmlns:p14="http://schemas.microsoft.com/office/powerpoint/2010/main" val="670226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E:\Ramil\TUP_Masteral\Thesis Docu (Development of Secured-Document Courier System)\Images\header_.jpg"/>
          <p:cNvPicPr>
            <a:picLocks noChangeAspect="1" noChangeArrowheads="1"/>
          </p:cNvPicPr>
          <p:nvPr userDrawn="1"/>
        </p:nvPicPr>
        <p:blipFill>
          <a:blip r:embed="rId2" cstate="print"/>
          <a:srcRect/>
          <a:stretch>
            <a:fillRect/>
          </a:stretch>
        </p:blipFill>
        <p:spPr bwMode="auto">
          <a:xfrm>
            <a:off x="0" y="-1"/>
            <a:ext cx="9154158" cy="1350499"/>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shadeToTitle="1">
        <a:blipFill dpi="0" rotWithShape="1">
          <a:blip r:embed="rId2" cstate="print">
            <a:alphaModFix amt="34000"/>
            <a:lum/>
          </a:blip>
          <a:srcRect/>
          <a:stretch>
            <a:fillRect t="15000" b="-3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8229600" cy="533400"/>
          </a:xfrm>
        </p:spPr>
        <p:txBody>
          <a:bodyPr>
            <a:noAutofit/>
          </a:bodyPr>
          <a:lstStyle>
            <a:lvl1pPr algn="just">
              <a:defRPr sz="3500">
                <a:latin typeface="Gill Sans MT" pitchFamily="34" charset="0"/>
              </a:defRPr>
            </a:lvl1pPr>
          </a:lstStyle>
          <a:p>
            <a:r>
              <a:rPr lang="en-US"/>
              <a:t>Click to edit Master title style</a:t>
            </a:r>
          </a:p>
        </p:txBody>
      </p:sp>
      <p:sp>
        <p:nvSpPr>
          <p:cNvPr id="3" name="Content Placeholder 2"/>
          <p:cNvSpPr>
            <a:spLocks noGrp="1"/>
          </p:cNvSpPr>
          <p:nvPr>
            <p:ph idx="1"/>
          </p:nvPr>
        </p:nvSpPr>
        <p:spPr>
          <a:xfrm>
            <a:off x="304800" y="1905000"/>
            <a:ext cx="8686800" cy="4343400"/>
          </a:xfrm>
        </p:spPr>
        <p:txBody>
          <a:bodyPr/>
          <a:lstStyle>
            <a:lvl1pPr>
              <a:defRPr>
                <a:latin typeface="Gill Sans MT" pitchFamily="34" charset="0"/>
              </a:defRPr>
            </a:lvl1pPr>
            <a:lvl2pPr>
              <a:defRPr>
                <a:latin typeface="Gill Sans MT" pitchFamily="34" charset="0"/>
              </a:defRPr>
            </a:lvl2pPr>
            <a:lvl3pPr>
              <a:defRPr>
                <a:latin typeface="Gill Sans MT" pitchFamily="34" charset="0"/>
              </a:defRPr>
            </a:lvl3pPr>
            <a:lvl4pPr>
              <a:defRPr>
                <a:latin typeface="Gill Sans MT" pitchFamily="34" charset="0"/>
              </a:defRPr>
            </a:lvl4pPr>
            <a:lvl5pPr>
              <a:defRPr>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2" descr="E:\Ramil\TUP_Masteral\Thesis Docu (Development of Secured-Document Courier System)\Images\header_.jpg"/>
          <p:cNvPicPr>
            <a:picLocks noChangeAspect="1" noChangeArrowheads="1"/>
          </p:cNvPicPr>
          <p:nvPr userDrawn="1"/>
        </p:nvPicPr>
        <p:blipFill>
          <a:blip r:embed="rId13" cstate="print"/>
          <a:srcRect/>
          <a:stretch>
            <a:fillRect/>
          </a:stretch>
        </p:blipFill>
        <p:spPr bwMode="auto">
          <a:xfrm>
            <a:off x="0" y="-1"/>
            <a:ext cx="9154158" cy="1066801"/>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5000"/>
            <a:lum/>
          </a:blip>
          <a:srcRect/>
          <a:stretch>
            <a:fillRect l="-2000" t="-16000" r="-2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a:t>Objectives of the Study</a:t>
            </a:r>
          </a:p>
        </p:txBody>
      </p:sp>
      <p:sp>
        <p:nvSpPr>
          <p:cNvPr id="3" name="Content Placeholder 2"/>
          <p:cNvSpPr>
            <a:spLocks noGrp="1"/>
          </p:cNvSpPr>
          <p:nvPr>
            <p:ph idx="1"/>
          </p:nvPr>
        </p:nvSpPr>
        <p:spPr>
          <a:xfrm>
            <a:off x="304800" y="1904999"/>
            <a:ext cx="8686800" cy="4851401"/>
          </a:xfrm>
        </p:spPr>
        <p:txBody>
          <a:bodyPr>
            <a:normAutofit lnSpcReduction="10000"/>
          </a:bodyPr>
          <a:lstStyle/>
          <a:p>
            <a:pPr marL="400050" lvl="1" indent="0">
              <a:spcBef>
                <a:spcPts val="0"/>
              </a:spcBef>
              <a:buNone/>
            </a:pPr>
            <a:r>
              <a:rPr lang="en-US" dirty="0"/>
              <a:t>c.   Mobile application as command interface to support the Arduino device using the following tools:</a:t>
            </a:r>
          </a:p>
          <a:p>
            <a:pPr marL="1163638" lvl="2" indent="-363538">
              <a:lnSpc>
                <a:spcPct val="120000"/>
              </a:lnSpc>
              <a:spcBef>
                <a:spcPts val="0"/>
              </a:spcBef>
            </a:pPr>
            <a:r>
              <a:rPr lang="en-US" dirty="0"/>
              <a:t>Visual Studio Code</a:t>
            </a:r>
          </a:p>
          <a:p>
            <a:pPr marL="1163638" lvl="2" indent="-363538">
              <a:lnSpc>
                <a:spcPct val="120000"/>
              </a:lnSpc>
              <a:spcBef>
                <a:spcPts val="0"/>
              </a:spcBef>
            </a:pPr>
            <a:r>
              <a:rPr lang="en-US" dirty="0"/>
              <a:t>Android Studio</a:t>
            </a:r>
          </a:p>
          <a:p>
            <a:pPr marL="1163638" lvl="2" indent="-363538">
              <a:lnSpc>
                <a:spcPct val="120000"/>
              </a:lnSpc>
              <a:spcBef>
                <a:spcPts val="0"/>
              </a:spcBef>
            </a:pPr>
            <a:r>
              <a:rPr lang="en-US" dirty="0"/>
              <a:t>JavaScript</a:t>
            </a:r>
          </a:p>
          <a:p>
            <a:pPr marL="1163638" lvl="2" indent="-363538">
              <a:lnSpc>
                <a:spcPct val="120000"/>
              </a:lnSpc>
              <a:spcBef>
                <a:spcPts val="0"/>
              </a:spcBef>
            </a:pPr>
            <a:r>
              <a:rPr lang="en-US" dirty="0"/>
              <a:t>PHP</a:t>
            </a:r>
          </a:p>
          <a:p>
            <a:pPr marL="1163638" lvl="2" indent="-363538">
              <a:lnSpc>
                <a:spcPct val="120000"/>
              </a:lnSpc>
              <a:spcBef>
                <a:spcPts val="0"/>
              </a:spcBef>
            </a:pPr>
            <a:r>
              <a:rPr lang="en-US" dirty="0"/>
              <a:t>MySQL</a:t>
            </a:r>
          </a:p>
          <a:p>
            <a:pPr marL="514350" indent="-514350">
              <a:spcBef>
                <a:spcPts val="0"/>
              </a:spcBef>
              <a:buFont typeface="+mj-lt"/>
              <a:buAutoNum type="arabicPeriod" startAt="3"/>
            </a:pPr>
            <a:endParaRPr lang="en-US" sz="2400" dirty="0"/>
          </a:p>
          <a:p>
            <a:pPr marL="514350" indent="-514350">
              <a:spcBef>
                <a:spcPts val="0"/>
              </a:spcBef>
              <a:buFont typeface="+mj-lt"/>
              <a:buAutoNum type="arabicPeriod" startAt="3"/>
            </a:pPr>
            <a:r>
              <a:rPr lang="en-US" sz="2400" dirty="0"/>
              <a:t>Evaluate each system component's acceptability based on applicable ISO 25010 criteria such as functionality suitability, performance efficiency, compatibility, usability, reliability, maintainability, and portability.</a:t>
            </a:r>
          </a:p>
        </p:txBody>
      </p:sp>
    </p:spTree>
    <p:extLst>
      <p:ext uri="{BB962C8B-B14F-4D97-AF65-F5344CB8AC3E}">
        <p14:creationId xmlns:p14="http://schemas.microsoft.com/office/powerpoint/2010/main" val="292277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5000"/>
            <a:lum/>
          </a:blip>
          <a:srcRect/>
          <a:stretch>
            <a:fillRect t="15000" b="-3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8229600" cy="685800"/>
          </a:xfrm>
        </p:spPr>
        <p:txBody>
          <a:bodyPr>
            <a:normAutofit/>
          </a:bodyPr>
          <a:lstStyle/>
          <a:p>
            <a:r>
              <a:rPr lang="en-US" sz="3600" u="sng"/>
              <a:t>Scope and Limitations</a:t>
            </a:r>
          </a:p>
        </p:txBody>
      </p:sp>
      <p:sp>
        <p:nvSpPr>
          <p:cNvPr id="3" name="Content Placeholder 2"/>
          <p:cNvSpPr>
            <a:spLocks noGrp="1"/>
          </p:cNvSpPr>
          <p:nvPr>
            <p:ph idx="1"/>
          </p:nvPr>
        </p:nvSpPr>
        <p:spPr>
          <a:xfrm>
            <a:off x="228600" y="1828800"/>
            <a:ext cx="8458200" cy="4800600"/>
          </a:xfrm>
        </p:spPr>
        <p:txBody>
          <a:bodyPr>
            <a:noAutofit/>
          </a:bodyPr>
          <a:lstStyle/>
          <a:p>
            <a:r>
              <a:rPr lang="en-US" sz="1600" dirty="0"/>
              <a:t>The hydroponics maintenance water system is a system that aims to enables urban hydroponics farmer to automatically regulate the delivery of nutrients to the hydroponic plant by detecting the water’s PH Level through a mobile application</a:t>
            </a:r>
            <a:r>
              <a:rPr lang="en-PH" sz="1600" dirty="0"/>
              <a:t>.</a:t>
            </a:r>
          </a:p>
          <a:p>
            <a:r>
              <a:rPr lang="en-US" sz="1600" dirty="0"/>
              <a:t>The researchers would like to include the design of Arduino Uno device that will be linked to a Raspberry Pi 3b+ to help it with the processing of the algorithm. </a:t>
            </a:r>
          </a:p>
          <a:p>
            <a:r>
              <a:rPr lang="en-US" sz="1600" dirty="0"/>
              <a:t>The Raspberry Pi 3b+ would be utilized to test raw phosphate levels in the water by training raw and controlled data using phosphoric acid.</a:t>
            </a:r>
          </a:p>
          <a:p>
            <a:r>
              <a:rPr lang="en-US" sz="1600" dirty="0"/>
              <a:t>The researcher’s design includes a TDS (Total dissolved solids) sensor to measure the </a:t>
            </a:r>
            <a:r>
              <a:rPr lang="en-US" sz="1600" dirty="0" err="1"/>
              <a:t>eC</a:t>
            </a:r>
            <a:r>
              <a:rPr lang="en-US" sz="1600" dirty="0"/>
              <a:t> levels of the water, as well as a PH sensor to actively measure the acidity and/or the base levels of the water. </a:t>
            </a:r>
          </a:p>
          <a:p>
            <a:r>
              <a:rPr lang="en-US" sz="1600" dirty="0"/>
              <a:t>These values then will be passed to the Raspberry Pi to be processed on our own algorithm design – having the k-NN (k-Nearest Neighbors) algorithm as the base model for it. . This will then output a considerable phosphate level that will be the basis if the system needs to flush the water to replenish the phosphate levels in it. </a:t>
            </a:r>
          </a:p>
          <a:p>
            <a:r>
              <a:rPr lang="en-US" sz="1600" dirty="0"/>
              <a:t>The design also has a water level sensor to see if there is still enough water for the plants. A UV Light will be included as well in order for the standard measure of healthy plants be supplied by a healthy dose of ultraviolet rays, occasionally set when indoors.</a:t>
            </a:r>
          </a:p>
          <a:p>
            <a:endParaRPr lang="en-US" sz="1600" dirty="0"/>
          </a:p>
        </p:txBody>
      </p:sp>
    </p:spTree>
    <p:extLst>
      <p:ext uri="{BB962C8B-B14F-4D97-AF65-F5344CB8AC3E}">
        <p14:creationId xmlns:p14="http://schemas.microsoft.com/office/powerpoint/2010/main" val="302129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5000"/>
            <a:lum/>
          </a:blip>
          <a:srcRect/>
          <a:stretch>
            <a:fillRect t="15000" b="-3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8229600" cy="685800"/>
          </a:xfrm>
        </p:spPr>
        <p:txBody>
          <a:bodyPr>
            <a:normAutofit/>
          </a:bodyPr>
          <a:lstStyle/>
          <a:p>
            <a:r>
              <a:rPr lang="en-US" sz="3600" u="sng"/>
              <a:t>Scope and Limitations</a:t>
            </a:r>
          </a:p>
        </p:txBody>
      </p:sp>
      <p:sp>
        <p:nvSpPr>
          <p:cNvPr id="3" name="Content Placeholder 2"/>
          <p:cNvSpPr>
            <a:spLocks noGrp="1"/>
          </p:cNvSpPr>
          <p:nvPr>
            <p:ph idx="1"/>
          </p:nvPr>
        </p:nvSpPr>
        <p:spPr>
          <a:xfrm>
            <a:off x="228600" y="1828800"/>
            <a:ext cx="8458200" cy="4800600"/>
          </a:xfrm>
        </p:spPr>
        <p:txBody>
          <a:bodyPr>
            <a:noAutofit/>
          </a:bodyPr>
          <a:lstStyle/>
          <a:p>
            <a:r>
              <a:rPr lang="en-US" sz="1600" dirty="0"/>
              <a:t>In the current system, a mobile application will be built using Android Studio as the IDE. </a:t>
            </a:r>
          </a:p>
          <a:p>
            <a:r>
              <a:rPr lang="en-US" sz="1600" dirty="0"/>
              <a:t>An API (Application Programming Interface) will be developed and will be deployed on a cloud server to provide online remote accessibility. </a:t>
            </a:r>
          </a:p>
          <a:p>
            <a:r>
              <a:rPr lang="en-US" sz="1600" dirty="0"/>
              <a:t>Together with the said server, a MySQL installation will serve as the main database for the online communication protocol.</a:t>
            </a:r>
          </a:p>
          <a:p>
            <a:r>
              <a:rPr lang="en-US" sz="1600" dirty="0"/>
              <a:t>Said APIs will be developed in PHP, and will provide throughput for data going in and out of the system (sending commands from the Android application to the Raspberry Pi, and vice versa.)</a:t>
            </a:r>
          </a:p>
          <a:p>
            <a:r>
              <a:rPr lang="en-US" sz="1600" dirty="0"/>
              <a:t>The mobile app will be a conventional aid on a user – providing insights on planting with indoor hydroponics. If connected to the system, it will provide further controls, such as:</a:t>
            </a:r>
          </a:p>
          <a:p>
            <a:pPr>
              <a:buFont typeface="Wingdings" panose="05000000000000000000" pitchFamily="2" charset="2"/>
              <a:buChar char="§"/>
            </a:pPr>
            <a:r>
              <a:rPr lang="en-US" sz="1600" dirty="0"/>
              <a:t>Hardware level controls (water pump control, UV Light switch, etc.)</a:t>
            </a:r>
          </a:p>
          <a:p>
            <a:pPr>
              <a:buFont typeface="Wingdings" panose="05000000000000000000" pitchFamily="2" charset="2"/>
              <a:buChar char="§"/>
            </a:pPr>
            <a:r>
              <a:rPr lang="en-US" sz="1600" dirty="0"/>
              <a:t>Realtime sensor data</a:t>
            </a:r>
          </a:p>
          <a:p>
            <a:pPr>
              <a:buFont typeface="Wingdings" panose="05000000000000000000" pitchFamily="2" charset="2"/>
              <a:buChar char="§"/>
            </a:pPr>
            <a:r>
              <a:rPr lang="en-US" sz="1600" dirty="0"/>
              <a:t>Overall health report for the hydroponic plants</a:t>
            </a:r>
          </a:p>
          <a:p>
            <a:r>
              <a:rPr lang="en-US" sz="1600" dirty="0"/>
              <a:t>Realtime live camera feed will also be available as a feature onto the mobile application, allowing remote monitoring of the user’s plants. </a:t>
            </a:r>
          </a:p>
          <a:p>
            <a:r>
              <a:rPr lang="en-US" sz="1600" dirty="0"/>
              <a:t>Visual monitoring will also enable certain key points in what is the standard for good and healthy plants.</a:t>
            </a:r>
          </a:p>
          <a:p>
            <a:endParaRPr lang="en-US" sz="1600" dirty="0"/>
          </a:p>
          <a:p>
            <a:endParaRPr lang="en-US" sz="1600" dirty="0"/>
          </a:p>
          <a:p>
            <a:endParaRPr lang="en-PH" sz="1600" dirty="0"/>
          </a:p>
          <a:p>
            <a:endParaRPr lang="en-US" sz="1600" dirty="0"/>
          </a:p>
        </p:txBody>
      </p:sp>
    </p:spTree>
    <p:extLst>
      <p:ext uri="{BB962C8B-B14F-4D97-AF65-F5344CB8AC3E}">
        <p14:creationId xmlns:p14="http://schemas.microsoft.com/office/powerpoint/2010/main" val="19884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3" cstate="print">
            <a:alphaModFix amt="25000"/>
            <a:lum/>
          </a:blip>
          <a:srcRect/>
          <a:stretch>
            <a:fillRect t="15000" b="-3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8229600" cy="685800"/>
          </a:xfrm>
        </p:spPr>
        <p:txBody>
          <a:bodyPr>
            <a:normAutofit/>
          </a:bodyPr>
          <a:lstStyle/>
          <a:p>
            <a:r>
              <a:rPr lang="en-US" sz="3600" u="sng"/>
              <a:t>Scope and Limitations</a:t>
            </a:r>
          </a:p>
        </p:txBody>
      </p:sp>
      <p:sp>
        <p:nvSpPr>
          <p:cNvPr id="3" name="Content Placeholder 2"/>
          <p:cNvSpPr>
            <a:spLocks noGrp="1"/>
          </p:cNvSpPr>
          <p:nvPr>
            <p:ph idx="1"/>
          </p:nvPr>
        </p:nvSpPr>
        <p:spPr>
          <a:xfrm>
            <a:off x="228600" y="1828800"/>
            <a:ext cx="8458200" cy="4800600"/>
          </a:xfrm>
        </p:spPr>
        <p:txBody>
          <a:bodyPr>
            <a:noAutofit/>
          </a:bodyPr>
          <a:lstStyle/>
          <a:p>
            <a:r>
              <a:rPr lang="en-US" sz="1600" dirty="0"/>
              <a:t>The app will also serve notifications on specific guidelines and events that happen on the system. User-determined guidelines is also possible for specific user preference for those said notifications.</a:t>
            </a:r>
          </a:p>
          <a:p>
            <a:r>
              <a:rPr lang="en-US" sz="1600" dirty="0"/>
              <a:t>The system runs on an independent 12V power supply that can be supplied from any power source or through a 12V power adapter – however, there is no built-in system that will enable portability, in the terms that the main power source goes down. </a:t>
            </a:r>
          </a:p>
          <a:p>
            <a:r>
              <a:rPr lang="en-US" sz="1600" dirty="0"/>
              <a:t>A user has an option to deploy a backup solution, e.g. UPS (Uninterruptable Power Supply) – but for systems like these, it is favorable to have a backup solution that will also enable the user to monitor the power situation for these systems, i.e., its power consumption, battery life, etc. </a:t>
            </a:r>
          </a:p>
          <a:p>
            <a:r>
              <a:rPr lang="en-US" sz="1600" dirty="0"/>
              <a:t>The major reason for this limitation is that this study will mainly focus on how Machine Learning algorithms help in modern indoor hydroponics. </a:t>
            </a:r>
          </a:p>
          <a:p>
            <a:r>
              <a:rPr lang="en-US" sz="1600" dirty="0"/>
              <a:t>The whole system will also be a part of the study on how modernly built systems like this, in presence with IoT (Internet of Things) will be in part of the technical revolution of the 21st century, focused on hydroponics. </a:t>
            </a:r>
          </a:p>
          <a:p>
            <a:r>
              <a:rPr lang="en-US" sz="1600" dirty="0"/>
              <a:t>Overall, the system will provide sufficient monitoring aid to any user that will proceed to get hydroponics indoors in order for an efficient and practical solution, as well as the ability to maintain healthy plants with minimal hassles of overlooking on daily plant status, chemical treatments, water changing cycles, and other conventional hydroponics routines.</a:t>
            </a:r>
          </a:p>
          <a:p>
            <a:endParaRPr lang="en-PH" sz="1600" dirty="0"/>
          </a:p>
        </p:txBody>
      </p:sp>
    </p:spTree>
    <p:extLst>
      <p:ext uri="{BB962C8B-B14F-4D97-AF65-F5344CB8AC3E}">
        <p14:creationId xmlns:p14="http://schemas.microsoft.com/office/powerpoint/2010/main" val="22220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8229600" cy="533400"/>
          </a:xfrm>
        </p:spPr>
        <p:txBody>
          <a:bodyPr>
            <a:normAutofit fontScale="90000"/>
          </a:bodyPr>
          <a:lstStyle/>
          <a:p>
            <a:r>
              <a:rPr lang="en-US" u="sng"/>
              <a:t>Topical Outline</a:t>
            </a:r>
          </a:p>
        </p:txBody>
      </p:sp>
      <p:sp>
        <p:nvSpPr>
          <p:cNvPr id="3" name="Content Placeholder 2"/>
          <p:cNvSpPr>
            <a:spLocks noGrp="1"/>
          </p:cNvSpPr>
          <p:nvPr>
            <p:ph idx="1"/>
          </p:nvPr>
        </p:nvSpPr>
        <p:spPr>
          <a:xfrm>
            <a:off x="152400" y="1676400"/>
            <a:ext cx="4419600" cy="5181600"/>
          </a:xfrm>
        </p:spPr>
        <p:txBody>
          <a:bodyPr numCol="1">
            <a:normAutofit lnSpcReduction="10000"/>
          </a:bodyPr>
          <a:lstStyle/>
          <a:p>
            <a:r>
              <a:rPr lang="en-US" sz="2000" dirty="0"/>
              <a:t>Hydroponics</a:t>
            </a:r>
          </a:p>
          <a:p>
            <a:pPr lvl="1"/>
            <a:r>
              <a:rPr lang="en-US" sz="2000" dirty="0"/>
              <a:t>Definition</a:t>
            </a:r>
          </a:p>
          <a:p>
            <a:pPr lvl="1"/>
            <a:r>
              <a:rPr lang="en-US" sz="2000" dirty="0"/>
              <a:t>Types of Hydroponics</a:t>
            </a:r>
          </a:p>
          <a:p>
            <a:pPr lvl="2"/>
            <a:r>
              <a:rPr lang="en-US" sz="2000" dirty="0"/>
              <a:t>Nutrient Film Technique</a:t>
            </a:r>
          </a:p>
          <a:p>
            <a:pPr lvl="2"/>
            <a:r>
              <a:rPr lang="en-US" sz="2000" dirty="0"/>
              <a:t>Deep Water Culture (DWC)</a:t>
            </a:r>
          </a:p>
          <a:p>
            <a:pPr lvl="2"/>
            <a:r>
              <a:rPr lang="en-US" sz="2000" dirty="0"/>
              <a:t>Wick System</a:t>
            </a:r>
          </a:p>
          <a:p>
            <a:pPr lvl="2"/>
            <a:r>
              <a:rPr lang="en-US" sz="2000" dirty="0"/>
              <a:t>Ebb And Flow</a:t>
            </a:r>
          </a:p>
          <a:p>
            <a:pPr lvl="2"/>
            <a:r>
              <a:rPr lang="en-US" sz="2000" dirty="0"/>
              <a:t>Drip System</a:t>
            </a:r>
          </a:p>
          <a:p>
            <a:pPr lvl="2"/>
            <a:r>
              <a:rPr lang="en-US" sz="2000" dirty="0"/>
              <a:t>Aeroponics</a:t>
            </a:r>
          </a:p>
          <a:p>
            <a:pPr lvl="1"/>
            <a:r>
              <a:rPr lang="en-US" sz="2000" dirty="0"/>
              <a:t>Phosphoric needs in Hydroponics</a:t>
            </a:r>
          </a:p>
          <a:p>
            <a:pPr lvl="1"/>
            <a:r>
              <a:rPr lang="en-US" sz="2000" dirty="0"/>
              <a:t>Hydroponic Plants</a:t>
            </a:r>
          </a:p>
          <a:p>
            <a:pPr lvl="1">
              <a:buFont typeface="Arial" panose="020B0604020202020204" pitchFamily="34" charset="0"/>
              <a:buChar char="•"/>
            </a:pPr>
            <a:r>
              <a:rPr lang="en-US" sz="2000" dirty="0"/>
              <a:t>Vegetables</a:t>
            </a:r>
          </a:p>
          <a:p>
            <a:pPr lvl="1">
              <a:buFont typeface="Arial" panose="020B0604020202020204" pitchFamily="34" charset="0"/>
              <a:buChar char="•"/>
            </a:pPr>
            <a:r>
              <a:rPr lang="en-US" sz="2000" dirty="0"/>
              <a:t>Fruits</a:t>
            </a:r>
          </a:p>
          <a:p>
            <a:pPr lvl="1">
              <a:buFont typeface="Arial" panose="020B0604020202020204" pitchFamily="34" charset="0"/>
              <a:buChar char="•"/>
            </a:pPr>
            <a:r>
              <a:rPr lang="en-US" sz="2000" dirty="0"/>
              <a:t>Herbs</a:t>
            </a:r>
          </a:p>
          <a:p>
            <a:pPr lvl="1">
              <a:buFont typeface="Arial" panose="020B0604020202020204" pitchFamily="34" charset="0"/>
              <a:buChar char="•"/>
            </a:pPr>
            <a:r>
              <a:rPr lang="en-US" sz="2000" dirty="0"/>
              <a:t>Flowers</a:t>
            </a:r>
          </a:p>
        </p:txBody>
      </p:sp>
      <p:sp>
        <p:nvSpPr>
          <p:cNvPr id="8" name="Content Placeholder 2">
            <a:extLst>
              <a:ext uri="{FF2B5EF4-FFF2-40B4-BE49-F238E27FC236}">
                <a16:creationId xmlns:a16="http://schemas.microsoft.com/office/drawing/2014/main" id="{50C072FC-9055-4143-A335-7AD8CF9246F3}"/>
              </a:ext>
            </a:extLst>
          </p:cNvPr>
          <p:cNvSpPr txBox="1">
            <a:spLocks/>
          </p:cNvSpPr>
          <p:nvPr/>
        </p:nvSpPr>
        <p:spPr>
          <a:xfrm>
            <a:off x="4572000" y="1676400"/>
            <a:ext cx="4571999" cy="518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000" dirty="0"/>
              <a:t>Chemical</a:t>
            </a:r>
          </a:p>
          <a:p>
            <a:pPr lvl="1"/>
            <a:r>
              <a:rPr lang="en-US" sz="2000" dirty="0"/>
              <a:t>Water</a:t>
            </a:r>
          </a:p>
          <a:p>
            <a:pPr lvl="1">
              <a:buFont typeface="Arial" panose="020B0604020202020204" pitchFamily="34" charset="0"/>
              <a:buChar char="•"/>
            </a:pPr>
            <a:r>
              <a:rPr lang="en-US" sz="2000" dirty="0"/>
              <a:t>Water Circulation</a:t>
            </a:r>
          </a:p>
          <a:p>
            <a:pPr lvl="1">
              <a:buFont typeface="Arial" panose="020B0604020202020204" pitchFamily="34" charset="0"/>
              <a:buChar char="•"/>
            </a:pPr>
            <a:r>
              <a:rPr lang="en-US" sz="2000" dirty="0"/>
              <a:t>Water Level</a:t>
            </a:r>
          </a:p>
          <a:p>
            <a:pPr lvl="1"/>
            <a:r>
              <a:rPr lang="en-US" sz="2000" dirty="0"/>
              <a:t>Temperature</a:t>
            </a:r>
          </a:p>
          <a:p>
            <a:r>
              <a:rPr lang="en-US" sz="2000" dirty="0"/>
              <a:t>Hydroponic Agribusiness in the Philippines</a:t>
            </a:r>
          </a:p>
          <a:p>
            <a:r>
              <a:rPr lang="en-US" sz="2000" dirty="0"/>
              <a:t>Machine Learning</a:t>
            </a:r>
          </a:p>
          <a:p>
            <a:pPr lvl="1"/>
            <a:r>
              <a:rPr lang="en-US" sz="2000" dirty="0"/>
              <a:t>Definition</a:t>
            </a:r>
          </a:p>
          <a:p>
            <a:pPr lvl="1"/>
            <a:r>
              <a:rPr lang="en-US" sz="2000" dirty="0"/>
              <a:t>Automated Hydroponics application</a:t>
            </a:r>
          </a:p>
          <a:p>
            <a:pPr lvl="1"/>
            <a:r>
              <a:rPr lang="en-US" sz="2000" dirty="0"/>
              <a:t>K Nearest Neighbor Algorithm </a:t>
            </a:r>
          </a:p>
        </p:txBody>
      </p:sp>
    </p:spTree>
    <p:extLst>
      <p:ext uri="{BB962C8B-B14F-4D97-AF65-F5344CB8AC3E}">
        <p14:creationId xmlns:p14="http://schemas.microsoft.com/office/powerpoint/2010/main" val="39064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
                                            <p:txEl>
                                              <p:pRg st="0" end="0"/>
                                            </p:txEl>
                                          </p:spTgt>
                                        </p:tgtEl>
                                        <p:attrNameLst>
                                          <p:attrName>style.visibility</p:attrName>
                                        </p:attrNameLst>
                                      </p:cBhvr>
                                      <p:to>
                                        <p:strVal val="visible"/>
                                      </p:to>
                                    </p:set>
                                    <p:animEffect transition="in" filter="blinds(horizontal)">
                                      <p:cBhvr>
                                        <p:cTn id="82" dur="500"/>
                                        <p:tgtEl>
                                          <p:spTgt spid="8">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
                                            <p:txEl>
                                              <p:pRg st="1" end="1"/>
                                            </p:txEl>
                                          </p:spTgt>
                                        </p:tgtEl>
                                        <p:attrNameLst>
                                          <p:attrName>style.visibility</p:attrName>
                                        </p:attrNameLst>
                                      </p:cBhvr>
                                      <p:to>
                                        <p:strVal val="visible"/>
                                      </p:to>
                                    </p:set>
                                    <p:animEffect transition="in" filter="blinds(horizontal)">
                                      <p:cBhvr>
                                        <p:cTn id="87" dur="500"/>
                                        <p:tgtEl>
                                          <p:spTgt spid="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8">
                                            <p:txEl>
                                              <p:pRg st="2" end="2"/>
                                            </p:txEl>
                                          </p:spTgt>
                                        </p:tgtEl>
                                        <p:attrNameLst>
                                          <p:attrName>style.visibility</p:attrName>
                                        </p:attrNameLst>
                                      </p:cBhvr>
                                      <p:to>
                                        <p:strVal val="visible"/>
                                      </p:to>
                                    </p:set>
                                    <p:animEffect transition="in" filter="blinds(horizontal)">
                                      <p:cBhvr>
                                        <p:cTn id="92" dur="500"/>
                                        <p:tgtEl>
                                          <p:spTgt spid="8">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8">
                                            <p:txEl>
                                              <p:pRg st="3" end="3"/>
                                            </p:txEl>
                                          </p:spTgt>
                                        </p:tgtEl>
                                        <p:attrNameLst>
                                          <p:attrName>style.visibility</p:attrName>
                                        </p:attrNameLst>
                                      </p:cBhvr>
                                      <p:to>
                                        <p:strVal val="visible"/>
                                      </p:to>
                                    </p:set>
                                    <p:animEffect transition="in" filter="blinds(horizontal)">
                                      <p:cBhvr>
                                        <p:cTn id="97" dur="500"/>
                                        <p:tgtEl>
                                          <p:spTgt spid="8">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
                                            <p:txEl>
                                              <p:pRg st="4" end="4"/>
                                            </p:txEl>
                                          </p:spTgt>
                                        </p:tgtEl>
                                        <p:attrNameLst>
                                          <p:attrName>style.visibility</p:attrName>
                                        </p:attrNameLst>
                                      </p:cBhvr>
                                      <p:to>
                                        <p:strVal val="visible"/>
                                      </p:to>
                                    </p:set>
                                    <p:animEffect transition="in" filter="blinds(horizontal)">
                                      <p:cBhvr>
                                        <p:cTn id="102" dur="500"/>
                                        <p:tgtEl>
                                          <p:spTgt spid="8">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8">
                                            <p:txEl>
                                              <p:pRg st="5" end="5"/>
                                            </p:txEl>
                                          </p:spTgt>
                                        </p:tgtEl>
                                        <p:attrNameLst>
                                          <p:attrName>style.visibility</p:attrName>
                                        </p:attrNameLst>
                                      </p:cBhvr>
                                      <p:to>
                                        <p:strVal val="visible"/>
                                      </p:to>
                                    </p:set>
                                    <p:animEffect transition="in" filter="blinds(horizontal)">
                                      <p:cBhvr>
                                        <p:cTn id="107" dur="500"/>
                                        <p:tgtEl>
                                          <p:spTgt spid="8">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8">
                                            <p:txEl>
                                              <p:pRg st="6" end="6"/>
                                            </p:txEl>
                                          </p:spTgt>
                                        </p:tgtEl>
                                        <p:attrNameLst>
                                          <p:attrName>style.visibility</p:attrName>
                                        </p:attrNameLst>
                                      </p:cBhvr>
                                      <p:to>
                                        <p:strVal val="visible"/>
                                      </p:to>
                                    </p:set>
                                    <p:animEffect transition="in" filter="blinds(horizontal)">
                                      <p:cBhvr>
                                        <p:cTn id="112" dur="500"/>
                                        <p:tgtEl>
                                          <p:spTgt spid="8">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8">
                                            <p:txEl>
                                              <p:pRg st="7" end="7"/>
                                            </p:txEl>
                                          </p:spTgt>
                                        </p:tgtEl>
                                        <p:attrNameLst>
                                          <p:attrName>style.visibility</p:attrName>
                                        </p:attrNameLst>
                                      </p:cBhvr>
                                      <p:to>
                                        <p:strVal val="visible"/>
                                      </p:to>
                                    </p:set>
                                    <p:animEffect transition="in" filter="blinds(horizontal)">
                                      <p:cBhvr>
                                        <p:cTn id="117" dur="500"/>
                                        <p:tgtEl>
                                          <p:spTgt spid="8">
                                            <p:txEl>
                                              <p:pRg st="7" end="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8">
                                            <p:txEl>
                                              <p:pRg st="8" end="8"/>
                                            </p:txEl>
                                          </p:spTgt>
                                        </p:tgtEl>
                                        <p:attrNameLst>
                                          <p:attrName>style.visibility</p:attrName>
                                        </p:attrNameLst>
                                      </p:cBhvr>
                                      <p:to>
                                        <p:strVal val="visible"/>
                                      </p:to>
                                    </p:set>
                                    <p:animEffect transition="in" filter="blinds(horizontal)">
                                      <p:cBhvr>
                                        <p:cTn id="122" dur="500"/>
                                        <p:tgtEl>
                                          <p:spTgt spid="8">
                                            <p:txEl>
                                              <p:pRg st="8" end="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8">
                                            <p:txEl>
                                              <p:pRg st="9" end="9"/>
                                            </p:txEl>
                                          </p:spTgt>
                                        </p:tgtEl>
                                        <p:attrNameLst>
                                          <p:attrName>style.visibility</p:attrName>
                                        </p:attrNameLst>
                                      </p:cBhvr>
                                      <p:to>
                                        <p:strVal val="visible"/>
                                      </p:to>
                                    </p:set>
                                    <p:animEffect transition="in" filter="blinds(horizontal)">
                                      <p:cBhvr>
                                        <p:cTn id="127"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3000"/>
            <a:ext cx="8229600" cy="533400"/>
          </a:xfrm>
        </p:spPr>
        <p:txBody>
          <a:bodyPr>
            <a:normAutofit fontScale="90000"/>
          </a:bodyPr>
          <a:lstStyle/>
          <a:p>
            <a:r>
              <a:rPr lang="en-US" u="sng"/>
              <a:t>Topical Outline</a:t>
            </a:r>
          </a:p>
        </p:txBody>
      </p:sp>
      <p:sp>
        <p:nvSpPr>
          <p:cNvPr id="4" name="Content Placeholder 2">
            <a:extLst>
              <a:ext uri="{FF2B5EF4-FFF2-40B4-BE49-F238E27FC236}">
                <a16:creationId xmlns:a16="http://schemas.microsoft.com/office/drawing/2014/main" id="{4C379821-6566-4A30-BF18-31058DF31E9B}"/>
              </a:ext>
            </a:extLst>
          </p:cNvPr>
          <p:cNvSpPr txBox="1">
            <a:spLocks/>
          </p:cNvSpPr>
          <p:nvPr/>
        </p:nvSpPr>
        <p:spPr>
          <a:xfrm>
            <a:off x="105103" y="1682262"/>
            <a:ext cx="4466897" cy="5096910"/>
          </a:xfrm>
          <a:prstGeom prst="rect">
            <a:avLst/>
          </a:prstGeom>
        </p:spPr>
        <p:txBody>
          <a:bodyPr vert="horz" lIns="91440" tIns="45720" rIns="91440" bIns="45720" numCol="1"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a:t>Rasberry</a:t>
            </a:r>
            <a:r>
              <a:rPr lang="en-US" sz="2000" dirty="0"/>
              <a:t> Pi 3b+</a:t>
            </a:r>
          </a:p>
          <a:p>
            <a:pPr>
              <a:buFont typeface="Gill Sans MT" panose="020B0502020104020203" pitchFamily="34" charset="0"/>
              <a:buChar char="–"/>
            </a:pPr>
            <a:r>
              <a:rPr lang="en-US" sz="2000" dirty="0"/>
              <a:t>Raspberry Pi 3B+ Hardware Components</a:t>
            </a:r>
          </a:p>
          <a:p>
            <a:pPr>
              <a:buFont typeface="Gill Sans MT" panose="020B0502020104020203" pitchFamily="34" charset="0"/>
              <a:buChar char="–"/>
            </a:pPr>
            <a:r>
              <a:rPr lang="en-US" sz="2000" dirty="0" err="1"/>
              <a:t>Rasberry</a:t>
            </a:r>
            <a:r>
              <a:rPr lang="en-US" sz="2000" dirty="0"/>
              <a:t> Pi 3b+ Programming Language</a:t>
            </a:r>
          </a:p>
          <a:p>
            <a:pPr>
              <a:buFont typeface="Wingdings" panose="05000000000000000000" pitchFamily="2" charset="2"/>
              <a:buChar char="§"/>
            </a:pPr>
            <a:r>
              <a:rPr lang="en-US" sz="2000" dirty="0"/>
              <a:t>Python</a:t>
            </a:r>
          </a:p>
          <a:p>
            <a:r>
              <a:rPr lang="en-US" sz="2000" dirty="0"/>
              <a:t>Arduino</a:t>
            </a:r>
          </a:p>
          <a:p>
            <a:pPr lvl="1"/>
            <a:r>
              <a:rPr lang="en-US" sz="2000" dirty="0"/>
              <a:t>Arduino Basic Hardware Components </a:t>
            </a:r>
          </a:p>
          <a:p>
            <a:pPr lvl="1"/>
            <a:r>
              <a:rPr lang="en-US" sz="2000" dirty="0"/>
              <a:t>Arduino IDE Software</a:t>
            </a:r>
          </a:p>
          <a:p>
            <a:pPr lvl="1"/>
            <a:r>
              <a:rPr lang="en-US" sz="2000" dirty="0"/>
              <a:t>Arduino Programming Language</a:t>
            </a:r>
          </a:p>
          <a:p>
            <a:pPr lvl="1"/>
            <a:r>
              <a:rPr lang="en-US" sz="2000" dirty="0"/>
              <a:t>Arduino Peripheral Modules</a:t>
            </a:r>
          </a:p>
          <a:p>
            <a:r>
              <a:rPr lang="en-US" sz="2000" dirty="0"/>
              <a:t>Establishing Connection Between Raspberry Pi 3b+ and Arduino Device</a:t>
            </a:r>
          </a:p>
          <a:p>
            <a:r>
              <a:rPr lang="en-US" sz="2000" dirty="0"/>
              <a:t>Establishing Connection Between Raspberry Pi 3b+ and Android Application</a:t>
            </a:r>
          </a:p>
        </p:txBody>
      </p:sp>
      <p:sp>
        <p:nvSpPr>
          <p:cNvPr id="6" name="Content Placeholder 2">
            <a:extLst>
              <a:ext uri="{FF2B5EF4-FFF2-40B4-BE49-F238E27FC236}">
                <a16:creationId xmlns:a16="http://schemas.microsoft.com/office/drawing/2014/main" id="{F28FC814-B83D-466B-B359-4ABE32ED9530}"/>
              </a:ext>
            </a:extLst>
          </p:cNvPr>
          <p:cNvSpPr txBox="1">
            <a:spLocks/>
          </p:cNvSpPr>
          <p:nvPr/>
        </p:nvSpPr>
        <p:spPr>
          <a:xfrm>
            <a:off x="4572001" y="1682262"/>
            <a:ext cx="4466896" cy="509691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Gill Sans M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Android Application</a:t>
            </a:r>
          </a:p>
          <a:p>
            <a:pPr lvl="1"/>
            <a:r>
              <a:rPr lang="en-US" sz="2000" dirty="0"/>
              <a:t>Definition</a:t>
            </a:r>
          </a:p>
          <a:p>
            <a:pPr lvl="1"/>
            <a:r>
              <a:rPr lang="en-US" sz="2000" dirty="0"/>
              <a:t>Language</a:t>
            </a:r>
          </a:p>
          <a:p>
            <a:pPr lvl="1">
              <a:buFont typeface="Wingdings" panose="05000000000000000000" pitchFamily="2" charset="2"/>
              <a:buChar char="§"/>
            </a:pPr>
            <a:r>
              <a:rPr lang="en-US" sz="2000" dirty="0"/>
              <a:t>Java Programming Language </a:t>
            </a:r>
          </a:p>
          <a:p>
            <a:pPr lvl="1">
              <a:buFont typeface="Gill Sans MT" panose="020B0502020104020203" pitchFamily="34" charset="0"/>
              <a:buChar char="–"/>
            </a:pPr>
            <a:r>
              <a:rPr lang="en-US" sz="2000" dirty="0"/>
              <a:t>Android Studio</a:t>
            </a:r>
          </a:p>
          <a:p>
            <a:r>
              <a:rPr lang="en-US" sz="2000" dirty="0"/>
              <a:t>Rest API</a:t>
            </a:r>
          </a:p>
          <a:p>
            <a:pPr lvl="1"/>
            <a:r>
              <a:rPr lang="en-US" sz="2000" dirty="0"/>
              <a:t>Definition</a:t>
            </a:r>
          </a:p>
          <a:p>
            <a:pPr lvl="1"/>
            <a:r>
              <a:rPr lang="en-US" sz="2000" dirty="0"/>
              <a:t>My SQL Database</a:t>
            </a:r>
          </a:p>
          <a:p>
            <a:pPr lvl="1"/>
            <a:r>
              <a:rPr lang="en-US" sz="2000" dirty="0" smtClean="0"/>
              <a:t>PHP</a:t>
            </a:r>
            <a:endParaRPr lang="en-US" sz="2000" dirty="0"/>
          </a:p>
          <a:p>
            <a:pPr lvl="1"/>
            <a:endParaRPr lang="en-US" sz="2000" dirty="0"/>
          </a:p>
          <a:p>
            <a:pPr lvl="1">
              <a:buFont typeface="Arial" panose="020B0604020202020204" pitchFamily="34" charset="0"/>
              <a:buChar char="•"/>
            </a:pPr>
            <a:r>
              <a:rPr lang="en-US" sz="2000" dirty="0" smtClean="0"/>
              <a:t>Evaluation System</a:t>
            </a:r>
          </a:p>
          <a:p>
            <a:pPr marL="457200" lvl="1" indent="0">
              <a:buNone/>
            </a:pPr>
            <a:r>
              <a:rPr lang="en-US" sz="2000" dirty="0" smtClean="0"/>
              <a:t>ISO 25010</a:t>
            </a:r>
          </a:p>
        </p:txBody>
      </p:sp>
    </p:spTree>
    <p:extLst>
      <p:ext uri="{BB962C8B-B14F-4D97-AF65-F5344CB8AC3E}">
        <p14:creationId xmlns:p14="http://schemas.microsoft.com/office/powerpoint/2010/main" val="412999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linds(horizont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blinds(horizontal)">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blinds(horizontal)">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blinds(horizontal)">
                                      <p:cBhvr>
                                        <p:cTn id="72" dur="500"/>
                                        <p:tgtEl>
                                          <p:spTgt spid="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blinds(horizontal)">
                                      <p:cBhvr>
                                        <p:cTn id="77" dur="500"/>
                                        <p:tgtEl>
                                          <p:spTgt spid="6">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xEl>
                                              <p:pRg st="4" end="4"/>
                                            </p:txEl>
                                          </p:spTgt>
                                        </p:tgtEl>
                                        <p:attrNameLst>
                                          <p:attrName>style.visibility</p:attrName>
                                        </p:attrNameLst>
                                      </p:cBhvr>
                                      <p:to>
                                        <p:strVal val="visible"/>
                                      </p:to>
                                    </p:set>
                                    <p:animEffect transition="in" filter="blinds(horizontal)">
                                      <p:cBhvr>
                                        <p:cTn id="82" dur="500"/>
                                        <p:tgtEl>
                                          <p:spTgt spid="6">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
                                            <p:txEl>
                                              <p:pRg st="5" end="5"/>
                                            </p:txEl>
                                          </p:spTgt>
                                        </p:tgtEl>
                                        <p:attrNameLst>
                                          <p:attrName>style.visibility</p:attrName>
                                        </p:attrNameLst>
                                      </p:cBhvr>
                                      <p:to>
                                        <p:strVal val="visible"/>
                                      </p:to>
                                    </p:set>
                                    <p:animEffect transition="in" filter="blinds(horizontal)">
                                      <p:cBhvr>
                                        <p:cTn id="87" dur="500"/>
                                        <p:tgtEl>
                                          <p:spTgt spid="6">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
                                            <p:txEl>
                                              <p:pRg st="6" end="6"/>
                                            </p:txEl>
                                          </p:spTgt>
                                        </p:tgtEl>
                                        <p:attrNameLst>
                                          <p:attrName>style.visibility</p:attrName>
                                        </p:attrNameLst>
                                      </p:cBhvr>
                                      <p:to>
                                        <p:strVal val="visible"/>
                                      </p:to>
                                    </p:set>
                                    <p:animEffect transition="in" filter="blinds(horizontal)">
                                      <p:cBhvr>
                                        <p:cTn id="92" dur="500"/>
                                        <p:tgtEl>
                                          <p:spTgt spid="6">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
                                            <p:txEl>
                                              <p:pRg st="7" end="7"/>
                                            </p:txEl>
                                          </p:spTgt>
                                        </p:tgtEl>
                                        <p:attrNameLst>
                                          <p:attrName>style.visibility</p:attrName>
                                        </p:attrNameLst>
                                      </p:cBhvr>
                                      <p:to>
                                        <p:strVal val="visible"/>
                                      </p:to>
                                    </p:set>
                                    <p:animEffect transition="in" filter="blinds(horizontal)">
                                      <p:cBhvr>
                                        <p:cTn id="97" dur="500"/>
                                        <p:tgtEl>
                                          <p:spTgt spid="6">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
                                            <p:txEl>
                                              <p:pRg st="8" end="8"/>
                                            </p:txEl>
                                          </p:spTgt>
                                        </p:tgtEl>
                                        <p:attrNameLst>
                                          <p:attrName>style.visibility</p:attrName>
                                        </p:attrNameLst>
                                      </p:cBhvr>
                                      <p:to>
                                        <p:strVal val="visible"/>
                                      </p:to>
                                    </p:set>
                                    <p:animEffect transition="in" filter="blinds(horizontal)">
                                      <p:cBhvr>
                                        <p:cTn id="102" dur="500"/>
                                        <p:tgtEl>
                                          <p:spTgt spid="6">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
                                            <p:txEl>
                                              <p:pRg st="10" end="10"/>
                                            </p:txEl>
                                          </p:spTgt>
                                        </p:tgtEl>
                                        <p:attrNameLst>
                                          <p:attrName>style.visibility</p:attrName>
                                        </p:attrNameLst>
                                      </p:cBhvr>
                                      <p:to>
                                        <p:strVal val="visible"/>
                                      </p:to>
                                    </p:set>
                                    <p:animEffect transition="in" filter="blinds(horizontal)">
                                      <p:cBhvr>
                                        <p:cTn id="107" dur="500"/>
                                        <p:tgtEl>
                                          <p:spTgt spid="6">
                                            <p:txEl>
                                              <p:pRg st="10" end="1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
                                            <p:txEl>
                                              <p:pRg st="11" end="11"/>
                                            </p:txEl>
                                          </p:spTgt>
                                        </p:tgtEl>
                                        <p:attrNameLst>
                                          <p:attrName>style.visibility</p:attrName>
                                        </p:attrNameLst>
                                      </p:cBhvr>
                                      <p:to>
                                        <p:strVal val="visible"/>
                                      </p:to>
                                    </p:set>
                                    <p:animEffect transition="in" filter="blinds(horizontal)">
                                      <p:cBhvr>
                                        <p:cTn id="11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255053" y="1087858"/>
            <a:ext cx="5897033" cy="533400"/>
          </a:xfrm>
        </p:spPr>
        <p:txBody>
          <a:bodyPr>
            <a:normAutofit fontScale="90000"/>
          </a:bodyPr>
          <a:lstStyle/>
          <a:p>
            <a:pPr algn="ctr"/>
            <a:r>
              <a:rPr lang="en-US" u="sng"/>
              <a:t>Conceptual Model of the Study</a:t>
            </a:r>
          </a:p>
        </p:txBody>
      </p:sp>
      <p:sp>
        <p:nvSpPr>
          <p:cNvPr id="42" name="Arrow: Right 41">
            <a:extLst>
              <a:ext uri="{FF2B5EF4-FFF2-40B4-BE49-F238E27FC236}">
                <a16:creationId xmlns:a16="http://schemas.microsoft.com/office/drawing/2014/main" id="{0526DECF-FCFE-40AA-B499-B6076D9D765B}"/>
              </a:ext>
            </a:extLst>
          </p:cNvPr>
          <p:cNvSpPr/>
          <p:nvPr/>
        </p:nvSpPr>
        <p:spPr>
          <a:xfrm>
            <a:off x="4475456" y="2813857"/>
            <a:ext cx="347345" cy="342265"/>
          </a:xfrm>
          <a:prstGeom prst="rightArrow">
            <a:avLst>
              <a:gd name="adj1" fmla="val 43236"/>
              <a:gd name="adj2" fmla="val 51691"/>
            </a:avLst>
          </a:prstGeom>
          <a:solidFill>
            <a:srgbClr val="CCE5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43" name="Arrow: Right 42">
            <a:extLst>
              <a:ext uri="{FF2B5EF4-FFF2-40B4-BE49-F238E27FC236}">
                <a16:creationId xmlns:a16="http://schemas.microsoft.com/office/drawing/2014/main" id="{98B20BF6-3954-447B-A22D-4CDF35F74213}"/>
              </a:ext>
            </a:extLst>
          </p:cNvPr>
          <p:cNvSpPr/>
          <p:nvPr/>
        </p:nvSpPr>
        <p:spPr>
          <a:xfrm>
            <a:off x="6787462" y="2813857"/>
            <a:ext cx="347345" cy="342265"/>
          </a:xfrm>
          <a:prstGeom prst="rightArrow">
            <a:avLst>
              <a:gd name="adj1" fmla="val 43236"/>
              <a:gd name="adj2" fmla="val 51691"/>
            </a:avLst>
          </a:prstGeom>
          <a:solidFill>
            <a:srgbClr val="CCE5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45" name="Arrow: Right 44">
            <a:extLst>
              <a:ext uri="{FF2B5EF4-FFF2-40B4-BE49-F238E27FC236}">
                <a16:creationId xmlns:a16="http://schemas.microsoft.com/office/drawing/2014/main" id="{BFE2B0EE-2961-4A0D-B3D4-67A618B86356}"/>
              </a:ext>
            </a:extLst>
          </p:cNvPr>
          <p:cNvSpPr/>
          <p:nvPr/>
        </p:nvSpPr>
        <p:spPr>
          <a:xfrm flipH="1">
            <a:off x="6787462" y="5477856"/>
            <a:ext cx="347345" cy="342265"/>
          </a:xfrm>
          <a:prstGeom prst="rightArrow">
            <a:avLst>
              <a:gd name="adj1" fmla="val 43236"/>
              <a:gd name="adj2" fmla="val 51691"/>
            </a:avLst>
          </a:prstGeom>
          <a:solidFill>
            <a:srgbClr val="CCE5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grpSp>
        <p:nvGrpSpPr>
          <p:cNvPr id="2" name="Group 1">
            <a:extLst>
              <a:ext uri="{FF2B5EF4-FFF2-40B4-BE49-F238E27FC236}">
                <a16:creationId xmlns:a16="http://schemas.microsoft.com/office/drawing/2014/main" id="{02E56B05-78C2-49D0-BB6D-6A1A8974C4CA}"/>
              </a:ext>
            </a:extLst>
          </p:cNvPr>
          <p:cNvGrpSpPr/>
          <p:nvPr/>
        </p:nvGrpSpPr>
        <p:grpSpPr>
          <a:xfrm>
            <a:off x="126927" y="1763239"/>
            <a:ext cx="4463999" cy="5064562"/>
            <a:chOff x="126927" y="1763239"/>
            <a:chExt cx="4463999" cy="5064562"/>
          </a:xfrm>
        </p:grpSpPr>
        <p:sp>
          <p:nvSpPr>
            <p:cNvPr id="24" name="Rectangle: Rounded Corners 23">
              <a:extLst>
                <a:ext uri="{FF2B5EF4-FFF2-40B4-BE49-F238E27FC236}">
                  <a16:creationId xmlns:a16="http://schemas.microsoft.com/office/drawing/2014/main" id="{F4208A4F-B043-41CE-A235-B3A8FDD6D3C9}"/>
                </a:ext>
              </a:extLst>
            </p:cNvPr>
            <p:cNvSpPr/>
            <p:nvPr/>
          </p:nvSpPr>
          <p:spPr>
            <a:xfrm>
              <a:off x="126927" y="1904990"/>
              <a:ext cx="4284000" cy="4824000"/>
            </a:xfrm>
            <a:prstGeom prst="roundRect">
              <a:avLst>
                <a:gd name="adj" fmla="val 7300"/>
              </a:avLst>
            </a:prstGeom>
            <a:solidFill>
              <a:srgbClr val="CCE5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25" name="Rectangle: Rounded Corners 24">
              <a:extLst>
                <a:ext uri="{FF2B5EF4-FFF2-40B4-BE49-F238E27FC236}">
                  <a16:creationId xmlns:a16="http://schemas.microsoft.com/office/drawing/2014/main" id="{C09F2113-DBE4-4E36-9459-BDD67E0D0C0C}"/>
                </a:ext>
              </a:extLst>
            </p:cNvPr>
            <p:cNvSpPr/>
            <p:nvPr/>
          </p:nvSpPr>
          <p:spPr>
            <a:xfrm>
              <a:off x="1303130" y="1763239"/>
              <a:ext cx="1935013" cy="305419"/>
            </a:xfrm>
            <a:prstGeom prst="roundRect">
              <a:avLst>
                <a:gd name="adj" fmla="val 392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Arial" panose="020B0604020202020204" pitchFamily="34" charset="0"/>
                </a:rPr>
                <a:t> </a:t>
              </a:r>
              <a:endParaRPr lang="en-PH" sz="1100">
                <a:effectLst/>
                <a:ea typeface="Calibri" panose="020F050202020403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CDE366C-9927-4CF7-A7CC-BACF4C309EB9}"/>
                </a:ext>
              </a:extLst>
            </p:cNvPr>
            <p:cNvSpPr txBox="1"/>
            <p:nvPr/>
          </p:nvSpPr>
          <p:spPr>
            <a:xfrm>
              <a:off x="157699" y="2087885"/>
              <a:ext cx="2019267" cy="2449068"/>
            </a:xfrm>
            <a:prstGeom prst="rect">
              <a:avLst/>
            </a:prstGeom>
            <a:noFill/>
          </p:spPr>
          <p:txBody>
            <a:bodyPr wrap="square" rtlCol="0">
              <a:spAutoFit/>
            </a:bodyPr>
            <a:lstStyle/>
            <a:p>
              <a:pPr>
                <a:lnSpc>
                  <a:spcPct val="115000"/>
                </a:lnSpc>
              </a:pPr>
              <a:r>
                <a:rPr lang="en-US" sz="1100" b="1" dirty="0">
                  <a:effectLst/>
                  <a:latin typeface="Gill Sans MT" panose="020B0502020104020203" pitchFamily="34" charset="0"/>
                  <a:ea typeface="Calibri" panose="020F0502020204030204" pitchFamily="34" charset="0"/>
                  <a:cs typeface="Arial" panose="020B0604020202020204" pitchFamily="34" charset="0"/>
                </a:rPr>
                <a:t>Knowledge Requirement</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k-NN algorithm processing</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Proper phosphate levels on a hydroponics setup</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Python, C, and Java programming</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Serial communication</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I2C bus communication</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Low-level hardware connections</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pH and </a:t>
              </a:r>
              <a:r>
                <a:rPr lang="en-PH" sz="1100" dirty="0" err="1">
                  <a:latin typeface="Gill Sans MT" panose="020B0502020104020203" pitchFamily="34" charset="0"/>
                  <a:ea typeface="Calibri" panose="020F0502020204030204" pitchFamily="34" charset="0"/>
                  <a:cs typeface="Arial" panose="020B0604020202020204" pitchFamily="34" charset="0"/>
                </a:rPr>
                <a:t>eC</a:t>
              </a:r>
              <a:r>
                <a:rPr lang="en-PH" sz="1100" dirty="0">
                  <a:latin typeface="Gill Sans MT" panose="020B0502020104020203" pitchFamily="34" charset="0"/>
                  <a:ea typeface="Calibri" panose="020F0502020204030204" pitchFamily="34" charset="0"/>
                  <a:cs typeface="Arial" panose="020B0604020202020204" pitchFamily="34" charset="0"/>
                </a:rPr>
                <a:t> sensors calibration</a:t>
              </a:r>
            </a:p>
            <a:p>
              <a:pPr marL="177800" lvl="0" indent="-177800">
                <a:lnSpc>
                  <a:spcPct val="107000"/>
                </a:lnSpc>
                <a:buSzPts val="1000"/>
                <a:buFont typeface="Symbol" panose="05050102010706020507" pitchFamily="18" charset="2"/>
                <a:buChar char=""/>
                <a:tabLst>
                  <a:tab pos="630555" algn="l"/>
                </a:tabLst>
              </a:pPr>
              <a:r>
                <a:rPr lang="en-PH" sz="1100" dirty="0">
                  <a:latin typeface="Gill Sans MT" panose="020B0502020104020203" pitchFamily="34" charset="0"/>
                  <a:ea typeface="Calibri" panose="020F0502020204030204" pitchFamily="34" charset="0"/>
                  <a:cs typeface="Arial" panose="020B0604020202020204" pitchFamily="34" charset="0"/>
                </a:rPr>
                <a:t>Electronic Schematic Design</a:t>
              </a:r>
            </a:p>
          </p:txBody>
        </p:sp>
        <p:sp>
          <p:nvSpPr>
            <p:cNvPr id="29" name="TextBox 28">
              <a:extLst>
                <a:ext uri="{FF2B5EF4-FFF2-40B4-BE49-F238E27FC236}">
                  <a16:creationId xmlns:a16="http://schemas.microsoft.com/office/drawing/2014/main" id="{94488A56-7CD7-4F1A-96D4-4A54FADB26ED}"/>
                </a:ext>
              </a:extLst>
            </p:cNvPr>
            <p:cNvSpPr txBox="1"/>
            <p:nvPr/>
          </p:nvSpPr>
          <p:spPr>
            <a:xfrm>
              <a:off x="2060460" y="2089196"/>
              <a:ext cx="2530466" cy="4738605"/>
            </a:xfrm>
            <a:prstGeom prst="rect">
              <a:avLst/>
            </a:prstGeom>
            <a:noFill/>
          </p:spPr>
          <p:txBody>
            <a:bodyPr wrap="square" rtlCol="0">
              <a:spAutoFit/>
            </a:bodyPr>
            <a:lstStyle/>
            <a:p>
              <a:pPr>
                <a:lnSpc>
                  <a:spcPct val="115000"/>
                </a:lnSpc>
                <a:spcBef>
                  <a:spcPts val="600"/>
                </a:spcBef>
              </a:pPr>
              <a:r>
                <a:rPr lang="en-US" sz="1100" b="1" dirty="0">
                  <a:effectLst/>
                  <a:latin typeface="Gill Sans MT" panose="020B0502020104020203" pitchFamily="34" charset="0"/>
                  <a:ea typeface="Calibri" panose="020F0502020204030204" pitchFamily="34" charset="0"/>
                  <a:cs typeface="Arial" panose="020B0604020202020204" pitchFamily="34" charset="0"/>
                </a:rPr>
                <a:t>Software Requirement</a:t>
              </a:r>
              <a:endParaRPr lang="en-PH" sz="1100" dirty="0">
                <a:effectLst/>
                <a:latin typeface="Gill Sans MT" panose="020B0502020104020203" pitchFamily="34" charset="0"/>
                <a:ea typeface="Calibri" panose="020F0502020204030204" pitchFamily="34" charset="0"/>
                <a:cs typeface="Arial" panose="020B0604020202020204" pitchFamily="34" charset="0"/>
              </a:endParaRP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Arduino IDE</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Visual Studio Code (Python IDE)</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Python 3 Runtime</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Android Studio</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Linux OS</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Apache </a:t>
              </a:r>
              <a:r>
                <a:rPr lang="en-US" sz="950" dirty="0" err="1">
                  <a:effectLst/>
                  <a:latin typeface="Gill Sans MT" panose="020B0502020104020203" pitchFamily="34" charset="0"/>
                  <a:ea typeface="Calibri" panose="020F0502020204030204" pitchFamily="34" charset="0"/>
                  <a:cs typeface="Arial" panose="020B0604020202020204" pitchFamily="34" charset="0"/>
                </a:rPr>
                <a:t>Webserve</a:t>
              </a:r>
              <a:endParaRPr lang="en-US" sz="950" dirty="0">
                <a:effectLst/>
                <a:latin typeface="Gill Sans MT" panose="020B0502020104020203" pitchFamily="34" charset="0"/>
                <a:ea typeface="Calibri" panose="020F0502020204030204" pitchFamily="34" charset="0"/>
                <a:cs typeface="Arial" panose="020B0604020202020204" pitchFamily="34" charset="0"/>
              </a:endParaRP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MySQL Database</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PHP API</a:t>
              </a:r>
            </a:p>
            <a:p>
              <a:pPr marL="177800" lvl="0" indent="-177800">
                <a:lnSpc>
                  <a:spcPct val="107000"/>
                </a:lnSpc>
                <a:buSzPts val="1000"/>
                <a:buFont typeface="Symbol" panose="05050102010706020507" pitchFamily="18" charset="2"/>
                <a:buChar char=""/>
                <a:tabLst>
                  <a:tab pos="630555" algn="l"/>
                </a:tabLst>
              </a:pPr>
              <a:r>
                <a:rPr lang="en-US" sz="950" dirty="0">
                  <a:effectLst/>
                  <a:latin typeface="Gill Sans MT" panose="020B0502020104020203" pitchFamily="34" charset="0"/>
                  <a:ea typeface="Calibri" panose="020F0502020204030204" pitchFamily="34" charset="0"/>
                  <a:cs typeface="Arial" panose="020B0604020202020204" pitchFamily="34" charset="0"/>
                </a:rPr>
                <a:t>Android OS</a:t>
              </a:r>
            </a:p>
            <a:p>
              <a:pPr lvl="0">
                <a:lnSpc>
                  <a:spcPct val="107000"/>
                </a:lnSpc>
                <a:buSzPts val="1000"/>
                <a:tabLst>
                  <a:tab pos="630555" algn="l"/>
                </a:tabLst>
              </a:pPr>
              <a:endParaRPr lang="en-US" sz="900" b="1" dirty="0">
                <a:latin typeface="Gill Sans MT" panose="020B0502020104020203" pitchFamily="34" charset="0"/>
                <a:ea typeface="Calibri" panose="020F0502020204030204" pitchFamily="34" charset="0"/>
                <a:cs typeface="Arial" panose="020B0604020202020204" pitchFamily="34" charset="0"/>
              </a:endParaRPr>
            </a:p>
            <a:p>
              <a:pPr lvl="0">
                <a:lnSpc>
                  <a:spcPct val="107000"/>
                </a:lnSpc>
                <a:buSzPts val="1000"/>
                <a:tabLst>
                  <a:tab pos="630555" algn="l"/>
                </a:tabLst>
              </a:pPr>
              <a:r>
                <a:rPr lang="en-US" sz="1100" b="1" dirty="0">
                  <a:effectLst/>
                  <a:latin typeface="Gill Sans MT" panose="020B0502020104020203" pitchFamily="34" charset="0"/>
                  <a:ea typeface="Calibri" panose="020F0502020204030204" pitchFamily="34" charset="0"/>
                  <a:cs typeface="Arial" panose="020B0604020202020204" pitchFamily="34" charset="0"/>
                </a:rPr>
                <a:t>Hardware Requirement</a:t>
              </a:r>
              <a:endParaRPr lang="en-PH" sz="1100" dirty="0">
                <a:effectLst/>
                <a:latin typeface="Gill Sans MT" panose="020B0502020104020203" pitchFamily="34" charset="0"/>
                <a:ea typeface="Calibri" panose="020F0502020204030204" pitchFamily="34" charset="0"/>
                <a:cs typeface="Arial" panose="020B0604020202020204" pitchFamily="34" charset="0"/>
              </a:endParaRP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Desktop Computer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Linux Server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Arduino Mega</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Raspberry Pi 3 B+</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Jumper Cables</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5V / 3A Power Supply</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Raspberry Pi Model Camera 8MP</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PH-4502c pH Sensor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DFROBOT TDS </a:t>
              </a:r>
              <a:r>
                <a:rPr lang="en-US" sz="950" dirty="0" err="1">
                  <a:latin typeface="Gill Sans MT" panose="020B0502020104020203" pitchFamily="34" charset="0"/>
                  <a:ea typeface="Calibri" panose="020F0502020204030204" pitchFamily="34" charset="0"/>
                  <a:cs typeface="Arial" panose="020B0604020202020204" pitchFamily="34" charset="0"/>
                </a:rPr>
                <a:t>eC</a:t>
              </a:r>
              <a:r>
                <a:rPr lang="en-US" sz="950" dirty="0">
                  <a:latin typeface="Gill Sans MT" panose="020B0502020104020203" pitchFamily="34" charset="0"/>
                  <a:ea typeface="Calibri" panose="020F0502020204030204" pitchFamily="34" charset="0"/>
                  <a:cs typeface="Arial" panose="020B0604020202020204" pitchFamily="34" charset="0"/>
                </a:rPr>
                <a:t> Sensor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4 Channel Relay Module w/ Optocoupler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12V DC Water Pump</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12V DC UV Light</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20x4 I2C LCD Screen</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Digital Step Rotary Encoder</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Breadboard</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M/M Jumper Wires Pack</a:t>
              </a:r>
            </a:p>
            <a:p>
              <a:pPr marL="177800" lvl="0" indent="-177800">
                <a:lnSpc>
                  <a:spcPct val="107000"/>
                </a:lnSpc>
                <a:buSzPts val="1000"/>
                <a:buFont typeface="Symbol" panose="05050102010706020507" pitchFamily="18" charset="2"/>
                <a:buChar char=""/>
                <a:tabLst>
                  <a:tab pos="630555" algn="l"/>
                </a:tabLst>
              </a:pPr>
              <a:r>
                <a:rPr lang="en-US" sz="950" dirty="0">
                  <a:latin typeface="Gill Sans MT" panose="020B0502020104020203" pitchFamily="34" charset="0"/>
                  <a:ea typeface="Calibri" panose="020F0502020204030204" pitchFamily="34" charset="0"/>
                  <a:cs typeface="Arial" panose="020B0604020202020204" pitchFamily="34" charset="0"/>
                </a:rPr>
                <a:t>M/F Jumper Wires Pack</a:t>
              </a:r>
              <a:endParaRPr lang="en-PH" sz="950" dirty="0">
                <a:effectLst/>
                <a:latin typeface="Gill Sans MT" panose="020B0502020104020203" pitchFamily="34" charset="0"/>
                <a:ea typeface="Calibri" panose="020F0502020204030204" pitchFamily="34" charset="0"/>
                <a:cs typeface="Arial" panose="020B0604020202020204" pitchFamily="34" charset="0"/>
              </a:endParaRPr>
            </a:p>
          </p:txBody>
        </p:sp>
        <p:sp>
          <p:nvSpPr>
            <p:cNvPr id="46" name="Text Box 63">
              <a:extLst>
                <a:ext uri="{FF2B5EF4-FFF2-40B4-BE49-F238E27FC236}">
                  <a16:creationId xmlns:a16="http://schemas.microsoft.com/office/drawing/2014/main" id="{47BF3BF4-CB9C-4FC3-8543-ADC9D74096F0}"/>
                </a:ext>
              </a:extLst>
            </p:cNvPr>
            <p:cNvSpPr txBox="1"/>
            <p:nvPr/>
          </p:nvSpPr>
          <p:spPr>
            <a:xfrm>
              <a:off x="1644994" y="1763239"/>
              <a:ext cx="1260475" cy="32448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a:effectLst/>
                  <a:latin typeface="Gill Sans MT" panose="020B0502020104020203" pitchFamily="34" charset="0"/>
                  <a:ea typeface="Calibri" panose="020F0502020204030204" pitchFamily="34" charset="0"/>
                  <a:cs typeface="Arial" panose="020B0604020202020204" pitchFamily="34" charset="0"/>
                </a:rPr>
                <a:t>INPUT</a:t>
              </a:r>
              <a:endParaRPr lang="en-PH" sz="1050">
                <a:effectLst/>
                <a:latin typeface="Gill Sans MT" panose="020B0502020104020203" pitchFamily="34"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C9D929C1-2734-4EB9-A1FF-A3524AE656D9}"/>
              </a:ext>
            </a:extLst>
          </p:cNvPr>
          <p:cNvGrpSpPr/>
          <p:nvPr/>
        </p:nvGrpSpPr>
        <p:grpSpPr>
          <a:xfrm>
            <a:off x="4911065" y="1752280"/>
            <a:ext cx="1800000" cy="2312710"/>
            <a:chOff x="4911065" y="1752280"/>
            <a:chExt cx="1800000" cy="2312710"/>
          </a:xfrm>
        </p:grpSpPr>
        <p:sp>
          <p:nvSpPr>
            <p:cNvPr id="10" name="Rectangle: Rounded Corners 9">
              <a:extLst>
                <a:ext uri="{FF2B5EF4-FFF2-40B4-BE49-F238E27FC236}">
                  <a16:creationId xmlns:a16="http://schemas.microsoft.com/office/drawing/2014/main" id="{85EB37EE-97A4-45E9-B0DC-3DC632E68C61}"/>
                </a:ext>
              </a:extLst>
            </p:cNvPr>
            <p:cNvSpPr/>
            <p:nvPr/>
          </p:nvSpPr>
          <p:spPr>
            <a:xfrm>
              <a:off x="4911065" y="1904990"/>
              <a:ext cx="1800000" cy="2160000"/>
            </a:xfrm>
            <a:prstGeom prst="roundRect">
              <a:avLst>
                <a:gd name="adj" fmla="val 14106"/>
              </a:avLst>
            </a:prstGeom>
            <a:solidFill>
              <a:srgbClr val="CCE5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30" name="TextBox 29">
              <a:extLst>
                <a:ext uri="{FF2B5EF4-FFF2-40B4-BE49-F238E27FC236}">
                  <a16:creationId xmlns:a16="http://schemas.microsoft.com/office/drawing/2014/main" id="{98A9B810-E0CB-4D91-B647-7D1B5BBF1371}"/>
                </a:ext>
              </a:extLst>
            </p:cNvPr>
            <p:cNvSpPr txBox="1"/>
            <p:nvPr/>
          </p:nvSpPr>
          <p:spPr>
            <a:xfrm>
              <a:off x="5054443" y="2331317"/>
              <a:ext cx="1513243" cy="1307346"/>
            </a:xfrm>
            <a:prstGeom prst="rect">
              <a:avLst/>
            </a:prstGeom>
            <a:noFill/>
          </p:spPr>
          <p:txBody>
            <a:bodyPr wrap="square" rtlCol="0">
              <a:spAutoFit/>
            </a:bodyPr>
            <a:lstStyle/>
            <a:p>
              <a:pPr algn="ctr">
                <a:spcAft>
                  <a:spcPts val="800"/>
                </a:spcAft>
                <a:tabLst>
                  <a:tab pos="630555" algn="l"/>
                </a:tabLst>
              </a:pPr>
              <a:r>
                <a:rPr lang="en-US" sz="1400">
                  <a:effectLst/>
                  <a:latin typeface="Gill Sans MT" panose="020B0502020104020203" pitchFamily="34" charset="0"/>
                  <a:ea typeface="Calibri" panose="020F0502020204030204" pitchFamily="34" charset="0"/>
                  <a:cs typeface="Arial" panose="020B0604020202020204" pitchFamily="34" charset="0"/>
                </a:rPr>
                <a:t>Analyze</a:t>
              </a:r>
              <a:endParaRPr lang="en-PH" sz="1400">
                <a:effectLst/>
                <a:latin typeface="Gill Sans MT" panose="020B0502020104020203" pitchFamily="34" charset="0"/>
                <a:ea typeface="Calibri" panose="020F0502020204030204" pitchFamily="34" charset="0"/>
                <a:cs typeface="Arial" panose="020B0604020202020204" pitchFamily="34" charset="0"/>
              </a:endParaRPr>
            </a:p>
            <a:p>
              <a:pPr algn="ctr">
                <a:spcAft>
                  <a:spcPts val="800"/>
                </a:spcAft>
                <a:tabLst>
                  <a:tab pos="630555" algn="l"/>
                </a:tabLst>
              </a:pPr>
              <a:r>
                <a:rPr lang="en-US" sz="1400">
                  <a:effectLst/>
                  <a:latin typeface="Gill Sans MT" panose="020B0502020104020203" pitchFamily="34" charset="0"/>
                  <a:ea typeface="Calibri" panose="020F0502020204030204" pitchFamily="34" charset="0"/>
                  <a:cs typeface="Arial" panose="020B0604020202020204" pitchFamily="34" charset="0"/>
                </a:rPr>
                <a:t>Design</a:t>
              </a:r>
              <a:endParaRPr lang="en-PH" sz="1400">
                <a:effectLst/>
                <a:latin typeface="Gill Sans MT" panose="020B0502020104020203" pitchFamily="34" charset="0"/>
                <a:ea typeface="Calibri" panose="020F0502020204030204" pitchFamily="34" charset="0"/>
                <a:cs typeface="Arial" panose="020B0604020202020204" pitchFamily="34" charset="0"/>
              </a:endParaRPr>
            </a:p>
            <a:p>
              <a:pPr algn="ctr">
                <a:spcAft>
                  <a:spcPts val="800"/>
                </a:spcAft>
                <a:tabLst>
                  <a:tab pos="630555" algn="l"/>
                </a:tabLst>
              </a:pPr>
              <a:r>
                <a:rPr lang="en-US" sz="1400">
                  <a:effectLst/>
                  <a:latin typeface="Gill Sans MT" panose="020B0502020104020203" pitchFamily="34" charset="0"/>
                  <a:ea typeface="Calibri" panose="020F0502020204030204" pitchFamily="34" charset="0"/>
                  <a:cs typeface="Arial" panose="020B0604020202020204" pitchFamily="34" charset="0"/>
                </a:rPr>
                <a:t>Develop &amp; Debug</a:t>
              </a:r>
              <a:endParaRPr lang="en-PH" sz="1400">
                <a:effectLst/>
                <a:latin typeface="Gill Sans MT" panose="020B0502020104020203" pitchFamily="34" charset="0"/>
                <a:ea typeface="Calibri" panose="020F0502020204030204" pitchFamily="34" charset="0"/>
                <a:cs typeface="Arial" panose="020B0604020202020204" pitchFamily="34" charset="0"/>
              </a:endParaRPr>
            </a:p>
            <a:p>
              <a:pPr algn="ctr">
                <a:spcAft>
                  <a:spcPts val="800"/>
                </a:spcAft>
                <a:tabLst>
                  <a:tab pos="630555" algn="l"/>
                </a:tabLst>
              </a:pPr>
              <a:r>
                <a:rPr lang="en-US" sz="1400">
                  <a:effectLst/>
                  <a:latin typeface="Gill Sans MT" panose="020B0502020104020203" pitchFamily="34" charset="0"/>
                  <a:ea typeface="Calibri" panose="020F0502020204030204" pitchFamily="34" charset="0"/>
                  <a:cs typeface="Arial" panose="020B0604020202020204" pitchFamily="34" charset="0"/>
                </a:rPr>
                <a:t>Test</a:t>
              </a:r>
              <a:endParaRPr lang="en-PH" sz="1400">
                <a:effectLst/>
                <a:latin typeface="Gill Sans MT" panose="020B0502020104020203" pitchFamily="34" charset="0"/>
                <a:ea typeface="Calibri" panose="020F050202020403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1DCA875D-F920-4534-B95D-C7FDF3B102DC}"/>
                </a:ext>
              </a:extLst>
            </p:cNvPr>
            <p:cNvGrpSpPr/>
            <p:nvPr/>
          </p:nvGrpSpPr>
          <p:grpSpPr>
            <a:xfrm>
              <a:off x="5091064" y="1752280"/>
              <a:ext cx="1440000" cy="335444"/>
              <a:chOff x="5091064" y="1752280"/>
              <a:chExt cx="1440000" cy="335444"/>
            </a:xfrm>
          </p:grpSpPr>
          <p:sp>
            <p:nvSpPr>
              <p:cNvPr id="11" name="Rectangle: Rounded Corners 10">
                <a:extLst>
                  <a:ext uri="{FF2B5EF4-FFF2-40B4-BE49-F238E27FC236}">
                    <a16:creationId xmlns:a16="http://schemas.microsoft.com/office/drawing/2014/main" id="{18739B54-7DCA-48FE-B56D-D5E499BDC33E}"/>
                  </a:ext>
                </a:extLst>
              </p:cNvPr>
              <p:cNvSpPr/>
              <p:nvPr/>
            </p:nvSpPr>
            <p:spPr>
              <a:xfrm>
                <a:off x="5091064" y="1752280"/>
                <a:ext cx="1440000" cy="305419"/>
              </a:xfrm>
              <a:prstGeom prst="roundRect">
                <a:avLst>
                  <a:gd name="adj" fmla="val 392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Arial" panose="020B0604020202020204" pitchFamily="34" charset="0"/>
                  </a:rPr>
                  <a:t> </a:t>
                </a:r>
                <a:endParaRPr lang="en-PH" sz="1100">
                  <a:effectLst/>
                  <a:ea typeface="Calibri" panose="020F0502020204030204" pitchFamily="34" charset="0"/>
                  <a:cs typeface="Arial" panose="020B0604020202020204" pitchFamily="34" charset="0"/>
                </a:endParaRPr>
              </a:p>
            </p:txBody>
          </p:sp>
          <p:sp>
            <p:nvSpPr>
              <p:cNvPr id="47" name="Text Box 63">
                <a:extLst>
                  <a:ext uri="{FF2B5EF4-FFF2-40B4-BE49-F238E27FC236}">
                    <a16:creationId xmlns:a16="http://schemas.microsoft.com/office/drawing/2014/main" id="{8A785640-7A34-4088-B9F2-D5FB41B0CCBA}"/>
                  </a:ext>
                </a:extLst>
              </p:cNvPr>
              <p:cNvSpPr txBox="1"/>
              <p:nvPr/>
            </p:nvSpPr>
            <p:spPr>
              <a:xfrm>
                <a:off x="5145064" y="1763239"/>
                <a:ext cx="1332000" cy="32448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a:effectLst/>
                    <a:latin typeface="Gill Sans MT" panose="020B0502020104020203" pitchFamily="34" charset="0"/>
                    <a:ea typeface="Calibri" panose="020F0502020204030204" pitchFamily="34" charset="0"/>
                    <a:cs typeface="Arial" panose="020B0604020202020204" pitchFamily="34" charset="0"/>
                  </a:rPr>
                  <a:t>PROCESS</a:t>
                </a:r>
                <a:endParaRPr lang="en-PH" sz="1200">
                  <a:effectLst/>
                  <a:latin typeface="Gill Sans MT" panose="020B0502020104020203" pitchFamily="34" charset="0"/>
                  <a:ea typeface="Calibri" panose="020F0502020204030204" pitchFamily="34" charset="0"/>
                  <a:cs typeface="Arial" panose="020B0604020202020204" pitchFamily="34" charset="0"/>
                </a:endParaRPr>
              </a:p>
            </p:txBody>
          </p:sp>
        </p:grpSp>
      </p:grpSp>
      <p:grpSp>
        <p:nvGrpSpPr>
          <p:cNvPr id="5" name="Group 4">
            <a:extLst>
              <a:ext uri="{FF2B5EF4-FFF2-40B4-BE49-F238E27FC236}">
                <a16:creationId xmlns:a16="http://schemas.microsoft.com/office/drawing/2014/main" id="{87DCD787-21D6-4724-8DC1-716666115DAA}"/>
              </a:ext>
            </a:extLst>
          </p:cNvPr>
          <p:cNvGrpSpPr/>
          <p:nvPr/>
        </p:nvGrpSpPr>
        <p:grpSpPr>
          <a:xfrm>
            <a:off x="7211204" y="1752280"/>
            <a:ext cx="1800000" cy="4976710"/>
            <a:chOff x="7211204" y="1752280"/>
            <a:chExt cx="1800000" cy="4976710"/>
          </a:xfrm>
        </p:grpSpPr>
        <p:sp>
          <p:nvSpPr>
            <p:cNvPr id="15" name="Rectangle: Rounded Corners 14">
              <a:extLst>
                <a:ext uri="{FF2B5EF4-FFF2-40B4-BE49-F238E27FC236}">
                  <a16:creationId xmlns:a16="http://schemas.microsoft.com/office/drawing/2014/main" id="{24CB0E45-552C-4AFF-AC2D-04F8127847DD}"/>
                </a:ext>
              </a:extLst>
            </p:cNvPr>
            <p:cNvSpPr/>
            <p:nvPr/>
          </p:nvSpPr>
          <p:spPr>
            <a:xfrm>
              <a:off x="7211204" y="1904990"/>
              <a:ext cx="1800000" cy="4824000"/>
            </a:xfrm>
            <a:prstGeom prst="roundRect">
              <a:avLst>
                <a:gd name="adj" fmla="val 14106"/>
              </a:avLst>
            </a:prstGeom>
            <a:solidFill>
              <a:srgbClr val="CCE5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18" name="TextBox 17">
              <a:extLst>
                <a:ext uri="{FF2B5EF4-FFF2-40B4-BE49-F238E27FC236}">
                  <a16:creationId xmlns:a16="http://schemas.microsoft.com/office/drawing/2014/main" id="{EE2E2F84-93C0-4B2A-BC1C-F72AA331BFD3}"/>
                </a:ext>
              </a:extLst>
            </p:cNvPr>
            <p:cNvSpPr txBox="1"/>
            <p:nvPr/>
          </p:nvSpPr>
          <p:spPr>
            <a:xfrm>
              <a:off x="7247823" y="2813857"/>
              <a:ext cx="1709381" cy="2847126"/>
            </a:xfrm>
            <a:prstGeom prst="rect">
              <a:avLst/>
            </a:prstGeom>
            <a:noFill/>
          </p:spPr>
          <p:txBody>
            <a:bodyPr wrap="square" rtlCol="0">
              <a:spAutoFit/>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HYDROPONICS WATER MAINTENANCE: DYNAMIC PHOSPHATE LEVEL BEHAVIOR DETECTION USING SUPERVISED CLASSIFICATION ALGORITHM</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60F6B06B-F6A8-46B2-A15A-DF8D32626F99}"/>
                </a:ext>
              </a:extLst>
            </p:cNvPr>
            <p:cNvSpPr/>
            <p:nvPr/>
          </p:nvSpPr>
          <p:spPr>
            <a:xfrm>
              <a:off x="7391203" y="1752280"/>
              <a:ext cx="1440000" cy="305419"/>
            </a:xfrm>
            <a:prstGeom prst="roundRect">
              <a:avLst>
                <a:gd name="adj" fmla="val 392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Arial" panose="020B0604020202020204" pitchFamily="34" charset="0"/>
                </a:rPr>
                <a:t> </a:t>
              </a:r>
              <a:endParaRPr lang="en-PH" sz="1100">
                <a:effectLst/>
                <a:ea typeface="Calibri" panose="020F0502020204030204" pitchFamily="34" charset="0"/>
                <a:cs typeface="Arial" panose="020B0604020202020204" pitchFamily="34" charset="0"/>
              </a:endParaRPr>
            </a:p>
          </p:txBody>
        </p:sp>
        <p:sp>
          <p:nvSpPr>
            <p:cNvPr id="48" name="Text Box 63">
              <a:extLst>
                <a:ext uri="{FF2B5EF4-FFF2-40B4-BE49-F238E27FC236}">
                  <a16:creationId xmlns:a16="http://schemas.microsoft.com/office/drawing/2014/main" id="{035906D7-6B3C-450C-8F0F-04126F429D86}"/>
                </a:ext>
              </a:extLst>
            </p:cNvPr>
            <p:cNvSpPr txBox="1"/>
            <p:nvPr/>
          </p:nvSpPr>
          <p:spPr>
            <a:xfrm>
              <a:off x="7445203" y="1763239"/>
              <a:ext cx="1332000" cy="32448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a:effectLst/>
                  <a:latin typeface="Gill Sans MT" panose="020B0502020104020203" pitchFamily="34" charset="0"/>
                  <a:ea typeface="Calibri" panose="020F0502020204030204" pitchFamily="34" charset="0"/>
                  <a:cs typeface="Arial" panose="020B0604020202020204" pitchFamily="34" charset="0"/>
                </a:rPr>
                <a:t>OUTPUT</a:t>
              </a:r>
              <a:endParaRPr lang="en-PH" sz="1050">
                <a:effectLst/>
                <a:latin typeface="Gill Sans MT" panose="020B0502020104020203" pitchFamily="34" charset="0"/>
                <a:ea typeface="Calibri" panose="020F0502020204030204" pitchFamily="34" charset="0"/>
                <a:cs typeface="Arial" panose="020B0604020202020204" pitchFamily="34" charset="0"/>
              </a:endParaRPr>
            </a:p>
          </p:txBody>
        </p:sp>
      </p:grpSp>
      <p:grpSp>
        <p:nvGrpSpPr>
          <p:cNvPr id="6" name="Group 5">
            <a:extLst>
              <a:ext uri="{FF2B5EF4-FFF2-40B4-BE49-F238E27FC236}">
                <a16:creationId xmlns:a16="http://schemas.microsoft.com/office/drawing/2014/main" id="{32958172-9966-48DE-B0ED-988D884E4220}"/>
              </a:ext>
            </a:extLst>
          </p:cNvPr>
          <p:cNvGrpSpPr/>
          <p:nvPr/>
        </p:nvGrpSpPr>
        <p:grpSpPr>
          <a:xfrm>
            <a:off x="4911065" y="4402152"/>
            <a:ext cx="1800000" cy="2326838"/>
            <a:chOff x="4911065" y="4402152"/>
            <a:chExt cx="1800000" cy="2326838"/>
          </a:xfrm>
        </p:grpSpPr>
        <p:sp>
          <p:nvSpPr>
            <p:cNvPr id="36" name="Rectangle: Rounded Corners 35">
              <a:extLst>
                <a:ext uri="{FF2B5EF4-FFF2-40B4-BE49-F238E27FC236}">
                  <a16:creationId xmlns:a16="http://schemas.microsoft.com/office/drawing/2014/main" id="{26D5AF97-FC4F-4EC3-B6D9-5091EC41E385}"/>
                </a:ext>
              </a:extLst>
            </p:cNvPr>
            <p:cNvSpPr/>
            <p:nvPr/>
          </p:nvSpPr>
          <p:spPr>
            <a:xfrm>
              <a:off x="4911065" y="4568990"/>
              <a:ext cx="1800000" cy="2160000"/>
            </a:xfrm>
            <a:prstGeom prst="roundRect">
              <a:avLst>
                <a:gd name="adj" fmla="val 14106"/>
              </a:avLst>
            </a:prstGeom>
            <a:solidFill>
              <a:srgbClr val="CCE5FF"/>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37" name="Rectangle: Rounded Corners 36">
              <a:extLst>
                <a:ext uri="{FF2B5EF4-FFF2-40B4-BE49-F238E27FC236}">
                  <a16:creationId xmlns:a16="http://schemas.microsoft.com/office/drawing/2014/main" id="{00E36A25-CEA2-4575-B356-CD1B921035C4}"/>
                </a:ext>
              </a:extLst>
            </p:cNvPr>
            <p:cNvSpPr/>
            <p:nvPr/>
          </p:nvSpPr>
          <p:spPr>
            <a:xfrm>
              <a:off x="5091064" y="4416280"/>
              <a:ext cx="1440000" cy="305419"/>
            </a:xfrm>
            <a:prstGeom prst="roundRect">
              <a:avLst>
                <a:gd name="adj" fmla="val 392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a:effectLst/>
                  <a:ea typeface="Calibri" panose="020F0502020204030204" pitchFamily="34" charset="0"/>
                  <a:cs typeface="Arial" panose="020B0604020202020204" pitchFamily="34" charset="0"/>
                </a:rPr>
                <a:t> </a:t>
              </a:r>
              <a:endParaRPr lang="en-PH" sz="1100">
                <a:effectLst/>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5F3DD52A-912D-41DC-9A24-E3411E0383BC}"/>
                </a:ext>
              </a:extLst>
            </p:cNvPr>
            <p:cNvSpPr txBox="1"/>
            <p:nvPr/>
          </p:nvSpPr>
          <p:spPr>
            <a:xfrm>
              <a:off x="5054443" y="5264461"/>
              <a:ext cx="1513243" cy="769057"/>
            </a:xfrm>
            <a:prstGeom prst="rect">
              <a:avLst/>
            </a:prstGeom>
            <a:noFill/>
          </p:spPr>
          <p:txBody>
            <a:bodyPr wrap="square" rtlCol="0">
              <a:spAutoFit/>
            </a:bodyPr>
            <a:lstStyle/>
            <a:p>
              <a:pPr algn="ctr">
                <a:lnSpc>
                  <a:spcPct val="107000"/>
                </a:lnSpc>
                <a:spcAft>
                  <a:spcPts val="800"/>
                </a:spcAft>
                <a:tabLst>
                  <a:tab pos="630555" algn="l"/>
                </a:tabLst>
              </a:pPr>
              <a:r>
                <a:rPr lang="en-US" sz="1400">
                  <a:effectLst/>
                  <a:latin typeface="Gill Sans MT" panose="020B0502020104020203" pitchFamily="34" charset="0"/>
                  <a:ea typeface="Calibri" panose="020F0502020204030204" pitchFamily="34" charset="0"/>
                  <a:cs typeface="Arial" panose="020B0604020202020204" pitchFamily="34" charset="0"/>
                </a:rPr>
                <a:t>Using ISO 25010 Software Quality Model</a:t>
              </a:r>
              <a:endParaRPr lang="en-PH" sz="1400">
                <a:effectLst/>
                <a:latin typeface="Gill Sans MT" panose="020B0502020104020203" pitchFamily="34" charset="0"/>
                <a:ea typeface="Calibri" panose="020F0502020204030204" pitchFamily="34" charset="0"/>
                <a:cs typeface="Arial" panose="020B0604020202020204" pitchFamily="34" charset="0"/>
              </a:endParaRPr>
            </a:p>
          </p:txBody>
        </p:sp>
        <p:sp>
          <p:nvSpPr>
            <p:cNvPr id="49" name="Text Box 63">
              <a:extLst>
                <a:ext uri="{FF2B5EF4-FFF2-40B4-BE49-F238E27FC236}">
                  <a16:creationId xmlns:a16="http://schemas.microsoft.com/office/drawing/2014/main" id="{9378721A-9063-431F-8518-B95F484FAA70}"/>
                </a:ext>
              </a:extLst>
            </p:cNvPr>
            <p:cNvSpPr txBox="1"/>
            <p:nvPr/>
          </p:nvSpPr>
          <p:spPr>
            <a:xfrm>
              <a:off x="5145064" y="4402152"/>
              <a:ext cx="1332000" cy="324485"/>
            </a:xfrm>
            <a:prstGeom prst="rect">
              <a:avLst/>
            </a:prstGeom>
            <a:no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b="1">
                  <a:effectLst/>
                  <a:latin typeface="Gill Sans MT" panose="020B0502020104020203" pitchFamily="34" charset="0"/>
                  <a:ea typeface="Calibri" panose="020F0502020204030204" pitchFamily="34" charset="0"/>
                  <a:cs typeface="Arial" panose="020B0604020202020204" pitchFamily="34" charset="0"/>
                </a:rPr>
                <a:t>EVALUATION</a:t>
              </a:r>
              <a:endParaRPr lang="en-PH" sz="1000">
                <a:effectLst/>
                <a:latin typeface="Gill Sans MT" panose="020B0502020104020203"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601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left)">
                                      <p:cBhvr>
                                        <p:cTn id="14" dur="500"/>
                                        <p:tgtEl>
                                          <p:spTgt spid="42"/>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par>
                          <p:cTn id="26" fill="hold">
                            <p:stCondLst>
                              <p:cond delay="50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right)">
                                      <p:cBhvr>
                                        <p:cTn id="36" dur="500"/>
                                        <p:tgtEl>
                                          <p:spTgt spid="45"/>
                                        </p:tgtEl>
                                      </p:cBhvr>
                                    </p:animEffect>
                                  </p:childTnLst>
                                </p:cTn>
                              </p:par>
                            </p:childTnLst>
                          </p:cTn>
                        </p:par>
                        <p:par>
                          <p:cTn id="37" fill="hold">
                            <p:stCondLst>
                              <p:cond delay="500"/>
                            </p:stCondLst>
                            <p:childTnLst>
                              <p:par>
                                <p:cTn id="38" presetID="53" presetClass="entr" presetSubtype="16"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143000"/>
            <a:ext cx="8229600" cy="533400"/>
          </a:xfrm>
        </p:spPr>
        <p:txBody>
          <a:bodyPr>
            <a:normAutofit fontScale="90000"/>
          </a:bodyPr>
          <a:lstStyle/>
          <a:p>
            <a:r>
              <a:rPr lang="en-US" u="sng" dirty="0"/>
              <a:t>Project Design</a:t>
            </a:r>
          </a:p>
        </p:txBody>
      </p:sp>
      <p:sp>
        <p:nvSpPr>
          <p:cNvPr id="6" name="Rectangle 5"/>
          <p:cNvSpPr/>
          <p:nvPr/>
        </p:nvSpPr>
        <p:spPr>
          <a:xfrm>
            <a:off x="1809292" y="6075402"/>
            <a:ext cx="5663345" cy="369332"/>
          </a:xfrm>
          <a:prstGeom prst="rect">
            <a:avLst/>
          </a:prstGeom>
        </p:spPr>
        <p:txBody>
          <a:bodyPr wrap="none">
            <a:spAutoFit/>
          </a:bodyPr>
          <a:lstStyle/>
          <a:p>
            <a:r>
              <a:rPr lang="en-PH" dirty="0">
                <a:latin typeface="Gill Sans MT" pitchFamily="34" charset="0"/>
              </a:rPr>
              <a:t>Block Diagram of Hydroponics Water Maintenance System</a:t>
            </a:r>
            <a:endParaRPr lang="en-US" dirty="0">
              <a:latin typeface="Gill Sans MT" pitchFamily="34" charset="0"/>
            </a:endParaRPr>
          </a:p>
        </p:txBody>
      </p:sp>
      <p:sp>
        <p:nvSpPr>
          <p:cNvPr id="2" name="Rectangle 1">
            <a:extLst>
              <a:ext uri="{FF2B5EF4-FFF2-40B4-BE49-F238E27FC236}">
                <a16:creationId xmlns:a16="http://schemas.microsoft.com/office/drawing/2014/main" id="{F5ACD5D5-17C1-47E8-80B2-8A589BFB2531}"/>
              </a:ext>
            </a:extLst>
          </p:cNvPr>
          <p:cNvSpPr/>
          <p:nvPr/>
        </p:nvSpPr>
        <p:spPr>
          <a:xfrm>
            <a:off x="148845" y="2215634"/>
            <a:ext cx="8835096" cy="3581484"/>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Picture 6">
            <a:extLst>
              <a:ext uri="{FF2B5EF4-FFF2-40B4-BE49-F238E27FC236}">
                <a16:creationId xmlns:a16="http://schemas.microsoft.com/office/drawing/2014/main" id="{735D5D1F-5425-4528-8BCF-C7B60E2F74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59" y="2221510"/>
            <a:ext cx="8557813" cy="34934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1143000"/>
            <a:ext cx="8889023" cy="533400"/>
          </a:xfrm>
        </p:spPr>
        <p:txBody>
          <a:bodyPr>
            <a:normAutofit fontScale="90000"/>
          </a:bodyPr>
          <a:lstStyle/>
          <a:p>
            <a:r>
              <a:rPr lang="en-US" u="sng" dirty="0"/>
              <a:t>Project Design</a:t>
            </a:r>
          </a:p>
        </p:txBody>
      </p:sp>
      <p:sp>
        <p:nvSpPr>
          <p:cNvPr id="6" name="Rectangle 5"/>
          <p:cNvSpPr/>
          <p:nvPr/>
        </p:nvSpPr>
        <p:spPr>
          <a:xfrm>
            <a:off x="1599295" y="6076831"/>
            <a:ext cx="6030433" cy="369332"/>
          </a:xfrm>
          <a:prstGeom prst="rect">
            <a:avLst/>
          </a:prstGeom>
        </p:spPr>
        <p:txBody>
          <a:bodyPr wrap="none">
            <a:spAutoFit/>
          </a:bodyPr>
          <a:lstStyle/>
          <a:p>
            <a:r>
              <a:rPr lang="en-PH" dirty="0">
                <a:latin typeface="Gill Sans MT" pitchFamily="34" charset="0"/>
              </a:rPr>
              <a:t>Use Case Diagram of Hydroponics Water Maintenance System</a:t>
            </a:r>
            <a:endParaRPr lang="en-US" dirty="0">
              <a:latin typeface="Gill Sans MT" pitchFamily="34" charset="0"/>
            </a:endParaRPr>
          </a:p>
        </p:txBody>
      </p:sp>
      <p:sp>
        <p:nvSpPr>
          <p:cNvPr id="7" name="Rectangle 6">
            <a:extLst>
              <a:ext uri="{FF2B5EF4-FFF2-40B4-BE49-F238E27FC236}">
                <a16:creationId xmlns:a16="http://schemas.microsoft.com/office/drawing/2014/main" id="{3ABBB40D-5F53-4BE1-8068-3A2B16422069}"/>
              </a:ext>
            </a:extLst>
          </p:cNvPr>
          <p:cNvSpPr/>
          <p:nvPr/>
        </p:nvSpPr>
        <p:spPr>
          <a:xfrm>
            <a:off x="148845" y="1724141"/>
            <a:ext cx="8835096" cy="4282023"/>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 name="Picture 8">
            <a:extLst>
              <a:ext uri="{FF2B5EF4-FFF2-40B4-BE49-F238E27FC236}">
                <a16:creationId xmlns:a16="http://schemas.microsoft.com/office/drawing/2014/main" id="{04FA9DAD-C29B-4132-856F-C1E1CD35DB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59" y="1747066"/>
            <a:ext cx="8575568" cy="4112195"/>
          </a:xfrm>
          <a:prstGeom prst="rect">
            <a:avLst/>
          </a:prstGeom>
          <a:noFill/>
          <a:ln>
            <a:noFill/>
          </a:ln>
        </p:spPr>
      </p:pic>
    </p:spTree>
    <p:extLst>
      <p:ext uri="{BB962C8B-B14F-4D97-AF65-F5344CB8AC3E}">
        <p14:creationId xmlns:p14="http://schemas.microsoft.com/office/powerpoint/2010/main" val="2896203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143000"/>
            <a:ext cx="8229600" cy="533400"/>
          </a:xfrm>
        </p:spPr>
        <p:txBody>
          <a:bodyPr>
            <a:normAutofit fontScale="90000"/>
          </a:bodyPr>
          <a:lstStyle/>
          <a:p>
            <a:r>
              <a:rPr lang="en-US" u="sng" dirty="0"/>
              <a:t>Project Design</a:t>
            </a:r>
          </a:p>
        </p:txBody>
      </p:sp>
      <p:sp>
        <p:nvSpPr>
          <p:cNvPr id="6" name="Rectangle 5"/>
          <p:cNvSpPr/>
          <p:nvPr/>
        </p:nvSpPr>
        <p:spPr>
          <a:xfrm>
            <a:off x="1721123" y="6331513"/>
            <a:ext cx="5850897" cy="369332"/>
          </a:xfrm>
          <a:prstGeom prst="rect">
            <a:avLst/>
          </a:prstGeom>
        </p:spPr>
        <p:txBody>
          <a:bodyPr wrap="none">
            <a:spAutoFit/>
          </a:bodyPr>
          <a:lstStyle/>
          <a:p>
            <a:r>
              <a:rPr lang="en-PH" dirty="0">
                <a:latin typeface="Gill Sans MT" pitchFamily="34" charset="0"/>
              </a:rPr>
              <a:t>Database Design of Hydroponics Water Maintenance System</a:t>
            </a:r>
            <a:endParaRPr lang="en-US" dirty="0">
              <a:latin typeface="Gill Sans MT" pitchFamily="34" charset="0"/>
            </a:endParaRPr>
          </a:p>
        </p:txBody>
      </p:sp>
      <p:sp>
        <p:nvSpPr>
          <p:cNvPr id="8" name="Rectangle 7">
            <a:extLst>
              <a:ext uri="{FF2B5EF4-FFF2-40B4-BE49-F238E27FC236}">
                <a16:creationId xmlns:a16="http://schemas.microsoft.com/office/drawing/2014/main" id="{F7B14402-0CD5-48E3-8929-B865F533AD02}"/>
              </a:ext>
            </a:extLst>
          </p:cNvPr>
          <p:cNvSpPr/>
          <p:nvPr/>
        </p:nvSpPr>
        <p:spPr>
          <a:xfrm>
            <a:off x="363975" y="1746848"/>
            <a:ext cx="8416050" cy="4555789"/>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Picture 9">
            <a:extLst>
              <a:ext uri="{FF2B5EF4-FFF2-40B4-BE49-F238E27FC236}">
                <a16:creationId xmlns:a16="http://schemas.microsoft.com/office/drawing/2014/main" id="{9065B2E5-5900-4216-B46E-11F7111EC7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20321" y="2284391"/>
            <a:ext cx="4129054" cy="3006700"/>
          </a:xfrm>
          <a:prstGeom prst="rect">
            <a:avLst/>
          </a:prstGeom>
          <a:noFill/>
          <a:ln>
            <a:noFill/>
          </a:ln>
        </p:spPr>
      </p:pic>
    </p:spTree>
    <p:extLst>
      <p:ext uri="{BB962C8B-B14F-4D97-AF65-F5344CB8AC3E}">
        <p14:creationId xmlns:p14="http://schemas.microsoft.com/office/powerpoint/2010/main" val="24428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229600" cy="762000"/>
          </a:xfrm>
        </p:spPr>
        <p:txBody>
          <a:bodyPr/>
          <a:lstStyle/>
          <a:p>
            <a:pPr algn="l"/>
            <a:r>
              <a:rPr lang="en-US" u="sng"/>
              <a:t>Researcher’s Profile</a:t>
            </a:r>
          </a:p>
        </p:txBody>
      </p:sp>
      <p:sp>
        <p:nvSpPr>
          <p:cNvPr id="8" name="Rectangle 7">
            <a:extLst>
              <a:ext uri="{FF2B5EF4-FFF2-40B4-BE49-F238E27FC236}">
                <a16:creationId xmlns:a16="http://schemas.microsoft.com/office/drawing/2014/main" id="{3241121C-814A-496C-A341-869DC8C9DA19}"/>
              </a:ext>
            </a:extLst>
          </p:cNvPr>
          <p:cNvSpPr/>
          <p:nvPr/>
        </p:nvSpPr>
        <p:spPr>
          <a:xfrm>
            <a:off x="1916528" y="1796513"/>
            <a:ext cx="2982869"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rPr>
              <a:t>GIL CHRISTIAN C. ALVAREZ</a:t>
            </a:r>
          </a:p>
        </p:txBody>
      </p:sp>
      <p:sp>
        <p:nvSpPr>
          <p:cNvPr id="9" name="Rectangle 8">
            <a:extLst>
              <a:ext uri="{FF2B5EF4-FFF2-40B4-BE49-F238E27FC236}">
                <a16:creationId xmlns:a16="http://schemas.microsoft.com/office/drawing/2014/main" id="{28F3FDCC-F338-49EE-BA3C-9E251E984214}"/>
              </a:ext>
            </a:extLst>
          </p:cNvPr>
          <p:cNvSpPr/>
          <p:nvPr/>
        </p:nvSpPr>
        <p:spPr>
          <a:xfrm>
            <a:off x="1888010" y="2159634"/>
            <a:ext cx="4527072"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B2L19 </a:t>
            </a:r>
            <a:r>
              <a:rPr lang="en-US" sz="1600" cap="none" spc="0" dirty="0" err="1">
                <a:ln w="0"/>
                <a:solidFill>
                  <a:schemeClr val="tx1"/>
                </a:solidFill>
                <a:effectLst>
                  <a:outerShdw blurRad="38100" dist="19050" dir="2700000" algn="tl" rotWithShape="0">
                    <a:schemeClr val="dk1">
                      <a:alpha val="40000"/>
                    </a:schemeClr>
                  </a:outerShdw>
                </a:effectLst>
              </a:rPr>
              <a:t>Princetown</a:t>
            </a:r>
            <a:r>
              <a:rPr lang="en-US" sz="1600" cap="none" spc="0" dirty="0">
                <a:ln w="0"/>
                <a:solidFill>
                  <a:schemeClr val="tx1"/>
                </a:solidFill>
                <a:effectLst>
                  <a:outerShdw blurRad="38100" dist="19050" dir="2700000" algn="tl" rotWithShape="0">
                    <a:schemeClr val="dk1">
                      <a:alpha val="40000"/>
                    </a:schemeClr>
                  </a:outerShdw>
                </a:effectLst>
              </a:rPr>
              <a:t> </a:t>
            </a:r>
            <a:r>
              <a:rPr lang="en-US" sz="1600" cap="none" spc="0" dirty="0" err="1">
                <a:ln w="0"/>
                <a:solidFill>
                  <a:schemeClr val="tx1"/>
                </a:solidFill>
                <a:effectLst>
                  <a:outerShdw blurRad="38100" dist="19050" dir="2700000" algn="tl" rotWithShape="0">
                    <a:schemeClr val="dk1">
                      <a:alpha val="40000"/>
                    </a:schemeClr>
                  </a:outerShdw>
                </a:effectLst>
              </a:rPr>
              <a:t>Subd</a:t>
            </a:r>
            <a:r>
              <a:rPr lang="en-US" sz="1600" cap="none" spc="0" dirty="0">
                <a:ln w="0"/>
                <a:solidFill>
                  <a:schemeClr val="tx1"/>
                </a:solidFill>
                <a:effectLst>
                  <a:outerShdw blurRad="38100" dist="19050" dir="2700000" algn="tl" rotWithShape="0">
                    <a:schemeClr val="dk1">
                      <a:alpha val="40000"/>
                    </a:schemeClr>
                  </a:outerShdw>
                </a:effectLst>
              </a:rPr>
              <a:t>., </a:t>
            </a:r>
            <a:r>
              <a:rPr lang="en-US" sz="1600" cap="none" spc="0" dirty="0" err="1">
                <a:ln w="0"/>
                <a:solidFill>
                  <a:schemeClr val="tx1"/>
                </a:solidFill>
                <a:effectLst>
                  <a:outerShdw blurRad="38100" dist="19050" dir="2700000" algn="tl" rotWithShape="0">
                    <a:schemeClr val="dk1">
                      <a:alpha val="40000"/>
                    </a:schemeClr>
                  </a:outerShdw>
                </a:effectLst>
              </a:rPr>
              <a:t>Bagumbong</a:t>
            </a:r>
            <a:r>
              <a:rPr lang="en-US" sz="1600" cap="none" spc="0" dirty="0">
                <a:ln w="0"/>
                <a:solidFill>
                  <a:schemeClr val="tx1"/>
                </a:solidFill>
                <a:effectLst>
                  <a:outerShdw blurRad="38100" dist="19050" dir="2700000" algn="tl" rotWithShape="0">
                    <a:schemeClr val="dk1">
                      <a:alpha val="40000"/>
                    </a:schemeClr>
                  </a:outerShdw>
                </a:effectLst>
              </a:rPr>
              <a:t>, Caloocan City</a:t>
            </a:r>
          </a:p>
        </p:txBody>
      </p:sp>
      <p:sp>
        <p:nvSpPr>
          <p:cNvPr id="10" name="Rectangle 9">
            <a:extLst>
              <a:ext uri="{FF2B5EF4-FFF2-40B4-BE49-F238E27FC236}">
                <a16:creationId xmlns:a16="http://schemas.microsoft.com/office/drawing/2014/main" id="{5952C808-DD82-4834-813E-B033CA5F9BC4}"/>
              </a:ext>
            </a:extLst>
          </p:cNvPr>
          <p:cNvSpPr/>
          <p:nvPr/>
        </p:nvSpPr>
        <p:spPr>
          <a:xfrm>
            <a:off x="1916528" y="2473990"/>
            <a:ext cx="1455848"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0955-391-8395</a:t>
            </a:r>
          </a:p>
        </p:txBody>
      </p:sp>
      <p:sp>
        <p:nvSpPr>
          <p:cNvPr id="11" name="Rectangle 10">
            <a:extLst>
              <a:ext uri="{FF2B5EF4-FFF2-40B4-BE49-F238E27FC236}">
                <a16:creationId xmlns:a16="http://schemas.microsoft.com/office/drawing/2014/main" id="{9C19AC40-4A3E-4BFC-8D68-57E60EC1923D}"/>
              </a:ext>
            </a:extLst>
          </p:cNvPr>
          <p:cNvSpPr/>
          <p:nvPr/>
        </p:nvSpPr>
        <p:spPr>
          <a:xfrm>
            <a:off x="1916528" y="2767435"/>
            <a:ext cx="1665007"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gcalvarez@vas.ph</a:t>
            </a:r>
          </a:p>
        </p:txBody>
      </p:sp>
      <p:sp>
        <p:nvSpPr>
          <p:cNvPr id="12" name="Rectangle 11">
            <a:extLst>
              <a:ext uri="{FF2B5EF4-FFF2-40B4-BE49-F238E27FC236}">
                <a16:creationId xmlns:a16="http://schemas.microsoft.com/office/drawing/2014/main" id="{F0D3800E-8743-4BB5-80A0-A25E2B7852C3}"/>
              </a:ext>
            </a:extLst>
          </p:cNvPr>
          <p:cNvSpPr/>
          <p:nvPr/>
        </p:nvSpPr>
        <p:spPr>
          <a:xfrm>
            <a:off x="309985" y="3259723"/>
            <a:ext cx="611065"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Skills</a:t>
            </a:r>
          </a:p>
        </p:txBody>
      </p:sp>
      <p:sp>
        <p:nvSpPr>
          <p:cNvPr id="13" name="Rectangle 12">
            <a:extLst>
              <a:ext uri="{FF2B5EF4-FFF2-40B4-BE49-F238E27FC236}">
                <a16:creationId xmlns:a16="http://schemas.microsoft.com/office/drawing/2014/main" id="{63D12C42-FE22-476F-8383-AFF7CD1215CB}"/>
              </a:ext>
            </a:extLst>
          </p:cNvPr>
          <p:cNvSpPr/>
          <p:nvPr/>
        </p:nvSpPr>
        <p:spPr>
          <a:xfrm>
            <a:off x="427238" y="3574591"/>
            <a:ext cx="8503698" cy="830997"/>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C, Java, MySQL, PHP, HTML, CSS, Bootstrap, Node.js, Python, JavaScript, Arduino, Linux Server Administration, and Digital Electronics.</a:t>
            </a:r>
          </a:p>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Diagram and Schematic Designing.</a:t>
            </a:r>
          </a:p>
        </p:txBody>
      </p:sp>
      <p:sp>
        <p:nvSpPr>
          <p:cNvPr id="14" name="Rectangle 13">
            <a:extLst>
              <a:ext uri="{FF2B5EF4-FFF2-40B4-BE49-F238E27FC236}">
                <a16:creationId xmlns:a16="http://schemas.microsoft.com/office/drawing/2014/main" id="{F992BB6F-5010-4237-BA97-34BAC2C11334}"/>
              </a:ext>
            </a:extLst>
          </p:cNvPr>
          <p:cNvSpPr/>
          <p:nvPr/>
        </p:nvSpPr>
        <p:spPr>
          <a:xfrm>
            <a:off x="427238" y="4634904"/>
            <a:ext cx="1369991"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Projects Done</a:t>
            </a:r>
          </a:p>
        </p:txBody>
      </p:sp>
      <p:sp>
        <p:nvSpPr>
          <p:cNvPr id="15" name="Rectangle 14">
            <a:extLst>
              <a:ext uri="{FF2B5EF4-FFF2-40B4-BE49-F238E27FC236}">
                <a16:creationId xmlns:a16="http://schemas.microsoft.com/office/drawing/2014/main" id="{BB141FCD-0090-42A0-8942-94C0523DB560}"/>
              </a:ext>
            </a:extLst>
          </p:cNvPr>
          <p:cNvSpPr/>
          <p:nvPr/>
        </p:nvSpPr>
        <p:spPr>
          <a:xfrm>
            <a:off x="427239" y="4981899"/>
            <a:ext cx="4260172"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Crop Yield Prediction System using Machine Learning (</a:t>
            </a:r>
            <a:r>
              <a:rPr lang="en-US" sz="1600" b="1" cap="none" spc="0" dirty="0" err="1">
                <a:ln w="0"/>
                <a:solidFill>
                  <a:schemeClr val="tx1"/>
                </a:solidFill>
                <a:effectLst>
                  <a:outerShdw blurRad="38100" dist="19050" dir="2700000" algn="tl" rotWithShape="0">
                    <a:schemeClr val="dk1">
                      <a:alpha val="40000"/>
                    </a:schemeClr>
                  </a:outerShdw>
                </a:effectLst>
              </a:rPr>
              <a:t>tanim-analytics.xyz</a:t>
            </a:r>
            <a:r>
              <a:rPr lang="en-US" sz="1600" b="1" cap="none" spc="0" dirty="0">
                <a:ln w="0"/>
                <a:solidFill>
                  <a:schemeClr val="tx1"/>
                </a:solidFill>
                <a:effectLst>
                  <a:outerShdw blurRad="38100" dist="19050" dir="2700000" algn="tl" rotWithShape="0">
                    <a:schemeClr val="dk1">
                      <a:alpha val="40000"/>
                    </a:schemeClr>
                  </a:outerShdw>
                </a:effectLst>
              </a:rPr>
              <a:t>)</a:t>
            </a:r>
          </a:p>
          <a:p>
            <a:r>
              <a:rPr lang="en-US" sz="1600" dirty="0">
                <a:ln w="0"/>
                <a:effectLst>
                  <a:outerShdw blurRad="38100" dist="19050" dir="2700000" algn="tl" rotWithShape="0">
                    <a:schemeClr val="dk1">
                      <a:alpha val="40000"/>
                    </a:schemeClr>
                  </a:outerShdw>
                </a:effectLst>
              </a:rPr>
              <a:t>      Lead Developer</a:t>
            </a:r>
          </a:p>
          <a:p>
            <a:r>
              <a:rPr lang="en-US" sz="1600" dirty="0">
                <a:ln w="0"/>
                <a:effectLst>
                  <a:outerShdw blurRad="38100" dist="19050" dir="2700000" algn="tl" rotWithShape="0">
                    <a:schemeClr val="dk1">
                      <a:alpha val="40000"/>
                    </a:schemeClr>
                  </a:outerShdw>
                </a:effectLst>
              </a:rPr>
              <a:t>      Oct 2021 – Feb 2022</a:t>
            </a:r>
            <a:endParaRPr lang="en-US" sz="160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B56B1BA9-AB9E-4380-86AB-E9AA818DEA84}"/>
              </a:ext>
            </a:extLst>
          </p:cNvPr>
          <p:cNvSpPr/>
          <p:nvPr/>
        </p:nvSpPr>
        <p:spPr>
          <a:xfrm>
            <a:off x="4842029" y="4983425"/>
            <a:ext cx="3307672" cy="1323439"/>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Vulgar Words Censorship using Regular Expressions (</a:t>
            </a:r>
            <a:r>
              <a:rPr lang="en-US" sz="1600" b="1" cap="none" spc="0" dirty="0" err="1">
                <a:ln w="0"/>
                <a:solidFill>
                  <a:schemeClr val="tx1"/>
                </a:solidFill>
                <a:effectLst>
                  <a:outerShdw blurRad="38100" dist="19050" dir="2700000" algn="tl" rotWithShape="0">
                    <a:schemeClr val="dk1">
                      <a:alpha val="40000"/>
                    </a:schemeClr>
                  </a:outerShdw>
                </a:effectLst>
              </a:rPr>
              <a:t>halaanongsabimo.xyz</a:t>
            </a:r>
            <a:r>
              <a:rPr lang="en-US" sz="1600" b="1" cap="none" spc="0" dirty="0">
                <a:ln w="0"/>
                <a:solidFill>
                  <a:schemeClr val="tx1"/>
                </a:solidFill>
                <a:effectLst>
                  <a:outerShdw blurRad="38100" dist="19050" dir="2700000" algn="tl" rotWithShape="0">
                    <a:schemeClr val="dk1">
                      <a:alpha val="40000"/>
                    </a:schemeClr>
                  </a:outerShdw>
                </a:effectLst>
              </a:rPr>
              <a:t>)</a:t>
            </a:r>
            <a:r>
              <a:rPr lang="en-US" sz="1600" cap="none" spc="0" dirty="0">
                <a:ln w="0"/>
                <a:solidFill>
                  <a:schemeClr val="tx1"/>
                </a:solidFill>
                <a:effectLst>
                  <a:outerShdw blurRad="38100" dist="19050" dir="2700000" algn="tl" rotWithShape="0">
                    <a:schemeClr val="dk1">
                      <a:alpha val="40000"/>
                    </a:schemeClr>
                  </a:outerShdw>
                </a:effectLst>
              </a:rPr>
              <a:t> </a:t>
            </a:r>
            <a:endParaRPr lang="en-US" sz="1600" dirty="0">
              <a:ln w="0"/>
              <a:effectLst>
                <a:outerShdw blurRad="38100" dist="19050" dir="2700000" algn="tl" rotWithShape="0">
                  <a:schemeClr val="dk1">
                    <a:alpha val="40000"/>
                  </a:schemeClr>
                </a:outerShdw>
              </a:effectLst>
            </a:endParaRPr>
          </a:p>
          <a:p>
            <a:r>
              <a:rPr lang="en-US" sz="1600" cap="none" spc="0" dirty="0">
                <a:ln w="0"/>
                <a:solidFill>
                  <a:schemeClr val="tx1"/>
                </a:solidFill>
                <a:effectLst>
                  <a:outerShdw blurRad="38100" dist="19050" dir="2700000" algn="tl" rotWithShape="0">
                    <a:schemeClr val="dk1">
                      <a:alpha val="40000"/>
                    </a:schemeClr>
                  </a:outerShdw>
                </a:effectLst>
              </a:rPr>
              <a:t>      Lead Developer</a:t>
            </a:r>
            <a:r>
              <a:rPr lang="en-US" sz="1600" dirty="0">
                <a:ln w="0"/>
                <a:effectLst>
                  <a:outerShdw blurRad="38100" dist="19050" dir="2700000" algn="tl" rotWithShape="0">
                    <a:schemeClr val="dk1">
                      <a:alpha val="40000"/>
                    </a:schemeClr>
                  </a:outerShdw>
                </a:effectLst>
              </a:rPr>
              <a:t>      </a:t>
            </a:r>
          </a:p>
          <a:p>
            <a:r>
              <a:rPr lang="en-US" sz="1600" cap="none" spc="0" dirty="0">
                <a:ln w="0"/>
                <a:solidFill>
                  <a:schemeClr val="tx1"/>
                </a:solidFill>
                <a:effectLst>
                  <a:outerShdw blurRad="38100" dist="19050" dir="2700000" algn="tl" rotWithShape="0">
                    <a:schemeClr val="dk1">
                      <a:alpha val="40000"/>
                    </a:schemeClr>
                  </a:outerShdw>
                </a:effectLst>
              </a:rPr>
              <a:t>      </a:t>
            </a:r>
            <a:r>
              <a:rPr lang="pt-BR" sz="1600" cap="none" spc="0" dirty="0">
                <a:ln w="0"/>
                <a:solidFill>
                  <a:schemeClr val="tx1"/>
                </a:solidFill>
                <a:effectLst>
                  <a:outerShdw blurRad="38100" dist="19050" dir="2700000" algn="tl" rotWithShape="0">
                    <a:schemeClr val="dk1">
                      <a:alpha val="40000"/>
                    </a:schemeClr>
                  </a:outerShdw>
                </a:effectLst>
              </a:rPr>
              <a:t>Mar 2022 – Jul 2022</a:t>
            </a:r>
            <a:endParaRPr lang="en-US" sz="160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4B6F5DA8-34A5-4FBE-9FE1-6552CCA526D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7603" y="1874719"/>
            <a:ext cx="1367937" cy="1354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743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101818"/>
            <a:ext cx="8895425" cy="533400"/>
          </a:xfrm>
        </p:spPr>
        <p:txBody>
          <a:bodyPr>
            <a:normAutofit fontScale="90000"/>
          </a:bodyPr>
          <a:lstStyle/>
          <a:p>
            <a:pPr algn="l"/>
            <a:r>
              <a:rPr lang="en-US" sz="2700" u="sng" dirty="0"/>
              <a:t>Project Development- </a:t>
            </a:r>
            <a:r>
              <a:rPr lang="en-PH" sz="2200" u="sng" dirty="0">
                <a:effectLst/>
                <a:ea typeface="Calibri" panose="020F0502020204030204" pitchFamily="34" charset="0"/>
                <a:cs typeface="Times New Roman" panose="02020603050405020304" pitchFamily="18" charset="0"/>
              </a:rPr>
              <a:t>Schematic Installation of the Arduino and Raspberry Pi</a:t>
            </a:r>
            <a:endParaRPr lang="en-US" u="sng" dirty="0"/>
          </a:p>
        </p:txBody>
      </p:sp>
      <p:sp>
        <p:nvSpPr>
          <p:cNvPr id="7" name="TextBox 6"/>
          <p:cNvSpPr txBox="1"/>
          <p:nvPr/>
        </p:nvSpPr>
        <p:spPr>
          <a:xfrm>
            <a:off x="385438" y="1927605"/>
            <a:ext cx="8305800" cy="584775"/>
          </a:xfrm>
          <a:prstGeom prst="rect">
            <a:avLst/>
          </a:prstGeom>
          <a:solidFill>
            <a:schemeClr val="bg2"/>
          </a:solidFill>
        </p:spPr>
        <p:txBody>
          <a:bodyPr wrap="square" rtlCol="0">
            <a:spAutoFit/>
          </a:bodyPr>
          <a:lstStyle/>
          <a:p>
            <a:pPr marL="342900" lvl="0" indent="-342900">
              <a:buFont typeface="+mj-lt"/>
              <a:buAutoNum type="arabicPeriod"/>
            </a:pPr>
            <a:r>
              <a:rPr lang="en-US" sz="1600" dirty="0">
                <a:latin typeface="Gill Sans MT" panose="020B0502020104020203" pitchFamily="34" charset="0"/>
              </a:rPr>
              <a:t>This section discusses the procedures followed on how the Hydroponics Water Maintenance system is developed based on design specifications.</a:t>
            </a:r>
            <a:endParaRPr lang="en-PH" sz="1600" dirty="0">
              <a:latin typeface="Gill Sans MT" panose="020B0502020104020203" pitchFamily="34" charset="0"/>
            </a:endParaRPr>
          </a:p>
        </p:txBody>
      </p:sp>
      <p:pic>
        <p:nvPicPr>
          <p:cNvPr id="4" name="Picture 3">
            <a:extLst>
              <a:ext uri="{FF2B5EF4-FFF2-40B4-BE49-F238E27FC236}">
                <a16:creationId xmlns:a16="http://schemas.microsoft.com/office/drawing/2014/main" id="{0C7A98BB-E8F6-44E6-BD24-BD963D0CAF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2380"/>
            <a:ext cx="8305800" cy="4163627"/>
          </a:xfrm>
          <a:prstGeom prst="rect">
            <a:avLst/>
          </a:prstGeom>
          <a:noFill/>
          <a:ln>
            <a:noFill/>
          </a:ln>
        </p:spPr>
      </p:pic>
    </p:spTree>
    <p:extLst>
      <p:ext uri="{BB962C8B-B14F-4D97-AF65-F5344CB8AC3E}">
        <p14:creationId xmlns:p14="http://schemas.microsoft.com/office/powerpoint/2010/main" val="225133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191087"/>
            <a:ext cx="9144000" cy="533400"/>
          </a:xfrm>
        </p:spPr>
        <p:txBody>
          <a:bodyPr>
            <a:noAutofit/>
          </a:bodyPr>
          <a:lstStyle/>
          <a:p>
            <a:pPr algn="l"/>
            <a:r>
              <a:rPr lang="en-US" sz="2800" u="sng" dirty="0"/>
              <a:t>Project Development- List of Components for the Hardware of Arduino and Raspberry Pi</a:t>
            </a:r>
          </a:p>
        </p:txBody>
      </p:sp>
      <p:pic>
        <p:nvPicPr>
          <p:cNvPr id="3" name="Picture 2">
            <a:extLst>
              <a:ext uri="{FF2B5EF4-FFF2-40B4-BE49-F238E27FC236}">
                <a16:creationId xmlns:a16="http://schemas.microsoft.com/office/drawing/2014/main" id="{9EC30F71-6A89-44A3-8290-BB2AE821EA88}"/>
              </a:ext>
            </a:extLst>
          </p:cNvPr>
          <p:cNvPicPr>
            <a:picLocks noChangeAspect="1"/>
          </p:cNvPicPr>
          <p:nvPr/>
        </p:nvPicPr>
        <p:blipFill>
          <a:blip r:embed="rId2"/>
          <a:stretch>
            <a:fillRect/>
          </a:stretch>
        </p:blipFill>
        <p:spPr>
          <a:xfrm>
            <a:off x="1689449" y="1971893"/>
            <a:ext cx="5765101" cy="4622647"/>
          </a:xfrm>
          <a:prstGeom prst="rect">
            <a:avLst/>
          </a:prstGeom>
        </p:spPr>
      </p:pic>
    </p:spTree>
    <p:extLst>
      <p:ext uri="{BB962C8B-B14F-4D97-AF65-F5344CB8AC3E}">
        <p14:creationId xmlns:p14="http://schemas.microsoft.com/office/powerpoint/2010/main" val="349678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995778"/>
            <a:ext cx="2618913" cy="533400"/>
          </a:xfrm>
        </p:spPr>
        <p:txBody>
          <a:bodyPr>
            <a:noAutofit/>
          </a:bodyPr>
          <a:lstStyle/>
          <a:p>
            <a:pPr algn="l"/>
            <a:r>
              <a:rPr lang="en-US" sz="2800" u="sng" dirty="0"/>
              <a:t>Program Coding </a:t>
            </a:r>
          </a:p>
        </p:txBody>
      </p:sp>
      <p:sp>
        <p:nvSpPr>
          <p:cNvPr id="7" name="TextBox 6"/>
          <p:cNvSpPr txBox="1"/>
          <p:nvPr/>
        </p:nvSpPr>
        <p:spPr>
          <a:xfrm>
            <a:off x="419100" y="1467034"/>
            <a:ext cx="8305800" cy="5262979"/>
          </a:xfrm>
          <a:prstGeom prst="rect">
            <a:avLst/>
          </a:prstGeom>
          <a:solidFill>
            <a:schemeClr val="bg2"/>
          </a:solidFill>
        </p:spPr>
        <p:txBody>
          <a:bodyPr wrap="square" rtlCol="0">
            <a:spAutoFit/>
          </a:bodyPr>
          <a:lstStyle/>
          <a:p>
            <a:pPr marL="342900" lvl="0" indent="-342900">
              <a:buFont typeface="Arial" panose="020B0604020202020204" pitchFamily="34" charset="0"/>
              <a:buChar char="•"/>
            </a:pPr>
            <a:r>
              <a:rPr lang="en-US" sz="1600" b="1" dirty="0">
                <a:latin typeface="Gill Sans MT" panose="020B0502020104020203" pitchFamily="34" charset="0"/>
              </a:rPr>
              <a:t>Cloud MySQL and PHP own API setup</a:t>
            </a:r>
          </a:p>
          <a:p>
            <a:pPr marL="342900" lvl="0" indent="-342900">
              <a:buFont typeface="+mj-lt"/>
              <a:buAutoNum type="arabicPeriod"/>
            </a:pPr>
            <a:r>
              <a:rPr lang="en-US" sz="1600" dirty="0">
                <a:latin typeface="Gill Sans MT" panose="020B0502020104020203" pitchFamily="34" charset="0"/>
              </a:rPr>
              <a:t>Buy a </a:t>
            </a:r>
            <a:r>
              <a:rPr lang="en-US" sz="1600" dirty="0" err="1">
                <a:latin typeface="Gill Sans MT" panose="020B0502020104020203" pitchFamily="34" charset="0"/>
              </a:rPr>
              <a:t>Linode</a:t>
            </a:r>
            <a:r>
              <a:rPr lang="en-US" sz="1600" dirty="0">
                <a:latin typeface="Gill Sans MT" panose="020B0502020104020203" pitchFamily="34" charset="0"/>
              </a:rPr>
              <a:t> Linux Server to provide access to a cloud with a static IP address.</a:t>
            </a:r>
          </a:p>
          <a:p>
            <a:pPr marL="342900" indent="-342900">
              <a:buFont typeface="+mj-lt"/>
              <a:buAutoNum type="arabicPeriod"/>
            </a:pPr>
            <a:r>
              <a:rPr lang="en-PH" dirty="0"/>
              <a:t>Buy a domain to point to the aforementioned static IP address.</a:t>
            </a:r>
            <a:endParaRPr lang="en-US" dirty="0"/>
          </a:p>
          <a:p>
            <a:pPr marL="342900" indent="-342900">
              <a:buFont typeface="+mj-lt"/>
              <a:buAutoNum type="arabicPeriod"/>
            </a:pPr>
            <a:r>
              <a:rPr lang="en-PH" dirty="0"/>
              <a:t>Install LAMP Server (Linux, Apache, MySQL, PHP) in the Linux server to provide webserver capabilities.</a:t>
            </a:r>
            <a:endParaRPr lang="en-US" dirty="0"/>
          </a:p>
          <a:p>
            <a:pPr marL="342900" indent="-342900">
              <a:buFont typeface="+mj-lt"/>
              <a:buAutoNum type="arabicPeriod"/>
            </a:pPr>
            <a:r>
              <a:rPr lang="en-PH" dirty="0"/>
              <a:t>Create the MySQL database using the Database Design in this proposal.</a:t>
            </a:r>
            <a:endParaRPr lang="en-US" dirty="0"/>
          </a:p>
          <a:p>
            <a:pPr marL="342900" indent="-342900">
              <a:buFont typeface="+mj-lt"/>
              <a:buAutoNum type="arabicPeriod"/>
            </a:pPr>
            <a:r>
              <a:rPr lang="en-PH" dirty="0"/>
              <a:t>Create a PHP API that allows for modification and fetching from the MySQL database through POST and GET requests.</a:t>
            </a:r>
            <a:endParaRPr lang="en-US" dirty="0"/>
          </a:p>
          <a:p>
            <a:pPr marL="342900" indent="-342900">
              <a:buFont typeface="+mj-lt"/>
              <a:buAutoNum type="arabicPeriod"/>
            </a:pPr>
            <a:r>
              <a:rPr lang="en-PH" dirty="0"/>
              <a:t>Create a separate PHP API for image uploading for the visual output of the Raspberry Pi Camera to the cloud.</a:t>
            </a:r>
            <a:endParaRPr lang="en-US" dirty="0"/>
          </a:p>
          <a:p>
            <a:pPr marL="285750" indent="-285750">
              <a:buFont typeface="Arial" panose="020B0604020202020204" pitchFamily="34" charset="0"/>
              <a:buChar char="•"/>
            </a:pPr>
            <a:r>
              <a:rPr lang="en-US" sz="1600" b="1" dirty="0">
                <a:latin typeface="Gill Sans MT" panose="020B0502020104020203" pitchFamily="34" charset="0"/>
              </a:rPr>
              <a:t>Arduino Mega Setup</a:t>
            </a:r>
          </a:p>
          <a:p>
            <a:pPr marL="342900" indent="-342900">
              <a:buFont typeface="+mj-lt"/>
              <a:buAutoNum type="arabicPeriod"/>
            </a:pPr>
            <a:r>
              <a:rPr lang="en-PH" dirty="0"/>
              <a:t>Input all the sensors and modules onto the Arduino using the schematic design in this proposal.</a:t>
            </a:r>
            <a:endParaRPr lang="en-US" dirty="0"/>
          </a:p>
          <a:p>
            <a:pPr marL="342900" indent="-342900">
              <a:buFont typeface="+mj-lt"/>
              <a:buAutoNum type="arabicPeriod"/>
            </a:pPr>
            <a:r>
              <a:rPr lang="en-PH" dirty="0"/>
              <a:t>Create a </a:t>
            </a:r>
            <a:r>
              <a:rPr lang="en-PH" dirty="0" err="1"/>
              <a:t>selfcalibrate</a:t>
            </a:r>
            <a:r>
              <a:rPr lang="en-PH" dirty="0"/>
              <a:t>() function to recalibrate the pH and </a:t>
            </a:r>
            <a:r>
              <a:rPr lang="en-PH" dirty="0" err="1"/>
              <a:t>eC</a:t>
            </a:r>
            <a:r>
              <a:rPr lang="en-PH" dirty="0"/>
              <a:t> sensor. Inside this function will be handling the voltage levels of the sensors if it is in the correct 5V to 0V range, as well as setting the ADC intervals of the Arduino to 1024 levels, to provide better sensor accuracy.</a:t>
            </a:r>
            <a:endParaRPr lang="en-US" dirty="0"/>
          </a:p>
          <a:p>
            <a:pPr marL="342900" indent="-342900">
              <a:buFont typeface="+mj-lt"/>
              <a:buAutoNum type="arabicPeriod"/>
            </a:pPr>
            <a:r>
              <a:rPr lang="en-PH" dirty="0"/>
              <a:t>Create a </a:t>
            </a:r>
            <a:r>
              <a:rPr lang="en-PH" dirty="0" err="1"/>
              <a:t>setupLCD</a:t>
            </a:r>
            <a:r>
              <a:rPr lang="en-PH" dirty="0"/>
              <a:t>() function to initialize the LCD screen itself, as well as menu and sensor displays.</a:t>
            </a:r>
            <a:endParaRPr lang="en-US" dirty="0"/>
          </a:p>
        </p:txBody>
      </p:sp>
    </p:spTree>
    <p:extLst>
      <p:ext uri="{BB962C8B-B14F-4D97-AF65-F5344CB8AC3E}">
        <p14:creationId xmlns:p14="http://schemas.microsoft.com/office/powerpoint/2010/main" val="838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995778"/>
            <a:ext cx="2618913" cy="533400"/>
          </a:xfrm>
        </p:spPr>
        <p:txBody>
          <a:bodyPr>
            <a:noAutofit/>
          </a:bodyPr>
          <a:lstStyle/>
          <a:p>
            <a:pPr algn="l"/>
            <a:r>
              <a:rPr lang="en-US" sz="2800" u="sng" dirty="0"/>
              <a:t>Program Coding </a:t>
            </a:r>
          </a:p>
        </p:txBody>
      </p:sp>
      <p:sp>
        <p:nvSpPr>
          <p:cNvPr id="7" name="TextBox 6"/>
          <p:cNvSpPr txBox="1"/>
          <p:nvPr/>
        </p:nvSpPr>
        <p:spPr>
          <a:xfrm>
            <a:off x="419100" y="1467034"/>
            <a:ext cx="8305800" cy="5355312"/>
          </a:xfrm>
          <a:prstGeom prst="rect">
            <a:avLst/>
          </a:prstGeom>
          <a:solidFill>
            <a:schemeClr val="bg2"/>
          </a:solidFill>
        </p:spPr>
        <p:txBody>
          <a:bodyPr wrap="square" rtlCol="0">
            <a:spAutoFit/>
          </a:bodyPr>
          <a:lstStyle/>
          <a:p>
            <a:r>
              <a:rPr lang="en-US" dirty="0"/>
              <a:t>4.   Create a </a:t>
            </a:r>
            <a:r>
              <a:rPr lang="en-US" dirty="0" err="1"/>
              <a:t>setupEncoder</a:t>
            </a:r>
            <a:r>
              <a:rPr lang="en-US" dirty="0"/>
              <a:t>() function to initialize the rotary encoder as the control for the menu display. If the user pressed the rotary encoder’s button, it will trigger the menu to show up by default. If the Arduino is in the menu itself and the user pressed the rotary encoder’s button, the highlighted option will be selected. If the user turned the rotary encoder to the right, the highlighted option will be moved down – else if the user turned it in the left direction, the highlighted option will be moved up.</a:t>
            </a:r>
          </a:p>
          <a:p>
            <a:r>
              <a:rPr lang="en-US" dirty="0"/>
              <a:t>5.   </a:t>
            </a:r>
            <a:r>
              <a:rPr lang="en-PH" dirty="0"/>
              <a:t>Create a </a:t>
            </a:r>
            <a:r>
              <a:rPr lang="en-PH" dirty="0" err="1"/>
              <a:t>setupRelays</a:t>
            </a:r>
            <a:r>
              <a:rPr lang="en-PH" dirty="0"/>
              <a:t>() function to initialize all relay inputs to be held digitally low (turning off its normally closed to common connection).</a:t>
            </a:r>
            <a:endParaRPr lang="en-US" dirty="0"/>
          </a:p>
          <a:p>
            <a:pPr marL="342900" indent="-342900">
              <a:buAutoNum type="arabicPeriod" startAt="6"/>
            </a:pPr>
            <a:r>
              <a:rPr lang="en-PH" dirty="0"/>
              <a:t>Create a </a:t>
            </a:r>
            <a:r>
              <a:rPr lang="en-PH" dirty="0" err="1"/>
              <a:t>setupSensors</a:t>
            </a:r>
            <a:r>
              <a:rPr lang="en-PH" dirty="0"/>
              <a:t>() function to initialize the calibrated sensors and start fetching values.</a:t>
            </a:r>
          </a:p>
          <a:p>
            <a:pPr marL="342900" indent="-342900">
              <a:buFontTx/>
              <a:buAutoNum type="arabicPeriod" startAt="6"/>
            </a:pPr>
            <a:r>
              <a:rPr lang="en-PH" dirty="0"/>
              <a:t>Create a </a:t>
            </a:r>
            <a:r>
              <a:rPr lang="en-PH" dirty="0" err="1"/>
              <a:t>displaySensors</a:t>
            </a:r>
            <a:r>
              <a:rPr lang="en-PH" dirty="0"/>
              <a:t>() function to display sensor values to the LCD display.</a:t>
            </a:r>
            <a:endParaRPr lang="en-US" dirty="0"/>
          </a:p>
          <a:p>
            <a:pPr marL="342900" indent="-342900">
              <a:buFontTx/>
              <a:buAutoNum type="arabicPeriod" startAt="6"/>
            </a:pPr>
            <a:r>
              <a:rPr lang="en-PH" dirty="0"/>
              <a:t>Create a </a:t>
            </a:r>
            <a:r>
              <a:rPr lang="en-PH" dirty="0" err="1"/>
              <a:t>sendSensorData</a:t>
            </a:r>
            <a:r>
              <a:rPr lang="en-PH" dirty="0"/>
              <a:t>() function to constantly send sensor data to the serial output, to be received by the Raspberry Pi.</a:t>
            </a:r>
            <a:endParaRPr lang="en-US" dirty="0"/>
          </a:p>
          <a:p>
            <a:pPr marL="342900" indent="-342900">
              <a:buFontTx/>
              <a:buAutoNum type="arabicPeriod" startAt="6"/>
            </a:pPr>
            <a:r>
              <a:rPr lang="en-PH" dirty="0"/>
              <a:t>Create a </a:t>
            </a:r>
            <a:r>
              <a:rPr lang="en-PH" dirty="0" err="1"/>
              <a:t>receiveOutcome</a:t>
            </a:r>
            <a:r>
              <a:rPr lang="en-PH" dirty="0"/>
              <a:t>() function to constantly monitor predicted phosphate levels from the Raspberry Pi.</a:t>
            </a:r>
            <a:endParaRPr lang="en-US" dirty="0"/>
          </a:p>
          <a:p>
            <a:pPr marL="342900" indent="-342900">
              <a:buFontTx/>
              <a:buAutoNum type="arabicPeriod" startAt="6"/>
            </a:pPr>
            <a:r>
              <a:rPr lang="en-PH" dirty="0"/>
              <a:t>Create a </a:t>
            </a:r>
            <a:r>
              <a:rPr lang="en-PH" dirty="0" err="1"/>
              <a:t>controlPumps</a:t>
            </a:r>
            <a:r>
              <a:rPr lang="en-PH" dirty="0"/>
              <a:t>() function to control the connected DC Water pumps (via the relays) based on the current scenario. </a:t>
            </a:r>
            <a:endParaRPr lang="en-US" dirty="0"/>
          </a:p>
          <a:p>
            <a:pPr marL="342900" indent="-342900">
              <a:buFontTx/>
              <a:buAutoNum type="arabicPeriod" startAt="6"/>
            </a:pPr>
            <a:r>
              <a:rPr lang="en-PH" dirty="0"/>
              <a:t>Create a </a:t>
            </a:r>
            <a:r>
              <a:rPr lang="en-PH" dirty="0" err="1"/>
              <a:t>deviceControl</a:t>
            </a:r>
            <a:r>
              <a:rPr lang="en-PH" dirty="0"/>
              <a:t>() function to control miscellaneous devices such as the UV Light, etc.</a:t>
            </a:r>
            <a:endParaRPr lang="en-US" dirty="0"/>
          </a:p>
        </p:txBody>
      </p:sp>
    </p:spTree>
    <p:extLst>
      <p:ext uri="{BB962C8B-B14F-4D97-AF65-F5344CB8AC3E}">
        <p14:creationId xmlns:p14="http://schemas.microsoft.com/office/powerpoint/2010/main" val="22956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921" y="1082906"/>
            <a:ext cx="2618912" cy="533400"/>
          </a:xfrm>
        </p:spPr>
        <p:txBody>
          <a:bodyPr>
            <a:noAutofit/>
          </a:bodyPr>
          <a:lstStyle/>
          <a:p>
            <a:pPr algn="l"/>
            <a:r>
              <a:rPr lang="en-US" sz="2800" u="sng" dirty="0"/>
              <a:t>Program Coding </a:t>
            </a:r>
          </a:p>
        </p:txBody>
      </p:sp>
      <p:sp>
        <p:nvSpPr>
          <p:cNvPr id="7" name="TextBox 6"/>
          <p:cNvSpPr txBox="1"/>
          <p:nvPr/>
        </p:nvSpPr>
        <p:spPr>
          <a:xfrm>
            <a:off x="419100" y="1811615"/>
            <a:ext cx="8305800" cy="4801314"/>
          </a:xfrm>
          <a:prstGeom prst="rect">
            <a:avLst/>
          </a:prstGeom>
          <a:solidFill>
            <a:schemeClr val="bg2"/>
          </a:solidFill>
        </p:spPr>
        <p:txBody>
          <a:bodyPr wrap="square" rtlCol="0">
            <a:spAutoFit/>
          </a:bodyPr>
          <a:lstStyle/>
          <a:p>
            <a:pPr marL="342900" indent="-342900">
              <a:buAutoNum type="arabicPeriod" startAt="12"/>
            </a:pPr>
            <a:r>
              <a:rPr lang="en-US" dirty="0"/>
              <a:t>Create a </a:t>
            </a:r>
            <a:r>
              <a:rPr lang="en-US" dirty="0" err="1"/>
              <a:t>stateMonitor</a:t>
            </a:r>
            <a:r>
              <a:rPr lang="en-US" dirty="0"/>
              <a:t>() function to constantly assess the current hydroponics scenario. If the current water health / level is not </a:t>
            </a:r>
            <a:r>
              <a:rPr lang="en-US" dirty="0" err="1"/>
              <a:t>favourable</a:t>
            </a:r>
            <a:r>
              <a:rPr lang="en-US" dirty="0"/>
              <a:t> (influenced by the </a:t>
            </a:r>
            <a:r>
              <a:rPr lang="en-US" dirty="0" err="1"/>
              <a:t>receiveOutcome</a:t>
            </a:r>
            <a:r>
              <a:rPr lang="en-US" dirty="0"/>
              <a:t>() function), it will trigger the </a:t>
            </a:r>
            <a:r>
              <a:rPr lang="en-US" dirty="0" err="1"/>
              <a:t>controlPumps</a:t>
            </a:r>
            <a:r>
              <a:rPr lang="en-US" dirty="0"/>
              <a:t>() function to be on with specific intervals as to fulfill each of the pumps’ functions.</a:t>
            </a:r>
          </a:p>
          <a:p>
            <a:pPr marL="342900" indent="-342900">
              <a:buAutoNum type="arabicPeriod" startAt="12"/>
            </a:pPr>
            <a:r>
              <a:rPr lang="en-US" dirty="0"/>
              <a:t>Create a </a:t>
            </a:r>
            <a:r>
              <a:rPr lang="en-US" dirty="0" err="1"/>
              <a:t>receiveDeviceControl</a:t>
            </a:r>
            <a:r>
              <a:rPr lang="en-US" dirty="0"/>
              <a:t>() function to receive device control calls from the Raspberry Pi, which in turn controls the </a:t>
            </a:r>
            <a:r>
              <a:rPr lang="en-US" dirty="0" err="1"/>
              <a:t>deviceControl</a:t>
            </a:r>
            <a:r>
              <a:rPr lang="en-US" dirty="0"/>
              <a:t>() function to control the UV Light, Water Pumps, etc.</a:t>
            </a:r>
            <a:r>
              <a:rPr lang="en-PH" dirty="0"/>
              <a:t>Create a </a:t>
            </a:r>
            <a:r>
              <a:rPr lang="en-PH" dirty="0" err="1"/>
              <a:t>setupSensors</a:t>
            </a:r>
            <a:r>
              <a:rPr lang="en-PH" dirty="0"/>
              <a:t>() function to initialize the calibrated sensors and start fetching values.</a:t>
            </a:r>
          </a:p>
          <a:p>
            <a:pPr marL="342900" indent="-342900">
              <a:buFont typeface="Arial" panose="020B0604020202020204" pitchFamily="34" charset="0"/>
              <a:buChar char="•"/>
            </a:pPr>
            <a:r>
              <a:rPr lang="en-PH" sz="1800" b="1" dirty="0">
                <a:effectLst/>
                <a:latin typeface="Calibri" panose="020F0502020204030204" pitchFamily="34" charset="0"/>
                <a:ea typeface="Calibri" panose="020F0502020204030204" pitchFamily="34" charset="0"/>
                <a:cs typeface="Times New Roman" panose="02020603050405020304" pitchFamily="18" charset="0"/>
              </a:rPr>
              <a:t>k-NN Algorithm Setup (Raspberry Pi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Prepare Python3 installation and libraries, including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PH" sz="1800" dirty="0">
                <a:effectLst/>
                <a:latin typeface="Calibri" panose="020F0502020204030204" pitchFamily="34" charset="0"/>
                <a:ea typeface="Calibri" panose="020F0502020204030204" pitchFamily="34" charset="0"/>
                <a:cs typeface="Times New Roman" panose="02020603050405020304" pitchFamily="18" charset="0"/>
              </a:rPr>
              <a:t> and Requests.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Import k-NN Algorithm from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PH" sz="1800" dirty="0">
                <a:effectLst/>
                <a:latin typeface="Calibri" panose="020F0502020204030204" pitchFamily="34" charset="0"/>
                <a:ea typeface="Calibri" panose="020F0502020204030204" pitchFamily="34" charset="0"/>
                <a:cs typeface="Times New Roman" panose="02020603050405020304" pitchFamily="18" charset="0"/>
              </a:rPr>
              <a:t>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Setup list of datapoints from earlier gathered known sensor data from Arduino, as well as its labels (dangerous, tolerable, neutral)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Convert aforementioned datapoints into an array as well as the labels, and input them into the fit() function inside the k-NN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Cross-check output of the algorithm against known datapoints into predict() function, and verify if revealed correct label.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8988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921" y="1082906"/>
            <a:ext cx="2618912" cy="533400"/>
          </a:xfrm>
        </p:spPr>
        <p:txBody>
          <a:bodyPr>
            <a:noAutofit/>
          </a:bodyPr>
          <a:lstStyle/>
          <a:p>
            <a:pPr algn="l"/>
            <a:r>
              <a:rPr lang="en-US" sz="2800" u="sng" dirty="0"/>
              <a:t>Program Coding </a:t>
            </a:r>
          </a:p>
        </p:txBody>
      </p:sp>
      <p:sp>
        <p:nvSpPr>
          <p:cNvPr id="7" name="TextBox 6"/>
          <p:cNvSpPr txBox="1"/>
          <p:nvPr/>
        </p:nvSpPr>
        <p:spPr>
          <a:xfrm>
            <a:off x="419100" y="1616306"/>
            <a:ext cx="8305800" cy="5078313"/>
          </a:xfrm>
          <a:prstGeom prst="rect">
            <a:avLst/>
          </a:prstGeom>
          <a:solidFill>
            <a:schemeClr val="bg2"/>
          </a:solidFill>
        </p:spPr>
        <p:txBody>
          <a:bodyPr wrap="square" rtlCol="0">
            <a:spAutoFit/>
          </a:bodyPr>
          <a:lstStyle/>
          <a:p>
            <a:pPr marL="342900" indent="-342900">
              <a:buAutoNum type="arabicPeriod" startAt="7"/>
            </a:pPr>
            <a:r>
              <a:rPr lang="en-US" dirty="0"/>
              <a:t>Return all predicted outcomes into a single variable, and create an </a:t>
            </a:r>
            <a:r>
              <a:rPr lang="en-US" dirty="0" err="1"/>
              <a:t>outputToDevice</a:t>
            </a:r>
            <a:r>
              <a:rPr lang="en-US" dirty="0"/>
              <a:t>() function to output it into Arduino Mega serial input.</a:t>
            </a:r>
          </a:p>
          <a:p>
            <a:pPr marL="342900" indent="-342900">
              <a:buFontTx/>
              <a:buAutoNum type="arabicPeriod" startAt="7"/>
            </a:pPr>
            <a:r>
              <a:rPr lang="en-PH" sz="1800" dirty="0">
                <a:effectLst/>
                <a:latin typeface="Calibri" panose="020F0502020204030204" pitchFamily="34" charset="0"/>
                <a:ea typeface="Calibri" panose="020F0502020204030204" pitchFamily="34" charset="0"/>
                <a:cs typeface="Times New Roman" panose="02020603050405020304" pitchFamily="18" charset="0"/>
              </a:rPr>
              <a:t>Using the Requests library; specifically the post() function to post data to the PHP API created to store data into the cloud SQL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7"/>
            </a:pPr>
            <a:r>
              <a:rPr lang="en-PH" sz="1800" dirty="0">
                <a:effectLst/>
                <a:latin typeface="Calibri" panose="020F0502020204030204" pitchFamily="34" charset="0"/>
                <a:ea typeface="Calibri" panose="020F0502020204030204" pitchFamily="34" charset="0"/>
                <a:cs typeface="Times New Roman" panose="02020603050405020304" pitchFamily="18" charset="0"/>
              </a:rPr>
              <a:t>Using the Requests library, create a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getDeviceControls</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to use the get() function to fetch database triggers from the PHP API (from the Android application) to send to the Arduino Mega serial output, albeit to control certain devices.</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PH" sz="1800" b="1" dirty="0">
                <a:effectLst/>
                <a:latin typeface="Calibri" panose="020F0502020204030204" pitchFamily="34" charset="0"/>
                <a:ea typeface="Calibri" panose="020F0502020204030204" pitchFamily="34" charset="0"/>
                <a:cs typeface="Times New Roman" panose="02020603050405020304" pitchFamily="18" charset="0"/>
              </a:rPr>
              <a:t>Android Application Setup</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Android application will be programmed using Native Java, using the Android Studio IDE.</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Initialize needed libraries, including the JSON library, Glide library for loading images, the Volley library for the POST and GET functions to communicated to the Cloud SQL database using the created PHP API, and all standard Android libraries (Material UI,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sharedPreferences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etc.)</a:t>
            </a: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a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checkInternet</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to check internet functionality of the current Android device.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the screen layout for the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homescreen</a:t>
            </a:r>
            <a:r>
              <a:rPr lang="en-PH" sz="1800" dirty="0">
                <a:effectLst/>
                <a:latin typeface="Calibri" panose="020F0502020204030204" pitchFamily="34" charset="0"/>
                <a:ea typeface="Calibri" panose="020F0502020204030204" pitchFamily="34" charset="0"/>
                <a:cs typeface="Times New Roman" panose="02020603050405020304" pitchFamily="18" charset="0"/>
              </a:rPr>
              <a:t>, navigating either to the sensor data or to the hydroponics planner feature.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789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921" y="1082906"/>
            <a:ext cx="2618912" cy="533400"/>
          </a:xfrm>
        </p:spPr>
        <p:txBody>
          <a:bodyPr>
            <a:noAutofit/>
          </a:bodyPr>
          <a:lstStyle/>
          <a:p>
            <a:pPr algn="l"/>
            <a:r>
              <a:rPr lang="en-US" sz="2800" u="sng" dirty="0"/>
              <a:t>Program Coding </a:t>
            </a:r>
          </a:p>
        </p:txBody>
      </p:sp>
      <p:sp>
        <p:nvSpPr>
          <p:cNvPr id="7" name="TextBox 6"/>
          <p:cNvSpPr txBox="1"/>
          <p:nvPr/>
        </p:nvSpPr>
        <p:spPr>
          <a:xfrm>
            <a:off x="419100" y="1616306"/>
            <a:ext cx="8305800" cy="4524315"/>
          </a:xfrm>
          <a:prstGeom prst="rect">
            <a:avLst/>
          </a:prstGeom>
          <a:solidFill>
            <a:schemeClr val="bg2"/>
          </a:solidFill>
        </p:spPr>
        <p:txBody>
          <a:bodyPr wrap="square" rtlCol="0">
            <a:spAutoFit/>
          </a:bodyPr>
          <a:lstStyle/>
          <a:p>
            <a:pPr marL="342900" indent="-342900">
              <a:buAutoNum type="arabicPeriod" startAt="5"/>
            </a:pPr>
            <a:r>
              <a:rPr lang="en-US" dirty="0"/>
              <a:t>Create the screen layout for the sensor data, as well as buttons for device controls.</a:t>
            </a: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the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viewSensor</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to fetch data from the cloud database using the Volley library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newRequestQueue</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the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sendData</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send device control data to the cloud database using the Volley library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newRequestQueue</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a:t>
            </a: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the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getLatestImage</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to fetch the latest image from the Raspberry Pi Camera module through the cloud database directly from a URL, using the Glide library load() function.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the screen layout for the hydroponics planner feature.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The hydroponics planner feature consists of the following features: selection of various plants to plant and selected time periods.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Create an Android service for Android notifications for the current state of the hydroponics system, as well as the hydroponics planners’ own notifications.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AutoNum type="arabicPeriod" startAt="5"/>
            </a:pPr>
            <a:r>
              <a:rPr lang="en-PH" sz="1800" dirty="0">
                <a:effectLst/>
                <a:latin typeface="Calibri" panose="020F0502020204030204" pitchFamily="34" charset="0"/>
                <a:ea typeface="Calibri" panose="020F0502020204030204" pitchFamily="34" charset="0"/>
                <a:cs typeface="Times New Roman" panose="02020603050405020304" pitchFamily="18" charset="0"/>
              </a:rPr>
              <a:t>If the current user presses any device control buttons, it will trigger the </a:t>
            </a:r>
            <a:r>
              <a:rPr lang="en-PH" sz="1800" dirty="0" err="1">
                <a:effectLst/>
                <a:latin typeface="Calibri" panose="020F0502020204030204" pitchFamily="34" charset="0"/>
                <a:ea typeface="Calibri" panose="020F0502020204030204" pitchFamily="34" charset="0"/>
                <a:cs typeface="Times New Roman" panose="02020603050405020304" pitchFamily="18" charset="0"/>
              </a:rPr>
              <a:t>sendData</a:t>
            </a:r>
            <a:r>
              <a:rPr lang="en-PH" sz="1800" dirty="0">
                <a:effectLst/>
                <a:latin typeface="Calibri" panose="020F0502020204030204" pitchFamily="34" charset="0"/>
                <a:ea typeface="Calibri" panose="020F0502020204030204" pitchFamily="34" charset="0"/>
                <a:cs typeface="Times New Roman" panose="02020603050405020304" pitchFamily="18" charset="0"/>
              </a:rPr>
              <a:t>() function to send correlated user device control to the cloud SQL database, which will then be received by the Raspberry 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19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278" y="1600200"/>
            <a:ext cx="8636493" cy="3790395"/>
          </a:xfrm>
        </p:spPr>
        <p:txBody>
          <a:bodyPr>
            <a:noAutofit/>
          </a:bodyPr>
          <a:lstStyle/>
          <a:p>
            <a:r>
              <a:rPr lang="en-PH" sz="2000" dirty="0"/>
              <a:t>The following procedure will be used to operate the Hydroponics Water Maintenance hardware system:</a:t>
            </a:r>
            <a:endParaRPr lang="en-PH" sz="1800" dirty="0"/>
          </a:p>
          <a:p>
            <a:pPr marL="914400" lvl="1" indent="-514350">
              <a:buFont typeface="+mj-lt"/>
              <a:buAutoNum type="arabicPeriod"/>
            </a:pPr>
            <a:r>
              <a:rPr lang="en-US" sz="1800" dirty="0"/>
              <a:t>Install pH and </a:t>
            </a:r>
            <a:r>
              <a:rPr lang="en-US" sz="1800" dirty="0" err="1"/>
              <a:t>eC</a:t>
            </a:r>
            <a:r>
              <a:rPr lang="en-US" sz="1800" dirty="0"/>
              <a:t> Sensors to the corresponding water placements</a:t>
            </a:r>
          </a:p>
          <a:p>
            <a:pPr marL="914400" lvl="1" indent="-514350">
              <a:buFont typeface="+mj-lt"/>
              <a:buAutoNum type="arabicPeriod"/>
            </a:pPr>
            <a:r>
              <a:rPr lang="en-US" sz="1800" dirty="0"/>
              <a:t>Install all pumps to their corresponding water placements</a:t>
            </a:r>
          </a:p>
          <a:p>
            <a:pPr marL="914400" lvl="1" indent="-514350">
              <a:buFont typeface="+mj-lt"/>
              <a:buAutoNum type="arabicPeriod"/>
            </a:pPr>
            <a:r>
              <a:rPr lang="en-US" sz="1800" dirty="0"/>
              <a:t>Connect a LAN cable to the Raspberry Pi 3 from a source modem / router that has internet connection (and will successfully provide an IP address from its internal DHCP)</a:t>
            </a:r>
          </a:p>
          <a:p>
            <a:pPr marL="914400" lvl="1" indent="-514350">
              <a:buFont typeface="+mj-lt"/>
              <a:buAutoNum type="arabicPeriod"/>
            </a:pPr>
            <a:r>
              <a:rPr lang="en-US" sz="1800" dirty="0"/>
              <a:t>Plugin the 5V / 3A Power supply.</a:t>
            </a:r>
          </a:p>
          <a:p>
            <a:pPr marL="914400" lvl="1" indent="-514350">
              <a:buFont typeface="+mj-lt"/>
              <a:buAutoNum type="arabicPeriod"/>
            </a:pPr>
            <a:r>
              <a:rPr lang="en-US" sz="1800" dirty="0"/>
              <a:t>Wait for the LCD to stop showing “Calibrating…” on its screen.</a:t>
            </a:r>
          </a:p>
          <a:p>
            <a:pPr marL="914400" lvl="1" indent="-514350">
              <a:buFont typeface="+mj-lt"/>
              <a:buAutoNum type="arabicPeriod"/>
            </a:pPr>
            <a:r>
              <a:rPr lang="en-US" sz="1800" dirty="0"/>
              <a:t>When the sensor data shows, the user can now use the rotary encoder to operate the software menus for various operations (</a:t>
            </a:r>
            <a:r>
              <a:rPr lang="en-US" sz="1800" dirty="0" err="1"/>
              <a:t>ie</a:t>
            </a:r>
            <a:r>
              <a:rPr lang="en-US" sz="1800" dirty="0"/>
              <a:t>. Control the UV Light, recalibrate the system, etc.)</a:t>
            </a:r>
          </a:p>
          <a:p>
            <a:pPr marL="914400" lvl="1" indent="-514350">
              <a:buFont typeface="+mj-lt"/>
              <a:buAutoNum type="arabicPeriod"/>
            </a:pPr>
            <a:r>
              <a:rPr lang="en-PH" sz="1800" dirty="0"/>
              <a:t>To test the phosphate level detection, drop 3-4mL of phosphoric acid into the water.  This should trigger the phosphate level detection and clean the current water using the aforementioned pumps.</a:t>
            </a:r>
            <a:endParaRPr lang="en-US" sz="1800" dirty="0"/>
          </a:p>
          <a:p>
            <a:pPr marL="914400" lvl="1" indent="-514350">
              <a:buFont typeface="+mj-lt"/>
              <a:buAutoNum type="arabicPeriod"/>
            </a:pPr>
            <a:r>
              <a:rPr lang="en-PH" sz="1800" dirty="0"/>
              <a:t>Unplug the 5V / 3A Power supply to turn off the system</a:t>
            </a:r>
          </a:p>
        </p:txBody>
      </p:sp>
      <p:sp>
        <p:nvSpPr>
          <p:cNvPr id="4" name="Title 1"/>
          <p:cNvSpPr>
            <a:spLocks noGrp="1"/>
          </p:cNvSpPr>
          <p:nvPr>
            <p:ph type="title"/>
          </p:nvPr>
        </p:nvSpPr>
        <p:spPr>
          <a:xfrm>
            <a:off x="0" y="1066800"/>
            <a:ext cx="9144000" cy="533400"/>
          </a:xfrm>
        </p:spPr>
        <p:txBody>
          <a:bodyPr>
            <a:normAutofit fontScale="90000"/>
          </a:bodyPr>
          <a:lstStyle/>
          <a:p>
            <a:pPr algn="l"/>
            <a:r>
              <a:rPr lang="en-US" u="sng" dirty="0"/>
              <a:t>Operation and Testing Procedure</a:t>
            </a:r>
          </a:p>
        </p:txBody>
      </p:sp>
    </p:spTree>
    <p:extLst>
      <p:ext uri="{BB962C8B-B14F-4D97-AF65-F5344CB8AC3E}">
        <p14:creationId xmlns:p14="http://schemas.microsoft.com/office/powerpoint/2010/main" val="183296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90" y="1700439"/>
            <a:ext cx="8686800" cy="4343400"/>
          </a:xfrm>
        </p:spPr>
        <p:txBody>
          <a:bodyPr>
            <a:noAutofit/>
          </a:bodyPr>
          <a:lstStyle/>
          <a:p>
            <a:pPr marL="0" indent="0">
              <a:lnSpc>
                <a:spcPct val="80000"/>
              </a:lnSpc>
              <a:buNone/>
            </a:pPr>
            <a:r>
              <a:rPr lang="en-US" sz="2300" dirty="0"/>
              <a:t>The following procedure will be used to operate the Hydroponics Water Maintenance Android Application:</a:t>
            </a:r>
          </a:p>
          <a:p>
            <a:pPr marL="914400" lvl="1" indent="-514350">
              <a:lnSpc>
                <a:spcPct val="80000"/>
              </a:lnSpc>
              <a:spcBef>
                <a:spcPts val="600"/>
              </a:spcBef>
              <a:buFont typeface="+mj-lt"/>
              <a:buAutoNum type="arabicPeriod"/>
            </a:pPr>
            <a:r>
              <a:rPr lang="en-US" sz="2300" dirty="0"/>
              <a:t>Make sure that the hardware system is turned on.</a:t>
            </a:r>
          </a:p>
          <a:p>
            <a:pPr marL="914400" lvl="1" indent="-514350">
              <a:lnSpc>
                <a:spcPct val="80000"/>
              </a:lnSpc>
              <a:spcBef>
                <a:spcPts val="600"/>
              </a:spcBef>
              <a:buFont typeface="+mj-lt"/>
              <a:buAutoNum type="arabicPeriod"/>
            </a:pPr>
            <a:r>
              <a:rPr lang="en-US" sz="2300" dirty="0"/>
              <a:t>Make sure that the Android device is connected to the Internet.</a:t>
            </a:r>
          </a:p>
          <a:p>
            <a:pPr marL="914400" lvl="1" indent="-514350">
              <a:lnSpc>
                <a:spcPct val="80000"/>
              </a:lnSpc>
              <a:spcBef>
                <a:spcPts val="600"/>
              </a:spcBef>
              <a:buFont typeface="+mj-lt"/>
              <a:buAutoNum type="arabicPeriod"/>
            </a:pPr>
            <a:r>
              <a:rPr lang="en-US" sz="2300" dirty="0"/>
              <a:t>Launch the Android App</a:t>
            </a:r>
          </a:p>
          <a:p>
            <a:pPr marL="914400" lvl="1" indent="-514350">
              <a:lnSpc>
                <a:spcPct val="80000"/>
              </a:lnSpc>
              <a:spcBef>
                <a:spcPts val="600"/>
              </a:spcBef>
              <a:buFont typeface="+mj-lt"/>
              <a:buAutoNum type="arabicPeriod"/>
            </a:pPr>
            <a:r>
              <a:rPr lang="en-US" sz="2300" dirty="0"/>
              <a:t>Wait for the reconnection message to close down.</a:t>
            </a:r>
          </a:p>
          <a:p>
            <a:pPr marL="914400" lvl="1" indent="-514350">
              <a:lnSpc>
                <a:spcPct val="80000"/>
              </a:lnSpc>
              <a:spcBef>
                <a:spcPts val="600"/>
              </a:spcBef>
              <a:buFont typeface="+mj-lt"/>
              <a:buAutoNum type="arabicPeriod"/>
            </a:pPr>
            <a:r>
              <a:rPr lang="en-US" sz="2300" dirty="0"/>
              <a:t>User should be able to see sensor data in </a:t>
            </a:r>
            <a:r>
              <a:rPr lang="en-US" sz="2300" dirty="0" err="1"/>
              <a:t>realtime</a:t>
            </a:r>
            <a:r>
              <a:rPr lang="en-US" sz="2300" dirty="0"/>
              <a:t>, as well as the live image feed of the hydroponics plants.</a:t>
            </a:r>
          </a:p>
          <a:p>
            <a:pPr marL="914400" lvl="1" indent="-514350">
              <a:lnSpc>
                <a:spcPct val="80000"/>
              </a:lnSpc>
              <a:spcBef>
                <a:spcPts val="600"/>
              </a:spcBef>
              <a:buFont typeface="+mj-lt"/>
              <a:buAutoNum type="arabicPeriod"/>
            </a:pPr>
            <a:r>
              <a:rPr lang="en-US" sz="2300" dirty="0"/>
              <a:t>User can click buttons to control devices on the hardware itself (</a:t>
            </a:r>
            <a:r>
              <a:rPr lang="en-US" sz="2300" dirty="0" err="1"/>
              <a:t>eg.</a:t>
            </a:r>
            <a:r>
              <a:rPr lang="en-US" sz="2300" dirty="0"/>
              <a:t> Turning on a water pump, turning on the UV Light, etc.)</a:t>
            </a:r>
          </a:p>
          <a:p>
            <a:pPr marL="914400" lvl="1" indent="-514350">
              <a:lnSpc>
                <a:spcPct val="80000"/>
              </a:lnSpc>
              <a:spcBef>
                <a:spcPts val="600"/>
              </a:spcBef>
              <a:buFont typeface="+mj-lt"/>
              <a:buAutoNum type="arabicPeriod"/>
            </a:pPr>
            <a:r>
              <a:rPr lang="en-US" sz="2400" dirty="0"/>
              <a:t>User can also use the Hydroponics Planner feature of the Android Application to plan out future hydroponics plants and provide </a:t>
            </a:r>
            <a:r>
              <a:rPr lang="en-US" sz="2400" dirty="0" err="1"/>
              <a:t>realtime</a:t>
            </a:r>
            <a:r>
              <a:rPr lang="en-US" sz="2400" dirty="0"/>
              <a:t> notifications in context.</a:t>
            </a:r>
            <a:endParaRPr lang="en-PH" sz="2400" dirty="0"/>
          </a:p>
          <a:p>
            <a:pPr marL="914400" lvl="1" indent="-514350">
              <a:lnSpc>
                <a:spcPct val="80000"/>
              </a:lnSpc>
              <a:spcBef>
                <a:spcPts val="600"/>
              </a:spcBef>
              <a:buFont typeface="+mj-lt"/>
              <a:buAutoNum type="arabicPeriod"/>
            </a:pPr>
            <a:endParaRPr lang="en-PH" sz="2500" dirty="0"/>
          </a:p>
        </p:txBody>
      </p:sp>
      <p:sp>
        <p:nvSpPr>
          <p:cNvPr id="4" name="Title 1"/>
          <p:cNvSpPr>
            <a:spLocks noGrp="1"/>
          </p:cNvSpPr>
          <p:nvPr>
            <p:ph type="title"/>
          </p:nvPr>
        </p:nvSpPr>
        <p:spPr>
          <a:xfrm>
            <a:off x="0" y="1066800"/>
            <a:ext cx="9144000" cy="533400"/>
          </a:xfrm>
        </p:spPr>
        <p:txBody>
          <a:bodyPr>
            <a:normAutofit fontScale="90000"/>
          </a:bodyPr>
          <a:lstStyle/>
          <a:p>
            <a:pPr algn="l"/>
            <a:r>
              <a:rPr lang="en-US" u="sng"/>
              <a:t>Operation and Testing Procedure</a:t>
            </a:r>
          </a:p>
        </p:txBody>
      </p:sp>
    </p:spTree>
    <p:extLst>
      <p:ext uri="{BB962C8B-B14F-4D97-AF65-F5344CB8AC3E}">
        <p14:creationId xmlns:p14="http://schemas.microsoft.com/office/powerpoint/2010/main" val="248233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066800"/>
            <a:ext cx="9144000" cy="533400"/>
          </a:xfrm>
        </p:spPr>
        <p:txBody>
          <a:bodyPr>
            <a:normAutofit fontScale="90000"/>
          </a:bodyPr>
          <a:lstStyle/>
          <a:p>
            <a:pPr algn="l"/>
            <a:r>
              <a:rPr lang="en-US" u="sng"/>
              <a:t>Operation and Testing Procedure</a:t>
            </a:r>
          </a:p>
        </p:txBody>
      </p:sp>
      <p:graphicFrame>
        <p:nvGraphicFramePr>
          <p:cNvPr id="12" name="Table 11">
            <a:extLst>
              <a:ext uri="{FF2B5EF4-FFF2-40B4-BE49-F238E27FC236}">
                <a16:creationId xmlns:a16="http://schemas.microsoft.com/office/drawing/2014/main" id="{5656F14E-622F-4136-A1B5-4D00FEBCE43E}"/>
              </a:ext>
            </a:extLst>
          </p:cNvPr>
          <p:cNvGraphicFramePr>
            <a:graphicFrameLocks noGrp="1"/>
          </p:cNvGraphicFramePr>
          <p:nvPr>
            <p:extLst>
              <p:ext uri="{D42A27DB-BD31-4B8C-83A1-F6EECF244321}">
                <p14:modId xmlns:p14="http://schemas.microsoft.com/office/powerpoint/2010/main" val="2606550558"/>
              </p:ext>
            </p:extLst>
          </p:nvPr>
        </p:nvGraphicFramePr>
        <p:xfrm>
          <a:off x="544705" y="2371065"/>
          <a:ext cx="8290603" cy="3828164"/>
        </p:xfrm>
        <a:graphic>
          <a:graphicData uri="http://schemas.openxmlformats.org/drawingml/2006/table">
            <a:tbl>
              <a:tblPr firstRow="1" firstCol="1" bandRow="1">
                <a:tableStyleId>{5C22544A-7EE6-4342-B048-85BDC9FD1C3A}</a:tableStyleId>
              </a:tblPr>
              <a:tblGrid>
                <a:gridCol w="1261768">
                  <a:extLst>
                    <a:ext uri="{9D8B030D-6E8A-4147-A177-3AD203B41FA5}">
                      <a16:colId xmlns:a16="http://schemas.microsoft.com/office/drawing/2014/main" val="1916911692"/>
                    </a:ext>
                  </a:extLst>
                </a:gridCol>
                <a:gridCol w="2519134">
                  <a:extLst>
                    <a:ext uri="{9D8B030D-6E8A-4147-A177-3AD203B41FA5}">
                      <a16:colId xmlns:a16="http://schemas.microsoft.com/office/drawing/2014/main" val="4065531188"/>
                    </a:ext>
                  </a:extLst>
                </a:gridCol>
                <a:gridCol w="2355031">
                  <a:extLst>
                    <a:ext uri="{9D8B030D-6E8A-4147-A177-3AD203B41FA5}">
                      <a16:colId xmlns:a16="http://schemas.microsoft.com/office/drawing/2014/main" val="918652149"/>
                    </a:ext>
                  </a:extLst>
                </a:gridCol>
                <a:gridCol w="2154670">
                  <a:extLst>
                    <a:ext uri="{9D8B030D-6E8A-4147-A177-3AD203B41FA5}">
                      <a16:colId xmlns:a16="http://schemas.microsoft.com/office/drawing/2014/main" val="3954399515"/>
                    </a:ext>
                  </a:extLst>
                </a:gridCol>
              </a:tblGrid>
              <a:tr h="425363">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Water Status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Phosphate levels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Steps to be Taken</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Expected Output</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extLst>
                  <a:ext uri="{0D108BD9-81ED-4DB2-BD59-A6C34878D82A}">
                    <a16:rowId xmlns:a16="http://schemas.microsoft.com/office/drawing/2014/main" val="190782214"/>
                  </a:ext>
                </a:extLst>
              </a:tr>
              <a:tr h="3254187">
                <a:tc>
                  <a:txBody>
                    <a:bodyPr/>
                    <a:lstStyle/>
                    <a:p>
                      <a:r>
                        <a:rPr lang="en-PH" sz="1800" b="1" kern="1200" dirty="0">
                          <a:solidFill>
                            <a:schemeClr val="lt1"/>
                          </a:solidFill>
                          <a:effectLst/>
                          <a:latin typeface="+mn-lt"/>
                          <a:ea typeface="+mn-ea"/>
                          <a:cs typeface="+mn-cs"/>
                        </a:rPr>
                        <a:t>Dangerous</a:t>
                      </a:r>
                      <a:endParaRPr lang="en-US" sz="1800" b="1" kern="1200" dirty="0">
                        <a:solidFill>
                          <a:schemeClr val="lt1"/>
                        </a:solidFill>
                        <a:effectLst/>
                        <a:latin typeface="+mn-lt"/>
                        <a:ea typeface="+mn-ea"/>
                        <a:cs typeface="+mn-cs"/>
                      </a:endParaRPr>
                    </a:p>
                  </a:txBody>
                  <a:tcPr marL="55059" marR="55059" marT="0" marB="0" anchor="ctr"/>
                </a:tc>
                <a:tc>
                  <a:txBody>
                    <a:bodyPr/>
                    <a:lstStyle/>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r>
                        <a:rPr lang="en-US" sz="1800" dirty="0">
                          <a:effectLst/>
                        </a:rPr>
                        <a:t>     More than 100</a:t>
                      </a:r>
                    </a:p>
                    <a:p>
                      <a:pPr marL="457200" lvl="1" indent="0">
                        <a:lnSpc>
                          <a:spcPct val="30000"/>
                        </a:lnSpc>
                        <a:spcBef>
                          <a:spcPts val="600"/>
                        </a:spcBef>
                        <a:spcAft>
                          <a:spcPts val="800"/>
                        </a:spcAft>
                        <a:buFont typeface="+mj-lt"/>
                        <a:buNone/>
                        <a:tabLst>
                          <a:tab pos="514350" algn="l"/>
                        </a:tabLst>
                      </a:pPr>
                      <a:r>
                        <a:rPr lang="en-US" sz="1800" dirty="0">
                          <a:effectLst/>
                        </a:rPr>
                        <a:t>      ppm (mg/L)</a:t>
                      </a:r>
                      <a:endParaRPr lang="en-PH" sz="1800" dirty="0">
                        <a:effectLst/>
                      </a:endParaRPr>
                    </a:p>
                  </a:txBody>
                  <a:tcPr marL="55059" marR="55059" marT="0" marB="0"/>
                </a:tc>
                <a:tc>
                  <a:txBody>
                    <a:bodyPr/>
                    <a:lstStyle/>
                    <a:p>
                      <a:pPr marL="342900" lvl="0" indent="-342900">
                        <a:lnSpc>
                          <a:spcPct val="107000"/>
                        </a:lnSpc>
                        <a:spcAft>
                          <a:spcPts val="800"/>
                        </a:spcAft>
                        <a:buFont typeface="+mj-lt"/>
                        <a:buAutoNum type="arabicPeriod"/>
                        <a:tabLst>
                          <a:tab pos="514350" algn="l"/>
                        </a:tabLst>
                      </a:pPr>
                      <a:r>
                        <a:rPr lang="en-US" sz="1800" dirty="0">
                          <a:effectLst/>
                        </a:rPr>
                        <a:t>Turn on the system.</a:t>
                      </a:r>
                    </a:p>
                    <a:p>
                      <a:pPr marL="342900" lvl="0" indent="-342900">
                        <a:lnSpc>
                          <a:spcPct val="107000"/>
                        </a:lnSpc>
                        <a:spcAft>
                          <a:spcPts val="800"/>
                        </a:spcAft>
                        <a:buFont typeface="+mj-lt"/>
                        <a:buAutoNum type="arabicPeriod"/>
                        <a:tabLst>
                          <a:tab pos="514350" algn="l"/>
                        </a:tabLst>
                      </a:pPr>
                      <a:r>
                        <a:rPr lang="en-US" sz="1800" dirty="0">
                          <a:effectLst/>
                        </a:rPr>
                        <a:t>Drop 3-4mL of Phosphoric Acid to the water</a:t>
                      </a:r>
                    </a:p>
                    <a:p>
                      <a:pPr marL="342900" lvl="0" indent="-342900">
                        <a:lnSpc>
                          <a:spcPct val="107000"/>
                        </a:lnSpc>
                        <a:spcAft>
                          <a:spcPts val="800"/>
                        </a:spcAft>
                        <a:buFont typeface="+mj-lt"/>
                        <a:buAutoNum type="arabicPeriod"/>
                        <a:tabLst>
                          <a:tab pos="514350" algn="l"/>
                        </a:tabLst>
                      </a:pPr>
                      <a:r>
                        <a:rPr lang="en-US" sz="1800" dirty="0">
                          <a:effectLst/>
                        </a:rPr>
                        <a:t>Observe System Behavior</a:t>
                      </a:r>
                      <a:endParaRPr lang="en-PH" sz="1800" dirty="0">
                        <a:effectLst/>
                      </a:endParaRPr>
                    </a:p>
                  </a:txBody>
                  <a:tcPr marL="55059" marR="55059" marT="0" marB="0"/>
                </a:tc>
                <a:tc>
                  <a:txBody>
                    <a:bodyPr/>
                    <a:lstStyle/>
                    <a:p>
                      <a:pPr marL="457200">
                        <a:lnSpc>
                          <a:spcPct val="107000"/>
                        </a:lnSpc>
                        <a:spcAft>
                          <a:spcPts val="800"/>
                        </a:spcAft>
                        <a:tabLst>
                          <a:tab pos="514350" algn="l"/>
                        </a:tabLst>
                      </a:pPr>
                      <a:r>
                        <a:rPr lang="en-US" sz="1800" dirty="0">
                          <a:effectLst/>
                        </a:rPr>
                        <a:t> </a:t>
                      </a:r>
                      <a:endParaRPr lang="en-PH" sz="1800" dirty="0">
                        <a:effectLst/>
                      </a:endParaRPr>
                    </a:p>
                    <a:p>
                      <a:pPr>
                        <a:lnSpc>
                          <a:spcPct val="107000"/>
                        </a:lnSpc>
                        <a:spcAft>
                          <a:spcPts val="800"/>
                        </a:spcAft>
                        <a:tabLst>
                          <a:tab pos="514350" algn="l"/>
                        </a:tabLst>
                      </a:pPr>
                      <a:r>
                        <a:rPr lang="en-US" sz="1800" dirty="0">
                          <a:effectLst/>
                        </a:rPr>
                        <a:t>The LCD screen will display “Dangerous” on water state and pumps will be turned on accordingly to flush out and neutralize water level immediately.</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extLst>
                  <a:ext uri="{0D108BD9-81ED-4DB2-BD59-A6C34878D82A}">
                    <a16:rowId xmlns:a16="http://schemas.microsoft.com/office/drawing/2014/main" val="2942214192"/>
                  </a:ext>
                </a:extLst>
              </a:tr>
            </a:tbl>
          </a:graphicData>
        </a:graphic>
      </p:graphicFrame>
      <p:sp>
        <p:nvSpPr>
          <p:cNvPr id="13" name="Rectangle 4">
            <a:extLst>
              <a:ext uri="{FF2B5EF4-FFF2-40B4-BE49-F238E27FC236}">
                <a16:creationId xmlns:a16="http://schemas.microsoft.com/office/drawing/2014/main" id="{A074EAE5-EC65-4635-8599-5F43D08A36FC}"/>
              </a:ext>
            </a:extLst>
          </p:cNvPr>
          <p:cNvSpPr>
            <a:spLocks noChangeArrowheads="1"/>
          </p:cNvSpPr>
          <p:nvPr/>
        </p:nvSpPr>
        <p:spPr bwMode="auto">
          <a:xfrm>
            <a:off x="402663" y="1570846"/>
            <a:ext cx="874133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4350" algn="l"/>
              </a:tabLst>
              <a:defRPr>
                <a:solidFill>
                  <a:schemeClr val="tx1"/>
                </a:solidFill>
                <a:latin typeface="Arial" panose="020B0604020202020204" pitchFamily="34" charset="0"/>
              </a:defRPr>
            </a:lvl1pPr>
            <a:lvl2pPr eaLnBrk="0" fontAlgn="base" hangingPunct="0">
              <a:spcBef>
                <a:spcPct val="0"/>
              </a:spcBef>
              <a:spcAft>
                <a:spcPct val="0"/>
              </a:spcAft>
              <a:tabLst>
                <a:tab pos="514350" algn="l"/>
              </a:tabLst>
              <a:defRPr>
                <a:solidFill>
                  <a:schemeClr val="tx1"/>
                </a:solidFill>
                <a:latin typeface="Arial" panose="020B0604020202020204" pitchFamily="34" charset="0"/>
              </a:defRPr>
            </a:lvl2pPr>
            <a:lvl3pPr eaLnBrk="0" fontAlgn="base" hangingPunct="0">
              <a:spcBef>
                <a:spcPct val="0"/>
              </a:spcBef>
              <a:spcAft>
                <a:spcPct val="0"/>
              </a:spcAft>
              <a:tabLst>
                <a:tab pos="514350" algn="l"/>
              </a:tabLst>
              <a:defRPr>
                <a:solidFill>
                  <a:schemeClr val="tx1"/>
                </a:solidFill>
                <a:latin typeface="Arial" panose="020B0604020202020204" pitchFamily="34" charset="0"/>
              </a:defRPr>
            </a:lvl3pPr>
            <a:lvl4pPr eaLnBrk="0" fontAlgn="base" hangingPunct="0">
              <a:spcBef>
                <a:spcPct val="0"/>
              </a:spcBef>
              <a:spcAft>
                <a:spcPct val="0"/>
              </a:spcAft>
              <a:tabLst>
                <a:tab pos="514350" algn="l"/>
              </a:tabLst>
              <a:defRPr>
                <a:solidFill>
                  <a:schemeClr val="tx1"/>
                </a:solidFill>
                <a:latin typeface="Arial" panose="020B0604020202020204" pitchFamily="34" charset="0"/>
              </a:defRPr>
            </a:lvl4pPr>
            <a:lvl5pPr eaLnBrk="0" fontAlgn="base" hangingPunct="0">
              <a:spcBef>
                <a:spcPct val="0"/>
              </a:spcBef>
              <a:spcAft>
                <a:spcPct val="0"/>
              </a:spcAft>
              <a:tabLst>
                <a:tab pos="514350" algn="l"/>
              </a:tabLst>
              <a:defRPr>
                <a:solidFill>
                  <a:schemeClr val="tx1"/>
                </a:solidFill>
                <a:latin typeface="Arial" panose="020B0604020202020204" pitchFamily="34" charset="0"/>
              </a:defRPr>
            </a:lvl5pPr>
            <a:lvl6pPr eaLnBrk="0" fontAlgn="base" hangingPunct="0">
              <a:spcBef>
                <a:spcPct val="0"/>
              </a:spcBef>
              <a:spcAft>
                <a:spcPct val="0"/>
              </a:spcAft>
              <a:tabLst>
                <a:tab pos="514350" algn="l"/>
              </a:tabLst>
              <a:defRPr>
                <a:solidFill>
                  <a:schemeClr val="tx1"/>
                </a:solidFill>
                <a:latin typeface="Arial" panose="020B0604020202020204" pitchFamily="34" charset="0"/>
              </a:defRPr>
            </a:lvl6pPr>
            <a:lvl7pPr eaLnBrk="0" fontAlgn="base" hangingPunct="0">
              <a:spcBef>
                <a:spcPct val="0"/>
              </a:spcBef>
              <a:spcAft>
                <a:spcPct val="0"/>
              </a:spcAft>
              <a:tabLst>
                <a:tab pos="514350" algn="l"/>
              </a:tabLst>
              <a:defRPr>
                <a:solidFill>
                  <a:schemeClr val="tx1"/>
                </a:solidFill>
                <a:latin typeface="Arial" panose="020B0604020202020204" pitchFamily="34" charset="0"/>
              </a:defRPr>
            </a:lvl7pPr>
            <a:lvl8pPr eaLnBrk="0" fontAlgn="base" hangingPunct="0">
              <a:spcBef>
                <a:spcPct val="0"/>
              </a:spcBef>
              <a:spcAft>
                <a:spcPct val="0"/>
              </a:spcAft>
              <a:tabLst>
                <a:tab pos="514350" algn="l"/>
              </a:tabLst>
              <a:defRPr>
                <a:solidFill>
                  <a:schemeClr val="tx1"/>
                </a:solidFill>
                <a:latin typeface="Arial" panose="020B0604020202020204" pitchFamily="34" charset="0"/>
              </a:defRPr>
            </a:lvl8pPr>
            <a:lvl9pPr eaLnBrk="0" fontAlgn="base" hangingPunct="0">
              <a:spcBef>
                <a:spcPct val="0"/>
              </a:spcBef>
              <a:spcAft>
                <a:spcPct val="0"/>
              </a:spcAft>
              <a:tabLst>
                <a:tab pos="514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4350" algn="l"/>
              </a:tabLst>
            </a:pPr>
            <a:r>
              <a:rPr kumimoji="0" lang="en-US" altLang="en-US" sz="2300" b="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Arial" panose="020B0604020202020204" pitchFamily="34" charset="0"/>
              </a:rPr>
              <a:t>The following table shows the testing procedures on the Hydroponics Water Maintenance system in terms of accuracy:</a:t>
            </a:r>
            <a:endParaRPr kumimoji="0" lang="en-PH" altLang="en-US" sz="2300" b="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70136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229600" cy="762000"/>
          </a:xfrm>
        </p:spPr>
        <p:txBody>
          <a:bodyPr/>
          <a:lstStyle/>
          <a:p>
            <a:pPr algn="l"/>
            <a:r>
              <a:rPr lang="en-US" u="sng"/>
              <a:t>Researcher’s Profile</a:t>
            </a:r>
          </a:p>
        </p:txBody>
      </p:sp>
      <p:sp>
        <p:nvSpPr>
          <p:cNvPr id="8" name="Rectangle 7">
            <a:extLst>
              <a:ext uri="{FF2B5EF4-FFF2-40B4-BE49-F238E27FC236}">
                <a16:creationId xmlns:a16="http://schemas.microsoft.com/office/drawing/2014/main" id="{3241121C-814A-496C-A341-869DC8C9DA19}"/>
              </a:ext>
            </a:extLst>
          </p:cNvPr>
          <p:cNvSpPr/>
          <p:nvPr/>
        </p:nvSpPr>
        <p:spPr>
          <a:xfrm>
            <a:off x="1916528" y="1794168"/>
            <a:ext cx="3772188"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rPr>
              <a:t>ALEXANDRA JULIAN DE GUZMAN</a:t>
            </a:r>
          </a:p>
        </p:txBody>
      </p:sp>
      <p:sp>
        <p:nvSpPr>
          <p:cNvPr id="9" name="Rectangle 8">
            <a:extLst>
              <a:ext uri="{FF2B5EF4-FFF2-40B4-BE49-F238E27FC236}">
                <a16:creationId xmlns:a16="http://schemas.microsoft.com/office/drawing/2014/main" id="{28F3FDCC-F338-49EE-BA3C-9E251E984214}"/>
              </a:ext>
            </a:extLst>
          </p:cNvPr>
          <p:cNvSpPr/>
          <p:nvPr/>
        </p:nvSpPr>
        <p:spPr>
          <a:xfrm>
            <a:off x="1916528" y="2168187"/>
            <a:ext cx="6048451" cy="338554"/>
          </a:xfrm>
          <a:prstGeom prst="rect">
            <a:avLst/>
          </a:prstGeom>
          <a:noFill/>
        </p:spPr>
        <p:txBody>
          <a:bodyPr wrap="squar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Blk 31 Lt 22 </a:t>
            </a:r>
            <a:r>
              <a:rPr lang="en-US" sz="1600" cap="none" spc="0" dirty="0" err="1">
                <a:ln w="0"/>
                <a:solidFill>
                  <a:schemeClr val="tx1"/>
                </a:solidFill>
                <a:effectLst>
                  <a:outerShdw blurRad="38100" dist="19050" dir="2700000" algn="tl" rotWithShape="0">
                    <a:schemeClr val="dk1">
                      <a:alpha val="40000"/>
                    </a:schemeClr>
                  </a:outerShdw>
                </a:effectLst>
              </a:rPr>
              <a:t>Milkworth</a:t>
            </a:r>
            <a:r>
              <a:rPr lang="en-US" sz="1600" cap="none" spc="0" dirty="0">
                <a:ln w="0"/>
                <a:solidFill>
                  <a:schemeClr val="tx1"/>
                </a:solidFill>
                <a:effectLst>
                  <a:outerShdw blurRad="38100" dist="19050" dir="2700000" algn="tl" rotWithShape="0">
                    <a:schemeClr val="dk1">
                      <a:alpha val="40000"/>
                    </a:schemeClr>
                  </a:outerShdw>
                </a:effectLst>
              </a:rPr>
              <a:t> St. </a:t>
            </a:r>
            <a:r>
              <a:rPr lang="en-US" sz="1600" cap="none" spc="0" dirty="0" err="1">
                <a:ln w="0"/>
                <a:solidFill>
                  <a:schemeClr val="tx1"/>
                </a:solidFill>
                <a:effectLst>
                  <a:outerShdw blurRad="38100" dist="19050" dir="2700000" algn="tl" rotWithShape="0">
                    <a:schemeClr val="dk1">
                      <a:alpha val="40000"/>
                    </a:schemeClr>
                  </a:outerShdw>
                </a:effectLst>
              </a:rPr>
              <a:t>Primarosa</a:t>
            </a:r>
            <a:r>
              <a:rPr lang="en-US" sz="1600" cap="none" spc="0" dirty="0">
                <a:ln w="0"/>
                <a:solidFill>
                  <a:schemeClr val="tx1"/>
                </a:solidFill>
                <a:effectLst>
                  <a:outerShdw blurRad="38100" dist="19050" dir="2700000" algn="tl" rotWithShape="0">
                    <a:schemeClr val="dk1">
                      <a:alpha val="40000"/>
                    </a:schemeClr>
                  </a:outerShdw>
                </a:effectLst>
              </a:rPr>
              <a:t> Subdivision Barangay </a:t>
            </a:r>
            <a:r>
              <a:rPr lang="en-US" sz="1600" cap="none" spc="0" dirty="0" err="1">
                <a:ln w="0"/>
                <a:solidFill>
                  <a:schemeClr val="tx1"/>
                </a:solidFill>
                <a:effectLst>
                  <a:outerShdw blurRad="38100" dist="19050" dir="2700000" algn="tl" rotWithShape="0">
                    <a:schemeClr val="dk1">
                      <a:alpha val="40000"/>
                    </a:schemeClr>
                  </a:outerShdw>
                </a:effectLst>
              </a:rPr>
              <a:t>Mambog</a:t>
            </a:r>
            <a:r>
              <a:rPr lang="en-US" sz="1600" cap="none" spc="0" dirty="0">
                <a:ln w="0"/>
                <a:solidFill>
                  <a:schemeClr val="tx1"/>
                </a:solidFill>
                <a:effectLst>
                  <a:outerShdw blurRad="38100" dist="19050" dir="2700000" algn="tl" rotWithShape="0">
                    <a:schemeClr val="dk1">
                      <a:alpha val="40000"/>
                    </a:schemeClr>
                  </a:outerShdw>
                </a:effectLst>
              </a:rPr>
              <a:t> 3, </a:t>
            </a:r>
          </a:p>
        </p:txBody>
      </p:sp>
      <p:sp>
        <p:nvSpPr>
          <p:cNvPr id="10" name="Rectangle 9">
            <a:extLst>
              <a:ext uri="{FF2B5EF4-FFF2-40B4-BE49-F238E27FC236}">
                <a16:creationId xmlns:a16="http://schemas.microsoft.com/office/drawing/2014/main" id="{5952C808-DD82-4834-813E-B033CA5F9BC4}"/>
              </a:ext>
            </a:extLst>
          </p:cNvPr>
          <p:cNvSpPr/>
          <p:nvPr/>
        </p:nvSpPr>
        <p:spPr>
          <a:xfrm>
            <a:off x="1967443" y="2462893"/>
            <a:ext cx="1361976"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Bacoor, Cavite</a:t>
            </a:r>
          </a:p>
        </p:txBody>
      </p:sp>
      <p:sp>
        <p:nvSpPr>
          <p:cNvPr id="11" name="Rectangle 10">
            <a:extLst>
              <a:ext uri="{FF2B5EF4-FFF2-40B4-BE49-F238E27FC236}">
                <a16:creationId xmlns:a16="http://schemas.microsoft.com/office/drawing/2014/main" id="{9C19AC40-4A3E-4BFC-8D68-57E60EC1923D}"/>
              </a:ext>
            </a:extLst>
          </p:cNvPr>
          <p:cNvSpPr/>
          <p:nvPr/>
        </p:nvSpPr>
        <p:spPr>
          <a:xfrm>
            <a:off x="1967443" y="3047757"/>
            <a:ext cx="2230098"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alex.dg0815@gmail.com</a:t>
            </a:r>
          </a:p>
        </p:txBody>
      </p:sp>
      <p:sp>
        <p:nvSpPr>
          <p:cNvPr id="12" name="Rectangle 11">
            <a:extLst>
              <a:ext uri="{FF2B5EF4-FFF2-40B4-BE49-F238E27FC236}">
                <a16:creationId xmlns:a16="http://schemas.microsoft.com/office/drawing/2014/main" id="{F0D3800E-8743-4BB5-80A0-A25E2B7852C3}"/>
              </a:ext>
            </a:extLst>
          </p:cNvPr>
          <p:cNvSpPr/>
          <p:nvPr/>
        </p:nvSpPr>
        <p:spPr>
          <a:xfrm>
            <a:off x="318863" y="3321665"/>
            <a:ext cx="611065"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Skills</a:t>
            </a:r>
          </a:p>
        </p:txBody>
      </p:sp>
      <p:sp>
        <p:nvSpPr>
          <p:cNvPr id="13" name="Rectangle 12">
            <a:extLst>
              <a:ext uri="{FF2B5EF4-FFF2-40B4-BE49-F238E27FC236}">
                <a16:creationId xmlns:a16="http://schemas.microsoft.com/office/drawing/2014/main" id="{63D12C42-FE22-476F-8383-AFF7CD1215CB}"/>
              </a:ext>
            </a:extLst>
          </p:cNvPr>
          <p:cNvSpPr/>
          <p:nvPr/>
        </p:nvSpPr>
        <p:spPr>
          <a:xfrm>
            <a:off x="427238" y="3574591"/>
            <a:ext cx="8503698"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C, C++, Java, MySQL, MongoDB, HTML, CSS, PHP, Node.js, JavaScript, and Arduino.</a:t>
            </a:r>
          </a:p>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editing creative materials and videos</a:t>
            </a:r>
          </a:p>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using Microsoft software.</a:t>
            </a:r>
          </a:p>
        </p:txBody>
      </p:sp>
      <p:sp>
        <p:nvSpPr>
          <p:cNvPr id="14" name="Rectangle 13">
            <a:extLst>
              <a:ext uri="{FF2B5EF4-FFF2-40B4-BE49-F238E27FC236}">
                <a16:creationId xmlns:a16="http://schemas.microsoft.com/office/drawing/2014/main" id="{F992BB6F-5010-4237-BA97-34BAC2C11334}"/>
              </a:ext>
            </a:extLst>
          </p:cNvPr>
          <p:cNvSpPr/>
          <p:nvPr/>
        </p:nvSpPr>
        <p:spPr>
          <a:xfrm>
            <a:off x="427238" y="4732057"/>
            <a:ext cx="1369991"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Projects Done</a:t>
            </a:r>
          </a:p>
        </p:txBody>
      </p:sp>
      <p:sp>
        <p:nvSpPr>
          <p:cNvPr id="15" name="Rectangle 14">
            <a:extLst>
              <a:ext uri="{FF2B5EF4-FFF2-40B4-BE49-F238E27FC236}">
                <a16:creationId xmlns:a16="http://schemas.microsoft.com/office/drawing/2014/main" id="{BB141FCD-0090-42A0-8942-94C0523DB560}"/>
              </a:ext>
            </a:extLst>
          </p:cNvPr>
          <p:cNvSpPr/>
          <p:nvPr/>
        </p:nvSpPr>
        <p:spPr>
          <a:xfrm>
            <a:off x="427238" y="5099575"/>
            <a:ext cx="5076917" cy="830997"/>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E-Commerce Platform with Augmented Reality</a:t>
            </a:r>
            <a:r>
              <a:rPr lang="en-US" sz="1600" dirty="0">
                <a:ln w="0"/>
                <a:effectLst>
                  <a:outerShdw blurRad="38100" dist="19050" dir="2700000" algn="tl" rotWithShape="0">
                    <a:schemeClr val="dk1">
                      <a:alpha val="40000"/>
                    </a:schemeClr>
                  </a:outerShdw>
                </a:effectLst>
              </a:rPr>
              <a:t>      </a:t>
            </a:r>
            <a:r>
              <a:rPr lang="en-US" sz="1600" cap="none" spc="0" dirty="0">
                <a:ln w="0"/>
                <a:solidFill>
                  <a:schemeClr val="tx1"/>
                </a:solidFill>
                <a:effectLst>
                  <a:outerShdw blurRad="38100" dist="19050" dir="2700000" algn="tl" rotWithShape="0">
                    <a:schemeClr val="dk1">
                      <a:alpha val="40000"/>
                    </a:schemeClr>
                  </a:outerShdw>
                </a:effectLst>
              </a:rPr>
              <a:t>Developer</a:t>
            </a:r>
          </a:p>
          <a:p>
            <a:r>
              <a:rPr lang="en-US" sz="1600" dirty="0">
                <a:ln w="0"/>
                <a:effectLst>
                  <a:outerShdw blurRad="38100" dist="19050" dir="2700000" algn="tl" rotWithShape="0">
                    <a:schemeClr val="dk1">
                      <a:alpha val="40000"/>
                    </a:schemeClr>
                  </a:outerShdw>
                </a:effectLst>
              </a:rPr>
              <a:t>      </a:t>
            </a:r>
            <a:r>
              <a:rPr lang="pt-BR" sz="1600" dirty="0">
                <a:ln w="0"/>
                <a:effectLst>
                  <a:outerShdw blurRad="38100" dist="19050" dir="2700000" algn="tl" rotWithShape="0">
                    <a:schemeClr val="dk1">
                      <a:alpha val="40000"/>
                    </a:schemeClr>
                  </a:outerShdw>
                </a:effectLst>
              </a:rPr>
              <a:t>Mar 2022 – Aug 2022</a:t>
            </a:r>
            <a:endParaRPr lang="en-US" sz="160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B56B1BA9-AB9E-4380-86AB-E9AA818DEA84}"/>
              </a:ext>
            </a:extLst>
          </p:cNvPr>
          <p:cNvSpPr/>
          <p:nvPr/>
        </p:nvSpPr>
        <p:spPr>
          <a:xfrm>
            <a:off x="4850906" y="5118042"/>
            <a:ext cx="4293093"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Simulation and Analysis of Alabang- Zapote Road Traffic Flow</a:t>
            </a:r>
          </a:p>
          <a:p>
            <a:r>
              <a:rPr lang="en-US" sz="1600" cap="none" spc="0" dirty="0">
                <a:ln w="0"/>
                <a:solidFill>
                  <a:schemeClr val="tx1"/>
                </a:solidFill>
                <a:effectLst>
                  <a:outerShdw blurRad="38100" dist="19050" dir="2700000" algn="tl" rotWithShape="0">
                    <a:schemeClr val="dk1">
                      <a:alpha val="40000"/>
                    </a:schemeClr>
                  </a:outerShdw>
                </a:effectLst>
              </a:rPr>
              <a:t>      Developer</a:t>
            </a:r>
          </a:p>
          <a:p>
            <a:r>
              <a:rPr lang="en-US" sz="1600" dirty="0">
                <a:ln w="0"/>
                <a:effectLst>
                  <a:outerShdw blurRad="38100" dist="19050" dir="2700000" algn="tl" rotWithShape="0">
                    <a:schemeClr val="dk1">
                      <a:alpha val="40000"/>
                    </a:schemeClr>
                  </a:outerShdw>
                </a:effectLst>
              </a:rPr>
              <a:t>      </a:t>
            </a:r>
            <a:r>
              <a:rPr lang="pt-BR" sz="1600" cap="none" spc="0" dirty="0">
                <a:ln w="0"/>
                <a:solidFill>
                  <a:schemeClr val="tx1"/>
                </a:solidFill>
                <a:effectLst>
                  <a:outerShdw blurRad="38100" dist="19050" dir="2700000" algn="tl" rotWithShape="0">
                    <a:schemeClr val="dk1">
                      <a:alpha val="40000"/>
                    </a:schemeClr>
                  </a:outerShdw>
                </a:effectLst>
              </a:rPr>
              <a:t>Mar 2022 – Aug 2022</a:t>
            </a:r>
            <a:endParaRPr lang="en-US" sz="160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BDFF22B8-F875-46A8-A4B8-2363F7A762BE}"/>
              </a:ext>
            </a:extLst>
          </p:cNvPr>
          <p:cNvSpPr/>
          <p:nvPr/>
        </p:nvSpPr>
        <p:spPr>
          <a:xfrm>
            <a:off x="1998605" y="2753051"/>
            <a:ext cx="1330814" cy="338554"/>
          </a:xfrm>
          <a:prstGeom prst="rect">
            <a:avLst/>
          </a:prstGeom>
          <a:noFill/>
        </p:spPr>
        <p:txBody>
          <a:bodyPr wrap="none" lIns="91440" tIns="45720" rIns="91440" bIns="45720">
            <a:spAutoFit/>
          </a:bodyPr>
          <a:lstStyle/>
          <a:p>
            <a:pPr algn="ctr"/>
            <a:r>
              <a:rPr lang="en-US" sz="1600" b="0" i="0" dirty="0">
                <a:solidFill>
                  <a:srgbClr val="050505"/>
                </a:solidFill>
                <a:effectLst>
                  <a:outerShdw blurRad="38100" dist="38100" dir="2700000" algn="tl">
                    <a:srgbClr val="000000">
                      <a:alpha val="43137"/>
                    </a:srgbClr>
                  </a:outerShdw>
                </a:effectLst>
                <a:latin typeface="+mj-lt"/>
              </a:rPr>
              <a:t>09052322292</a:t>
            </a:r>
            <a:endParaRPr lang="en-US" sz="1600" cap="none" spc="0" dirty="0">
              <a:ln w="0"/>
              <a:solidFill>
                <a:schemeClr val="tx1"/>
              </a:solidFill>
              <a:effectLst>
                <a:outerShdw blurRad="38100" dist="38100" dir="2700000" algn="tl">
                  <a:srgbClr val="000000">
                    <a:alpha val="43137"/>
                  </a:srgbClr>
                </a:outerShdw>
              </a:effectLst>
              <a:latin typeface="+mj-lt"/>
            </a:endParaRPr>
          </a:p>
        </p:txBody>
      </p:sp>
      <p:pic>
        <p:nvPicPr>
          <p:cNvPr id="18" name="Picture 17" descr="No description available.">
            <a:extLst>
              <a:ext uri="{FF2B5EF4-FFF2-40B4-BE49-F238E27FC236}">
                <a16:creationId xmlns:a16="http://schemas.microsoft.com/office/drawing/2014/main" id="{E4B61648-DA8E-4E66-8751-85F91A309A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076" y="1916228"/>
            <a:ext cx="1330813" cy="1398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659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066800"/>
            <a:ext cx="9144000" cy="533400"/>
          </a:xfrm>
        </p:spPr>
        <p:txBody>
          <a:bodyPr>
            <a:normAutofit fontScale="90000"/>
          </a:bodyPr>
          <a:lstStyle/>
          <a:p>
            <a:pPr algn="l"/>
            <a:r>
              <a:rPr lang="en-US" u="sng"/>
              <a:t>Operation and Testing Procedure</a:t>
            </a:r>
          </a:p>
        </p:txBody>
      </p:sp>
      <p:graphicFrame>
        <p:nvGraphicFramePr>
          <p:cNvPr id="12" name="Table 11">
            <a:extLst>
              <a:ext uri="{FF2B5EF4-FFF2-40B4-BE49-F238E27FC236}">
                <a16:creationId xmlns:a16="http://schemas.microsoft.com/office/drawing/2014/main" id="{5656F14E-622F-4136-A1B5-4D00FEBCE43E}"/>
              </a:ext>
            </a:extLst>
          </p:cNvPr>
          <p:cNvGraphicFramePr>
            <a:graphicFrameLocks noGrp="1"/>
          </p:cNvGraphicFramePr>
          <p:nvPr>
            <p:extLst>
              <p:ext uri="{D42A27DB-BD31-4B8C-83A1-F6EECF244321}">
                <p14:modId xmlns:p14="http://schemas.microsoft.com/office/powerpoint/2010/main" val="2771924700"/>
              </p:ext>
            </p:extLst>
          </p:nvPr>
        </p:nvGraphicFramePr>
        <p:xfrm>
          <a:off x="544705" y="2371065"/>
          <a:ext cx="8290603" cy="4443096"/>
        </p:xfrm>
        <a:graphic>
          <a:graphicData uri="http://schemas.openxmlformats.org/drawingml/2006/table">
            <a:tbl>
              <a:tblPr firstRow="1" firstCol="1" bandRow="1">
                <a:tableStyleId>{5C22544A-7EE6-4342-B048-85BDC9FD1C3A}</a:tableStyleId>
              </a:tblPr>
              <a:tblGrid>
                <a:gridCol w="1261768">
                  <a:extLst>
                    <a:ext uri="{9D8B030D-6E8A-4147-A177-3AD203B41FA5}">
                      <a16:colId xmlns:a16="http://schemas.microsoft.com/office/drawing/2014/main" val="1916911692"/>
                    </a:ext>
                  </a:extLst>
                </a:gridCol>
                <a:gridCol w="2519134">
                  <a:extLst>
                    <a:ext uri="{9D8B030D-6E8A-4147-A177-3AD203B41FA5}">
                      <a16:colId xmlns:a16="http://schemas.microsoft.com/office/drawing/2014/main" val="4065531188"/>
                    </a:ext>
                  </a:extLst>
                </a:gridCol>
                <a:gridCol w="2355031">
                  <a:extLst>
                    <a:ext uri="{9D8B030D-6E8A-4147-A177-3AD203B41FA5}">
                      <a16:colId xmlns:a16="http://schemas.microsoft.com/office/drawing/2014/main" val="918652149"/>
                    </a:ext>
                  </a:extLst>
                </a:gridCol>
                <a:gridCol w="2154670">
                  <a:extLst>
                    <a:ext uri="{9D8B030D-6E8A-4147-A177-3AD203B41FA5}">
                      <a16:colId xmlns:a16="http://schemas.microsoft.com/office/drawing/2014/main" val="3954399515"/>
                    </a:ext>
                  </a:extLst>
                </a:gridCol>
              </a:tblGrid>
              <a:tr h="425363">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Water Status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Phosphate levels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Steps to be Taken</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Expected Output</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extLst>
                  <a:ext uri="{0D108BD9-81ED-4DB2-BD59-A6C34878D82A}">
                    <a16:rowId xmlns:a16="http://schemas.microsoft.com/office/drawing/2014/main" val="190782214"/>
                  </a:ext>
                </a:extLst>
              </a:tr>
              <a:tr h="3254187">
                <a:tc>
                  <a:txBody>
                    <a:bodyPr/>
                    <a:lstStyle/>
                    <a:p>
                      <a:r>
                        <a:rPr lang="en-PH" sz="1800" b="1" kern="1200" dirty="0">
                          <a:solidFill>
                            <a:schemeClr val="lt1"/>
                          </a:solidFill>
                          <a:effectLst/>
                          <a:latin typeface="+mn-lt"/>
                          <a:ea typeface="+mn-ea"/>
                          <a:cs typeface="+mn-cs"/>
                        </a:rPr>
                        <a:t>Tolerable</a:t>
                      </a:r>
                      <a:endParaRPr lang="en-US" sz="1800" b="1" kern="1200" dirty="0">
                        <a:solidFill>
                          <a:schemeClr val="lt1"/>
                        </a:solidFill>
                        <a:effectLst/>
                        <a:latin typeface="+mn-lt"/>
                        <a:ea typeface="+mn-ea"/>
                        <a:cs typeface="+mn-cs"/>
                      </a:endParaRPr>
                    </a:p>
                  </a:txBody>
                  <a:tcPr marL="55059" marR="55059" marT="0" marB="0" anchor="ctr"/>
                </a:tc>
                <a:tc>
                  <a:txBody>
                    <a:bodyPr/>
                    <a:lstStyle/>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r>
                        <a:rPr lang="en-US" sz="1800" dirty="0">
                          <a:effectLst/>
                        </a:rPr>
                        <a:t>    71-99 ppm </a:t>
                      </a:r>
                    </a:p>
                    <a:p>
                      <a:pPr marL="457200" lvl="1" indent="0">
                        <a:lnSpc>
                          <a:spcPct val="30000"/>
                        </a:lnSpc>
                        <a:spcBef>
                          <a:spcPts val="600"/>
                        </a:spcBef>
                        <a:spcAft>
                          <a:spcPts val="800"/>
                        </a:spcAft>
                        <a:buFont typeface="+mj-lt"/>
                        <a:buNone/>
                        <a:tabLst>
                          <a:tab pos="514350" algn="l"/>
                        </a:tabLst>
                      </a:pPr>
                      <a:r>
                        <a:rPr lang="en-US" sz="1800" dirty="0">
                          <a:effectLst/>
                        </a:rPr>
                        <a:t>    (mg/L)</a:t>
                      </a:r>
                    </a:p>
                  </a:txBody>
                  <a:tcPr marL="55059" marR="55059" marT="0" marB="0"/>
                </a:tc>
                <a:tc>
                  <a:txBody>
                    <a:bodyPr/>
                    <a:lstStyle/>
                    <a:p>
                      <a:pPr marL="342900" lvl="0" indent="-342900">
                        <a:lnSpc>
                          <a:spcPct val="107000"/>
                        </a:lnSpc>
                        <a:spcAft>
                          <a:spcPts val="800"/>
                        </a:spcAft>
                        <a:buFont typeface="+mj-lt"/>
                        <a:buAutoNum type="arabicPeriod"/>
                        <a:tabLst>
                          <a:tab pos="514350" algn="l"/>
                        </a:tabLst>
                      </a:pPr>
                      <a:r>
                        <a:rPr lang="en-US" sz="1800" dirty="0">
                          <a:effectLst/>
                        </a:rPr>
                        <a:t>Turn on the system.</a:t>
                      </a:r>
                    </a:p>
                    <a:p>
                      <a:pPr marL="342900" lvl="0" indent="-342900">
                        <a:lnSpc>
                          <a:spcPct val="107000"/>
                        </a:lnSpc>
                        <a:spcAft>
                          <a:spcPts val="800"/>
                        </a:spcAft>
                        <a:buFont typeface="+mj-lt"/>
                        <a:buAutoNum type="arabicPeriod"/>
                        <a:tabLst>
                          <a:tab pos="514350" algn="l"/>
                        </a:tabLst>
                      </a:pPr>
                      <a:r>
                        <a:rPr lang="en-US" sz="1800" dirty="0">
                          <a:effectLst/>
                        </a:rPr>
                        <a:t>Drop 1-2mL of Phosphoric Acid to the water</a:t>
                      </a:r>
                    </a:p>
                    <a:p>
                      <a:pPr marL="342900" lvl="0" indent="-342900">
                        <a:lnSpc>
                          <a:spcPct val="107000"/>
                        </a:lnSpc>
                        <a:spcAft>
                          <a:spcPts val="800"/>
                        </a:spcAft>
                        <a:buFont typeface="+mj-lt"/>
                        <a:buAutoNum type="arabicPeriod"/>
                        <a:tabLst>
                          <a:tab pos="514350" algn="l"/>
                        </a:tabLst>
                      </a:pPr>
                      <a:r>
                        <a:rPr lang="en-PH" sz="1800" kern="1200" dirty="0">
                          <a:solidFill>
                            <a:schemeClr val="dk1"/>
                          </a:solidFill>
                          <a:effectLst/>
                          <a:latin typeface="+mn-lt"/>
                          <a:ea typeface="+mn-ea"/>
                          <a:cs typeface="+mn-cs"/>
                        </a:rPr>
                        <a:t>Observe System behavior.</a:t>
                      </a:r>
                      <a:endParaRPr lang="en-PH" sz="1800" dirty="0">
                        <a:effectLst/>
                      </a:endParaRPr>
                    </a:p>
                  </a:txBody>
                  <a:tcPr marL="55059" marR="55059" marT="0" marB="0"/>
                </a:tc>
                <a:tc>
                  <a:txBody>
                    <a:bodyPr/>
                    <a:lstStyle/>
                    <a:p>
                      <a:pPr>
                        <a:lnSpc>
                          <a:spcPct val="107000"/>
                        </a:lnSpc>
                        <a:spcAft>
                          <a:spcPts val="800"/>
                        </a:spcAft>
                        <a:tabLst>
                          <a:tab pos="514350" algn="l"/>
                        </a:tabLst>
                      </a:pPr>
                      <a:r>
                        <a:rPr lang="en-PH" sz="1700" kern="1200" dirty="0">
                          <a:solidFill>
                            <a:schemeClr val="dk1"/>
                          </a:solidFill>
                          <a:effectLst/>
                          <a:latin typeface="+mn-lt"/>
                          <a:ea typeface="+mn-ea"/>
                          <a:cs typeface="+mn-cs"/>
                        </a:rPr>
                        <a:t>The LCD screen will display “Tolerable” on water state and pumps will be turned on accordingly to flush out and neutralize water level on a timed delay. If the delay ends and the water phosphate levels still remain the same, the pumps will be turned on accordingly to neutralize the water.</a:t>
                      </a:r>
                      <a:endParaRPr lang="en-PH" sz="17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extLst>
                  <a:ext uri="{0D108BD9-81ED-4DB2-BD59-A6C34878D82A}">
                    <a16:rowId xmlns:a16="http://schemas.microsoft.com/office/drawing/2014/main" val="2942214192"/>
                  </a:ext>
                </a:extLst>
              </a:tr>
            </a:tbl>
          </a:graphicData>
        </a:graphic>
      </p:graphicFrame>
      <p:sp>
        <p:nvSpPr>
          <p:cNvPr id="13" name="Rectangle 4">
            <a:extLst>
              <a:ext uri="{FF2B5EF4-FFF2-40B4-BE49-F238E27FC236}">
                <a16:creationId xmlns:a16="http://schemas.microsoft.com/office/drawing/2014/main" id="{A074EAE5-EC65-4635-8599-5F43D08A36FC}"/>
              </a:ext>
            </a:extLst>
          </p:cNvPr>
          <p:cNvSpPr>
            <a:spLocks noChangeArrowheads="1"/>
          </p:cNvSpPr>
          <p:nvPr/>
        </p:nvSpPr>
        <p:spPr bwMode="auto">
          <a:xfrm>
            <a:off x="402663" y="1570846"/>
            <a:ext cx="874133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4350" algn="l"/>
              </a:tabLst>
              <a:defRPr>
                <a:solidFill>
                  <a:schemeClr val="tx1"/>
                </a:solidFill>
                <a:latin typeface="Arial" panose="020B0604020202020204" pitchFamily="34" charset="0"/>
              </a:defRPr>
            </a:lvl1pPr>
            <a:lvl2pPr eaLnBrk="0" fontAlgn="base" hangingPunct="0">
              <a:spcBef>
                <a:spcPct val="0"/>
              </a:spcBef>
              <a:spcAft>
                <a:spcPct val="0"/>
              </a:spcAft>
              <a:tabLst>
                <a:tab pos="514350" algn="l"/>
              </a:tabLst>
              <a:defRPr>
                <a:solidFill>
                  <a:schemeClr val="tx1"/>
                </a:solidFill>
                <a:latin typeface="Arial" panose="020B0604020202020204" pitchFamily="34" charset="0"/>
              </a:defRPr>
            </a:lvl2pPr>
            <a:lvl3pPr eaLnBrk="0" fontAlgn="base" hangingPunct="0">
              <a:spcBef>
                <a:spcPct val="0"/>
              </a:spcBef>
              <a:spcAft>
                <a:spcPct val="0"/>
              </a:spcAft>
              <a:tabLst>
                <a:tab pos="514350" algn="l"/>
              </a:tabLst>
              <a:defRPr>
                <a:solidFill>
                  <a:schemeClr val="tx1"/>
                </a:solidFill>
                <a:latin typeface="Arial" panose="020B0604020202020204" pitchFamily="34" charset="0"/>
              </a:defRPr>
            </a:lvl3pPr>
            <a:lvl4pPr eaLnBrk="0" fontAlgn="base" hangingPunct="0">
              <a:spcBef>
                <a:spcPct val="0"/>
              </a:spcBef>
              <a:spcAft>
                <a:spcPct val="0"/>
              </a:spcAft>
              <a:tabLst>
                <a:tab pos="514350" algn="l"/>
              </a:tabLst>
              <a:defRPr>
                <a:solidFill>
                  <a:schemeClr val="tx1"/>
                </a:solidFill>
                <a:latin typeface="Arial" panose="020B0604020202020204" pitchFamily="34" charset="0"/>
              </a:defRPr>
            </a:lvl4pPr>
            <a:lvl5pPr eaLnBrk="0" fontAlgn="base" hangingPunct="0">
              <a:spcBef>
                <a:spcPct val="0"/>
              </a:spcBef>
              <a:spcAft>
                <a:spcPct val="0"/>
              </a:spcAft>
              <a:tabLst>
                <a:tab pos="514350" algn="l"/>
              </a:tabLst>
              <a:defRPr>
                <a:solidFill>
                  <a:schemeClr val="tx1"/>
                </a:solidFill>
                <a:latin typeface="Arial" panose="020B0604020202020204" pitchFamily="34" charset="0"/>
              </a:defRPr>
            </a:lvl5pPr>
            <a:lvl6pPr eaLnBrk="0" fontAlgn="base" hangingPunct="0">
              <a:spcBef>
                <a:spcPct val="0"/>
              </a:spcBef>
              <a:spcAft>
                <a:spcPct val="0"/>
              </a:spcAft>
              <a:tabLst>
                <a:tab pos="514350" algn="l"/>
              </a:tabLst>
              <a:defRPr>
                <a:solidFill>
                  <a:schemeClr val="tx1"/>
                </a:solidFill>
                <a:latin typeface="Arial" panose="020B0604020202020204" pitchFamily="34" charset="0"/>
              </a:defRPr>
            </a:lvl6pPr>
            <a:lvl7pPr eaLnBrk="0" fontAlgn="base" hangingPunct="0">
              <a:spcBef>
                <a:spcPct val="0"/>
              </a:spcBef>
              <a:spcAft>
                <a:spcPct val="0"/>
              </a:spcAft>
              <a:tabLst>
                <a:tab pos="514350" algn="l"/>
              </a:tabLst>
              <a:defRPr>
                <a:solidFill>
                  <a:schemeClr val="tx1"/>
                </a:solidFill>
                <a:latin typeface="Arial" panose="020B0604020202020204" pitchFamily="34" charset="0"/>
              </a:defRPr>
            </a:lvl7pPr>
            <a:lvl8pPr eaLnBrk="0" fontAlgn="base" hangingPunct="0">
              <a:spcBef>
                <a:spcPct val="0"/>
              </a:spcBef>
              <a:spcAft>
                <a:spcPct val="0"/>
              </a:spcAft>
              <a:tabLst>
                <a:tab pos="514350" algn="l"/>
              </a:tabLst>
              <a:defRPr>
                <a:solidFill>
                  <a:schemeClr val="tx1"/>
                </a:solidFill>
                <a:latin typeface="Arial" panose="020B0604020202020204" pitchFamily="34" charset="0"/>
              </a:defRPr>
            </a:lvl8pPr>
            <a:lvl9pPr eaLnBrk="0" fontAlgn="base" hangingPunct="0">
              <a:spcBef>
                <a:spcPct val="0"/>
              </a:spcBef>
              <a:spcAft>
                <a:spcPct val="0"/>
              </a:spcAft>
              <a:tabLst>
                <a:tab pos="514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4350" algn="l"/>
              </a:tabLst>
            </a:pPr>
            <a:r>
              <a:rPr kumimoji="0" lang="en-US" altLang="en-US" sz="2300" b="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Arial" panose="020B0604020202020204" pitchFamily="34" charset="0"/>
              </a:rPr>
              <a:t>The following table shows the testing procedures on the Hydroponics Water Maintenance system in terms of accuracy:</a:t>
            </a:r>
            <a:endParaRPr kumimoji="0" lang="en-PH" altLang="en-US" sz="2300" b="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944713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066800"/>
            <a:ext cx="9144000" cy="533400"/>
          </a:xfrm>
        </p:spPr>
        <p:txBody>
          <a:bodyPr>
            <a:normAutofit fontScale="90000"/>
          </a:bodyPr>
          <a:lstStyle/>
          <a:p>
            <a:pPr algn="l"/>
            <a:r>
              <a:rPr lang="en-US" u="sng"/>
              <a:t>Operation and Testing Procedure</a:t>
            </a:r>
          </a:p>
        </p:txBody>
      </p:sp>
      <p:graphicFrame>
        <p:nvGraphicFramePr>
          <p:cNvPr id="12" name="Table 11">
            <a:extLst>
              <a:ext uri="{FF2B5EF4-FFF2-40B4-BE49-F238E27FC236}">
                <a16:creationId xmlns:a16="http://schemas.microsoft.com/office/drawing/2014/main" id="{5656F14E-622F-4136-A1B5-4D00FEBCE43E}"/>
              </a:ext>
            </a:extLst>
          </p:cNvPr>
          <p:cNvGraphicFramePr>
            <a:graphicFrameLocks noGrp="1"/>
          </p:cNvGraphicFramePr>
          <p:nvPr>
            <p:extLst>
              <p:ext uri="{D42A27DB-BD31-4B8C-83A1-F6EECF244321}">
                <p14:modId xmlns:p14="http://schemas.microsoft.com/office/powerpoint/2010/main" val="2167633152"/>
              </p:ext>
            </p:extLst>
          </p:nvPr>
        </p:nvGraphicFramePr>
        <p:xfrm>
          <a:off x="544705" y="2371065"/>
          <a:ext cx="8290603" cy="3828164"/>
        </p:xfrm>
        <a:graphic>
          <a:graphicData uri="http://schemas.openxmlformats.org/drawingml/2006/table">
            <a:tbl>
              <a:tblPr firstRow="1" firstCol="1" bandRow="1">
                <a:tableStyleId>{5C22544A-7EE6-4342-B048-85BDC9FD1C3A}</a:tableStyleId>
              </a:tblPr>
              <a:tblGrid>
                <a:gridCol w="1261768">
                  <a:extLst>
                    <a:ext uri="{9D8B030D-6E8A-4147-A177-3AD203B41FA5}">
                      <a16:colId xmlns:a16="http://schemas.microsoft.com/office/drawing/2014/main" val="1916911692"/>
                    </a:ext>
                  </a:extLst>
                </a:gridCol>
                <a:gridCol w="2519134">
                  <a:extLst>
                    <a:ext uri="{9D8B030D-6E8A-4147-A177-3AD203B41FA5}">
                      <a16:colId xmlns:a16="http://schemas.microsoft.com/office/drawing/2014/main" val="4065531188"/>
                    </a:ext>
                  </a:extLst>
                </a:gridCol>
                <a:gridCol w="2355031">
                  <a:extLst>
                    <a:ext uri="{9D8B030D-6E8A-4147-A177-3AD203B41FA5}">
                      <a16:colId xmlns:a16="http://schemas.microsoft.com/office/drawing/2014/main" val="918652149"/>
                    </a:ext>
                  </a:extLst>
                </a:gridCol>
                <a:gridCol w="2154670">
                  <a:extLst>
                    <a:ext uri="{9D8B030D-6E8A-4147-A177-3AD203B41FA5}">
                      <a16:colId xmlns:a16="http://schemas.microsoft.com/office/drawing/2014/main" val="3954399515"/>
                    </a:ext>
                  </a:extLst>
                </a:gridCol>
              </a:tblGrid>
              <a:tr h="425363">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Water Status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Phosphate levels</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Steps to be Taken</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tc>
                  <a:txBody>
                    <a:bodyPr/>
                    <a:lstStyle/>
                    <a:p>
                      <a:pPr indent="-8890" algn="ctr">
                        <a:lnSpc>
                          <a:spcPct val="107000"/>
                        </a:lnSpc>
                        <a:spcBef>
                          <a:spcPts val="600"/>
                        </a:spcBef>
                        <a:spcAft>
                          <a:spcPts val="800"/>
                        </a:spcAft>
                      </a:pPr>
                      <a:r>
                        <a:rPr lang="en-PH" sz="1800" b="1" kern="1200" dirty="0">
                          <a:solidFill>
                            <a:schemeClr val="lt1"/>
                          </a:solidFill>
                          <a:effectLst/>
                          <a:latin typeface="+mn-lt"/>
                          <a:ea typeface="+mn-ea"/>
                          <a:cs typeface="+mn-cs"/>
                        </a:rPr>
                        <a:t>Expected Output</a:t>
                      </a:r>
                      <a:endParaRPr lang="en-PH" sz="1800" dirty="0">
                        <a:effectLst/>
                        <a:latin typeface="Calibri" panose="020F0502020204030204" pitchFamily="34" charset="0"/>
                        <a:ea typeface="Calibri" panose="020F0502020204030204" pitchFamily="34" charset="0"/>
                        <a:cs typeface="Arial" panose="020B0604020202020204" pitchFamily="34" charset="0"/>
                      </a:endParaRPr>
                    </a:p>
                  </a:txBody>
                  <a:tcPr marL="55059" marR="55059" marT="0" marB="0"/>
                </a:tc>
                <a:extLst>
                  <a:ext uri="{0D108BD9-81ED-4DB2-BD59-A6C34878D82A}">
                    <a16:rowId xmlns:a16="http://schemas.microsoft.com/office/drawing/2014/main" val="190782214"/>
                  </a:ext>
                </a:extLst>
              </a:tr>
              <a:tr h="3254187">
                <a:tc>
                  <a:txBody>
                    <a:bodyPr/>
                    <a:lstStyle/>
                    <a:p>
                      <a:r>
                        <a:rPr lang="en-PH" sz="1800" b="1" kern="1200" dirty="0">
                          <a:solidFill>
                            <a:schemeClr val="lt1"/>
                          </a:solidFill>
                          <a:effectLst/>
                          <a:latin typeface="+mn-lt"/>
                          <a:ea typeface="+mn-ea"/>
                          <a:cs typeface="+mn-cs"/>
                        </a:rPr>
                        <a:t>Neutral</a:t>
                      </a:r>
                      <a:endParaRPr lang="en-US" sz="1800" b="1" kern="1200" dirty="0">
                        <a:solidFill>
                          <a:schemeClr val="lt1"/>
                        </a:solidFill>
                        <a:effectLst/>
                        <a:latin typeface="+mn-lt"/>
                        <a:ea typeface="+mn-ea"/>
                        <a:cs typeface="+mn-cs"/>
                      </a:endParaRPr>
                    </a:p>
                  </a:txBody>
                  <a:tcPr marL="55059" marR="55059" marT="0" marB="0" anchor="ctr"/>
                </a:tc>
                <a:tc>
                  <a:txBody>
                    <a:bodyPr/>
                    <a:lstStyle/>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endParaRPr lang="en-US" sz="1800" dirty="0">
                        <a:effectLst/>
                      </a:endParaRPr>
                    </a:p>
                    <a:p>
                      <a:pPr marL="457200" lvl="1" indent="0">
                        <a:lnSpc>
                          <a:spcPct val="30000"/>
                        </a:lnSpc>
                        <a:spcBef>
                          <a:spcPts val="600"/>
                        </a:spcBef>
                        <a:spcAft>
                          <a:spcPts val="800"/>
                        </a:spcAft>
                        <a:buFont typeface="+mj-lt"/>
                        <a:buNone/>
                        <a:tabLst>
                          <a:tab pos="514350" algn="l"/>
                        </a:tabLst>
                      </a:pPr>
                      <a:r>
                        <a:rPr lang="en-PH" sz="1800" kern="1200" dirty="0">
                          <a:solidFill>
                            <a:schemeClr val="dk1"/>
                          </a:solidFill>
                          <a:effectLst/>
                          <a:latin typeface="+mn-lt"/>
                          <a:ea typeface="+mn-ea"/>
                          <a:cs typeface="+mn-cs"/>
                        </a:rPr>
                        <a:t>30 - 70 ppm </a:t>
                      </a:r>
                    </a:p>
                    <a:p>
                      <a:pPr marL="457200" lvl="1" indent="0">
                        <a:lnSpc>
                          <a:spcPct val="30000"/>
                        </a:lnSpc>
                        <a:spcBef>
                          <a:spcPts val="600"/>
                        </a:spcBef>
                        <a:spcAft>
                          <a:spcPts val="800"/>
                        </a:spcAft>
                        <a:buFont typeface="+mj-lt"/>
                        <a:buNone/>
                        <a:tabLst>
                          <a:tab pos="514350" algn="l"/>
                        </a:tabLst>
                      </a:pPr>
                      <a:r>
                        <a:rPr lang="en-PH" sz="1800" kern="1200" dirty="0">
                          <a:solidFill>
                            <a:schemeClr val="dk1"/>
                          </a:solidFill>
                          <a:effectLst/>
                          <a:latin typeface="+mn-lt"/>
                          <a:ea typeface="+mn-ea"/>
                          <a:cs typeface="+mn-cs"/>
                        </a:rPr>
                        <a:t>(mg/L)</a:t>
                      </a:r>
                      <a:endParaRPr lang="en-US" sz="1800" dirty="0">
                        <a:effectLst/>
                      </a:endParaRPr>
                    </a:p>
                  </a:txBody>
                  <a:tcPr marL="55059" marR="55059" marT="0" marB="0"/>
                </a:tc>
                <a:tc>
                  <a:txBody>
                    <a:bodyPr/>
                    <a:lstStyle/>
                    <a:p>
                      <a:pPr marL="342900" lvl="0" indent="-342900">
                        <a:lnSpc>
                          <a:spcPct val="107000"/>
                        </a:lnSpc>
                        <a:spcAft>
                          <a:spcPts val="800"/>
                        </a:spcAft>
                        <a:buFont typeface="+mj-lt"/>
                        <a:buAutoNum type="arabicPeriod"/>
                        <a:tabLst>
                          <a:tab pos="514350" algn="l"/>
                        </a:tabLst>
                      </a:pPr>
                      <a:r>
                        <a:rPr lang="en-US" sz="1800" dirty="0">
                          <a:effectLst/>
                        </a:rPr>
                        <a:t>Turn on the system.</a:t>
                      </a:r>
                    </a:p>
                    <a:p>
                      <a:pPr marL="342900" lvl="0" indent="-342900">
                        <a:lnSpc>
                          <a:spcPct val="107000"/>
                        </a:lnSpc>
                        <a:spcAft>
                          <a:spcPts val="800"/>
                        </a:spcAft>
                        <a:buFont typeface="+mj-lt"/>
                        <a:buAutoNum type="arabicPeriod"/>
                        <a:tabLst>
                          <a:tab pos="514350" algn="l"/>
                        </a:tabLst>
                      </a:pPr>
                      <a:r>
                        <a:rPr lang="en-PH" sz="1800" kern="1200" dirty="0">
                          <a:solidFill>
                            <a:schemeClr val="dk1"/>
                          </a:solidFill>
                          <a:effectLst/>
                          <a:latin typeface="+mn-lt"/>
                          <a:ea typeface="+mn-ea"/>
                          <a:cs typeface="+mn-cs"/>
                        </a:rPr>
                        <a:t>Observe System behavior.</a:t>
                      </a:r>
                    </a:p>
                  </a:txBody>
                  <a:tcPr marL="55059" marR="55059" marT="0" marB="0"/>
                </a:tc>
                <a:tc>
                  <a:txBody>
                    <a:bodyPr/>
                    <a:lstStyle/>
                    <a:p>
                      <a:endParaRPr lang="en-PH" sz="1800" kern="1200" dirty="0">
                        <a:solidFill>
                          <a:schemeClr val="dk1"/>
                        </a:solidFill>
                        <a:effectLst/>
                        <a:latin typeface="+mn-lt"/>
                        <a:ea typeface="+mn-ea"/>
                        <a:cs typeface="+mn-cs"/>
                      </a:endParaRPr>
                    </a:p>
                    <a:p>
                      <a:r>
                        <a:rPr lang="en-PH" sz="1800" kern="1200" dirty="0">
                          <a:solidFill>
                            <a:schemeClr val="dk1"/>
                          </a:solidFill>
                          <a:effectLst/>
                          <a:latin typeface="+mn-lt"/>
                          <a:ea typeface="+mn-ea"/>
                          <a:cs typeface="+mn-cs"/>
                        </a:rPr>
                        <a:t>The LCD screen will display “Normal” on the water state and will continue to monitor the water.</a:t>
                      </a:r>
                      <a:endParaRPr lang="en-US" sz="1800" kern="1200" dirty="0">
                        <a:solidFill>
                          <a:schemeClr val="dk1"/>
                        </a:solidFill>
                        <a:effectLst/>
                        <a:latin typeface="+mn-lt"/>
                        <a:ea typeface="+mn-ea"/>
                        <a:cs typeface="+mn-cs"/>
                      </a:endParaRPr>
                    </a:p>
                  </a:txBody>
                  <a:tcPr marL="55059" marR="55059" marT="0" marB="0"/>
                </a:tc>
                <a:extLst>
                  <a:ext uri="{0D108BD9-81ED-4DB2-BD59-A6C34878D82A}">
                    <a16:rowId xmlns:a16="http://schemas.microsoft.com/office/drawing/2014/main" val="2942214192"/>
                  </a:ext>
                </a:extLst>
              </a:tr>
            </a:tbl>
          </a:graphicData>
        </a:graphic>
      </p:graphicFrame>
      <p:sp>
        <p:nvSpPr>
          <p:cNvPr id="13" name="Rectangle 4">
            <a:extLst>
              <a:ext uri="{FF2B5EF4-FFF2-40B4-BE49-F238E27FC236}">
                <a16:creationId xmlns:a16="http://schemas.microsoft.com/office/drawing/2014/main" id="{A074EAE5-EC65-4635-8599-5F43D08A36FC}"/>
              </a:ext>
            </a:extLst>
          </p:cNvPr>
          <p:cNvSpPr>
            <a:spLocks noChangeArrowheads="1"/>
          </p:cNvSpPr>
          <p:nvPr/>
        </p:nvSpPr>
        <p:spPr bwMode="auto">
          <a:xfrm>
            <a:off x="402663" y="1570846"/>
            <a:ext cx="874133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14350" algn="l"/>
              </a:tabLst>
              <a:defRPr>
                <a:solidFill>
                  <a:schemeClr val="tx1"/>
                </a:solidFill>
                <a:latin typeface="Arial" panose="020B0604020202020204" pitchFamily="34" charset="0"/>
              </a:defRPr>
            </a:lvl1pPr>
            <a:lvl2pPr eaLnBrk="0" fontAlgn="base" hangingPunct="0">
              <a:spcBef>
                <a:spcPct val="0"/>
              </a:spcBef>
              <a:spcAft>
                <a:spcPct val="0"/>
              </a:spcAft>
              <a:tabLst>
                <a:tab pos="514350" algn="l"/>
              </a:tabLst>
              <a:defRPr>
                <a:solidFill>
                  <a:schemeClr val="tx1"/>
                </a:solidFill>
                <a:latin typeface="Arial" panose="020B0604020202020204" pitchFamily="34" charset="0"/>
              </a:defRPr>
            </a:lvl2pPr>
            <a:lvl3pPr eaLnBrk="0" fontAlgn="base" hangingPunct="0">
              <a:spcBef>
                <a:spcPct val="0"/>
              </a:spcBef>
              <a:spcAft>
                <a:spcPct val="0"/>
              </a:spcAft>
              <a:tabLst>
                <a:tab pos="514350" algn="l"/>
              </a:tabLst>
              <a:defRPr>
                <a:solidFill>
                  <a:schemeClr val="tx1"/>
                </a:solidFill>
                <a:latin typeface="Arial" panose="020B0604020202020204" pitchFamily="34" charset="0"/>
              </a:defRPr>
            </a:lvl3pPr>
            <a:lvl4pPr eaLnBrk="0" fontAlgn="base" hangingPunct="0">
              <a:spcBef>
                <a:spcPct val="0"/>
              </a:spcBef>
              <a:spcAft>
                <a:spcPct val="0"/>
              </a:spcAft>
              <a:tabLst>
                <a:tab pos="514350" algn="l"/>
              </a:tabLst>
              <a:defRPr>
                <a:solidFill>
                  <a:schemeClr val="tx1"/>
                </a:solidFill>
                <a:latin typeface="Arial" panose="020B0604020202020204" pitchFamily="34" charset="0"/>
              </a:defRPr>
            </a:lvl4pPr>
            <a:lvl5pPr eaLnBrk="0" fontAlgn="base" hangingPunct="0">
              <a:spcBef>
                <a:spcPct val="0"/>
              </a:spcBef>
              <a:spcAft>
                <a:spcPct val="0"/>
              </a:spcAft>
              <a:tabLst>
                <a:tab pos="514350" algn="l"/>
              </a:tabLst>
              <a:defRPr>
                <a:solidFill>
                  <a:schemeClr val="tx1"/>
                </a:solidFill>
                <a:latin typeface="Arial" panose="020B0604020202020204" pitchFamily="34" charset="0"/>
              </a:defRPr>
            </a:lvl5pPr>
            <a:lvl6pPr eaLnBrk="0" fontAlgn="base" hangingPunct="0">
              <a:spcBef>
                <a:spcPct val="0"/>
              </a:spcBef>
              <a:spcAft>
                <a:spcPct val="0"/>
              </a:spcAft>
              <a:tabLst>
                <a:tab pos="514350" algn="l"/>
              </a:tabLst>
              <a:defRPr>
                <a:solidFill>
                  <a:schemeClr val="tx1"/>
                </a:solidFill>
                <a:latin typeface="Arial" panose="020B0604020202020204" pitchFamily="34" charset="0"/>
              </a:defRPr>
            </a:lvl6pPr>
            <a:lvl7pPr eaLnBrk="0" fontAlgn="base" hangingPunct="0">
              <a:spcBef>
                <a:spcPct val="0"/>
              </a:spcBef>
              <a:spcAft>
                <a:spcPct val="0"/>
              </a:spcAft>
              <a:tabLst>
                <a:tab pos="514350" algn="l"/>
              </a:tabLst>
              <a:defRPr>
                <a:solidFill>
                  <a:schemeClr val="tx1"/>
                </a:solidFill>
                <a:latin typeface="Arial" panose="020B0604020202020204" pitchFamily="34" charset="0"/>
              </a:defRPr>
            </a:lvl7pPr>
            <a:lvl8pPr eaLnBrk="0" fontAlgn="base" hangingPunct="0">
              <a:spcBef>
                <a:spcPct val="0"/>
              </a:spcBef>
              <a:spcAft>
                <a:spcPct val="0"/>
              </a:spcAft>
              <a:tabLst>
                <a:tab pos="514350" algn="l"/>
              </a:tabLst>
              <a:defRPr>
                <a:solidFill>
                  <a:schemeClr val="tx1"/>
                </a:solidFill>
                <a:latin typeface="Arial" panose="020B0604020202020204" pitchFamily="34" charset="0"/>
              </a:defRPr>
            </a:lvl8pPr>
            <a:lvl9pPr eaLnBrk="0" fontAlgn="base" hangingPunct="0">
              <a:spcBef>
                <a:spcPct val="0"/>
              </a:spcBef>
              <a:spcAft>
                <a:spcPct val="0"/>
              </a:spcAft>
              <a:tabLst>
                <a:tab pos="514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14350" algn="l"/>
              </a:tabLst>
            </a:pPr>
            <a:r>
              <a:rPr kumimoji="0" lang="en-US" altLang="en-US" sz="2300" b="0" u="none" strike="noStrike" cap="none" normalizeH="0" baseline="0" dirty="0">
                <a:ln>
                  <a:noFill/>
                </a:ln>
                <a:solidFill>
                  <a:schemeClr val="tx1"/>
                </a:solidFill>
                <a:effectLst/>
                <a:latin typeface="Gill Sans MT" panose="020B0502020104020203" pitchFamily="34" charset="0"/>
                <a:ea typeface="Times New Roman" panose="02020603050405020304" pitchFamily="18" charset="0"/>
                <a:cs typeface="Arial" panose="020B0604020202020204" pitchFamily="34" charset="0"/>
              </a:rPr>
              <a:t>The following table shows the testing procedures on the Hydroponics Water Maintenance system in terms of accuracy:</a:t>
            </a:r>
            <a:endParaRPr kumimoji="0" lang="en-PH" altLang="en-US" sz="2300" b="0" u="none" strike="noStrike" cap="none" normalizeH="0" baseline="0" dirty="0">
              <a:ln>
                <a:noFill/>
              </a:ln>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3372302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PH" dirty="0"/>
              <a:t>Instrument</a:t>
            </a:r>
          </a:p>
          <a:p>
            <a:pPr lvl="1"/>
            <a:r>
              <a:rPr lang="en-PH" dirty="0"/>
              <a:t>ISO 25010</a:t>
            </a:r>
          </a:p>
          <a:p>
            <a:r>
              <a:rPr lang="en-PH" dirty="0"/>
              <a:t>Respondents</a:t>
            </a:r>
            <a:endParaRPr lang="en-US" dirty="0"/>
          </a:p>
          <a:p>
            <a:pPr lvl="1"/>
            <a:r>
              <a:rPr lang="en-PH" dirty="0"/>
              <a:t>Ten (10) hydroponic farmers</a:t>
            </a:r>
          </a:p>
          <a:p>
            <a:pPr lvl="1"/>
            <a:r>
              <a:rPr lang="en-PH" dirty="0"/>
              <a:t>Ten (10) </a:t>
            </a:r>
            <a:r>
              <a:rPr lang="en-US" dirty="0"/>
              <a:t>traditional farmers</a:t>
            </a:r>
          </a:p>
          <a:p>
            <a:pPr lvl="1"/>
            <a:r>
              <a:rPr lang="en-PH" dirty="0"/>
              <a:t>Ten (10) </a:t>
            </a:r>
            <a:r>
              <a:rPr lang="en-US" dirty="0"/>
              <a:t>hydroponic planting enthusiasts</a:t>
            </a:r>
          </a:p>
          <a:p>
            <a:pPr lvl="1"/>
            <a:r>
              <a:rPr lang="en-US" dirty="0"/>
              <a:t>Ten (10</a:t>
            </a:r>
            <a:r>
              <a:rPr lang="en-US"/>
              <a:t>) hydroponic plant entrepreneurs</a:t>
            </a:r>
            <a:endParaRPr lang="en-PH" dirty="0"/>
          </a:p>
        </p:txBody>
      </p:sp>
      <p:sp>
        <p:nvSpPr>
          <p:cNvPr id="4" name="Title 1"/>
          <p:cNvSpPr>
            <a:spLocks noGrp="1"/>
          </p:cNvSpPr>
          <p:nvPr>
            <p:ph type="title"/>
          </p:nvPr>
        </p:nvSpPr>
        <p:spPr>
          <a:xfrm>
            <a:off x="0" y="1066800"/>
            <a:ext cx="9144000" cy="533400"/>
          </a:xfrm>
        </p:spPr>
        <p:txBody>
          <a:bodyPr>
            <a:normAutofit fontScale="90000"/>
          </a:bodyPr>
          <a:lstStyle/>
          <a:p>
            <a:pPr algn="l"/>
            <a:r>
              <a:rPr lang="en-US" u="sng"/>
              <a:t>Evaluation Procedure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229600" cy="762000"/>
          </a:xfrm>
        </p:spPr>
        <p:txBody>
          <a:bodyPr/>
          <a:lstStyle/>
          <a:p>
            <a:pPr algn="l"/>
            <a:r>
              <a:rPr lang="en-US" u="sng"/>
              <a:t>Researcher’s Profile</a:t>
            </a:r>
          </a:p>
        </p:txBody>
      </p:sp>
      <p:sp>
        <p:nvSpPr>
          <p:cNvPr id="8" name="Rectangle 7">
            <a:extLst>
              <a:ext uri="{FF2B5EF4-FFF2-40B4-BE49-F238E27FC236}">
                <a16:creationId xmlns:a16="http://schemas.microsoft.com/office/drawing/2014/main" id="{3241121C-814A-496C-A341-869DC8C9DA19}"/>
              </a:ext>
            </a:extLst>
          </p:cNvPr>
          <p:cNvSpPr/>
          <p:nvPr/>
        </p:nvSpPr>
        <p:spPr>
          <a:xfrm>
            <a:off x="1916528" y="1802538"/>
            <a:ext cx="2429127"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rPr>
              <a:t>RIO LALAINE L. PANO</a:t>
            </a:r>
          </a:p>
        </p:txBody>
      </p:sp>
      <p:sp>
        <p:nvSpPr>
          <p:cNvPr id="9" name="Rectangle 8">
            <a:extLst>
              <a:ext uri="{FF2B5EF4-FFF2-40B4-BE49-F238E27FC236}">
                <a16:creationId xmlns:a16="http://schemas.microsoft.com/office/drawing/2014/main" id="{28F3FDCC-F338-49EE-BA3C-9E251E984214}"/>
              </a:ext>
            </a:extLst>
          </p:cNvPr>
          <p:cNvSpPr/>
          <p:nvPr/>
        </p:nvSpPr>
        <p:spPr>
          <a:xfrm>
            <a:off x="1916528" y="2152249"/>
            <a:ext cx="3952621"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356 </a:t>
            </a:r>
            <a:r>
              <a:rPr lang="en-US" sz="1600" cap="none" spc="0" dirty="0" err="1">
                <a:ln w="0"/>
                <a:solidFill>
                  <a:schemeClr val="tx1"/>
                </a:solidFill>
                <a:effectLst>
                  <a:outerShdw blurRad="38100" dist="19050" dir="2700000" algn="tl" rotWithShape="0">
                    <a:schemeClr val="dk1">
                      <a:alpha val="40000"/>
                    </a:schemeClr>
                  </a:outerShdw>
                </a:effectLst>
              </a:rPr>
              <a:t>Kalawaan</a:t>
            </a:r>
            <a:r>
              <a:rPr lang="en-US" sz="1600" cap="none" spc="0" dirty="0">
                <a:ln w="0"/>
                <a:solidFill>
                  <a:schemeClr val="tx1"/>
                </a:solidFill>
                <a:effectLst>
                  <a:outerShdw blurRad="38100" dist="19050" dir="2700000" algn="tl" rotWithShape="0">
                    <a:schemeClr val="dk1">
                      <a:alpha val="40000"/>
                    </a:schemeClr>
                  </a:outerShdw>
                </a:effectLst>
              </a:rPr>
              <a:t> St. </a:t>
            </a:r>
            <a:r>
              <a:rPr lang="en-US" sz="1600" cap="none" spc="0" dirty="0" err="1">
                <a:ln w="0"/>
                <a:solidFill>
                  <a:schemeClr val="tx1"/>
                </a:solidFill>
                <a:effectLst>
                  <a:outerShdw blurRad="38100" dist="19050" dir="2700000" algn="tl" rotWithShape="0">
                    <a:schemeClr val="dk1">
                      <a:alpha val="40000"/>
                    </a:schemeClr>
                  </a:outerShdw>
                </a:effectLst>
              </a:rPr>
              <a:t>Darangan</a:t>
            </a:r>
            <a:r>
              <a:rPr lang="en-US" sz="1600" cap="none" spc="0" dirty="0">
                <a:ln w="0"/>
                <a:solidFill>
                  <a:schemeClr val="tx1"/>
                </a:solidFill>
                <a:effectLst>
                  <a:outerShdw blurRad="38100" dist="19050" dir="2700000" algn="tl" rotWithShape="0">
                    <a:schemeClr val="dk1">
                      <a:alpha val="40000"/>
                    </a:schemeClr>
                  </a:outerShdw>
                </a:effectLst>
              </a:rPr>
              <a:t> Binangonan, Rizal</a:t>
            </a:r>
          </a:p>
        </p:txBody>
      </p:sp>
      <p:sp>
        <p:nvSpPr>
          <p:cNvPr id="10" name="Rectangle 9">
            <a:extLst>
              <a:ext uri="{FF2B5EF4-FFF2-40B4-BE49-F238E27FC236}">
                <a16:creationId xmlns:a16="http://schemas.microsoft.com/office/drawing/2014/main" id="{5952C808-DD82-4834-813E-B033CA5F9BC4}"/>
              </a:ext>
            </a:extLst>
          </p:cNvPr>
          <p:cNvSpPr/>
          <p:nvPr/>
        </p:nvSpPr>
        <p:spPr>
          <a:xfrm>
            <a:off x="1916528" y="2475756"/>
            <a:ext cx="1455848"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0968-601-3796</a:t>
            </a:r>
          </a:p>
        </p:txBody>
      </p:sp>
      <p:sp>
        <p:nvSpPr>
          <p:cNvPr id="11" name="Rectangle 10">
            <a:extLst>
              <a:ext uri="{FF2B5EF4-FFF2-40B4-BE49-F238E27FC236}">
                <a16:creationId xmlns:a16="http://schemas.microsoft.com/office/drawing/2014/main" id="{9C19AC40-4A3E-4BFC-8D68-57E60EC1923D}"/>
              </a:ext>
            </a:extLst>
          </p:cNvPr>
          <p:cNvSpPr/>
          <p:nvPr/>
        </p:nvSpPr>
        <p:spPr>
          <a:xfrm>
            <a:off x="1916528" y="2773744"/>
            <a:ext cx="2011961"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rlaine193@gmail.com</a:t>
            </a:r>
          </a:p>
        </p:txBody>
      </p:sp>
      <p:sp>
        <p:nvSpPr>
          <p:cNvPr id="12" name="Rectangle 11">
            <a:extLst>
              <a:ext uri="{FF2B5EF4-FFF2-40B4-BE49-F238E27FC236}">
                <a16:creationId xmlns:a16="http://schemas.microsoft.com/office/drawing/2014/main" id="{F0D3800E-8743-4BB5-80A0-A25E2B7852C3}"/>
              </a:ext>
            </a:extLst>
          </p:cNvPr>
          <p:cNvSpPr/>
          <p:nvPr/>
        </p:nvSpPr>
        <p:spPr>
          <a:xfrm>
            <a:off x="309985" y="3259723"/>
            <a:ext cx="611065"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Skills</a:t>
            </a:r>
          </a:p>
        </p:txBody>
      </p:sp>
      <p:sp>
        <p:nvSpPr>
          <p:cNvPr id="13" name="Rectangle 12">
            <a:extLst>
              <a:ext uri="{FF2B5EF4-FFF2-40B4-BE49-F238E27FC236}">
                <a16:creationId xmlns:a16="http://schemas.microsoft.com/office/drawing/2014/main" id="{63D12C42-FE22-476F-8383-AFF7CD1215CB}"/>
              </a:ext>
            </a:extLst>
          </p:cNvPr>
          <p:cNvSpPr/>
          <p:nvPr/>
        </p:nvSpPr>
        <p:spPr>
          <a:xfrm>
            <a:off x="427238" y="3574591"/>
            <a:ext cx="8503698" cy="584775"/>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C, C++, Java, MySQL, HTML, CSS, Bootstrap, Node.js, and Arduino.</a:t>
            </a:r>
          </a:p>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multi-media editing using Microsoft Windows Programs.</a:t>
            </a:r>
          </a:p>
        </p:txBody>
      </p:sp>
      <p:sp>
        <p:nvSpPr>
          <p:cNvPr id="14" name="Rectangle 13">
            <a:extLst>
              <a:ext uri="{FF2B5EF4-FFF2-40B4-BE49-F238E27FC236}">
                <a16:creationId xmlns:a16="http://schemas.microsoft.com/office/drawing/2014/main" id="{F992BB6F-5010-4237-BA97-34BAC2C11334}"/>
              </a:ext>
            </a:extLst>
          </p:cNvPr>
          <p:cNvSpPr/>
          <p:nvPr/>
        </p:nvSpPr>
        <p:spPr>
          <a:xfrm>
            <a:off x="427238" y="4634904"/>
            <a:ext cx="1369991"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Projects Done</a:t>
            </a:r>
          </a:p>
        </p:txBody>
      </p:sp>
      <p:sp>
        <p:nvSpPr>
          <p:cNvPr id="15" name="Rectangle 14">
            <a:extLst>
              <a:ext uri="{FF2B5EF4-FFF2-40B4-BE49-F238E27FC236}">
                <a16:creationId xmlns:a16="http://schemas.microsoft.com/office/drawing/2014/main" id="{BB141FCD-0090-42A0-8942-94C0523DB560}"/>
              </a:ext>
            </a:extLst>
          </p:cNvPr>
          <p:cNvSpPr/>
          <p:nvPr/>
        </p:nvSpPr>
        <p:spPr>
          <a:xfrm>
            <a:off x="427238" y="4981899"/>
            <a:ext cx="5076917" cy="830997"/>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Cool Off (Website Project)</a:t>
            </a:r>
          </a:p>
          <a:p>
            <a:r>
              <a:rPr lang="en-US" sz="1600" dirty="0">
                <a:ln w="0"/>
                <a:effectLst>
                  <a:outerShdw blurRad="38100" dist="19050" dir="2700000" algn="tl" rotWithShape="0">
                    <a:schemeClr val="dk1">
                      <a:alpha val="40000"/>
                    </a:schemeClr>
                  </a:outerShdw>
                </a:effectLst>
              </a:rPr>
              <a:t>      </a:t>
            </a:r>
            <a:r>
              <a:rPr lang="en-US" sz="1600" cap="none" spc="0" dirty="0">
                <a:ln w="0"/>
                <a:solidFill>
                  <a:schemeClr val="tx1"/>
                </a:solidFill>
                <a:effectLst>
                  <a:outerShdw blurRad="38100" dist="19050" dir="2700000" algn="tl" rotWithShape="0">
                    <a:schemeClr val="dk1">
                      <a:alpha val="40000"/>
                    </a:schemeClr>
                  </a:outerShdw>
                </a:effectLst>
              </a:rPr>
              <a:t>Developer</a:t>
            </a:r>
          </a:p>
          <a:p>
            <a:r>
              <a:rPr lang="en-US" sz="1600" dirty="0">
                <a:ln w="0"/>
                <a:effectLst>
                  <a:outerShdw blurRad="38100" dist="19050" dir="2700000" algn="tl" rotWithShape="0">
                    <a:schemeClr val="dk1">
                      <a:alpha val="40000"/>
                    </a:schemeClr>
                  </a:outerShdw>
                </a:effectLst>
              </a:rPr>
              <a:t>      Oct 2021 – Feb 2022</a:t>
            </a:r>
            <a:endParaRPr lang="en-US" sz="160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B56B1BA9-AB9E-4380-86AB-E9AA818DEA84}"/>
              </a:ext>
            </a:extLst>
          </p:cNvPr>
          <p:cNvSpPr/>
          <p:nvPr/>
        </p:nvSpPr>
        <p:spPr>
          <a:xfrm>
            <a:off x="4842029" y="4983425"/>
            <a:ext cx="3307672" cy="1323439"/>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Classification of the Type of Brain Tumor in MRI using Deep Learning</a:t>
            </a:r>
          </a:p>
          <a:p>
            <a:r>
              <a:rPr lang="en-US" sz="1600" dirty="0">
                <a:ln w="0"/>
                <a:effectLst>
                  <a:outerShdw blurRad="38100" dist="19050" dir="2700000" algn="tl" rotWithShape="0">
                    <a:schemeClr val="dk1">
                      <a:alpha val="40000"/>
                    </a:schemeClr>
                  </a:outerShdw>
                </a:effectLst>
              </a:rPr>
              <a:t>      </a:t>
            </a:r>
            <a:r>
              <a:rPr lang="en-US" sz="1600" cap="none" spc="0" dirty="0">
                <a:ln w="0"/>
                <a:solidFill>
                  <a:schemeClr val="tx1"/>
                </a:solidFill>
                <a:effectLst>
                  <a:outerShdw blurRad="38100" dist="19050" dir="2700000" algn="tl" rotWithShape="0">
                    <a:schemeClr val="dk1">
                      <a:alpha val="40000"/>
                    </a:schemeClr>
                  </a:outerShdw>
                </a:effectLst>
              </a:rPr>
              <a:t>Developer</a:t>
            </a:r>
          </a:p>
          <a:p>
            <a:r>
              <a:rPr lang="en-US" sz="1600" dirty="0">
                <a:ln w="0"/>
                <a:effectLst>
                  <a:outerShdw blurRad="38100" dist="19050" dir="2700000" algn="tl" rotWithShape="0">
                    <a:schemeClr val="dk1">
                      <a:alpha val="40000"/>
                    </a:schemeClr>
                  </a:outerShdw>
                </a:effectLst>
              </a:rPr>
              <a:t>      </a:t>
            </a:r>
            <a:r>
              <a:rPr lang="pt-BR" sz="1600" cap="none" spc="0" dirty="0">
                <a:ln w="0"/>
                <a:solidFill>
                  <a:schemeClr val="tx1"/>
                </a:solidFill>
                <a:effectLst>
                  <a:outerShdw blurRad="38100" dist="19050" dir="2700000" algn="tl" rotWithShape="0">
                    <a:schemeClr val="dk1">
                      <a:alpha val="40000"/>
                    </a:schemeClr>
                  </a:outerShdw>
                </a:effectLst>
              </a:rPr>
              <a:t>Feb 2022 – Jul 2022</a:t>
            </a:r>
            <a:endParaRPr lang="en-US" sz="160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descr="A person with dark hair&#10;&#10;Description automatically generated with low confidence">
            <a:extLst>
              <a:ext uri="{FF2B5EF4-FFF2-40B4-BE49-F238E27FC236}">
                <a16:creationId xmlns:a16="http://schemas.microsoft.com/office/drawing/2014/main" id="{AD983579-58D2-439F-A379-46574F68919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27237" y="1837170"/>
            <a:ext cx="1369991" cy="1354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125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229600" cy="762000"/>
          </a:xfrm>
        </p:spPr>
        <p:txBody>
          <a:bodyPr/>
          <a:lstStyle/>
          <a:p>
            <a:pPr algn="l"/>
            <a:r>
              <a:rPr lang="en-US" u="sng"/>
              <a:t>Researcher’s Profile</a:t>
            </a:r>
          </a:p>
        </p:txBody>
      </p:sp>
      <p:pic>
        <p:nvPicPr>
          <p:cNvPr id="7" name="Picture 6">
            <a:extLst>
              <a:ext uri="{FF2B5EF4-FFF2-40B4-BE49-F238E27FC236}">
                <a16:creationId xmlns:a16="http://schemas.microsoft.com/office/drawing/2014/main" id="{AD29D90C-6F2C-4B43-8698-56CE537122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38" y="1796513"/>
            <a:ext cx="1339419" cy="1354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3241121C-814A-496C-A341-869DC8C9DA19}"/>
              </a:ext>
            </a:extLst>
          </p:cNvPr>
          <p:cNvSpPr/>
          <p:nvPr/>
        </p:nvSpPr>
        <p:spPr>
          <a:xfrm>
            <a:off x="1916528" y="1790859"/>
            <a:ext cx="2655472" cy="400110"/>
          </a:xfrm>
          <a:prstGeom prst="rect">
            <a:avLst/>
          </a:prstGeom>
          <a:noFill/>
        </p:spPr>
        <p:txBody>
          <a:bodyPr wrap="none" lIns="91440" tIns="45720" rIns="91440" bIns="45720">
            <a:spAutoFit/>
          </a:bodyPr>
          <a:lstStyle/>
          <a:p>
            <a:pPr algn="ctr"/>
            <a:r>
              <a:rPr lang="en-US" sz="2000" b="1" cap="none" spc="0" dirty="0">
                <a:ln w="0"/>
                <a:solidFill>
                  <a:schemeClr val="tx1"/>
                </a:solidFill>
                <a:effectLst>
                  <a:outerShdw blurRad="38100" dist="19050" dir="2700000" algn="tl" rotWithShape="0">
                    <a:schemeClr val="dk1">
                      <a:alpha val="40000"/>
                    </a:schemeClr>
                  </a:outerShdw>
                </a:effectLst>
              </a:rPr>
              <a:t>VINCE BRYAN B. PIÑON</a:t>
            </a:r>
          </a:p>
        </p:txBody>
      </p:sp>
      <p:sp>
        <p:nvSpPr>
          <p:cNvPr id="9" name="Rectangle 8">
            <a:extLst>
              <a:ext uri="{FF2B5EF4-FFF2-40B4-BE49-F238E27FC236}">
                <a16:creationId xmlns:a16="http://schemas.microsoft.com/office/drawing/2014/main" id="{28F3FDCC-F338-49EE-BA3C-9E251E984214}"/>
              </a:ext>
            </a:extLst>
          </p:cNvPr>
          <p:cNvSpPr/>
          <p:nvPr/>
        </p:nvSpPr>
        <p:spPr>
          <a:xfrm>
            <a:off x="1916528" y="2160254"/>
            <a:ext cx="4731359"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Block 3 Lot 4 </a:t>
            </a:r>
            <a:r>
              <a:rPr lang="en-US" sz="1600" cap="none" spc="0" dirty="0" err="1">
                <a:ln w="0"/>
                <a:solidFill>
                  <a:schemeClr val="tx1"/>
                </a:solidFill>
                <a:effectLst>
                  <a:outerShdw blurRad="38100" dist="19050" dir="2700000" algn="tl" rotWithShape="0">
                    <a:schemeClr val="dk1">
                      <a:alpha val="40000"/>
                    </a:schemeClr>
                  </a:outerShdw>
                </a:effectLst>
              </a:rPr>
              <a:t>Patibay</a:t>
            </a:r>
            <a:r>
              <a:rPr lang="en-US" sz="1600" cap="none" spc="0" dirty="0">
                <a:ln w="0"/>
                <a:solidFill>
                  <a:schemeClr val="tx1"/>
                </a:solidFill>
                <a:effectLst>
                  <a:outerShdw blurRad="38100" dist="19050" dir="2700000" algn="tl" rotWithShape="0">
                    <a:schemeClr val="dk1">
                      <a:alpha val="40000"/>
                    </a:schemeClr>
                  </a:outerShdw>
                </a:effectLst>
              </a:rPr>
              <a:t> Uno Sitio </a:t>
            </a:r>
            <a:r>
              <a:rPr lang="en-US" sz="1600" cap="none" spc="0" dirty="0" err="1">
                <a:ln w="0"/>
                <a:solidFill>
                  <a:schemeClr val="tx1"/>
                </a:solidFill>
                <a:effectLst>
                  <a:outerShdw blurRad="38100" dist="19050" dir="2700000" algn="tl" rotWithShape="0">
                    <a:schemeClr val="dk1">
                      <a:alpha val="40000"/>
                    </a:schemeClr>
                  </a:outerShdw>
                </a:effectLst>
              </a:rPr>
              <a:t>Kaliwa</a:t>
            </a:r>
            <a:r>
              <a:rPr lang="en-US" sz="1600" cap="none" spc="0" dirty="0">
                <a:ln w="0"/>
                <a:solidFill>
                  <a:schemeClr val="tx1"/>
                </a:solidFill>
                <a:effectLst>
                  <a:outerShdw blurRad="38100" dist="19050" dir="2700000" algn="tl" rotWithShape="0">
                    <a:schemeClr val="dk1">
                      <a:alpha val="40000"/>
                    </a:schemeClr>
                  </a:outerShdw>
                </a:effectLst>
              </a:rPr>
              <a:t>, Batasan Hills QC</a:t>
            </a:r>
          </a:p>
        </p:txBody>
      </p:sp>
      <p:sp>
        <p:nvSpPr>
          <p:cNvPr id="10" name="Rectangle 9">
            <a:extLst>
              <a:ext uri="{FF2B5EF4-FFF2-40B4-BE49-F238E27FC236}">
                <a16:creationId xmlns:a16="http://schemas.microsoft.com/office/drawing/2014/main" id="{5952C808-DD82-4834-813E-B033CA5F9BC4}"/>
              </a:ext>
            </a:extLst>
          </p:cNvPr>
          <p:cNvSpPr/>
          <p:nvPr/>
        </p:nvSpPr>
        <p:spPr>
          <a:xfrm>
            <a:off x="1916528" y="2473990"/>
            <a:ext cx="1330814"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09565120447</a:t>
            </a:r>
          </a:p>
        </p:txBody>
      </p:sp>
      <p:sp>
        <p:nvSpPr>
          <p:cNvPr id="11" name="Rectangle 10">
            <a:extLst>
              <a:ext uri="{FF2B5EF4-FFF2-40B4-BE49-F238E27FC236}">
                <a16:creationId xmlns:a16="http://schemas.microsoft.com/office/drawing/2014/main" id="{9C19AC40-4A3E-4BFC-8D68-57E60EC1923D}"/>
              </a:ext>
            </a:extLst>
          </p:cNvPr>
          <p:cNvSpPr/>
          <p:nvPr/>
        </p:nvSpPr>
        <p:spPr>
          <a:xfrm>
            <a:off x="1916528" y="2775356"/>
            <a:ext cx="2612446" cy="338554"/>
          </a:xfrm>
          <a:prstGeom prst="rect">
            <a:avLst/>
          </a:prstGeom>
          <a:noFill/>
        </p:spPr>
        <p:txBody>
          <a:bodyPr wrap="none" lIns="91440" tIns="45720" rIns="91440" bIns="45720">
            <a:spAutoFit/>
          </a:bodyPr>
          <a:lstStyle/>
          <a:p>
            <a:pPr algn="ctr"/>
            <a:r>
              <a:rPr lang="en-US" sz="1600" cap="none" spc="0" dirty="0">
                <a:ln w="0"/>
                <a:solidFill>
                  <a:schemeClr val="tx1"/>
                </a:solidFill>
                <a:effectLst>
                  <a:outerShdw blurRad="38100" dist="19050" dir="2700000" algn="tl" rotWithShape="0">
                    <a:schemeClr val="dk1">
                      <a:alpha val="40000"/>
                    </a:schemeClr>
                  </a:outerShdw>
                </a:effectLst>
              </a:rPr>
              <a:t>bryanvincepinon@gmail.com</a:t>
            </a:r>
          </a:p>
        </p:txBody>
      </p:sp>
      <p:sp>
        <p:nvSpPr>
          <p:cNvPr id="12" name="Rectangle 11">
            <a:extLst>
              <a:ext uri="{FF2B5EF4-FFF2-40B4-BE49-F238E27FC236}">
                <a16:creationId xmlns:a16="http://schemas.microsoft.com/office/drawing/2014/main" id="{F0D3800E-8743-4BB5-80A0-A25E2B7852C3}"/>
              </a:ext>
            </a:extLst>
          </p:cNvPr>
          <p:cNvSpPr/>
          <p:nvPr/>
        </p:nvSpPr>
        <p:spPr>
          <a:xfrm>
            <a:off x="309985" y="3259723"/>
            <a:ext cx="611065"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Skills</a:t>
            </a:r>
          </a:p>
        </p:txBody>
      </p:sp>
      <p:sp>
        <p:nvSpPr>
          <p:cNvPr id="13" name="Rectangle 12">
            <a:extLst>
              <a:ext uri="{FF2B5EF4-FFF2-40B4-BE49-F238E27FC236}">
                <a16:creationId xmlns:a16="http://schemas.microsoft.com/office/drawing/2014/main" id="{63D12C42-FE22-476F-8383-AFF7CD1215CB}"/>
              </a:ext>
            </a:extLst>
          </p:cNvPr>
          <p:cNvSpPr/>
          <p:nvPr/>
        </p:nvSpPr>
        <p:spPr>
          <a:xfrm>
            <a:off x="427238" y="3574591"/>
            <a:ext cx="8503698" cy="830997"/>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C, C++, Visual Basic, Java, Arduino, MySQL, HTML, CSS, Bootstrap, Node.js, PHP, and React Native.</a:t>
            </a:r>
          </a:p>
          <a:p>
            <a:pPr marL="285750" indent="-285750">
              <a:buFont typeface="Arial" panose="020B0604020202020204" pitchFamily="34" charset="0"/>
              <a:buChar char="•"/>
            </a:pPr>
            <a:r>
              <a:rPr lang="en-US" sz="1600" cap="none" spc="0" dirty="0">
                <a:ln w="0"/>
                <a:solidFill>
                  <a:schemeClr val="tx1"/>
                </a:solidFill>
                <a:effectLst>
                  <a:outerShdw blurRad="38100" dist="19050" dir="2700000" algn="tl" rotWithShape="0">
                    <a:schemeClr val="dk1">
                      <a:alpha val="40000"/>
                    </a:schemeClr>
                  </a:outerShdw>
                </a:effectLst>
              </a:rPr>
              <a:t>Knowledgeable in multi-media editing using Microsoft Windows Programs.</a:t>
            </a:r>
          </a:p>
        </p:txBody>
      </p:sp>
      <p:sp>
        <p:nvSpPr>
          <p:cNvPr id="14" name="Rectangle 13">
            <a:extLst>
              <a:ext uri="{FF2B5EF4-FFF2-40B4-BE49-F238E27FC236}">
                <a16:creationId xmlns:a16="http://schemas.microsoft.com/office/drawing/2014/main" id="{F992BB6F-5010-4237-BA97-34BAC2C11334}"/>
              </a:ext>
            </a:extLst>
          </p:cNvPr>
          <p:cNvSpPr/>
          <p:nvPr/>
        </p:nvSpPr>
        <p:spPr>
          <a:xfrm>
            <a:off x="427238" y="4634904"/>
            <a:ext cx="1369991" cy="338554"/>
          </a:xfrm>
          <a:prstGeom prst="rect">
            <a:avLst/>
          </a:prstGeom>
          <a:noFill/>
        </p:spPr>
        <p:txBody>
          <a:bodyPr wrap="none" lIns="91440" tIns="45720" rIns="91440" bIns="45720">
            <a:spAutoFit/>
          </a:bodyPr>
          <a:lstStyle/>
          <a:p>
            <a:pPr algn="ctr"/>
            <a:r>
              <a:rPr lang="en-US" sz="1600" b="1" cap="none" spc="0" dirty="0">
                <a:ln w="0"/>
                <a:solidFill>
                  <a:schemeClr val="tx1"/>
                </a:solidFill>
                <a:effectLst>
                  <a:outerShdw blurRad="38100" dist="19050" dir="2700000" algn="tl" rotWithShape="0">
                    <a:schemeClr val="dk1">
                      <a:alpha val="40000"/>
                    </a:schemeClr>
                  </a:outerShdw>
                </a:effectLst>
              </a:rPr>
              <a:t>Projects Done</a:t>
            </a:r>
          </a:p>
        </p:txBody>
      </p:sp>
      <p:sp>
        <p:nvSpPr>
          <p:cNvPr id="15" name="Rectangle 14">
            <a:extLst>
              <a:ext uri="{FF2B5EF4-FFF2-40B4-BE49-F238E27FC236}">
                <a16:creationId xmlns:a16="http://schemas.microsoft.com/office/drawing/2014/main" id="{BB141FCD-0090-42A0-8942-94C0523DB560}"/>
              </a:ext>
            </a:extLst>
          </p:cNvPr>
          <p:cNvSpPr/>
          <p:nvPr/>
        </p:nvSpPr>
        <p:spPr>
          <a:xfrm>
            <a:off x="427238" y="4981899"/>
            <a:ext cx="3913943" cy="1323439"/>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Crop Yield Prediction System using Machine Learning (</a:t>
            </a:r>
            <a:r>
              <a:rPr lang="en-US" sz="1600" b="1" cap="none" spc="0" dirty="0" err="1">
                <a:ln w="0"/>
                <a:solidFill>
                  <a:schemeClr val="tx1"/>
                </a:solidFill>
                <a:effectLst>
                  <a:outerShdw blurRad="38100" dist="19050" dir="2700000" algn="tl" rotWithShape="0">
                    <a:schemeClr val="dk1">
                      <a:alpha val="40000"/>
                    </a:schemeClr>
                  </a:outerShdw>
                </a:effectLst>
              </a:rPr>
              <a:t>tanim-analytics.xyz</a:t>
            </a:r>
            <a:r>
              <a:rPr lang="en-US" sz="1600" b="1" cap="none" spc="0" dirty="0">
                <a:ln w="0"/>
                <a:solidFill>
                  <a:schemeClr val="tx1"/>
                </a:solidFill>
                <a:effectLst>
                  <a:outerShdw blurRad="38100" dist="19050" dir="2700000" algn="tl" rotWithShape="0">
                    <a:schemeClr val="dk1">
                      <a:alpha val="40000"/>
                    </a:schemeClr>
                  </a:outerShdw>
                </a:effectLst>
              </a:rPr>
              <a:t>)</a:t>
            </a:r>
          </a:p>
          <a:p>
            <a:r>
              <a:rPr lang="en-US" sz="1600" dirty="0">
                <a:ln w="0"/>
                <a:effectLst>
                  <a:outerShdw blurRad="38100" dist="19050" dir="2700000" algn="tl" rotWithShape="0">
                    <a:schemeClr val="dk1">
                      <a:alpha val="40000"/>
                    </a:schemeClr>
                  </a:outerShdw>
                </a:effectLst>
              </a:rPr>
              <a:t>      </a:t>
            </a:r>
            <a:r>
              <a:rPr lang="en-US" sz="1600" cap="none" spc="0" dirty="0">
                <a:ln w="0"/>
                <a:solidFill>
                  <a:schemeClr val="tx1"/>
                </a:solidFill>
                <a:effectLst>
                  <a:outerShdw blurRad="38100" dist="19050" dir="2700000" algn="tl" rotWithShape="0">
                    <a:schemeClr val="dk1">
                      <a:alpha val="40000"/>
                    </a:schemeClr>
                  </a:outerShdw>
                </a:effectLst>
              </a:rPr>
              <a:t>Developer</a:t>
            </a:r>
          </a:p>
          <a:p>
            <a:r>
              <a:rPr lang="en-US" sz="1600" dirty="0">
                <a:ln w="0"/>
                <a:effectLst>
                  <a:outerShdw blurRad="38100" dist="19050" dir="2700000" algn="tl" rotWithShape="0">
                    <a:schemeClr val="dk1">
                      <a:alpha val="40000"/>
                    </a:schemeClr>
                  </a:outerShdw>
                </a:effectLst>
              </a:rPr>
              <a:t>      October</a:t>
            </a:r>
            <a:r>
              <a:rPr lang="en-US" sz="1600" cap="none" spc="0" dirty="0">
                <a:ln w="0"/>
                <a:solidFill>
                  <a:schemeClr val="tx1"/>
                </a:solidFill>
                <a:effectLst>
                  <a:outerShdw blurRad="38100" dist="19050" dir="2700000" algn="tl" rotWithShape="0">
                    <a:schemeClr val="dk1">
                      <a:alpha val="40000"/>
                    </a:schemeClr>
                  </a:outerShdw>
                </a:effectLst>
              </a:rPr>
              <a:t> 2021 –  February 2022</a:t>
            </a:r>
          </a:p>
          <a:p>
            <a:endParaRPr lang="en-US" sz="160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B56B1BA9-AB9E-4380-86AB-E9AA818DEA84}"/>
              </a:ext>
            </a:extLst>
          </p:cNvPr>
          <p:cNvSpPr/>
          <p:nvPr/>
        </p:nvSpPr>
        <p:spPr>
          <a:xfrm>
            <a:off x="4679087" y="4970180"/>
            <a:ext cx="4464913"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b="1" cap="none" spc="0" dirty="0">
                <a:ln w="0"/>
                <a:solidFill>
                  <a:schemeClr val="tx1"/>
                </a:solidFill>
                <a:effectLst>
                  <a:outerShdw blurRad="38100" dist="19050" dir="2700000" algn="tl" rotWithShape="0">
                    <a:schemeClr val="dk1">
                      <a:alpha val="40000"/>
                    </a:schemeClr>
                  </a:outerShdw>
                </a:effectLst>
              </a:rPr>
              <a:t>Vulgar Words Censorship using Regular Expressions (</a:t>
            </a:r>
            <a:r>
              <a:rPr lang="en-US" sz="1600" b="1" cap="none" spc="0" dirty="0" err="1">
                <a:ln w="0"/>
                <a:solidFill>
                  <a:schemeClr val="tx1"/>
                </a:solidFill>
                <a:effectLst>
                  <a:outerShdw blurRad="38100" dist="19050" dir="2700000" algn="tl" rotWithShape="0">
                    <a:schemeClr val="dk1">
                      <a:alpha val="40000"/>
                    </a:schemeClr>
                  </a:outerShdw>
                </a:effectLst>
              </a:rPr>
              <a:t>halaanongsabimo.xyz</a:t>
            </a:r>
            <a:r>
              <a:rPr lang="en-US" sz="1600" b="1" cap="none" spc="0" dirty="0">
                <a:ln w="0"/>
                <a:solidFill>
                  <a:schemeClr val="tx1"/>
                </a:solidFill>
                <a:effectLst>
                  <a:outerShdw blurRad="38100" dist="19050" dir="2700000" algn="tl" rotWithShape="0">
                    <a:schemeClr val="dk1">
                      <a:alpha val="40000"/>
                    </a:schemeClr>
                  </a:outerShdw>
                </a:effectLst>
              </a:rPr>
              <a:t>)</a:t>
            </a:r>
          </a:p>
          <a:p>
            <a:r>
              <a:rPr lang="en-US" sz="1600" b="1" dirty="0">
                <a:ln w="0"/>
                <a:effectLst>
                  <a:outerShdw blurRad="38100" dist="19050" dir="2700000" algn="tl" rotWithShape="0">
                    <a:schemeClr val="dk1">
                      <a:alpha val="40000"/>
                    </a:schemeClr>
                  </a:outerShdw>
                </a:effectLst>
              </a:rPr>
              <a:t>      </a:t>
            </a:r>
            <a:r>
              <a:rPr lang="en-US" sz="1600" cap="none" spc="0" dirty="0">
                <a:ln w="0"/>
                <a:solidFill>
                  <a:schemeClr val="tx1"/>
                </a:solidFill>
                <a:effectLst>
                  <a:outerShdw blurRad="38100" dist="19050" dir="2700000" algn="tl" rotWithShape="0">
                    <a:schemeClr val="dk1">
                      <a:alpha val="40000"/>
                    </a:schemeClr>
                  </a:outerShdw>
                </a:effectLst>
              </a:rPr>
              <a:t>Developer</a:t>
            </a:r>
          </a:p>
          <a:p>
            <a:r>
              <a:rPr lang="en-US" sz="1600" dirty="0">
                <a:ln w="0"/>
                <a:effectLst>
                  <a:outerShdw blurRad="38100" dist="19050" dir="2700000" algn="tl" rotWithShape="0">
                    <a:schemeClr val="dk1">
                      <a:alpha val="40000"/>
                    </a:schemeClr>
                  </a:outerShdw>
                </a:effectLst>
              </a:rPr>
              <a:t>      March</a:t>
            </a:r>
            <a:r>
              <a:rPr lang="en-US" sz="1600" cap="none" spc="0" dirty="0">
                <a:ln w="0"/>
                <a:solidFill>
                  <a:schemeClr val="tx1"/>
                </a:solidFill>
                <a:effectLst>
                  <a:outerShdw blurRad="38100" dist="19050" dir="2700000" algn="tl" rotWithShape="0">
                    <a:schemeClr val="dk1">
                      <a:alpha val="40000"/>
                    </a:schemeClr>
                  </a:outerShdw>
                </a:effectLst>
              </a:rPr>
              <a:t> 2022 – </a:t>
            </a:r>
            <a:r>
              <a:rPr lang="en-US" sz="1600" dirty="0">
                <a:ln w="0"/>
                <a:effectLst>
                  <a:outerShdw blurRad="38100" dist="19050" dir="2700000" algn="tl" rotWithShape="0">
                    <a:schemeClr val="dk1">
                      <a:alpha val="40000"/>
                    </a:schemeClr>
                  </a:outerShdw>
                </a:effectLst>
              </a:rPr>
              <a:t>July</a:t>
            </a:r>
            <a:r>
              <a:rPr lang="en-US" sz="1600" cap="none" spc="0" dirty="0">
                <a:ln w="0"/>
                <a:solidFill>
                  <a:schemeClr val="tx1"/>
                </a:solidFill>
                <a:effectLst>
                  <a:outerShdw blurRad="38100" dist="19050" dir="2700000" algn="tl" rotWithShape="0">
                    <a:schemeClr val="dk1">
                      <a:alpha val="40000"/>
                    </a:schemeClr>
                  </a:outerShdw>
                </a:effectLst>
              </a:rPr>
              <a:t> 2022</a:t>
            </a:r>
          </a:p>
        </p:txBody>
      </p:sp>
    </p:spTree>
    <p:extLst>
      <p:ext uri="{BB962C8B-B14F-4D97-AF65-F5344CB8AC3E}">
        <p14:creationId xmlns:p14="http://schemas.microsoft.com/office/powerpoint/2010/main" val="40143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0000"/>
            <a:lum/>
          </a:blip>
          <a:srcRect/>
          <a:stretch>
            <a:fillRect t="20000" b="-4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4300" y="2973804"/>
            <a:ext cx="7306322" cy="1470025"/>
          </a:xfrm>
        </p:spPr>
        <p:txBody>
          <a:bodyPr>
            <a:normAutofit fontScale="90000"/>
          </a:bodyPr>
          <a:lstStyle/>
          <a:p>
            <a:r>
              <a:rPr lang="en-US" dirty="0">
                <a:latin typeface="Gill Sans MT" pitchFamily="34" charset="0"/>
              </a:rPr>
              <a:t>HYDROPONICS WATER MAINTENANCE: DYNAMIC PHOSPHATE LEVEL BEHAVIOR DETECTION USING SUPERVISED CLASSIFICATION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8229600" cy="609600"/>
          </a:xfrm>
        </p:spPr>
        <p:txBody>
          <a:bodyPr>
            <a:normAutofit fontScale="90000"/>
          </a:bodyPr>
          <a:lstStyle/>
          <a:p>
            <a:r>
              <a:rPr lang="en-US" sz="3600" u="sng"/>
              <a:t>Background of the Study</a:t>
            </a:r>
          </a:p>
        </p:txBody>
      </p:sp>
      <p:sp>
        <p:nvSpPr>
          <p:cNvPr id="4" name="Rounded Rectangle 3"/>
          <p:cNvSpPr/>
          <p:nvPr/>
        </p:nvSpPr>
        <p:spPr>
          <a:xfrm>
            <a:off x="76200" y="1524000"/>
            <a:ext cx="30480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a:latin typeface="Gill Sans MT" pitchFamily="34" charset="0"/>
              </a:rPr>
              <a:t>Causes</a:t>
            </a:r>
            <a:endParaRPr lang="en-US" sz="2000">
              <a:latin typeface="Gill Sans MT" pitchFamily="34" charset="0"/>
            </a:endParaRPr>
          </a:p>
        </p:txBody>
      </p:sp>
      <p:sp>
        <p:nvSpPr>
          <p:cNvPr id="5" name="Rounded Rectangle 4"/>
          <p:cNvSpPr/>
          <p:nvPr/>
        </p:nvSpPr>
        <p:spPr>
          <a:xfrm>
            <a:off x="3276600" y="1524000"/>
            <a:ext cx="2637504"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a:latin typeface="Gill Sans MT" pitchFamily="34" charset="0"/>
              </a:rPr>
              <a:t>Problems</a:t>
            </a:r>
            <a:endParaRPr lang="en-US" sz="2000">
              <a:latin typeface="Gill Sans MT" pitchFamily="34" charset="0"/>
            </a:endParaRPr>
          </a:p>
        </p:txBody>
      </p:sp>
      <p:sp>
        <p:nvSpPr>
          <p:cNvPr id="6" name="Rounded Rectangle 5"/>
          <p:cNvSpPr/>
          <p:nvPr/>
        </p:nvSpPr>
        <p:spPr>
          <a:xfrm>
            <a:off x="6172200" y="1524000"/>
            <a:ext cx="274320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800">
                <a:latin typeface="Gill Sans MT" pitchFamily="34" charset="0"/>
              </a:rPr>
              <a:t>Effects</a:t>
            </a:r>
            <a:endParaRPr lang="en-US" sz="2000">
              <a:latin typeface="Gill Sans MT" pitchFamily="34" charset="0"/>
            </a:endParaRPr>
          </a:p>
        </p:txBody>
      </p:sp>
      <p:sp>
        <p:nvSpPr>
          <p:cNvPr id="9" name="Rectangle 8"/>
          <p:cNvSpPr/>
          <p:nvPr/>
        </p:nvSpPr>
        <p:spPr>
          <a:xfrm>
            <a:off x="63703" y="2094490"/>
            <a:ext cx="3030792" cy="3380533"/>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nchorCtr="0"/>
          <a:lstStyle/>
          <a:p>
            <a:pPr marL="342900" indent="-342900">
              <a:buFont typeface="+mj-lt"/>
              <a:buAutoNum type="arabicPeriod"/>
            </a:pPr>
            <a:r>
              <a:rPr lang="en-US" sz="1600" dirty="0">
                <a:latin typeface="Gill Sans MT" pitchFamily="34" charset="0"/>
              </a:rPr>
              <a:t>All treatments are often carried out traditionally and there are several distinct sorts of plants</a:t>
            </a:r>
          </a:p>
          <a:p>
            <a:pPr marL="342900" indent="-342900">
              <a:buFont typeface="+mj-lt"/>
              <a:buAutoNum type="arabicPeriod"/>
            </a:pPr>
            <a:endParaRPr lang="en-US" sz="1600" dirty="0">
              <a:latin typeface="Gill Sans MT" pitchFamily="34" charset="0"/>
            </a:endParaRPr>
          </a:p>
          <a:p>
            <a:pPr marL="342900" indent="-342900">
              <a:buFont typeface="+mj-lt"/>
              <a:buAutoNum type="arabicPeriod"/>
            </a:pPr>
            <a:r>
              <a:rPr lang="en-US" sz="1600" dirty="0">
                <a:latin typeface="Gill Sans MT" pitchFamily="34" charset="0"/>
              </a:rPr>
              <a:t>Driven to employ toxic pesticides to improve output</a:t>
            </a:r>
          </a:p>
          <a:p>
            <a:pPr marL="342900" lvl="0" indent="-342900">
              <a:buFont typeface="+mj-lt"/>
              <a:buAutoNum type="arabicPeriod"/>
            </a:pPr>
            <a:endParaRPr lang="en-US" sz="1600" dirty="0">
              <a:latin typeface="Gill Sans MT" pitchFamily="34" charset="0"/>
            </a:endParaRPr>
          </a:p>
          <a:p>
            <a:pPr marL="342900" lvl="0" indent="-342900">
              <a:buFont typeface="+mj-lt"/>
              <a:buAutoNum type="arabicPeriod"/>
            </a:pPr>
            <a:r>
              <a:rPr lang="en-US" sz="1600" dirty="0">
                <a:latin typeface="Gill Sans MT" pitchFamily="34" charset="0"/>
              </a:rPr>
              <a:t>Plants needs a lot of water to survive</a:t>
            </a:r>
          </a:p>
        </p:txBody>
      </p:sp>
      <p:sp>
        <p:nvSpPr>
          <p:cNvPr id="10" name="Rectangle 9"/>
          <p:cNvSpPr/>
          <p:nvPr/>
        </p:nvSpPr>
        <p:spPr>
          <a:xfrm>
            <a:off x="3124199" y="2100983"/>
            <a:ext cx="3145653" cy="336754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nchorCtr="0"/>
          <a:lstStyle/>
          <a:p>
            <a:pPr marL="457200" lvl="0" indent="-457200">
              <a:buFont typeface="+mj-lt"/>
              <a:buAutoNum type="arabicPeriod"/>
            </a:pPr>
            <a:r>
              <a:rPr lang="en-US" sz="1600" dirty="0">
                <a:latin typeface="Gill Sans MT" pitchFamily="34" charset="0"/>
              </a:rPr>
              <a:t>To maintain plants healthily and well-groomed, plant care is a necessary</a:t>
            </a:r>
          </a:p>
          <a:p>
            <a:pPr marL="457200" lvl="0" indent="-457200">
              <a:buFont typeface="+mj-lt"/>
              <a:buAutoNum type="arabicPeriod"/>
            </a:pPr>
            <a:endParaRPr lang="en-US" sz="1600" dirty="0">
              <a:latin typeface="Gill Sans MT" pitchFamily="34" charset="0"/>
            </a:endParaRPr>
          </a:p>
          <a:p>
            <a:pPr marL="457200" indent="-457200">
              <a:buFont typeface="+mj-lt"/>
              <a:buAutoNum type="arabicPeriod"/>
            </a:pPr>
            <a:r>
              <a:rPr lang="en-US" sz="1600" dirty="0">
                <a:latin typeface="Gill Sans MT" pitchFamily="34" charset="0"/>
              </a:rPr>
              <a:t>Traditional agricultural practices put into place for soil-based harvesting</a:t>
            </a:r>
          </a:p>
          <a:p>
            <a:pPr marL="457200" indent="-457200">
              <a:buFont typeface="+mj-lt"/>
              <a:buAutoNum type="arabicPeriod"/>
            </a:pPr>
            <a:endParaRPr lang="en-US" sz="1600" dirty="0">
              <a:latin typeface="Gill Sans MT" pitchFamily="34" charset="0"/>
            </a:endParaRPr>
          </a:p>
          <a:p>
            <a:pPr marL="457200" indent="-457200">
              <a:buFont typeface="+mj-lt"/>
              <a:buAutoNum type="arabicPeriod"/>
            </a:pPr>
            <a:r>
              <a:rPr lang="en-US" sz="1600" dirty="0">
                <a:solidFill>
                  <a:prstClr val="black"/>
                </a:solidFill>
                <a:latin typeface="Gill Sans MT" panose="020B0502020104020203" pitchFamily="34" charset="0"/>
              </a:rPr>
              <a:t>Hydroponics must carefully examine the timing of when to add water and replenish nutrients.</a:t>
            </a:r>
            <a:endParaRPr lang="en-US" sz="2200" dirty="0">
              <a:latin typeface="Gill Sans MT" pitchFamily="34" charset="0"/>
            </a:endParaRPr>
          </a:p>
          <a:p>
            <a:pPr algn="ctr"/>
            <a:endParaRPr lang="en-US" sz="2200" dirty="0">
              <a:latin typeface="Gill Sans MT" pitchFamily="34" charset="0"/>
            </a:endParaRPr>
          </a:p>
        </p:txBody>
      </p:sp>
      <p:sp>
        <p:nvSpPr>
          <p:cNvPr id="11" name="Rectangle 10"/>
          <p:cNvSpPr/>
          <p:nvPr/>
        </p:nvSpPr>
        <p:spPr>
          <a:xfrm>
            <a:off x="6269852" y="2100983"/>
            <a:ext cx="2810445" cy="336754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rtlCol="0" anchor="t" anchorCtr="0"/>
          <a:lstStyle/>
          <a:p>
            <a:pPr marL="457200" indent="-457200">
              <a:buFont typeface="+mj-lt"/>
              <a:buAutoNum type="arabicPeriod"/>
            </a:pPr>
            <a:r>
              <a:rPr lang="en-US" sz="1600" dirty="0">
                <a:latin typeface="Gill Sans MT" pitchFamily="34" charset="0"/>
              </a:rPr>
              <a:t>If the plant owner has several Hydroponic plants, this may be quite troublesome</a:t>
            </a:r>
          </a:p>
          <a:p>
            <a:pPr marL="457200" indent="-457200">
              <a:buFont typeface="+mj-lt"/>
              <a:buAutoNum type="arabicPeriod"/>
            </a:pPr>
            <a:endParaRPr lang="en-US" sz="1600" dirty="0">
              <a:latin typeface="Gill Sans MT" pitchFamily="34" charset="0"/>
            </a:endParaRPr>
          </a:p>
          <a:p>
            <a:pPr marL="457200" lvl="0" indent="-457200">
              <a:buFont typeface="+mj-lt"/>
              <a:buAutoNum type="arabicPeriod"/>
            </a:pPr>
            <a:r>
              <a:rPr lang="en-US" sz="1600" dirty="0">
                <a:latin typeface="Gill Sans MT" pitchFamily="34" charset="0"/>
              </a:rPr>
              <a:t> Adverse effect on consumers over time.</a:t>
            </a:r>
          </a:p>
          <a:p>
            <a:pPr marL="457200" lvl="0" indent="-457200">
              <a:buFont typeface="+mj-lt"/>
              <a:buAutoNum type="arabicPeriod"/>
            </a:pPr>
            <a:endParaRPr lang="en-US" sz="1600" dirty="0">
              <a:latin typeface="Gill Sans MT" pitchFamily="34" charset="0"/>
            </a:endParaRPr>
          </a:p>
          <a:p>
            <a:pPr marL="342900" lvl="0" indent="-342900">
              <a:buFont typeface="+mj-lt"/>
              <a:buAutoNum type="arabicPeriod"/>
            </a:pPr>
            <a:r>
              <a:rPr lang="en-US" sz="1600" dirty="0">
                <a:latin typeface="Gill Sans MT" pitchFamily="34" charset="0"/>
              </a:rPr>
              <a:t>It consumes a lot of water usage.</a:t>
            </a:r>
          </a:p>
        </p:txBody>
      </p:sp>
      <p:sp>
        <p:nvSpPr>
          <p:cNvPr id="12" name="Rounded Rectangle 11"/>
          <p:cNvSpPr/>
          <p:nvPr/>
        </p:nvSpPr>
        <p:spPr>
          <a:xfrm>
            <a:off x="0" y="5609094"/>
            <a:ext cx="9144000" cy="113395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sz="2000" dirty="0">
                <a:latin typeface="Gill Sans MT" pitchFamily="34" charset="0"/>
              </a:rPr>
              <a:t>Perceived Solution: </a:t>
            </a:r>
          </a:p>
          <a:p>
            <a:pPr algn="ctr"/>
            <a:r>
              <a:rPr lang="en-US" sz="2400" b="1" u="sng" dirty="0">
                <a:solidFill>
                  <a:schemeClr val="bg1"/>
                </a:solidFill>
                <a:latin typeface="Gill Sans MT" pitchFamily="34" charset="0"/>
              </a:rPr>
              <a:t>Development of </a:t>
            </a:r>
            <a:r>
              <a:rPr lang="en-US" sz="2400" b="1" u="sng" dirty="0">
                <a:latin typeface="Gill Sans MT" pitchFamily="34" charset="0"/>
              </a:rPr>
              <a:t>Hydroponics Water Maintenance System</a:t>
            </a:r>
            <a:endParaRPr lang="en-US" sz="2400" b="1" u="sng" dirty="0">
              <a:solidFill>
                <a:schemeClr val="bg1"/>
              </a:solidFill>
              <a:latin typeface="Gill Sans MT" pitchFamily="34" charset="0"/>
            </a:endParaRPr>
          </a:p>
        </p:txBody>
      </p:sp>
    </p:spTree>
    <p:extLst>
      <p:ext uri="{BB962C8B-B14F-4D97-AF65-F5344CB8AC3E}">
        <p14:creationId xmlns:p14="http://schemas.microsoft.com/office/powerpoint/2010/main" val="214741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5000"/>
            <a:lum/>
          </a:blip>
          <a:srcRect/>
          <a:stretch>
            <a:fillRect l="-2000" t="-16000" r="-2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a:t>Objectives of the Study</a:t>
            </a:r>
          </a:p>
        </p:txBody>
      </p:sp>
      <p:sp>
        <p:nvSpPr>
          <p:cNvPr id="3" name="Content Placeholder 2"/>
          <p:cNvSpPr>
            <a:spLocks noGrp="1"/>
          </p:cNvSpPr>
          <p:nvPr>
            <p:ph idx="1"/>
          </p:nvPr>
        </p:nvSpPr>
        <p:spPr>
          <a:xfrm>
            <a:off x="304800" y="1904999"/>
            <a:ext cx="8686800" cy="4853153"/>
          </a:xfrm>
        </p:spPr>
        <p:txBody>
          <a:bodyPr>
            <a:normAutofit fontScale="62500" lnSpcReduction="20000"/>
          </a:bodyPr>
          <a:lstStyle/>
          <a:p>
            <a:pPr lvl="0"/>
            <a:r>
              <a:rPr lang="en-US" dirty="0"/>
              <a:t>Design a hydroponics water maintenance system with the following components:</a:t>
            </a:r>
          </a:p>
          <a:p>
            <a:pPr marL="719138" lvl="1" indent="-319088">
              <a:lnSpc>
                <a:spcPct val="170000"/>
              </a:lnSpc>
              <a:buFont typeface="+mj-lt"/>
              <a:buAutoNum type="alphaLcPeriod"/>
            </a:pPr>
            <a:r>
              <a:rPr lang="en-US" dirty="0"/>
              <a:t>Raspberry Pi device with the following features: </a:t>
            </a:r>
          </a:p>
          <a:p>
            <a:pPr marL="1163638" lvl="2" indent="-363538">
              <a:lnSpc>
                <a:spcPct val="120000"/>
              </a:lnSpc>
            </a:pPr>
            <a:r>
              <a:rPr lang="en-US" dirty="0"/>
              <a:t>Train raw and controlled data using phosphoric acid </a:t>
            </a:r>
          </a:p>
          <a:p>
            <a:pPr marL="1163638" lvl="2" indent="-363538"/>
            <a:r>
              <a:rPr lang="en-US" dirty="0"/>
              <a:t>Emulate different phosphate levels in the water</a:t>
            </a:r>
          </a:p>
          <a:p>
            <a:pPr marL="1163638" lvl="2" indent="-363538"/>
            <a:r>
              <a:rPr lang="en-US" dirty="0"/>
              <a:t>Utilize the recorded values of a pH and Electrical Conductivity (</a:t>
            </a:r>
            <a:r>
              <a:rPr lang="en-US" dirty="0" err="1"/>
              <a:t>eC</a:t>
            </a:r>
            <a:r>
              <a:rPr lang="en-US" dirty="0"/>
              <a:t>) </a:t>
            </a:r>
          </a:p>
          <a:p>
            <a:pPr marL="1163638" lvl="2" indent="-363538"/>
            <a:r>
              <a:rPr lang="en-US" dirty="0"/>
              <a:t>Determine and process the phosphate levels in the water with a Machine-Learning algorithm.</a:t>
            </a:r>
          </a:p>
          <a:p>
            <a:pPr marL="1163638" lvl="2" indent="-363538"/>
            <a:r>
              <a:rPr lang="en-US" dirty="0"/>
              <a:t>Improve the longevity and free of maintenance of hydroponics</a:t>
            </a:r>
          </a:p>
          <a:p>
            <a:pPr marL="1163638" lvl="2" indent="-363538"/>
            <a:endParaRPr lang="en-US" dirty="0"/>
          </a:p>
          <a:p>
            <a:pPr marL="717550" lvl="1" indent="-317500">
              <a:buFont typeface="+mj-lt"/>
              <a:buAutoNum type="alphaLcPeriod"/>
            </a:pPr>
            <a:r>
              <a:rPr lang="en-US" dirty="0"/>
              <a:t>Mobile application as command interface to support the Raspberry Pi device with the following features:</a:t>
            </a:r>
          </a:p>
          <a:p>
            <a:pPr marL="1163638" lvl="2" indent="-363538"/>
            <a:r>
              <a:rPr lang="en-US" dirty="0"/>
              <a:t>Visually monitor the health of hydroponic plants </a:t>
            </a:r>
          </a:p>
          <a:p>
            <a:pPr marL="1163638" lvl="2" indent="-363538"/>
            <a:r>
              <a:rPr lang="en-US" dirty="0"/>
              <a:t>Control UV Lights</a:t>
            </a:r>
          </a:p>
          <a:p>
            <a:pPr marL="1163638" lvl="2" indent="-363538"/>
            <a:r>
              <a:rPr lang="en-US" dirty="0"/>
              <a:t>Control the water flow and its level</a:t>
            </a:r>
          </a:p>
          <a:p>
            <a:pPr marL="1163638" lvl="2" indent="-363538"/>
            <a:r>
              <a:rPr lang="en-US" dirty="0"/>
              <a:t>Control phosphate levels</a:t>
            </a:r>
          </a:p>
          <a:p>
            <a:pPr marL="1163638" lvl="2" indent="-363538"/>
            <a:r>
              <a:rPr lang="en-US" dirty="0"/>
              <a:t>Data visualization of sensor readings</a:t>
            </a:r>
          </a:p>
          <a:p>
            <a:pPr marL="1163638" lvl="2" indent="-363538"/>
            <a:r>
              <a:rPr lang="en-US" dirty="0"/>
              <a:t>Alert Notification for phosphate level of the water</a:t>
            </a:r>
          </a:p>
          <a:p>
            <a:pPr marL="1163638" lvl="2" indent="-363538"/>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Righ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strips(downRigh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Righ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strips(downRight)">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strips(downRight)">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strips(downRight)">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strips(downRight)">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strips(downRight)">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cstate="print">
            <a:alphaModFix amt="25000"/>
            <a:lum/>
          </a:blip>
          <a:srcRect/>
          <a:stretch>
            <a:fillRect l="-2000" t="-16000" r="-2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a:t>Objectives of the Study</a:t>
            </a:r>
          </a:p>
        </p:txBody>
      </p:sp>
      <p:sp>
        <p:nvSpPr>
          <p:cNvPr id="3" name="Content Placeholder 2"/>
          <p:cNvSpPr>
            <a:spLocks noGrp="1"/>
          </p:cNvSpPr>
          <p:nvPr>
            <p:ph idx="1"/>
          </p:nvPr>
        </p:nvSpPr>
        <p:spPr>
          <a:xfrm>
            <a:off x="304800" y="1904999"/>
            <a:ext cx="8686800" cy="4851401"/>
          </a:xfrm>
        </p:spPr>
        <p:txBody>
          <a:bodyPr>
            <a:normAutofit fontScale="70000" lnSpcReduction="20000"/>
          </a:bodyPr>
          <a:lstStyle/>
          <a:p>
            <a:pPr marL="514350" indent="-514350">
              <a:spcBef>
                <a:spcPts val="0"/>
              </a:spcBef>
              <a:buFont typeface="+mj-lt"/>
              <a:buAutoNum type="arabicPeriod" startAt="2"/>
            </a:pPr>
            <a:r>
              <a:rPr lang="en-US" dirty="0"/>
              <a:t>Develop a hydroponics water maintenance system with the following components:</a:t>
            </a:r>
          </a:p>
          <a:p>
            <a:pPr marL="719138" lvl="1" indent="-319088">
              <a:lnSpc>
                <a:spcPct val="170000"/>
              </a:lnSpc>
              <a:spcBef>
                <a:spcPts val="0"/>
              </a:spcBef>
              <a:buFont typeface="+mj-lt"/>
              <a:buAutoNum type="alphaLcPeriod"/>
            </a:pPr>
            <a:r>
              <a:rPr lang="en-US" dirty="0"/>
              <a:t>Arduino device using the following tools:</a:t>
            </a:r>
          </a:p>
          <a:p>
            <a:pPr marL="1163638" lvl="2" indent="-363538">
              <a:lnSpc>
                <a:spcPct val="120000"/>
              </a:lnSpc>
              <a:spcBef>
                <a:spcPts val="0"/>
              </a:spcBef>
            </a:pPr>
            <a:r>
              <a:rPr lang="en-US" dirty="0"/>
              <a:t>Microcontroller (Arduino Uno)</a:t>
            </a:r>
          </a:p>
          <a:p>
            <a:pPr marL="1163638" lvl="2" indent="-363538">
              <a:lnSpc>
                <a:spcPct val="120000"/>
              </a:lnSpc>
              <a:spcBef>
                <a:spcPts val="0"/>
              </a:spcBef>
            </a:pPr>
            <a:r>
              <a:rPr lang="en-US" dirty="0"/>
              <a:t>Arduino Integrated Development Environment (IDE)</a:t>
            </a:r>
          </a:p>
          <a:p>
            <a:pPr marL="1163638" lvl="2" indent="-363538">
              <a:lnSpc>
                <a:spcPct val="120000"/>
              </a:lnSpc>
              <a:spcBef>
                <a:spcPts val="0"/>
              </a:spcBef>
            </a:pPr>
            <a:r>
              <a:rPr lang="en-US" dirty="0"/>
              <a:t>C Programming Language</a:t>
            </a:r>
          </a:p>
          <a:p>
            <a:pPr marL="1163638" lvl="2" indent="-363538">
              <a:lnSpc>
                <a:spcPct val="120000"/>
              </a:lnSpc>
              <a:spcBef>
                <a:spcPts val="0"/>
              </a:spcBef>
            </a:pPr>
            <a:endParaRPr lang="en-US" dirty="0"/>
          </a:p>
          <a:p>
            <a:pPr marL="717550" lvl="1" indent="-317500">
              <a:spcBef>
                <a:spcPts val="0"/>
              </a:spcBef>
              <a:buFont typeface="+mj-lt"/>
              <a:buAutoNum type="alphaLcPeriod"/>
            </a:pPr>
            <a:r>
              <a:rPr lang="en-US" dirty="0"/>
              <a:t>Raspberry Pi 3b+ device using the following tools:</a:t>
            </a:r>
          </a:p>
          <a:p>
            <a:pPr marL="1163638" lvl="2" indent="-363538">
              <a:lnSpc>
                <a:spcPct val="120000"/>
              </a:lnSpc>
              <a:spcBef>
                <a:spcPts val="0"/>
              </a:spcBef>
            </a:pPr>
            <a:r>
              <a:rPr lang="en-US" dirty="0"/>
              <a:t>Raspberry Pi 3b+ ComputerNode.js</a:t>
            </a:r>
          </a:p>
          <a:p>
            <a:pPr marL="1163638" lvl="2" indent="-363538">
              <a:lnSpc>
                <a:spcPct val="120000"/>
              </a:lnSpc>
              <a:spcBef>
                <a:spcPts val="0"/>
              </a:spcBef>
            </a:pPr>
            <a:r>
              <a:rPr lang="en-US" dirty="0"/>
              <a:t>LCD Display</a:t>
            </a:r>
          </a:p>
          <a:p>
            <a:pPr marL="1163638" lvl="2" indent="-363538">
              <a:lnSpc>
                <a:spcPct val="120000"/>
              </a:lnSpc>
              <a:spcBef>
                <a:spcPts val="0"/>
              </a:spcBef>
            </a:pPr>
            <a:r>
              <a:rPr lang="en-US" dirty="0"/>
              <a:t>4 Chanel Relay Module</a:t>
            </a:r>
          </a:p>
          <a:p>
            <a:pPr marL="1163638" lvl="2" indent="-363538">
              <a:lnSpc>
                <a:spcPct val="120000"/>
              </a:lnSpc>
              <a:spcBef>
                <a:spcPts val="0"/>
              </a:spcBef>
            </a:pPr>
            <a:r>
              <a:rPr lang="en-US" dirty="0"/>
              <a:t>12 V 5A Power Supply</a:t>
            </a:r>
          </a:p>
          <a:p>
            <a:pPr marL="1163638" lvl="2" indent="-363538">
              <a:lnSpc>
                <a:spcPct val="120000"/>
              </a:lnSpc>
              <a:spcBef>
                <a:spcPts val="0"/>
              </a:spcBef>
            </a:pPr>
            <a:r>
              <a:rPr lang="en-US" dirty="0"/>
              <a:t>TDS Sensor Module</a:t>
            </a:r>
          </a:p>
          <a:p>
            <a:pPr marL="1163638" lvl="2" indent="-363538">
              <a:lnSpc>
                <a:spcPct val="120000"/>
              </a:lnSpc>
              <a:spcBef>
                <a:spcPts val="0"/>
              </a:spcBef>
            </a:pPr>
            <a:r>
              <a:rPr lang="en-US" dirty="0"/>
              <a:t>PH Sensor</a:t>
            </a:r>
          </a:p>
          <a:p>
            <a:pPr marL="1163638" lvl="2" indent="-363538">
              <a:lnSpc>
                <a:spcPct val="120000"/>
              </a:lnSpc>
              <a:spcBef>
                <a:spcPts val="0"/>
              </a:spcBef>
            </a:pPr>
            <a:r>
              <a:rPr lang="en-US" dirty="0"/>
              <a:t>Pump</a:t>
            </a:r>
          </a:p>
          <a:p>
            <a:pPr marL="1163638" lvl="2" indent="-363538">
              <a:lnSpc>
                <a:spcPct val="120000"/>
              </a:lnSpc>
              <a:spcBef>
                <a:spcPts val="0"/>
              </a:spcBef>
            </a:pPr>
            <a:r>
              <a:rPr lang="en-US" dirty="0"/>
              <a:t>Water Level Sensor</a:t>
            </a:r>
          </a:p>
          <a:p>
            <a:pPr marL="1163638" lvl="2" indent="-363538">
              <a:lnSpc>
                <a:spcPct val="120000"/>
              </a:lnSpc>
              <a:spcBef>
                <a:spcPts val="0"/>
              </a:spcBef>
            </a:pPr>
            <a:r>
              <a:rPr lang="en-US" dirty="0"/>
              <a:t>Python Programming Language </a:t>
            </a:r>
          </a:p>
          <a:p>
            <a:pPr marL="1163638" lvl="2" indent="-363538">
              <a:lnSpc>
                <a:spcPct val="120000"/>
              </a:lnSpc>
              <a:spcBef>
                <a:spcPts val="0"/>
              </a:spcBef>
            </a:pPr>
            <a:endParaRPr lang="en-US" dirty="0"/>
          </a:p>
        </p:txBody>
      </p:sp>
    </p:spTree>
    <p:extLst>
      <p:ext uri="{BB962C8B-B14F-4D97-AF65-F5344CB8AC3E}">
        <p14:creationId xmlns:p14="http://schemas.microsoft.com/office/powerpoint/2010/main" val="112970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strips(downRigh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strips(downRigh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strips(downRigh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Right)">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bed50d5-44b0-4238-889c-735ff321b5fd">
      <UserInfo>
        <DisplayName>Wednesday. 2PM- 5PM . GEM 14 - BSCS - NS-4A-M Members</DisplayName>
        <AccountId>61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7D6B964E32CE54BB8865448393883F4" ma:contentTypeVersion="6" ma:contentTypeDescription="Create a new document." ma:contentTypeScope="" ma:versionID="53748439cf5ee0979e80581cc2f0d7c4">
  <xsd:schema xmlns:xsd="http://www.w3.org/2001/XMLSchema" xmlns:xs="http://www.w3.org/2001/XMLSchema" xmlns:p="http://schemas.microsoft.com/office/2006/metadata/properties" xmlns:ns2="53eb9693-d72a-4dce-a8dd-3ad5d7e46f89" xmlns:ns3="7bed50d5-44b0-4238-889c-735ff321b5fd" targetNamespace="http://schemas.microsoft.com/office/2006/metadata/properties" ma:root="true" ma:fieldsID="a578baa8ec8c8fd7f750ed8a2cdd7a3e" ns2:_="" ns3:_="">
    <xsd:import namespace="53eb9693-d72a-4dce-a8dd-3ad5d7e46f89"/>
    <xsd:import namespace="7bed50d5-44b0-4238-889c-735ff321b5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b9693-d72a-4dce-a8dd-3ad5d7e46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ed50d5-44b0-4238-889c-735ff321b5f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CFCA2A-F1C3-4D51-A811-629402713C60}">
  <ds:schemaRef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0287236a-e964-40da-9713-b70166b3df47"/>
    <ds:schemaRef ds:uri="http://schemas.microsoft.com/office/infopath/2007/PartnerControls"/>
    <ds:schemaRef ds:uri="84726fa3-8f50-48c4-8477-afa33400014f"/>
    <ds:schemaRef ds:uri="http://schemas.microsoft.com/office/2006/metadata/properties"/>
    <ds:schemaRef ds:uri="7bed50d5-44b0-4238-889c-735ff321b5fd"/>
  </ds:schemaRefs>
</ds:datastoreItem>
</file>

<file path=customXml/itemProps2.xml><?xml version="1.0" encoding="utf-8"?>
<ds:datastoreItem xmlns:ds="http://schemas.openxmlformats.org/officeDocument/2006/customXml" ds:itemID="{857C2AA1-A2F6-45CC-8E2A-E1CAE42093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eb9693-d72a-4dce-a8dd-3ad5d7e46f89"/>
    <ds:schemaRef ds:uri="7bed50d5-44b0-4238-889c-735ff321b5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56FBB4-1500-4CFD-B379-96FD52BAD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798</TotalTime>
  <Words>3474</Words>
  <Application>Microsoft Office PowerPoint</Application>
  <PresentationFormat>On-screen Show (4:3)</PresentationFormat>
  <Paragraphs>398</Paragraphs>
  <Slides>33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Gill Sans MT</vt:lpstr>
      <vt:lpstr>Symbol</vt:lpstr>
      <vt:lpstr>Times New Roman</vt:lpstr>
      <vt:lpstr>Wingdings</vt:lpstr>
      <vt:lpstr>Office Theme</vt:lpstr>
      <vt:lpstr>PowerPoint Presentation</vt:lpstr>
      <vt:lpstr>Researcher’s Profile</vt:lpstr>
      <vt:lpstr>Researcher’s Profile</vt:lpstr>
      <vt:lpstr>Researcher’s Profile</vt:lpstr>
      <vt:lpstr>Researcher’s Profile</vt:lpstr>
      <vt:lpstr>HYDROPONICS WATER MAINTENANCE: DYNAMIC PHOSPHATE LEVEL BEHAVIOR DETECTION USING SUPERVISED CLASSIFICATION ALGORITHM</vt:lpstr>
      <vt:lpstr>Background of the Study</vt:lpstr>
      <vt:lpstr>Objectives of the Study</vt:lpstr>
      <vt:lpstr>Objectives of the Study</vt:lpstr>
      <vt:lpstr>Objectives of the Study</vt:lpstr>
      <vt:lpstr>Scope and Limitations</vt:lpstr>
      <vt:lpstr>Scope and Limitations</vt:lpstr>
      <vt:lpstr>Scope and Limitations</vt:lpstr>
      <vt:lpstr>Topical Outline</vt:lpstr>
      <vt:lpstr>Topical Outline</vt:lpstr>
      <vt:lpstr>Conceptual Model of the Study</vt:lpstr>
      <vt:lpstr>Project Design</vt:lpstr>
      <vt:lpstr>Project Design</vt:lpstr>
      <vt:lpstr>Project Design</vt:lpstr>
      <vt:lpstr>Project Development- Schematic Installation of the Arduino and Raspberry Pi</vt:lpstr>
      <vt:lpstr>Project Development- List of Components for the Hardware of Arduino and Raspberry Pi</vt:lpstr>
      <vt:lpstr>Program Coding </vt:lpstr>
      <vt:lpstr>Program Coding </vt:lpstr>
      <vt:lpstr>Program Coding </vt:lpstr>
      <vt:lpstr>Program Coding </vt:lpstr>
      <vt:lpstr>Program Coding </vt:lpstr>
      <vt:lpstr>Operation and Testing Procedure</vt:lpstr>
      <vt:lpstr>Operation and Testing Procedure</vt:lpstr>
      <vt:lpstr>Operation and Testing Procedure</vt:lpstr>
      <vt:lpstr>Operation and Testing Procedure</vt:lpstr>
      <vt:lpstr>Operation and Testing Procedure</vt:lpstr>
      <vt:lpstr>Evaluation Procedure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Mil@May#17</dc:creator>
  <cp:lastModifiedBy>Wellanie Molino</cp:lastModifiedBy>
  <cp:revision>84</cp:revision>
  <dcterms:created xsi:type="dcterms:W3CDTF">2006-08-16T00:00:00Z</dcterms:created>
  <dcterms:modified xsi:type="dcterms:W3CDTF">2023-05-05T04:56:57Z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0x010100A7D6B964E32CE54BB8865448393883F4</vt:lpwstr>
  </property>
</Properties>
</file>