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67" r:id="rId10"/>
    <p:sldId id="268" r:id="rId11"/>
    <p:sldId id="265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252D8223-3FB8-4377-8FC0-C8AD9589E8CE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9"/>
            <p14:sldId id="267"/>
            <p14:sldId id="268"/>
          </p14:sldIdLst>
        </p14:section>
        <p14:section name="Section sans titre" id="{C8051C5A-9FE6-4C16-B102-091CA2CEEDD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I9E96QVngwqH1jdo6tPLyGgE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44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d319ac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92d319ac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d319ac5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92d319ac5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d319ac5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2d319ac5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9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13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332900" y="1787530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fr" sz="4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4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1140864" y="384946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 i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Baigal &amp; Flaude</a:t>
            </a:r>
            <a:endParaRPr sz="2500" i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475" y="567900"/>
            <a:ext cx="721025" cy="7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3;p7">
            <a:extLst>
              <a:ext uri="{FF2B5EF4-FFF2-40B4-BE49-F238E27FC236}">
                <a16:creationId xmlns:a16="http://schemas.microsoft.com/office/drawing/2014/main" id="{CC0862B6-3A69-4A03-B29A-8715611B96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159" y="3006624"/>
            <a:ext cx="4406841" cy="21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62489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Conclusion </a:t>
            </a:r>
            <a:r>
              <a:rPr lang="fr" sz="25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&amp; Perspectives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6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355994">
            <a:off x="559853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60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ctrTitle" idx="4294967295"/>
          </p:nvPr>
        </p:nvSpPr>
        <p:spPr>
          <a:xfrm>
            <a:off x="626076" y="1873350"/>
            <a:ext cx="7833983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600" b="1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pour votre aimable attention ! </a:t>
            </a:r>
            <a:endParaRPr sz="3600" b="1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36362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>
            <a:spLocks noGrp="1"/>
          </p:cNvSpPr>
          <p:nvPr>
            <p:ph type="ctrTitle" idx="4294967295"/>
          </p:nvPr>
        </p:nvSpPr>
        <p:spPr>
          <a:xfrm>
            <a:off x="626076" y="3725863"/>
            <a:ext cx="2789734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Question(s) ?</a:t>
            </a:r>
            <a:r>
              <a:rPr lang="fr" sz="2400" b="1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400" b="1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727" y="719237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 idx="4294967295"/>
          </p:nvPr>
        </p:nvSpPr>
        <p:spPr>
          <a:xfrm>
            <a:off x="1458347" y="1170675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fr"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Prédire la production &amp;  la consommation d’énergie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6461050" y="2217025"/>
            <a:ext cx="26223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175" y="2470400"/>
            <a:ext cx="3873824" cy="26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19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sz="2400" b="1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FF00FF"/>
                </a:solidFill>
                <a:latin typeface="Inter"/>
                <a:ea typeface="Inter"/>
                <a:cs typeface="Inter"/>
                <a:sym typeface="Inter"/>
              </a:rPr>
              <a:t>Transition énergétique</a:t>
            </a: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4218675" y="185800"/>
            <a:ext cx="4712700" cy="4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900" y="59125"/>
            <a:ext cx="5803099" cy="5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2d319ac5a_0_6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2d319ac5a_0_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 :</a:t>
            </a:r>
            <a:endParaRPr sz="2400" b="1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Construire un modèle de Machine Learning qui prédit la production et la consommation triennale d’énergie d’une installation solaire résidentielle.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g92d319ac5a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92d319ac5a_0_6"/>
          <p:cNvSpPr txBox="1"/>
          <p:nvPr/>
        </p:nvSpPr>
        <p:spPr>
          <a:xfrm>
            <a:off x="5005273" y="482852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 descr="Une image contenant objet, extérieur, homme, planche&#10;&#10;Description générée automatiquement">
            <a:extLst>
              <a:ext uri="{FF2B5EF4-FFF2-40B4-BE49-F238E27FC236}">
                <a16:creationId xmlns:a16="http://schemas.microsoft.com/office/drawing/2014/main" id="{0C09426B-1C59-42A2-9127-8896B031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00" y="-1"/>
            <a:ext cx="4253900" cy="514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d319ac5a_0_18"/>
          <p:cNvSpPr/>
          <p:nvPr/>
        </p:nvSpPr>
        <p:spPr>
          <a:xfrm>
            <a:off x="0" y="-17700"/>
            <a:ext cx="5309915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2d319ac5a_0_18"/>
          <p:cNvSpPr txBox="1">
            <a:spLocks noGrp="1"/>
          </p:cNvSpPr>
          <p:nvPr>
            <p:ph type="title"/>
          </p:nvPr>
        </p:nvSpPr>
        <p:spPr>
          <a:xfrm>
            <a:off x="174475" y="1138675"/>
            <a:ext cx="513544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données :</a:t>
            </a:r>
            <a:endParaRPr sz="2400" b="1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données de ce projet proviennent de l’API d’ AUSGRID et concernent 300 foyers équipés de systèmes solaires sur le toit.  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9" name="Google Shape;89;g92d319ac5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92d319ac5a_0_18"/>
          <p:cNvSpPr txBox="1"/>
          <p:nvPr/>
        </p:nvSpPr>
        <p:spPr>
          <a:xfrm>
            <a:off x="5168825" y="959777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31725F-411C-4B81-A7CB-3186CE52C566}"/>
              </a:ext>
            </a:extLst>
          </p:cNvPr>
          <p:cNvSpPr txBox="1"/>
          <p:nvPr/>
        </p:nvSpPr>
        <p:spPr>
          <a:xfrm>
            <a:off x="4973444" y="111511"/>
            <a:ext cx="4073912" cy="119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954D9609-5210-42F8-9DE4-20EEAF94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97" y="204011"/>
            <a:ext cx="1895707" cy="926527"/>
          </a:xfrm>
          <a:prstGeom prst="rect">
            <a:avLst/>
          </a:prstGeom>
        </p:spPr>
      </p:pic>
      <p:pic>
        <p:nvPicPr>
          <p:cNvPr id="4" name="Image 3" descr="Une image contenant extérieur, bâtiment, maison, herbe&#10;&#10;Description générée automatiquement">
            <a:extLst>
              <a:ext uri="{FF2B5EF4-FFF2-40B4-BE49-F238E27FC236}">
                <a16:creationId xmlns:a16="http://schemas.microsoft.com/office/drawing/2014/main" id="{1025B44C-FCBC-4145-BB55-46DBB88A5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866" y="1886304"/>
            <a:ext cx="3550032" cy="3257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d319ac5a_0_26"/>
          <p:cNvSpPr/>
          <p:nvPr/>
        </p:nvSpPr>
        <p:spPr>
          <a:xfrm>
            <a:off x="5500" y="-17775"/>
            <a:ext cx="3969676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92d319ac5a_0_26"/>
          <p:cNvSpPr txBox="1">
            <a:spLocks noGrp="1"/>
          </p:cNvSpPr>
          <p:nvPr>
            <p:ph type="title"/>
          </p:nvPr>
        </p:nvSpPr>
        <p:spPr>
          <a:xfrm>
            <a:off x="130405" y="1804705"/>
            <a:ext cx="3586668" cy="95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 adoptée :</a:t>
            </a:r>
            <a:endParaRPr sz="2400" b="1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g92d319ac5a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92d319ac5a_0_26"/>
          <p:cNvSpPr txBox="1"/>
          <p:nvPr/>
        </p:nvSpPr>
        <p:spPr>
          <a:xfrm>
            <a:off x="4261859" y="610373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      </a:t>
            </a:r>
            <a:r>
              <a:rPr lang="fr-FR" sz="2000" dirty="0"/>
              <a:t>EDA</a:t>
            </a:r>
            <a:endParaRPr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273818-643B-48F7-8075-80C9D88D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51" y="832377"/>
            <a:ext cx="268247" cy="73158"/>
          </a:xfrm>
          <a:prstGeom prst="rect">
            <a:avLst/>
          </a:prstGeom>
        </p:spPr>
      </p:pic>
      <p:sp>
        <p:nvSpPr>
          <p:cNvPr id="10" name="Google Shape;98;g92d319ac5a_0_26">
            <a:extLst>
              <a:ext uri="{FF2B5EF4-FFF2-40B4-BE49-F238E27FC236}">
                <a16:creationId xmlns:a16="http://schemas.microsoft.com/office/drawing/2014/main" id="{79C82BB8-99E4-4352-A458-3D49F44FCBF2}"/>
              </a:ext>
            </a:extLst>
          </p:cNvPr>
          <p:cNvSpPr txBox="1"/>
          <p:nvPr/>
        </p:nvSpPr>
        <p:spPr>
          <a:xfrm>
            <a:off x="4275864" y="1985690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      </a:t>
            </a:r>
            <a:r>
              <a:rPr lang="fr-FR" sz="2000" dirty="0"/>
              <a:t>Modélisation</a:t>
            </a:r>
            <a:endParaRPr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CA242F0-F3DB-405B-8754-CF749A04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56" y="2207694"/>
            <a:ext cx="268247" cy="73158"/>
          </a:xfrm>
          <a:prstGeom prst="rect">
            <a:avLst/>
          </a:prstGeom>
        </p:spPr>
      </p:pic>
      <p:sp>
        <p:nvSpPr>
          <p:cNvPr id="12" name="Google Shape;98;g92d319ac5a_0_26">
            <a:extLst>
              <a:ext uri="{FF2B5EF4-FFF2-40B4-BE49-F238E27FC236}">
                <a16:creationId xmlns:a16="http://schemas.microsoft.com/office/drawing/2014/main" id="{6F7C21F9-3B73-4C91-A366-9973DFABC071}"/>
              </a:ext>
            </a:extLst>
          </p:cNvPr>
          <p:cNvSpPr txBox="1"/>
          <p:nvPr/>
        </p:nvSpPr>
        <p:spPr>
          <a:xfrm>
            <a:off x="4261859" y="3725392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     </a:t>
            </a:r>
            <a:r>
              <a:rPr lang="fr-FR" sz="2000" dirty="0"/>
              <a:t>Résultats</a:t>
            </a:r>
            <a:endParaRPr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362BE5-BB46-4F8D-BCC8-C08F762C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51" y="3947396"/>
            <a:ext cx="268247" cy="73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2253220" y="409254"/>
            <a:ext cx="4658009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Evolution de GG et GC 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6"/>
          <p:cNvSpPr/>
          <p:nvPr/>
        </p:nvSpPr>
        <p:spPr>
          <a:xfrm rot="-355994">
            <a:off x="559853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355994">
            <a:off x="559853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F2247A7-EB1C-4042-89D2-1FAFFD79D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5" y="2103375"/>
            <a:ext cx="3816583" cy="2788650"/>
          </a:xfrm>
          <a:prstGeom prst="rect">
            <a:avLst/>
          </a:prstGeom>
        </p:spPr>
      </p:pic>
      <p:sp>
        <p:nvSpPr>
          <p:cNvPr id="11" name="Google Shape;119;p6">
            <a:extLst>
              <a:ext uri="{FF2B5EF4-FFF2-40B4-BE49-F238E27FC236}">
                <a16:creationId xmlns:a16="http://schemas.microsoft.com/office/drawing/2014/main" id="{F38B6865-5220-44F8-8B9B-95DE4805219C}"/>
              </a:ext>
            </a:extLst>
          </p:cNvPr>
          <p:cNvSpPr txBox="1">
            <a:spLocks/>
          </p:cNvSpPr>
          <p:nvPr/>
        </p:nvSpPr>
        <p:spPr>
          <a:xfrm>
            <a:off x="558135" y="1472473"/>
            <a:ext cx="257164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GG et GC par année </a:t>
            </a:r>
          </a:p>
        </p:txBody>
      </p:sp>
      <p:sp>
        <p:nvSpPr>
          <p:cNvPr id="12" name="Google Shape;119;p6">
            <a:extLst>
              <a:ext uri="{FF2B5EF4-FFF2-40B4-BE49-F238E27FC236}">
                <a16:creationId xmlns:a16="http://schemas.microsoft.com/office/drawing/2014/main" id="{0CFB55CD-F695-4510-B66C-9AFFC83119FE}"/>
              </a:ext>
            </a:extLst>
          </p:cNvPr>
          <p:cNvSpPr txBox="1">
            <a:spLocks/>
          </p:cNvSpPr>
          <p:nvPr/>
        </p:nvSpPr>
        <p:spPr>
          <a:xfrm>
            <a:off x="5444124" y="1472473"/>
            <a:ext cx="2934210" cy="5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GG et GC par mois</a:t>
            </a:r>
          </a:p>
        </p:txBody>
      </p:sp>
    </p:spTree>
    <p:extLst>
      <p:ext uri="{BB962C8B-B14F-4D97-AF65-F5344CB8AC3E}">
        <p14:creationId xmlns:p14="http://schemas.microsoft.com/office/powerpoint/2010/main" val="390888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2367259" y="314392"/>
            <a:ext cx="376904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Evolution de GG et GC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6"/>
          <p:cNvSpPr/>
          <p:nvPr/>
        </p:nvSpPr>
        <p:spPr>
          <a:xfrm rot="-355994">
            <a:off x="559853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355994">
            <a:off x="559853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5C9B70-9E16-4FF1-9B53-533292CA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97" y="1748288"/>
            <a:ext cx="3769046" cy="2784069"/>
          </a:xfrm>
          <a:prstGeom prst="rect">
            <a:avLst/>
          </a:prstGeom>
        </p:spPr>
      </p:pic>
      <p:pic>
        <p:nvPicPr>
          <p:cNvPr id="6" name="Image 5" descr="Une image contenant homme&#10;&#10;Description générée automatiquement">
            <a:extLst>
              <a:ext uri="{FF2B5EF4-FFF2-40B4-BE49-F238E27FC236}">
                <a16:creationId xmlns:a16="http://schemas.microsoft.com/office/drawing/2014/main" id="{C8FDD592-AA51-4FB7-9FFF-4C196C318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327" y="1783238"/>
            <a:ext cx="3946211" cy="2779320"/>
          </a:xfrm>
          <a:prstGeom prst="rect">
            <a:avLst/>
          </a:prstGeom>
        </p:spPr>
      </p:pic>
      <p:sp>
        <p:nvSpPr>
          <p:cNvPr id="13" name="Google Shape;119;p6">
            <a:extLst>
              <a:ext uri="{FF2B5EF4-FFF2-40B4-BE49-F238E27FC236}">
                <a16:creationId xmlns:a16="http://schemas.microsoft.com/office/drawing/2014/main" id="{A424075F-EF2D-4863-B81E-C7EEAD1CE4F2}"/>
              </a:ext>
            </a:extLst>
          </p:cNvPr>
          <p:cNvSpPr txBox="1">
            <a:spLocks/>
          </p:cNvSpPr>
          <p:nvPr/>
        </p:nvSpPr>
        <p:spPr>
          <a:xfrm>
            <a:off x="926658" y="1176959"/>
            <a:ext cx="2415524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GG et GC par jour</a:t>
            </a:r>
          </a:p>
        </p:txBody>
      </p:sp>
      <p:sp>
        <p:nvSpPr>
          <p:cNvPr id="14" name="Google Shape;119;p6">
            <a:extLst>
              <a:ext uri="{FF2B5EF4-FFF2-40B4-BE49-F238E27FC236}">
                <a16:creationId xmlns:a16="http://schemas.microsoft.com/office/drawing/2014/main" id="{8005B64F-18F1-4ECD-A73D-88F3F9B6F9DC}"/>
              </a:ext>
            </a:extLst>
          </p:cNvPr>
          <p:cNvSpPr txBox="1">
            <a:spLocks/>
          </p:cNvSpPr>
          <p:nvPr/>
        </p:nvSpPr>
        <p:spPr>
          <a:xfrm>
            <a:off x="5542197" y="1187221"/>
            <a:ext cx="2724574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GG et GC par heure</a:t>
            </a:r>
          </a:p>
        </p:txBody>
      </p:sp>
    </p:spTree>
    <p:extLst>
      <p:ext uri="{BB962C8B-B14F-4D97-AF65-F5344CB8AC3E}">
        <p14:creationId xmlns:p14="http://schemas.microsoft.com/office/powerpoint/2010/main" val="32941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62489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Modélisation et Résultats (GG sur 3ans)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921762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2246729-16EE-4F26-9C73-E9AD38A9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2237"/>
              </p:ext>
            </p:extLst>
          </p:nvPr>
        </p:nvGraphicFramePr>
        <p:xfrm>
          <a:off x="617034" y="1596954"/>
          <a:ext cx="6980662" cy="29473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3933">
                  <a:extLst>
                    <a:ext uri="{9D8B030D-6E8A-4147-A177-3AD203B41FA5}">
                      <a16:colId xmlns:a16="http://schemas.microsoft.com/office/drawing/2014/main" val="3894542023"/>
                    </a:ext>
                  </a:extLst>
                </a:gridCol>
                <a:gridCol w="1501697">
                  <a:extLst>
                    <a:ext uri="{9D8B030D-6E8A-4147-A177-3AD203B41FA5}">
                      <a16:colId xmlns:a16="http://schemas.microsoft.com/office/drawing/2014/main" val="1991466011"/>
                    </a:ext>
                  </a:extLst>
                </a:gridCol>
                <a:gridCol w="1256371">
                  <a:extLst>
                    <a:ext uri="{9D8B030D-6E8A-4147-A177-3AD203B41FA5}">
                      <a16:colId xmlns:a16="http://schemas.microsoft.com/office/drawing/2014/main" val="3711043223"/>
                    </a:ext>
                  </a:extLst>
                </a:gridCol>
                <a:gridCol w="1353015">
                  <a:extLst>
                    <a:ext uri="{9D8B030D-6E8A-4147-A177-3AD203B41FA5}">
                      <a16:colId xmlns:a16="http://schemas.microsoft.com/office/drawing/2014/main" val="784458039"/>
                    </a:ext>
                  </a:extLst>
                </a:gridCol>
                <a:gridCol w="1055646">
                  <a:extLst>
                    <a:ext uri="{9D8B030D-6E8A-4147-A177-3AD203B41FA5}">
                      <a16:colId xmlns:a16="http://schemas.microsoft.com/office/drawing/2014/main" val="1532345866"/>
                    </a:ext>
                  </a:extLst>
                </a:gridCol>
              </a:tblGrid>
              <a:tr h="421105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95828"/>
                  </a:ext>
                </a:extLst>
              </a:tr>
              <a:tr h="592582">
                <a:tc>
                  <a:txBody>
                    <a:bodyPr/>
                    <a:lstStyle/>
                    <a:p>
                      <a:r>
                        <a:rPr lang="fr-FR" dirty="0"/>
                        <a:t>OLS</a:t>
                      </a:r>
                    </a:p>
                    <a:p>
                      <a:r>
                        <a:rPr lang="fr-FR" dirty="0"/>
                        <a:t>(Moindres Carrés)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27716"/>
                  </a:ext>
                </a:extLst>
              </a:tr>
              <a:tr h="592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err="1"/>
                        <a:t>Regression</a:t>
                      </a:r>
                      <a:r>
                        <a:rPr lang="fr-FR" dirty="0"/>
                        <a:t> Linéaire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356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45409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err="1"/>
                        <a:t>XGboost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29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559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F6335A2-444D-48EE-82BF-3E7D0D6D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30205"/>
              </p:ext>
            </p:extLst>
          </p:nvPr>
        </p:nvGraphicFramePr>
        <p:xfrm>
          <a:off x="2416098" y="1211763"/>
          <a:ext cx="5181598" cy="3940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181598">
                  <a:extLst>
                    <a:ext uri="{9D8B030D-6E8A-4147-A177-3AD203B41FA5}">
                      <a16:colId xmlns:a16="http://schemas.microsoft.com/office/drawing/2014/main" val="3183444217"/>
                    </a:ext>
                  </a:extLst>
                </a:gridCol>
              </a:tblGrid>
              <a:tr h="39401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8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153</Words>
  <Application>Microsoft Office PowerPoint</Application>
  <PresentationFormat>Affichage à l'écran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Inter</vt:lpstr>
      <vt:lpstr>Arial</vt:lpstr>
      <vt:lpstr>Raleway</vt:lpstr>
      <vt:lpstr>Simple Light</vt:lpstr>
      <vt:lpstr>Data Science Bootcamp</vt:lpstr>
      <vt:lpstr>Prédire la production &amp;  la consommation d’énergie</vt:lpstr>
      <vt:lpstr>Contexte :  Transition énergétique.   </vt:lpstr>
      <vt:lpstr>Objectif :  Construire un modèle de Machine Learning qui prédit la production et la consommation triennale d’énergie d’une installation solaire résidentielle.   </vt:lpstr>
      <vt:lpstr>Les données :  Les données de ce projet proviennent de l’API d’ AUSGRID et concernent 300 foyers équipés de systèmes solaires sur le toit.  </vt:lpstr>
      <vt:lpstr>Méthodologie adoptée : </vt:lpstr>
      <vt:lpstr>Evolution de GG et GC </vt:lpstr>
      <vt:lpstr>Evolution de GG et GC</vt:lpstr>
      <vt:lpstr>Modélisation et Résultats (GG sur 3ans)</vt:lpstr>
      <vt:lpstr>Conclusion &amp; Perspectives</vt:lpstr>
      <vt:lpstr>Merci pour votre aimable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cp:lastModifiedBy>flaude banza</cp:lastModifiedBy>
  <cp:revision>21</cp:revision>
  <dcterms:modified xsi:type="dcterms:W3CDTF">2020-08-28T10:45:50Z</dcterms:modified>
</cp:coreProperties>
</file>