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65" r:id="rId5"/>
    <p:sldId id="258" r:id="rId6"/>
    <p:sldId id="259" r:id="rId7"/>
    <p:sldId id="266" r:id="rId8"/>
    <p:sldId id="262" r:id="rId9"/>
    <p:sldId id="268" r:id="rId10"/>
    <p:sldId id="267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A68AF-B9AE-4A3F-901C-C013373FA1D6}" v="62" dt="2019-12-06T13:57:37.897"/>
    <p1510:client id="{19AFA351-1F99-4096-A9A2-FA9204BD4A97}" v="402" dt="2019-09-11T13:54:21.412"/>
    <p1510:client id="{2A8521E7-0001-4002-94AE-055568BB969A}" v="1121" dt="2019-12-04T22:04:19.993"/>
    <p1510:client id="{38C67061-F5EB-4D01-A3EB-BA2F6E299588}" v="1" dt="2019-09-17T12:22:47.573"/>
    <p1510:client id="{4A16C5BA-8E86-46E5-85F6-2C9B13041A4F}" v="16" dt="2019-09-17T00:05:40.473"/>
    <p1510:client id="{56D930BD-8641-4856-BFC7-048F2E0DFC44}" v="150" dt="2019-12-06T12:06:24.737"/>
    <p1510:client id="{682E4607-3B86-4272-8F94-362B79886FDE}" v="233" dt="2019-09-16T21:01:40.418"/>
    <p1510:client id="{6C32FC85-D331-45CB-A932-8FEF11011452}" v="175" dt="2019-09-11T21:52:01.990"/>
    <p1510:client id="{6FAB7D14-9D0D-48F1-9479-1A50F3FB1EE7}" v="202" dt="2019-12-05T13:15:39.172"/>
    <p1510:client id="{87AFF96E-F6BD-48F5-A462-A877356FE0CD}" v="92" dt="2019-09-14T19:46:19.962"/>
    <p1510:client id="{BD96A177-A8E6-4198-9E1D-6F1FD3C9EA50}" v="487" dt="2019-12-06T13:42:13.899"/>
    <p1510:client id="{D1B5EE1B-CFF1-4DE6-A3F3-4731C08121E6}" v="1" dt="2019-12-06T16:26:28.269"/>
    <p1510:client id="{D9BCB65D-C8F2-4833-A7F1-C7907CF0D016}" v="2" dt="2019-11-22T11:40:2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454F59"/>
                </a:solidFill>
                <a:latin typeface="Trebuchet MS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8D72A68-0E97-46C7-AF21-02354963C70B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2B0BA1E-5A1A-4516-A015-1DF9E4BC3B55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A2B4918-DE2A-4CAA-A19C-20D1A66DF45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54F59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454F59"/>
                </a:solidFill>
                <a:latin typeface="Trebuchet MS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6F39A1B-AEB0-4164-8ADE-E1CB90B85F29}" type="datetime1">
              <a:rPr lang="pt-BR" sz="1200" b="0" strike="noStrike" spc="-1">
                <a:solidFill>
                  <a:srgbClr val="94979A"/>
                </a:solidFill>
                <a:latin typeface="Trebuchet MS"/>
              </a:rPr>
              <a:t>09/12/2019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94979A"/>
                </a:solidFill>
                <a:latin typeface="Trebuchet MS"/>
              </a:rPr>
              <a:t>Instituto Federal Sul-rio-grandense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A2DF226-09C0-4E0C-A0F1-4D853DFAE17D}" type="slidenum">
              <a:rPr lang="pt-BR" sz="1200" b="0" strike="noStrike" spc="-1">
                <a:solidFill>
                  <a:srgbClr val="94979A"/>
                </a:solidFill>
                <a:latin typeface="Trebuchet MS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54F59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54F59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54F59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54F59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4F59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4F59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4F59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54F59"/>
                </a:solidFill>
                <a:latin typeface="Trebuchet MS"/>
              </a:rPr>
              <a:t>Clique para editar o título mestre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454F59"/>
                </a:solidFill>
                <a:latin typeface="Trebuchet MS"/>
              </a:rPr>
              <a:t>Clique para editar o texto mestre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454F59"/>
                </a:solidFill>
                <a:latin typeface="Trebuchet MS"/>
              </a:rPr>
              <a:t>Segundo nível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54F59"/>
                </a:solidFill>
                <a:latin typeface="Trebuchet MS"/>
              </a:rPr>
              <a:t>Terceiro nível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54F59"/>
                </a:solidFill>
                <a:latin typeface="Trebuchet MS"/>
              </a:rPr>
              <a:t>Quarto nível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54F59"/>
                </a:solidFill>
                <a:latin typeface="Trebuchet MS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7F465FD-A106-417C-BB6C-187E10EC5F18}" type="datetime1">
              <a:rPr lang="pt-BR" sz="1200" b="0" strike="noStrike" spc="-1">
                <a:solidFill>
                  <a:srgbClr val="94979A"/>
                </a:solidFill>
                <a:latin typeface="Trebuchet MS"/>
              </a:rPr>
              <a:t>09/12/2019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94979A"/>
                </a:solidFill>
                <a:latin typeface="Trebuchet MS"/>
              </a:rPr>
              <a:t>Instituto Federal Sul-rio-grandense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A35586-8655-418C-8580-CAC498158EAF}" type="slidenum">
              <a:rPr lang="pt-BR" sz="1200" b="0" strike="noStrike" spc="-1">
                <a:solidFill>
                  <a:srgbClr val="94979A"/>
                </a:solidFill>
                <a:latin typeface="Trebuchet MS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chemeClr val="accent3"/>
          </a:solidFill>
          <a:ln w="126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Imagem 15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2264400" y="3498120"/>
            <a:ext cx="751320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pt-BR" sz="4400" b="1" spc="-1" dirty="0">
                <a:solidFill>
                  <a:srgbClr val="8DC641"/>
                </a:solidFill>
                <a:latin typeface="Trebuchet MS"/>
              </a:rPr>
              <a:t>Confirma!</a:t>
            </a:r>
            <a:endParaRPr lang="pt-BR" sz="4400" b="1" strike="noStrike" spc="-1" dirty="0">
              <a:solidFill>
                <a:srgbClr val="8DC641"/>
              </a:solidFill>
              <a:latin typeface="Trebuchet MS"/>
            </a:endParaRPr>
          </a:p>
          <a:p>
            <a:pPr algn="ctr"/>
            <a:r>
              <a:rPr lang="pt-BR" spc="-1" dirty="0">
                <a:solidFill>
                  <a:schemeClr val="accent3">
                    <a:lumMod val="75000"/>
                  </a:schemeClr>
                </a:solidFill>
                <a:latin typeface="Trebuchet MS"/>
              </a:rPr>
              <a:t> Site para otimização e busca de informações eleitorais.</a:t>
            </a:r>
            <a:endParaRPr lang="pt-BR" sz="1800" b="0" strike="noStrike" spc="-1" dirty="0">
              <a:solidFill>
                <a:schemeClr val="accent3">
                  <a:lumMod val="75000"/>
                </a:schemeClr>
              </a:solidFill>
              <a:latin typeface="Trebuchet MS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102629" y="6269728"/>
            <a:ext cx="1848307" cy="368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 algn="ctr"/>
            <a:r>
              <a:rPr lang="pt-BR" b="1" spc="-1" dirty="0">
                <a:solidFill>
                  <a:srgbClr val="8DC641"/>
                </a:solidFill>
                <a:latin typeface="Trebuchet MS"/>
              </a:rPr>
              <a:t>Flávia Barcelos</a:t>
            </a:r>
            <a:endParaRPr lang="pt-BR" b="1" strike="noStrike" spc="-1" dirty="0">
              <a:solidFill>
                <a:srgbClr val="8DC641"/>
              </a:solidFill>
              <a:latin typeface="Trebuchet MS"/>
            </a:endParaRPr>
          </a:p>
        </p:txBody>
      </p:sp>
      <p:pic>
        <p:nvPicPr>
          <p:cNvPr id="92" name="Imagem 19"/>
          <p:cNvPicPr/>
          <p:nvPr/>
        </p:nvPicPr>
        <p:blipFill>
          <a:blip r:embed="rId3"/>
          <a:stretch/>
        </p:blipFill>
        <p:spPr>
          <a:xfrm>
            <a:off x="313560" y="378000"/>
            <a:ext cx="5334480" cy="1359720"/>
          </a:xfrm>
          <a:prstGeom prst="rect">
            <a:avLst/>
          </a:prstGeom>
          <a:ln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6272298" y="6555116"/>
            <a:ext cx="10879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7712379" y="2155496"/>
            <a:ext cx="3384610" cy="258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r>
              <a:rPr lang="pt-BR" sz="1200" b="1" strike="noStrike" spc="-1" dirty="0">
                <a:solidFill>
                  <a:srgbClr val="8DC641"/>
                </a:solidFill>
                <a:latin typeface="Trebuchet MS"/>
              </a:rPr>
              <a:t>Bagé, </a:t>
            </a:r>
            <a:r>
              <a:rPr lang="pt-BR" sz="1200" b="1" spc="-1" dirty="0">
                <a:solidFill>
                  <a:srgbClr val="8DC641"/>
                </a:solidFill>
                <a:latin typeface="Trebuchet MS"/>
              </a:rPr>
              <a:t>09</a:t>
            </a:r>
            <a:r>
              <a:rPr lang="pt-BR" sz="1200" b="1" strike="noStrike" spc="-1" dirty="0">
                <a:solidFill>
                  <a:srgbClr val="8DC641"/>
                </a:solidFill>
                <a:latin typeface="Trebuchet MS"/>
              </a:rPr>
              <a:t> de</a:t>
            </a:r>
            <a:r>
              <a:rPr lang="pt-BR" sz="1200" b="1" spc="-1" dirty="0">
                <a:solidFill>
                  <a:srgbClr val="8DC641"/>
                </a:solidFill>
                <a:latin typeface="Trebuchet MS"/>
              </a:rPr>
              <a:t> dezembro </a:t>
            </a:r>
            <a:r>
              <a:rPr lang="pt-BR" sz="1200" b="1" strike="noStrike" spc="-1" dirty="0">
                <a:solidFill>
                  <a:srgbClr val="8DC641"/>
                </a:solidFill>
                <a:latin typeface="Trebuchet MS"/>
              </a:rPr>
              <a:t>de </a:t>
            </a:r>
            <a:r>
              <a:rPr lang="pt-BR" sz="1200" b="1" spc="-1" dirty="0">
                <a:solidFill>
                  <a:srgbClr val="8DC641"/>
                </a:solidFill>
                <a:latin typeface="Trebuchet MS"/>
              </a:rPr>
              <a:t>2019</a:t>
            </a:r>
            <a:r>
              <a:rPr lang="pt-BR" sz="1200" b="1" strike="noStrike" spc="-1" dirty="0">
                <a:solidFill>
                  <a:srgbClr val="8DC641"/>
                </a:solidFill>
                <a:latin typeface="Trebuchet MS"/>
              </a:rPr>
              <a:t>.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12191760" cy="4605840"/>
          </a:xfrm>
          <a:prstGeom prst="rect">
            <a:avLst/>
          </a:prstGeom>
          <a:solidFill>
            <a:schemeClr val="accent3"/>
          </a:solidFill>
          <a:ln w="126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TextShape 2"/>
          <p:cNvSpPr txBox="1"/>
          <p:nvPr/>
        </p:nvSpPr>
        <p:spPr>
          <a:xfrm>
            <a:off x="1797840" y="1369080"/>
            <a:ext cx="8596440" cy="2370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5000" lnSpcReduction="20000"/>
          </a:bodyPr>
          <a:lstStyle/>
          <a:p>
            <a:pPr algn="ctr">
              <a:lnSpc>
                <a:spcPct val="90000"/>
              </a:lnSpc>
            </a:pPr>
            <a:br>
              <a:rPr dirty="0"/>
            </a:br>
            <a:r>
              <a:rPr lang="en-US" sz="4400" b="1" strike="noStrike" spc="-1" dirty="0">
                <a:solidFill>
                  <a:schemeClr val="bg1"/>
                </a:solidFill>
                <a:latin typeface="Trebuchet MS"/>
              </a:rPr>
              <a:t>MUITO</a:t>
            </a:r>
            <a:br>
              <a:rPr dirty="0">
                <a:solidFill>
                  <a:schemeClr val="bg1"/>
                </a:solidFill>
              </a:rPr>
            </a:br>
            <a:r>
              <a:rPr lang="en-US" sz="10700" b="1" spc="-1" dirty="0">
                <a:solidFill>
                  <a:srgbClr val="FFFFFF"/>
                </a:solidFill>
                <a:latin typeface="Trebuchet MS"/>
              </a:rPr>
              <a:t>OBRIGADA</a:t>
            </a:r>
            <a:br>
              <a:rPr dirty="0"/>
            </a:br>
            <a:endParaRPr lang="en-US" sz="10700" b="0" strike="noStrike" spc="-1">
              <a:solidFill>
                <a:srgbClr val="454F59"/>
              </a:solidFill>
              <a:latin typeface="Trebuchet M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048120" y="5246280"/>
            <a:ext cx="609552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347C36"/>
                </a:solidFill>
                <a:latin typeface="Trebuchet MS"/>
              </a:rPr>
              <a:t>www.ifsul.edu.br</a:t>
            </a:r>
            <a:endParaRPr lang="pt-BR" sz="1800" b="0" strike="noStrike" spc="-1" dirty="0">
              <a:latin typeface="Arial"/>
            </a:endParaRPr>
          </a:p>
          <a:p>
            <a:pPr algn="ctr"/>
            <a:r>
              <a:rPr lang="pt-BR" dirty="0">
                <a:solidFill>
                  <a:srgbClr val="92D050"/>
                </a:solidFill>
              </a:rPr>
              <a:t>fbarcelos243@gmail.com</a:t>
            </a:r>
            <a:br>
              <a:rPr lang="pt-BR" dirty="0"/>
            </a:br>
            <a:r>
              <a:rPr lang="pt-BR" sz="2400" spc="-1" dirty="0">
                <a:solidFill>
                  <a:srgbClr val="92D050"/>
                </a:solidFill>
                <a:latin typeface="Trebuchet MS"/>
              </a:rPr>
              <a:t> 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973600" y="3157560"/>
            <a:ext cx="6366240" cy="58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ctr">
              <a:spcBef>
                <a:spcPts val="1001"/>
              </a:spcBef>
            </a:pPr>
            <a:r>
              <a:rPr lang="pt-BR" sz="2000" spc="-1" dirty="0">
                <a:solidFill>
                  <a:schemeClr val="bg1"/>
                </a:solidFill>
                <a:latin typeface="Trebuchet MS"/>
              </a:rPr>
              <a:t>Flávia Barcelos</a:t>
            </a:r>
            <a:endParaRPr lang="pt-BR" sz="2000" b="0" strike="noStrike" spc="-1" dirty="0">
              <a:solidFill>
                <a:schemeClr val="bg1"/>
              </a:solid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6" name="Imagem 15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-1479170" y="2226532"/>
            <a:ext cx="7992000" cy="103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pt-BR" sz="4400" b="1" strike="noStrike" spc="-1" dirty="0">
                <a:solidFill>
                  <a:srgbClr val="8DC641"/>
                </a:solidFill>
                <a:latin typeface="Trebuchet MS"/>
              </a:rPr>
              <a:t> Motivação 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98" name="Imagem 19"/>
          <p:cNvPicPr/>
          <p:nvPr/>
        </p:nvPicPr>
        <p:blipFill>
          <a:blip r:embed="rId3"/>
          <a:stretch/>
        </p:blipFill>
        <p:spPr>
          <a:xfrm>
            <a:off x="313560" y="378000"/>
            <a:ext cx="5334480" cy="135972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1139760" y="3528000"/>
            <a:ext cx="8794428" cy="20951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just"/>
            <a:r>
              <a:rPr lang="pt-BR" sz="2400" b="1" spc="-1" dirty="0">
                <a:solidFill>
                  <a:srgbClr val="8DC641"/>
                </a:solidFill>
                <a:latin typeface="Trebuchet MS"/>
              </a:rPr>
              <a:t>Disponibilizar um sistema que permita ao usuário uma percepção maior e melhor dos candidatos a futuras eleições.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m 15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-1019887" y="2119770"/>
            <a:ext cx="8856000" cy="170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br>
              <a:rPr dirty="0"/>
            </a:br>
            <a:r>
              <a:rPr lang="pt-BR" sz="4400" b="1" spc="-1" dirty="0">
                <a:solidFill>
                  <a:srgbClr val="8DC641"/>
                </a:solidFill>
                <a:latin typeface="Trebuchet MS"/>
              </a:rPr>
              <a:t>Descrição do Trabalho</a:t>
            </a:r>
            <a:endParaRPr lang="pt-BR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4400" b="0" strike="noStrike" spc="-1">
              <a:latin typeface="Arial"/>
            </a:endParaRPr>
          </a:p>
        </p:txBody>
      </p:sp>
      <p:pic>
        <p:nvPicPr>
          <p:cNvPr id="103" name="Imagem 19"/>
          <p:cNvPicPr/>
          <p:nvPr/>
        </p:nvPicPr>
        <p:blipFill>
          <a:blip r:embed="rId3"/>
          <a:stretch/>
        </p:blipFill>
        <p:spPr>
          <a:xfrm>
            <a:off x="313560" y="378000"/>
            <a:ext cx="5334480" cy="1359720"/>
          </a:xfrm>
          <a:prstGeom prst="rect">
            <a:avLst/>
          </a:prstGeom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14AC97C-1D0D-4BD8-9F57-55F57F90DED9}"/>
              </a:ext>
            </a:extLst>
          </p:cNvPr>
          <p:cNvSpPr txBox="1"/>
          <p:nvPr/>
        </p:nvSpPr>
        <p:spPr>
          <a:xfrm>
            <a:off x="598098" y="3387306"/>
            <a:ext cx="1097360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chemeClr val="accent3"/>
                </a:solidFill>
                <a:latin typeface="Trebuchet MS"/>
                <a:ea typeface="+mn-lt"/>
                <a:cs typeface="+mn-lt"/>
              </a:rPr>
              <a:t>Site para otimização e busca de candidatos às eleições, com objetivo de mostrar ao usuário informações básicas e necessárias antes de "confirmar" o voto, disponibilizando a função de adicionar candidatos à cola para facilitar a vida do cidadão.</a:t>
            </a:r>
            <a:endParaRPr lang="pt-BR" sz="2400" b="1" dirty="0">
              <a:solidFill>
                <a:schemeClr val="accent3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340614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m 15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-660453" y="2119770"/>
            <a:ext cx="8856000" cy="170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br>
              <a:rPr dirty="0"/>
            </a:br>
            <a:r>
              <a:rPr lang="pt-BR" sz="4000" b="1" spc="-1" dirty="0">
                <a:solidFill>
                  <a:srgbClr val="8DC641"/>
                </a:solidFill>
                <a:latin typeface="Trebuchet MS"/>
              </a:rPr>
              <a:t>Diagramas/Funcionalidades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103" name="Imagem 19"/>
          <p:cNvPicPr/>
          <p:nvPr/>
        </p:nvPicPr>
        <p:blipFill>
          <a:blip r:embed="rId3"/>
          <a:stretch/>
        </p:blipFill>
        <p:spPr>
          <a:xfrm>
            <a:off x="313560" y="378000"/>
            <a:ext cx="5334480" cy="13597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ED2C970-1544-4DFA-8CDD-26A0D80561C8}"/>
              </a:ext>
            </a:extLst>
          </p:cNvPr>
          <p:cNvSpPr txBox="1"/>
          <p:nvPr/>
        </p:nvSpPr>
        <p:spPr>
          <a:xfrm>
            <a:off x="1015042" y="3329797"/>
            <a:ext cx="845101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chemeClr val="accent3"/>
                </a:solidFill>
                <a:latin typeface="Trebuchet MS"/>
              </a:rPr>
              <a:t>Disponibilização de uma cola eleitoral virtual.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chemeClr val="accent3"/>
                </a:solidFill>
                <a:latin typeface="Trebuchet MS"/>
              </a:rPr>
              <a:t>Visualização de detalhes à cerca do candidato.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chemeClr val="accent3"/>
                </a:solidFill>
                <a:latin typeface="Trebuchet MS"/>
              </a:rPr>
              <a:t>Disponibilização de informações sobre os partidos.</a:t>
            </a:r>
          </a:p>
          <a:p>
            <a:pPr marL="285750" indent="-285750">
              <a:buFont typeface="Arial"/>
              <a:buChar char="•"/>
            </a:pPr>
            <a:r>
              <a:rPr lang="pt-BR" sz="2400" b="1" dirty="0">
                <a:solidFill>
                  <a:schemeClr val="accent3"/>
                </a:solidFill>
                <a:latin typeface="Trebuchet MS"/>
              </a:rPr>
              <a:t>Sistema responsivo.</a:t>
            </a:r>
          </a:p>
          <a:p>
            <a:pPr marL="285750" indent="-285750">
              <a:buFont typeface="Arial"/>
              <a:buChar char="•"/>
            </a:pPr>
            <a:endParaRPr lang="pt-BR" sz="2400" dirty="0"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61E8AA-9595-4FFF-801D-B757DE7F30EF}" type="slidenum">
              <a:rPr lang="pt-BR" sz="1200" b="0" strike="noStrike" spc="-1">
                <a:solidFill>
                  <a:srgbClr val="94979A"/>
                </a:solidFill>
                <a:latin typeface="Trebuchet MS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105" name="Imagem 11"/>
          <p:cNvPicPr/>
          <p:nvPr/>
        </p:nvPicPr>
        <p:blipFill>
          <a:blip r:embed="rId3"/>
          <a:stretch/>
        </p:blipFill>
        <p:spPr>
          <a:xfrm rot="20524800">
            <a:off x="-50040" y="-363240"/>
            <a:ext cx="2787120" cy="375840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2126520" y="0"/>
            <a:ext cx="751320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5400" b="1" strike="noStrike" spc="-1" dirty="0">
                <a:solidFill>
                  <a:srgbClr val="8DC641"/>
                </a:solidFill>
                <a:latin typeface="Trebuchet MS"/>
              </a:rPr>
              <a:t>Tecnologias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4038480" y="634680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8DC641"/>
                </a:solidFill>
                <a:latin typeface="Trebuchet MS"/>
              </a:rPr>
              <a:t>Instituto Federal Sul-rio-grandense | </a:t>
            </a:r>
            <a:r>
              <a:rPr lang="pt-BR" sz="1200" b="0" i="1" strike="noStrike" spc="-1">
                <a:solidFill>
                  <a:srgbClr val="8DC641"/>
                </a:solidFill>
                <a:latin typeface="Trebuchet MS"/>
              </a:rPr>
              <a:t>campus</a:t>
            </a:r>
            <a:r>
              <a:rPr lang="pt-BR" sz="1200" b="0" strike="noStrike" spc="-1">
                <a:solidFill>
                  <a:srgbClr val="8DC641"/>
                </a:solidFill>
                <a:latin typeface="Trebuchet MS"/>
              </a:rPr>
              <a:t> Bagé</a:t>
            </a:r>
            <a:endParaRPr lang="pt-BR" sz="1200" b="0" strike="noStrike" spc="-1">
              <a:latin typeface="Times New Roman"/>
            </a:endParaRPr>
          </a:p>
        </p:txBody>
      </p:sp>
      <p:pic>
        <p:nvPicPr>
          <p:cNvPr id="4" name="Imagem 4" descr="Uma imagem contendo luz, desenho&#10;&#10;Descrição gerada com muito alta confiança">
            <a:extLst>
              <a:ext uri="{FF2B5EF4-FFF2-40B4-BE49-F238E27FC236}">
                <a16:creationId xmlns:a16="http://schemas.microsoft.com/office/drawing/2014/main" id="{A7B9CCF9-E081-4583-91E2-F37AFCAB2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969" y="3043687"/>
            <a:ext cx="2064589" cy="2078967"/>
          </a:xfrm>
          <a:prstGeom prst="rect">
            <a:avLst/>
          </a:prstGeom>
        </p:spPr>
      </p:pic>
      <p:pic>
        <p:nvPicPr>
          <p:cNvPr id="6" name="Imagem 6" descr="Uma imagem contendo mesa, branco, pequeno, bolo&#10;&#10;Descrição gerada com muito alta confiança">
            <a:extLst>
              <a:ext uri="{FF2B5EF4-FFF2-40B4-BE49-F238E27FC236}">
                <a16:creationId xmlns:a16="http://schemas.microsoft.com/office/drawing/2014/main" id="{4A37175D-FA6A-4D6B-B1E1-86D5ECD11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932" y="2198837"/>
            <a:ext cx="2077528" cy="2077528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CB1A559C-DE22-4B26-8198-DC0D5C2D6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165" y="2197939"/>
            <a:ext cx="3078373" cy="3078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2"/>
          <p:cNvSpPr/>
          <p:nvPr/>
        </p:nvSpPr>
        <p:spPr>
          <a:xfrm>
            <a:off x="3738340" y="48283"/>
            <a:ext cx="4717472" cy="1048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lnSpc>
                <a:spcPct val="100000"/>
              </a:lnSpc>
            </a:pPr>
            <a:br>
              <a:rPr lang="pt-BR" dirty="0"/>
            </a:br>
            <a:endParaRPr lang="pt-BR" sz="4400" b="1" strike="noStrike" spc="-1">
              <a:solidFill>
                <a:srgbClr val="8DC641"/>
              </a:solidFill>
              <a:latin typeface="Trebuchet MS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131798" y="4406499"/>
            <a:ext cx="76442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553E86-281A-47D5-B87E-FD7FC6A913EC}"/>
              </a:ext>
            </a:extLst>
          </p:cNvPr>
          <p:cNvSpPr txBox="1"/>
          <p:nvPr/>
        </p:nvSpPr>
        <p:spPr>
          <a:xfrm rot="10800000" flipV="1">
            <a:off x="4377865" y="280395"/>
            <a:ext cx="42430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b="1" dirty="0">
                <a:solidFill>
                  <a:schemeClr val="accent3"/>
                </a:solidFill>
                <a:latin typeface="Trebuchet MS"/>
              </a:rPr>
              <a:t>Arquitetura</a:t>
            </a:r>
            <a:r>
              <a:rPr lang="pt-BR" sz="5400" b="1" dirty="0">
                <a:solidFill>
                  <a:schemeClr val="accent3"/>
                </a:solidFill>
                <a:latin typeface="Trebuchet MS"/>
              </a:rPr>
              <a:t> </a:t>
            </a:r>
            <a:endParaRPr lang="pt-BR" sz="5400" b="1">
              <a:solidFill>
                <a:schemeClr val="accent3"/>
              </a:solidFill>
              <a:latin typeface="Trebuchet MS"/>
            </a:endParaRPr>
          </a:p>
        </p:txBody>
      </p:sp>
      <p:pic>
        <p:nvPicPr>
          <p:cNvPr id="6" name="Gráfico 6" descr="Laptop">
            <a:extLst>
              <a:ext uri="{FF2B5EF4-FFF2-40B4-BE49-F238E27FC236}">
                <a16:creationId xmlns:a16="http://schemas.microsoft.com/office/drawing/2014/main" id="{9DFE4A7C-4B9A-4033-A35E-9B459D2E4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026" y="2583820"/>
            <a:ext cx="2136263" cy="2107509"/>
          </a:xfrm>
          <a:prstGeom prst="rect">
            <a:avLst/>
          </a:prstGeom>
        </p:spPr>
      </p:pic>
      <p:pic>
        <p:nvPicPr>
          <p:cNvPr id="18" name="Gráfico 18" descr="Seta de linha: reta">
            <a:extLst>
              <a:ext uri="{FF2B5EF4-FFF2-40B4-BE49-F238E27FC236}">
                <a16:creationId xmlns:a16="http://schemas.microsoft.com/office/drawing/2014/main" id="{A244F1EF-4440-46EF-9464-6A4070C71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846281" y="3141156"/>
            <a:ext cx="1116953" cy="1045067"/>
          </a:xfrm>
          <a:prstGeom prst="rect">
            <a:avLst/>
          </a:prstGeom>
        </p:spPr>
      </p:pic>
      <p:pic>
        <p:nvPicPr>
          <p:cNvPr id="29" name="Gráfico 18" descr="Seta de linha: reta">
            <a:extLst>
              <a:ext uri="{FF2B5EF4-FFF2-40B4-BE49-F238E27FC236}">
                <a16:creationId xmlns:a16="http://schemas.microsoft.com/office/drawing/2014/main" id="{25963077-0BC4-4BDA-8202-227BEE64C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239410" y="3304379"/>
            <a:ext cx="859217" cy="88818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C3E1AF-17E1-47F7-8C1A-01EF541D19C5}"/>
              </a:ext>
            </a:extLst>
          </p:cNvPr>
          <p:cNvSpPr txBox="1"/>
          <p:nvPr/>
        </p:nvSpPr>
        <p:spPr>
          <a:xfrm>
            <a:off x="10301916" y="3533354"/>
            <a:ext cx="5451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b="1" dirty="0">
                <a:solidFill>
                  <a:schemeClr val="bg1"/>
                </a:solidFill>
                <a:latin typeface="Calibri"/>
              </a:rPr>
              <a:t>BD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AF80E7-0AE6-478B-B27A-7F2493DEA45B}"/>
              </a:ext>
            </a:extLst>
          </p:cNvPr>
          <p:cNvSpPr txBox="1"/>
          <p:nvPr/>
        </p:nvSpPr>
        <p:spPr>
          <a:xfrm>
            <a:off x="5776061" y="4469202"/>
            <a:ext cx="15985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/>
              <a:t>Navegador</a:t>
            </a:r>
          </a:p>
        </p:txBody>
      </p:sp>
      <p:pic>
        <p:nvPicPr>
          <p:cNvPr id="11" name="Gráfico 11" descr="Banco de dados">
            <a:extLst>
              <a:ext uri="{FF2B5EF4-FFF2-40B4-BE49-F238E27FC236}">
                <a16:creationId xmlns:a16="http://schemas.microsoft.com/office/drawing/2014/main" id="{DD33BF1D-86FE-4955-9AD5-E9D57EE76D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4831" y="2814918"/>
            <a:ext cx="1452281" cy="144107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47A3F2-C5FF-41EF-9C54-A7BC109E64D3}"/>
              </a:ext>
            </a:extLst>
          </p:cNvPr>
          <p:cNvSpPr txBox="1"/>
          <p:nvPr/>
        </p:nvSpPr>
        <p:spPr>
          <a:xfrm>
            <a:off x="9217959" y="4466666"/>
            <a:ext cx="2306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Banco de Dados</a:t>
            </a:r>
          </a:p>
        </p:txBody>
      </p:sp>
      <p:pic>
        <p:nvPicPr>
          <p:cNvPr id="9" name="Gráfico 9" descr="Usuário">
            <a:extLst>
              <a:ext uri="{FF2B5EF4-FFF2-40B4-BE49-F238E27FC236}">
                <a16:creationId xmlns:a16="http://schemas.microsoft.com/office/drawing/2014/main" id="{519E4F04-9D3F-487D-9653-13A1DB3DE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73624" y="2814917"/>
            <a:ext cx="1642782" cy="1642782"/>
          </a:xfrm>
          <a:prstGeom prst="rect">
            <a:avLst/>
          </a:prstGeom>
        </p:spPr>
      </p:pic>
      <p:pic>
        <p:nvPicPr>
          <p:cNvPr id="12" name="Gráfico 13" descr="Janela do navegador">
            <a:extLst>
              <a:ext uri="{FF2B5EF4-FFF2-40B4-BE49-F238E27FC236}">
                <a16:creationId xmlns:a16="http://schemas.microsoft.com/office/drawing/2014/main" id="{7F5BD336-1E86-4B97-B4B1-6329CBD45B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6888" y="2979836"/>
            <a:ext cx="1429869" cy="108248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A9E93C7-3943-44D3-9454-A64AA886F614}"/>
              </a:ext>
            </a:extLst>
          </p:cNvPr>
          <p:cNvSpPr txBox="1"/>
          <p:nvPr/>
        </p:nvSpPr>
        <p:spPr>
          <a:xfrm>
            <a:off x="2225487" y="4466665"/>
            <a:ext cx="12079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dirty="0"/>
              <a:t>Usuário</a:t>
            </a:r>
          </a:p>
        </p:txBody>
      </p:sp>
      <p:pic>
        <p:nvPicPr>
          <p:cNvPr id="3" name="Gráfico 3" descr="Seta de linha: reta">
            <a:extLst>
              <a:ext uri="{FF2B5EF4-FFF2-40B4-BE49-F238E27FC236}">
                <a16:creationId xmlns:a16="http://schemas.microsoft.com/office/drawing/2014/main" id="{30BCF139-89AE-4DC4-863E-08C2449A7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8918" y="2994211"/>
            <a:ext cx="914400" cy="7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9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chemeClr val="accent3"/>
          </a:solidFill>
          <a:ln w="126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1" name="Imagem 15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-201057" y="1974849"/>
            <a:ext cx="4717472" cy="1048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br>
              <a:rPr dirty="0"/>
            </a:br>
            <a:r>
              <a:rPr lang="pt-BR" sz="4400" b="1" spc="-1" dirty="0">
                <a:solidFill>
                  <a:srgbClr val="8DC641"/>
                </a:solidFill>
                <a:latin typeface="Trebuchet MS"/>
              </a:rPr>
              <a:t> Aplicação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123" name="Imagem 19"/>
          <p:cNvPicPr/>
          <p:nvPr/>
        </p:nvPicPr>
        <p:blipFill>
          <a:blip r:embed="rId3"/>
          <a:stretch/>
        </p:blipFill>
        <p:spPr>
          <a:xfrm>
            <a:off x="313560" y="378000"/>
            <a:ext cx="5334480" cy="135972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139760" y="3528000"/>
            <a:ext cx="76442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3" descr="Uma imagem contendo no interior, preto, monitor, tela&#10;&#10;Descrição gerada com muito alta confiança">
            <a:extLst>
              <a:ext uri="{FF2B5EF4-FFF2-40B4-BE49-F238E27FC236}">
                <a16:creationId xmlns:a16="http://schemas.microsoft.com/office/drawing/2014/main" id="{DB89C4AF-214B-4AA7-BC6D-48F4B0FC6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344" y="3108749"/>
            <a:ext cx="7128294" cy="3616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chemeClr val="accent3"/>
          </a:solidFill>
          <a:ln w="126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m 15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-516680" y="2119770"/>
            <a:ext cx="8856000" cy="170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br>
              <a:rPr dirty="0"/>
            </a:br>
            <a:r>
              <a:rPr lang="pt-BR" sz="4400" b="1" spc="-1" dirty="0">
                <a:solidFill>
                  <a:srgbClr val="8DC641"/>
                </a:solidFill>
                <a:latin typeface="Trebuchet MS"/>
              </a:rPr>
              <a:t>Dificuldades Encontradas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103" name="Imagem 19"/>
          <p:cNvPicPr/>
          <p:nvPr/>
        </p:nvPicPr>
        <p:blipFill>
          <a:blip r:embed="rId3"/>
          <a:stretch/>
        </p:blipFill>
        <p:spPr>
          <a:xfrm>
            <a:off x="313560" y="378000"/>
            <a:ext cx="5334480" cy="13597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6FAE9B-0333-4C7F-A1B9-66FE946EF24E}"/>
              </a:ext>
            </a:extLst>
          </p:cNvPr>
          <p:cNvSpPr txBox="1"/>
          <p:nvPr/>
        </p:nvSpPr>
        <p:spPr>
          <a:xfrm>
            <a:off x="1086929" y="3531079"/>
            <a:ext cx="5431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b="1" dirty="0">
                <a:solidFill>
                  <a:schemeClr val="accent3"/>
                </a:solidFill>
                <a:cs typeface="Arial"/>
              </a:rPr>
              <a:t>Implementação da cola eleitoral;</a:t>
            </a:r>
          </a:p>
          <a:p>
            <a:pPr marL="342900" indent="-342900">
              <a:buFont typeface="Arial"/>
              <a:buChar char="•"/>
            </a:pPr>
            <a:r>
              <a:rPr lang="pt-BR" sz="2400" b="1" dirty="0">
                <a:solidFill>
                  <a:schemeClr val="accent3"/>
                </a:solidFill>
                <a:cs typeface="Arial"/>
              </a:rPr>
              <a:t>Realização dos filtros.</a:t>
            </a:r>
          </a:p>
        </p:txBody>
      </p:sp>
    </p:spTree>
    <p:extLst>
      <p:ext uri="{BB962C8B-B14F-4D97-AF65-F5344CB8AC3E}">
        <p14:creationId xmlns:p14="http://schemas.microsoft.com/office/powerpoint/2010/main" val="32993853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2191760" cy="2115720"/>
          </a:xfrm>
          <a:prstGeom prst="rect">
            <a:avLst/>
          </a:prstGeom>
          <a:solidFill>
            <a:schemeClr val="accent3"/>
          </a:solidFill>
          <a:ln w="12600"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m 15"/>
          <p:cNvPicPr/>
          <p:nvPr/>
        </p:nvPicPr>
        <p:blipFill>
          <a:blip r:embed="rId2"/>
          <a:stretch/>
        </p:blipFill>
        <p:spPr>
          <a:xfrm>
            <a:off x="10561680" y="0"/>
            <a:ext cx="1083960" cy="250776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-1149283" y="2134147"/>
            <a:ext cx="8856000" cy="170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br>
              <a:rPr dirty="0"/>
            </a:br>
            <a:r>
              <a:rPr lang="pt-BR" sz="4400" b="1" spc="-1" dirty="0">
                <a:solidFill>
                  <a:srgbClr val="8DC641"/>
                </a:solidFill>
                <a:latin typeface="Trebuchet MS"/>
              </a:rPr>
              <a:t>Considerações Finais</a:t>
            </a:r>
            <a:endParaRPr lang="pt-BR" sz="4400" b="1" strike="noStrike" spc="-1" dirty="0">
              <a:solidFill>
                <a:srgbClr val="8DC641"/>
              </a:solidFill>
              <a:latin typeface="Trebuchet MS"/>
            </a:endParaRPr>
          </a:p>
        </p:txBody>
      </p:sp>
      <p:pic>
        <p:nvPicPr>
          <p:cNvPr id="103" name="Imagem 19"/>
          <p:cNvPicPr/>
          <p:nvPr/>
        </p:nvPicPr>
        <p:blipFill>
          <a:blip r:embed="rId3"/>
          <a:stretch/>
        </p:blipFill>
        <p:spPr>
          <a:xfrm>
            <a:off x="313560" y="378000"/>
            <a:ext cx="5334480" cy="135972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4E5479C-61F4-4983-9DF9-0B00CD21FEAF}"/>
              </a:ext>
            </a:extLst>
          </p:cNvPr>
          <p:cNvSpPr txBox="1"/>
          <p:nvPr/>
        </p:nvSpPr>
        <p:spPr>
          <a:xfrm>
            <a:off x="885645" y="3430437"/>
            <a:ext cx="1001814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chemeClr val="accent3"/>
                </a:solidFill>
                <a:ea typeface="+mn-lt"/>
                <a:cs typeface="+mn-lt"/>
              </a:rPr>
              <a:t>O objetivo inicial do projeto foi concluído, apesar da retirada de algumas funcionalidades que poderão ser implementadas no futuro com a ideia de melhorar a experiência do usuário. Como, por exemplo, o modo </a:t>
            </a:r>
            <a:r>
              <a:rPr lang="pt-BR" sz="2400" b="1" dirty="0" err="1">
                <a:solidFill>
                  <a:schemeClr val="accent3"/>
                </a:solidFill>
                <a:ea typeface="+mn-lt"/>
                <a:cs typeface="+mn-lt"/>
              </a:rPr>
              <a:t>audiodescritivo</a:t>
            </a:r>
            <a:r>
              <a:rPr lang="pt-BR" sz="2400" b="1" dirty="0">
                <a:solidFill>
                  <a:schemeClr val="accent3"/>
                </a:solidFill>
                <a:ea typeface="+mn-lt"/>
                <a:cs typeface="+mn-lt"/>
              </a:rPr>
              <a:t> para o site criando acessibilidade ao cidadão e a disponibilização de um feed de notícias de cada candidato.</a:t>
            </a:r>
          </a:p>
        </p:txBody>
      </p:sp>
    </p:spTree>
    <p:extLst>
      <p:ext uri="{BB962C8B-B14F-4D97-AF65-F5344CB8AC3E}">
        <p14:creationId xmlns:p14="http://schemas.microsoft.com/office/powerpoint/2010/main" val="295904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</TotalTime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subject/>
  <dc:creator>Lisiane Correa Gomes Silveira</dc:creator>
  <dc:description/>
  <cp:lastModifiedBy/>
  <cp:revision>963</cp:revision>
  <dcterms:created xsi:type="dcterms:W3CDTF">2015-05-22T17:18:56Z</dcterms:created>
  <dcterms:modified xsi:type="dcterms:W3CDTF">2019-12-09T11:24:54Z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