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36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284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7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15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5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9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290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65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55DB-8F76-43E0-BE0B-E49062FF30CB}" type="datetimeFigureOut">
              <a:rPr lang="pt-PT" smtClean="0"/>
              <a:t>06/01/2019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573D-ED01-432F-B66C-B4D752956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3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Gráficos 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17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5392"/>
            <a:ext cx="6096000" cy="43858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Q1 - "Are you self-employed?"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Q2 - "How many employees does your company or organization have?"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Q3 - "Is your employer primarily a tech company/organization?"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Q4 - "Is your primary role within your company related to tech/IT?"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Q5 - "Does your employer provide mental health benefits as part of healthcare coverage?"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Q6 - "Do you know the options for mental health care available under your employer-provided coverage?"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Q7 - "Has your employer ever formally discussed mental health (for example, as part of a wellness campaign or other official communication)?"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Q8 - "Does your employer offer resources to learn more about mental health concerns and options for seeking help?"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Q9 - "Is your anonymity protected if you choose to take advantage of mental health or substance abuse treatment resources provided by your employer?"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Q10 - "If a mental health issue prompted you to request a medical leave from work, asking for that leave would be:..."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Q11 - "Do you think that discussing a mental health disorder with your employer would have negative consequences?"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Q12 - "Do you think that discussing a physical health issue with your employer would have negative consequences?"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Q13 - "Would you feel comfortable discussing a mental health disorder with your coworkers?"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Q14 - "Would you feel comfortable discussing a mental health disorder with your direct supervisor(s)?"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Q15 - "Do you feel that your employer takes mental health as seriously as physical health?"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Q16 - "Have you heard of or observed negative consequences for co-workers who have been open about mental health issues in your workplace?"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Q17 - "Do you have medical coverage (private insurance or state-provided) which includes treatment of mental health issues?"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Q18 - "Do you know local or online resources to seek help for a mental health disorder?"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Q19 - "If you have been diagnosed or treated for a mental health disorder, do you ever reveal this to clients or business contacts?"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0" i="0" dirty="0" smtClean="0">
                <a:solidFill>
                  <a:srgbClr val="000000"/>
                </a:solidFill>
                <a:effectLst/>
                <a:latin typeface="Helvetica Neue"/>
              </a:rPr>
              <a:t>Q20 - "If you have revealed a mental health issue to a client or business contact, do you believe this has impacted you negatively?"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95997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Q21 - "If you have been diagnosed or treated for a mental health disorder, do you ever reveal this to coworkers or employees?"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Q22 - "If you have revealed a mental health issue to a coworker or employee, do you believe this has impacted you negatively?"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Q23 - "Do you believe your productivity is ever affected by a mental health issue?"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Q24 - "If yes, what percentage of your work time (time performing primary or secondary job functions) is affected by a mental health </a:t>
            </a:r>
            <a:r>
              <a:rPr lang="en-US" sz="800" b="0" i="0" dirty="0" err="1" smtClean="0">
                <a:solidFill>
                  <a:srgbClr val="000000"/>
                </a:solidFill>
                <a:effectLst/>
                <a:latin typeface="Helvetica Neue"/>
              </a:rPr>
              <a:t>issue?","Do</a:t>
            </a: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 you have previous employers?"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Q25 - "Have your previous employers provided mental health benefits?"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Q26 - "Were you aware of the options for mental health care provided by your previous employers?"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Q27 - "Did your previous employers ever formally discuss mental health (as part of a wellness campaign or other offi8cial communication)?"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Q29 - "Did your previous employers provide resources to learn more about mental health issues and how to seek help?"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Q30 - "Was your anonymity protected if you chose to take advantage of mental health or substance abuse treatment resources with previous employers?"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Q31 - "Do you think that discussing a mental health disorder with previous employers would have negative consequences?"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Q32 - "Do you think that discussing a physical health issue with previous employers would have negative consequences?"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Q33 - "Would you have been willing to discuss a mental health issue with your previous co-workers?"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Q34 - "Would you have been willing to discuss a mental health issue with your direct supervisor(s)?"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Q35 - "Did you feel that your previous employers took mental health as seriously as physical health?"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Q36 - "Did you hear of or observe negative consequences for co-workers with mental health issues in your previous workplaces?"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Q37 - "Would you be willing to bring up a physical health issue with a potential employer in an interview?"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Q38 - "Why or why not?"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Q39 - "Would you bring up a mental health issue with a potential employer in an interview?"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Q40 - "Why or why not?"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Q41 - "Do you feel that being identified as a person with a mental health issue would hurt your career?"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Q42 - "Do you think that team members/co-workers would view you more negatively if they knew you suffered from a mental health issue?"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Q43 - "How willing would you be to share with friends and family that you have a mental illness?"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Q44 - "Have you observed or experienced an unsupportive or badly handled response to a mental health issue in your current or previous workplace?"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Q45 - "Have your observations of how another individual who discussed a mental health disorder made you less likely to reveal a mental health issue yourself in your current workplace?"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Q46 - "Do you have a family history of mental illness?"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Q47 - "Have you had a mental health disorder in the past?"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i="0" dirty="0" smtClean="0">
                <a:solidFill>
                  <a:srgbClr val="000000"/>
                </a:solidFill>
                <a:effectLst/>
                <a:latin typeface="Helvetica Neue"/>
              </a:rPr>
              <a:t>Q48 - "Do you currently have a mental health disorder?"</a:t>
            </a:r>
            <a:endParaRPr lang="en-US" sz="80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b="1" i="0" dirty="0" smtClean="0">
                <a:solidFill>
                  <a:srgbClr val="000000"/>
                </a:solidFill>
                <a:effectLst/>
                <a:latin typeface="Helvetica Neue"/>
              </a:rPr>
              <a:t>Q49 - "If yes, what condition(s) have you been diagnosed with?"</a:t>
            </a:r>
            <a:endParaRPr lang="en-US" sz="80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b="1" i="0" dirty="0" smtClean="0">
                <a:solidFill>
                  <a:srgbClr val="000000"/>
                </a:solidFill>
                <a:effectLst/>
                <a:latin typeface="Helvetica Neue"/>
              </a:rPr>
              <a:t>Q50 - "If maybe, what condition(s) do you believe you have?"</a:t>
            </a:r>
            <a:endParaRPr lang="en-US" sz="80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Q51 - "Have you been diagnosed with a mental health condition by a medical professional?"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Q52 - "If so, what condition(s) were you diagnosed with?"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Q53 - "Have you ever sought treatment for a mental health issue from a mental health professional?"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Q54 - "If you have a mental health issue, do you feel that it interferes with your work when being treated effectively?"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Q55 - "If you have a mental health issue, do you feel that it interferes with your work when NOT being treated effectively?"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Q56 - "What is your </a:t>
            </a:r>
            <a:r>
              <a:rPr lang="en-US" sz="800" b="0" i="0" dirty="0" err="1" smtClean="0">
                <a:solidFill>
                  <a:srgbClr val="000000"/>
                </a:solidFill>
                <a:effectLst/>
                <a:latin typeface="Helvetica Neue"/>
              </a:rPr>
              <a:t>age?","What</a:t>
            </a: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 is your gender?"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Q57 - "What country do you live in?"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Q58 - "What US state or territory do you live in?"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Q59 - "What country do you work in?"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Q60 - "What US state or territory do you work in?"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Q61 - "Which of the following best describes your work position?"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 smtClean="0">
                <a:solidFill>
                  <a:srgbClr val="000000"/>
                </a:solidFill>
                <a:effectLst/>
                <a:latin typeface="Helvetica Neue"/>
              </a:rPr>
              <a:t>Q62 - "Do you work remotely?"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69726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935112" cy="20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2" y="-4848"/>
            <a:ext cx="2983088" cy="2096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1" y="625"/>
            <a:ext cx="2935112" cy="2062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99" y="695"/>
            <a:ext cx="2975201" cy="20908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579"/>
            <a:ext cx="3060213" cy="20232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2" y="2223091"/>
            <a:ext cx="2983088" cy="20449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86" y="2213336"/>
            <a:ext cx="2850814" cy="2003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85" y="2176314"/>
            <a:ext cx="2956174" cy="20775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1199"/>
            <a:ext cx="3290133" cy="23122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34" y="4521199"/>
            <a:ext cx="3325126" cy="2336801"/>
          </a:xfrm>
          <a:prstGeom prst="rect">
            <a:avLst/>
          </a:prstGeom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769100" y="5024735"/>
            <a:ext cx="24384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Somewhat easy 281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Very easy 220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Somewhat difficult 199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Neither easy nor difficult 178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don't know 150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Very difficult 118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8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1168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Helvetica Neue</vt:lpstr>
      <vt:lpstr>Office Theme</vt:lpstr>
      <vt:lpstr>Gráficos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fcmratv</dc:creator>
  <cp:lastModifiedBy>fcmratv</cp:lastModifiedBy>
  <cp:revision>4</cp:revision>
  <dcterms:created xsi:type="dcterms:W3CDTF">2019-01-06T12:57:59Z</dcterms:created>
  <dcterms:modified xsi:type="dcterms:W3CDTF">2019-01-06T13:20:54Z</dcterms:modified>
</cp:coreProperties>
</file>