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Average"/>
      <p:regular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Averag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5d6905a71_0_1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5d6905a7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5d6905a71_0_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5d6905a7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5d6905a71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5d6905a7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5d6905a71_0_1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5d6905a7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5d6905a71_0_1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5d6905a7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5d6905a71_0_1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5d6905a7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5d6905a71_0_1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5d6905a71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5d6905a71_0_1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5d6905a7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526c5d4bc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f526c5d4b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67d9165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9967d916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142b6a7ef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142b6a7e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3089ffc72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3089ffc72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5d6905a71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5d6905a7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5d6905a71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5d6905a7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5d6905a71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5d6905a7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5d6905a71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5d6905a7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5d6905a71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5d6905a7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5d6905a71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5d6905a7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5d6905a71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5d6905a7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hyperlink" Target="https://kondado.com.br/blog/blog/2019/10/31/o-que-e-um-banco-de-dados-colunar/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hyperlink" Target="https://parquet.apache.org/" TargetMode="External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hyperlink" Target="https://databricks.com/glossary/what-is-parquet" TargetMode="External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hyperlink" Target="https://parquet.apache.org/" TargetMode="External"/><Relationship Id="rId10" Type="http://schemas.openxmlformats.org/officeDocument/2006/relationships/hyperlink" Target="https://www.infoworld.com/article/2915565/apache-parquet-paves-the-way-towards-better-hadoop-data-storage.html" TargetMode="External"/><Relationship Id="rId9" Type="http://schemas.openxmlformats.org/officeDocument/2006/relationships/hyperlink" Target="https://imasters.com.br/desenvolvimento/estudo-de-caso-da-uber-escolhendo-o-formato-de-arquivo-hdfs-correto-para-seus-trabalhos-apache-spark" TargetMode="External"/><Relationship Id="rId5" Type="http://schemas.openxmlformats.org/officeDocument/2006/relationships/hyperlink" Target="https://avro.apache.org/docs/current/" TargetMode="External"/><Relationship Id="rId6" Type="http://schemas.openxmlformats.org/officeDocument/2006/relationships/hyperlink" Target="https://orc.apache.org/" TargetMode="External"/><Relationship Id="rId7" Type="http://schemas.openxmlformats.org/officeDocument/2006/relationships/hyperlink" Target="https://towardsdatascience.com/big-data-file-formats-explained-dfaabe9e8b33" TargetMode="External"/><Relationship Id="rId8" Type="http://schemas.openxmlformats.org/officeDocument/2006/relationships/hyperlink" Target="https://medium.com/rescuepoint/tipos-de-dados-em-bigdata-6ab0debec30a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s://towardsdatascience.com/big-data-file-formats-explained-dfaabe9e8b33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Processamento de Dados Massivos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Aula 05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Formatos de Arquivos para Big Data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Alexandre Roriz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alexandre.roriz@iesb.edu.br</a:t>
            </a:r>
            <a:endParaRPr/>
          </a:p>
        </p:txBody>
      </p:sp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7944" y="-152400"/>
            <a:ext cx="9394470" cy="52958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/>
          <p:nvPr/>
        </p:nvSpPr>
        <p:spPr>
          <a:xfrm>
            <a:off x="-130625" y="-169825"/>
            <a:ext cx="9431400" cy="5313300"/>
          </a:xfrm>
          <a:prstGeom prst="rect">
            <a:avLst/>
          </a:prstGeom>
          <a:solidFill>
            <a:srgbClr val="37474F">
              <a:alpha val="793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Formato Colunar</a:t>
            </a:r>
            <a:endParaRPr b="1" sz="34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275" y="1442824"/>
            <a:ext cx="7725323" cy="281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7944" y="-152400"/>
            <a:ext cx="9394470" cy="52958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/>
          <p:nvPr/>
        </p:nvSpPr>
        <p:spPr>
          <a:xfrm>
            <a:off x="-136412" y="-84900"/>
            <a:ext cx="9431400" cy="5313300"/>
          </a:xfrm>
          <a:prstGeom prst="rect">
            <a:avLst/>
          </a:prstGeom>
          <a:solidFill>
            <a:srgbClr val="37474F">
              <a:alpha val="793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Formato Colunar</a:t>
            </a:r>
            <a:endParaRPr b="1" sz="34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113" y="2435600"/>
            <a:ext cx="2771775" cy="1428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23"/>
          <p:cNvCxnSpPr/>
          <p:nvPr/>
        </p:nvCxnSpPr>
        <p:spPr>
          <a:xfrm flipH="1" rot="10800000">
            <a:off x="3390925" y="2359850"/>
            <a:ext cx="1156500" cy="84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3"/>
          <p:cNvCxnSpPr/>
          <p:nvPr/>
        </p:nvCxnSpPr>
        <p:spPr>
          <a:xfrm>
            <a:off x="3390925" y="3207350"/>
            <a:ext cx="1270800" cy="67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3"/>
          <p:cNvSpPr txBox="1"/>
          <p:nvPr/>
        </p:nvSpPr>
        <p:spPr>
          <a:xfrm>
            <a:off x="282400" y="4655650"/>
            <a:ext cx="8034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Fonte: </a:t>
            </a:r>
            <a:r>
              <a:rPr lang="en" sz="1100" u="sng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https://kondado.com.br/blog/blog/2019/10/31/o-que-e-um-banco-de-dados-colunar/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33075" y="1832725"/>
            <a:ext cx="6885174" cy="2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10275" y="4087875"/>
            <a:ext cx="6907975" cy="28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/>
        </p:nvSpPr>
        <p:spPr>
          <a:xfrm>
            <a:off x="2265825" y="1488688"/>
            <a:ext cx="19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</a:rPr>
              <a:t>Baseado em registros</a:t>
            </a:r>
            <a:endParaRPr b="1">
              <a:solidFill>
                <a:srgbClr val="FFE5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2333075" y="4376963"/>
            <a:ext cx="19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E599"/>
                </a:solidFill>
                <a:latin typeface="Roboto"/>
                <a:ea typeface="Roboto"/>
                <a:cs typeface="Roboto"/>
                <a:sym typeface="Roboto"/>
              </a:rPr>
              <a:t>Formato Colunar</a:t>
            </a:r>
            <a:endParaRPr b="1">
              <a:solidFill>
                <a:srgbClr val="FFE5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7944" y="-152400"/>
            <a:ext cx="9394470" cy="529589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/>
          <p:nvPr/>
        </p:nvSpPr>
        <p:spPr>
          <a:xfrm>
            <a:off x="-130625" y="-169825"/>
            <a:ext cx="9431400" cy="5313300"/>
          </a:xfrm>
          <a:prstGeom prst="rect">
            <a:avLst/>
          </a:prstGeom>
          <a:solidFill>
            <a:srgbClr val="37474F">
              <a:alpha val="793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9" name="Google Shape;16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Parquet</a:t>
            </a:r>
            <a:endParaRPr b="1" i="1" sz="22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522950" y="1540575"/>
            <a:ext cx="7815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Inicialmente, criado pela Cloudera e pelo Twitter em 2012 para acelerar o processamento analítico.</a:t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Em 2013 passa a integrar a Fundação Apache.</a:t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Site oficial: </a:t>
            </a:r>
            <a:r>
              <a:rPr lang="en" sz="2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https://parquet.apache.org/</a:t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Suporta compressão e codificação de forma eficiente, sendo possível especificar compressão por coluna, além de ser otimizado para trabalhar com estruturas de dados complexas em massa. </a:t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3250" y="126100"/>
            <a:ext cx="4787124" cy="97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7944" y="-152400"/>
            <a:ext cx="9394470" cy="529589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/>
          <p:nvPr/>
        </p:nvSpPr>
        <p:spPr>
          <a:xfrm>
            <a:off x="-130625" y="-169825"/>
            <a:ext cx="9431400" cy="5313300"/>
          </a:xfrm>
          <a:prstGeom prst="rect">
            <a:avLst/>
          </a:prstGeom>
          <a:solidFill>
            <a:srgbClr val="37474F">
              <a:alpha val="793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8" name="Google Shape;17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Parquet</a:t>
            </a:r>
            <a:endParaRPr b="1" i="1" sz="22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522950" y="1540575"/>
            <a:ext cx="83991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Comparação com o .CSV realizada em </a:t>
            </a:r>
            <a:r>
              <a:rPr lang="en" sz="2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https://databricks.com/glossary/what-is-parquet</a:t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O fato de “escanear” menos dados é um fator importante em ambiente de nuvem com acesso tarifado.</a:t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3250" y="126100"/>
            <a:ext cx="4787124" cy="97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80225" y="2571750"/>
            <a:ext cx="663892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7944" y="-152400"/>
            <a:ext cx="9394470" cy="529589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/>
          <p:nvPr/>
        </p:nvSpPr>
        <p:spPr>
          <a:xfrm>
            <a:off x="-130625" y="-169825"/>
            <a:ext cx="9431400" cy="5313300"/>
          </a:xfrm>
          <a:prstGeom prst="rect">
            <a:avLst/>
          </a:prstGeom>
          <a:solidFill>
            <a:srgbClr val="37474F">
              <a:alpha val="793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8" name="Google Shape;18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Parquet</a:t>
            </a:r>
            <a:endParaRPr b="1" i="1" sz="22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522950" y="1540575"/>
            <a:ext cx="8399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O arquivo Parquet pode ser dividido em duas partes basicamente:</a:t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Dados</a:t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Metadados</a:t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9125" y="1989900"/>
            <a:ext cx="3508250" cy="28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7944" y="-152400"/>
            <a:ext cx="9394470" cy="529589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7"/>
          <p:cNvSpPr/>
          <p:nvPr/>
        </p:nvSpPr>
        <p:spPr>
          <a:xfrm>
            <a:off x="-130625" y="-169825"/>
            <a:ext cx="9431400" cy="5313300"/>
          </a:xfrm>
          <a:prstGeom prst="rect">
            <a:avLst/>
          </a:prstGeom>
          <a:solidFill>
            <a:srgbClr val="37474F">
              <a:alpha val="793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7" name="Google Shape;19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Apache Orc</a:t>
            </a:r>
            <a:endParaRPr b="1" i="1" sz="22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522950" y="1540575"/>
            <a:ext cx="83991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Similar ao Parquet com relação às principais </a:t>
            </a: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características</a:t>
            </a: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Nasceu em 2013 como uma iniciativa de acelerar o Hive e reduzir armazenamento no Hadoop.</a:t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2 dos grandes usuários de arquivos ORC são o Facebook e o Yahoo que migraram boa parte dos seus Parquet para esse formato.</a:t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Fonte: https://books.google.com.br/books?id=kVdiDwAAQBAJ&amp;pg=PA45&amp;lpg=PA45&amp;dq=yahoo+orc+big+data&amp;source=bl&amp;ots=PHvp67l9wV&amp;sig=ACfU3U0xM4z3h4RFRMaha5SnYkkR70quqg&amp;hl=pt-BR&amp;sa=X&amp;ved=2ahUKEwj9utCNsLLzAhUdqJUCHf2BBZoQ6AF6BAgTEAM#v=onepage&amp;q=yahoo%20orc%20big%20data&amp;f=false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9" name="Google Shape;19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500" y="56025"/>
            <a:ext cx="3965750" cy="16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7944" y="-152400"/>
            <a:ext cx="9394470" cy="529589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8"/>
          <p:cNvSpPr/>
          <p:nvPr/>
        </p:nvSpPr>
        <p:spPr>
          <a:xfrm>
            <a:off x="-130625" y="-169825"/>
            <a:ext cx="9431400" cy="5313300"/>
          </a:xfrm>
          <a:prstGeom prst="rect">
            <a:avLst/>
          </a:prstGeom>
          <a:solidFill>
            <a:srgbClr val="37474F">
              <a:alpha val="793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6" name="Google Shape;20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Apache Avro</a:t>
            </a:r>
            <a:endParaRPr b="1" i="1" sz="22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8"/>
          <p:cNvSpPr txBox="1"/>
          <p:nvPr/>
        </p:nvSpPr>
        <p:spPr>
          <a:xfrm>
            <a:off x="522950" y="1540575"/>
            <a:ext cx="83991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Não segue o formato colunar, mas sim o orientado a registros como o json, csv, etc.</a:t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A exemplo do Parquet, conta com um sistema de particionamento (os dados são divididos em “chunks”, o que acelera a consulta de dados. </a:t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É considerado uma evolução do json. Também atua na integração de sistemas.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8" name="Google Shape;20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075" y="-94151"/>
            <a:ext cx="4632450" cy="15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7944" y="-152400"/>
            <a:ext cx="9394470" cy="529589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/>
          <p:nvPr/>
        </p:nvSpPr>
        <p:spPr>
          <a:xfrm>
            <a:off x="-130625" y="-169825"/>
            <a:ext cx="9431400" cy="5313300"/>
          </a:xfrm>
          <a:prstGeom prst="rect">
            <a:avLst/>
          </a:prstGeom>
          <a:solidFill>
            <a:srgbClr val="37474F">
              <a:alpha val="793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5" name="Google Shape;21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Quando utilizar formatos colunares? </a:t>
            </a:r>
            <a:endParaRPr b="1" i="1" sz="22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522950" y="1540575"/>
            <a:ext cx="83991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Em dados massivos quando o processamento estiver prejudicado, assim como o armazenamento puder ser reduzido.</a:t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Lembrar que, diferente dos formatos csv, json e xml, os dados não se apresentam de forma inteligível, precisando sempre do ambiente computacional para a leitura.</a:t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244874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0"/>
          <p:cNvSpPr/>
          <p:nvPr/>
        </p:nvSpPr>
        <p:spPr>
          <a:xfrm>
            <a:off x="0" y="0"/>
            <a:ext cx="9144000" cy="5313300"/>
          </a:xfrm>
          <a:prstGeom prst="rect">
            <a:avLst/>
          </a:prstGeom>
          <a:solidFill>
            <a:srgbClr val="37474F">
              <a:alpha val="793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0"/>
          <p:cNvSpPr txBox="1"/>
          <p:nvPr/>
        </p:nvSpPr>
        <p:spPr>
          <a:xfrm>
            <a:off x="303450" y="378650"/>
            <a:ext cx="80418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Links interessantes</a:t>
            </a:r>
            <a:endParaRPr b="1" sz="28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529675" y="975850"/>
            <a:ext cx="82569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https://parquet.apache.org/</a:t>
            </a:r>
            <a:endParaRPr sz="15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5"/>
              </a:rPr>
              <a:t>https://avro.apache.org/docs/current/</a:t>
            </a:r>
            <a:endParaRPr sz="15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6"/>
              </a:rPr>
              <a:t>https://orc.apache.org/</a:t>
            </a:r>
            <a:endParaRPr sz="15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7"/>
              </a:rPr>
              <a:t>https://towardsdatascience.com/big-data-file-formats-explained-dfaabe9e8b33</a:t>
            </a:r>
            <a:endParaRPr sz="15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8"/>
              </a:rPr>
              <a:t>https://medium.com/rescuepoint/tipos-de-dados-em-bigdata-6ab0debec30a</a:t>
            </a:r>
            <a:endParaRPr sz="15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9"/>
              </a:rPr>
              <a:t>https://imasters.com.br/desenvolvimento/estudo-de-caso-da-uber-escolhendo-o-formato-de-arquivo-hdfs-correto-para-seus-trabalhos-apache-spark</a:t>
            </a:r>
            <a:endParaRPr sz="15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10"/>
              </a:rPr>
              <a:t>https://www.infoworld.com/article/2915565/apache-parquet-paves-the-way-towards-better-hadoop-data-storage.html</a:t>
            </a:r>
            <a:endParaRPr sz="15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24487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1"/>
          <p:cNvSpPr/>
          <p:nvPr/>
        </p:nvSpPr>
        <p:spPr>
          <a:xfrm>
            <a:off x="0" y="0"/>
            <a:ext cx="9144000" cy="5313300"/>
          </a:xfrm>
          <a:prstGeom prst="rect">
            <a:avLst/>
          </a:prstGeom>
          <a:solidFill>
            <a:srgbClr val="37474F">
              <a:alpha val="793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1"/>
          <p:cNvSpPr txBox="1"/>
          <p:nvPr/>
        </p:nvSpPr>
        <p:spPr>
          <a:xfrm>
            <a:off x="389125" y="2504550"/>
            <a:ext cx="42804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9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Vamos para a prática...</a:t>
            </a:r>
            <a:endParaRPr b="1" i="1" sz="19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7944" y="-152400"/>
            <a:ext cx="9394470" cy="529589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-130625" y="-169825"/>
            <a:ext cx="9431400" cy="5313300"/>
          </a:xfrm>
          <a:prstGeom prst="rect">
            <a:avLst/>
          </a:prstGeom>
          <a:solidFill>
            <a:srgbClr val="37474F">
              <a:alpha val="793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Arquitetura clássica Spark</a:t>
            </a:r>
            <a:endParaRPr b="1" sz="34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09650" y="4733375"/>
            <a:ext cx="8520600" cy="1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Fonte: </a:t>
            </a:r>
            <a:r>
              <a:rPr lang="en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https://levelup.gitconnected.com/beginners-guide-to-apache-spark-15dc5fe4de65</a:t>
            </a:r>
            <a:endParaRPr sz="1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8350" y="1099400"/>
            <a:ext cx="5481900" cy="35522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2326350" y="3906375"/>
            <a:ext cx="5224200" cy="1008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07950" y="3203325"/>
            <a:ext cx="153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D7E6B"/>
                </a:solidFill>
                <a:latin typeface="Roboto"/>
                <a:ea typeface="Roboto"/>
                <a:cs typeface="Roboto"/>
                <a:sym typeface="Roboto"/>
              </a:rPr>
              <a:t>Formato de Armazenamento de Arquivos</a:t>
            </a:r>
            <a:endParaRPr b="1">
              <a:solidFill>
                <a:srgbClr val="DD7E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" name="Google Shape;72;p14"/>
          <p:cNvCxnSpPr>
            <a:endCxn id="70" idx="1"/>
          </p:cNvCxnSpPr>
          <p:nvPr/>
        </p:nvCxnSpPr>
        <p:spPr>
          <a:xfrm>
            <a:off x="1452150" y="3839175"/>
            <a:ext cx="874200" cy="117600"/>
          </a:xfrm>
          <a:prstGeom prst="straightConnector1">
            <a:avLst/>
          </a:prstGeom>
          <a:noFill/>
          <a:ln cap="flat" cmpd="sng" w="38100">
            <a:solidFill>
              <a:srgbClr val="E6B8A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7944" y="-152400"/>
            <a:ext cx="9394470" cy="52958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-130625" y="-169825"/>
            <a:ext cx="9431400" cy="5313300"/>
          </a:xfrm>
          <a:prstGeom prst="rect">
            <a:avLst/>
          </a:prstGeom>
          <a:solidFill>
            <a:srgbClr val="37474F">
              <a:alpha val="793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Formato de Armazenamento de Arquivos</a:t>
            </a:r>
            <a:endParaRPr b="1" sz="34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529675" y="1280600"/>
            <a:ext cx="78156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A escolha do formato de armazenamento do dado é um aspecto estratégico em uma arquitetura de BigData.</a:t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Pontos a serem considerados:</a:t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Estrutura do dado a ser consumido</a:t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Performance</a:t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Facilidade de leitura</a:t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Espaço ocupado (compressão)</a:t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Compatibilidade</a:t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Possibilidade de evolução do schema</a:t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47900" y="4543700"/>
            <a:ext cx="791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Fonte: </a:t>
            </a:r>
            <a:r>
              <a:rPr lang="en" sz="11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https://towardsdatascience.com/big-data-file-formats-explained-dfaabe9e8b33</a:t>
            </a:r>
            <a:endParaRPr sz="1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7944" y="-152400"/>
            <a:ext cx="9394470" cy="52958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/>
          <p:nvPr/>
        </p:nvSpPr>
        <p:spPr>
          <a:xfrm>
            <a:off x="-130625" y="-169825"/>
            <a:ext cx="9431400" cy="5313300"/>
          </a:xfrm>
          <a:prstGeom prst="rect">
            <a:avLst/>
          </a:prstGeom>
          <a:solidFill>
            <a:srgbClr val="37474F">
              <a:alpha val="793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Formatos de Armazenamento de Arquivos</a:t>
            </a:r>
            <a:endParaRPr b="1" sz="34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522950" y="1388175"/>
            <a:ext cx="78156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CSV</a:t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JSON</a:t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XML</a:t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PARQUET</a:t>
            </a:r>
            <a:endParaRPr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ORC</a:t>
            </a:r>
            <a:endParaRPr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AVRO</a:t>
            </a:r>
            <a:endParaRPr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3119725" y="2676825"/>
            <a:ext cx="1855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Formatos Binários</a:t>
            </a:r>
            <a:endParaRPr b="1" sz="26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2433925" y="2781975"/>
            <a:ext cx="564600" cy="774900"/>
          </a:xfrm>
          <a:prstGeom prst="chevron">
            <a:avLst>
              <a:gd fmla="val 3661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7944" y="-152400"/>
            <a:ext cx="9394470" cy="52958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/>
          <p:nvPr/>
        </p:nvSpPr>
        <p:spPr>
          <a:xfrm>
            <a:off x="-130625" y="-169825"/>
            <a:ext cx="9431400" cy="5313300"/>
          </a:xfrm>
          <a:prstGeom prst="rect">
            <a:avLst/>
          </a:prstGeom>
          <a:solidFill>
            <a:srgbClr val="37474F">
              <a:alpha val="793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CSV </a:t>
            </a:r>
            <a:r>
              <a:rPr b="1" i="1" lang="en" sz="22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(Comma Separated Value)</a:t>
            </a:r>
            <a:endParaRPr b="1" i="1" sz="22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522950" y="1388175"/>
            <a:ext cx="7815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Dados são armazenados no formato de tabela</a:t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com as colunas sendo separadas por um</a:t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aracter que pode ser:</a:t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Vírgula;</a:t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Ponto e vírgula;</a:t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TAB.   </a:t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0375" y="166950"/>
            <a:ext cx="2018175" cy="20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7944" y="-152400"/>
            <a:ext cx="9394470" cy="52958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/>
          <p:nvPr/>
        </p:nvSpPr>
        <p:spPr>
          <a:xfrm>
            <a:off x="-130625" y="-169825"/>
            <a:ext cx="9431400" cy="5313300"/>
          </a:xfrm>
          <a:prstGeom prst="rect">
            <a:avLst/>
          </a:prstGeom>
          <a:solidFill>
            <a:srgbClr val="37474F">
              <a:alpha val="793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JSON</a:t>
            </a:r>
            <a:r>
              <a:rPr b="1" lang="en" sz="3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1" lang="en" sz="22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(Java Script Object Notation)</a:t>
            </a:r>
            <a:endParaRPr b="1" i="1" sz="22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522950" y="1159575"/>
            <a:ext cx="78156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Formato compacto, de padrão aberto independente, </a:t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de troca de dados simples e rápida (parsing) </a:t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entre sistemas.</a:t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Foi proposto em 2000 e ganhou grande popularidade devido à simplicidade e vínculo com o Javascript que está presente em todos os navegadores web.</a:t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As informações são dispostas no formato texto, com natureza auto-descritiva</a:t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3950" y="93000"/>
            <a:ext cx="2112300" cy="211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9425" y="3802175"/>
            <a:ext cx="65913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1250575" y="4836450"/>
            <a:ext cx="664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Fonte: https://pt.wikipedia.org/wiki/JSON</a:t>
            </a:r>
            <a:endParaRPr sz="10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7944" y="-152400"/>
            <a:ext cx="9394470" cy="5295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/>
          <p:nvPr/>
        </p:nvSpPr>
        <p:spPr>
          <a:xfrm>
            <a:off x="-130625" y="-169825"/>
            <a:ext cx="9431400" cy="5313300"/>
          </a:xfrm>
          <a:prstGeom prst="rect">
            <a:avLst/>
          </a:prstGeom>
          <a:solidFill>
            <a:srgbClr val="37474F">
              <a:alpha val="793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XML</a:t>
            </a:r>
            <a:r>
              <a:rPr b="1" lang="en" sz="3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1" lang="en" sz="22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1" i="1" lang="en" sz="22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eXtensible Markup Language</a:t>
            </a:r>
            <a:r>
              <a:rPr b="1" i="1" lang="en" sz="22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1" i="1" sz="22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522950" y="1159575"/>
            <a:ext cx="7815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Formato criado em 1996, usa o conceito de chave e </a:t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valor, a exemplo do JSON, entretanto, as chaves </a:t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são TAGS e o valores vão dentro das TAGS.</a:t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1250575" y="4836450"/>
            <a:ext cx="664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Fonte: </a:t>
            </a:r>
            <a:r>
              <a:rPr lang="en" sz="10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https://pt.wikipedia.org/wiki/XML</a:t>
            </a:r>
            <a:endParaRPr sz="10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2425" y="2718825"/>
            <a:ext cx="5600724" cy="21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2925" y="57150"/>
            <a:ext cx="1919575" cy="19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7944" y="-152400"/>
            <a:ext cx="9394470" cy="52958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/>
          <p:nvPr/>
        </p:nvSpPr>
        <p:spPr>
          <a:xfrm>
            <a:off x="-130625" y="-169825"/>
            <a:ext cx="9431400" cy="5313300"/>
          </a:xfrm>
          <a:prstGeom prst="rect">
            <a:avLst/>
          </a:prstGeom>
          <a:solidFill>
            <a:srgbClr val="37474F">
              <a:alpha val="793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E em um ambiente de Big Data???</a:t>
            </a:r>
            <a:endParaRPr b="1" sz="34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529675" y="1280600"/>
            <a:ext cx="78156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Para lidar com os dados com ordem de grandeza daqueles presentes em cenários de Big Data, nasceram novos formatos para o armazenamento de arquivos…</a:t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Parquet</a:t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ORC</a:t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Avro</a:t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O “Parquet” e o “ORC” são caracterizados por apresentarem o chamado </a:t>
            </a:r>
            <a:r>
              <a:rPr i="1"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Formato Colunar.</a:t>
            </a:r>
            <a:endParaRPr i="1"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7944" y="-152400"/>
            <a:ext cx="9394470" cy="529589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/>
          <p:nvPr/>
        </p:nvSpPr>
        <p:spPr>
          <a:xfrm>
            <a:off x="-130625" y="-169825"/>
            <a:ext cx="9431400" cy="5313300"/>
          </a:xfrm>
          <a:prstGeom prst="rect">
            <a:avLst/>
          </a:prstGeom>
          <a:solidFill>
            <a:srgbClr val="37474F">
              <a:alpha val="793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Formato Colunar</a:t>
            </a:r>
            <a:endParaRPr b="1" sz="34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529675" y="1280600"/>
            <a:ext cx="7815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Esse formato se caracteriza por armazenar os dados por colunas, otimizando o desempenho de consultas analíticas e diminuindo o custo de armazenamento. </a:t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962" y="2518250"/>
            <a:ext cx="7353024" cy="233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