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65b4d41dd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65b4d41d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65b4d41d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65b4d41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65b4d41dd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f65b4d41d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1701d99e8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1701d99e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70bbfb201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70bbfb20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70bbfb201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70bbfb20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70bbfb201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70bbfb20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1701d99e8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1701d99e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6574bc311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6574bc31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6574bc311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6574bc31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3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86" name="Google Shape;86;p13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13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8" name="Google Shape;88;p13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13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13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13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13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96" name="Google Shape;96;p13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265500" y="81000"/>
            <a:ext cx="4045200" cy="26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Análise Exploratória, Visualização de Dados e Enriquecimento de Dados</a:t>
            </a:r>
            <a:endParaRPr sz="3000"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265500" y="3209625"/>
            <a:ext cx="4045200" cy="17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666666"/>
                </a:solidFill>
              </a:rPr>
              <a:t>Desenvolvimento do Projeto Integrador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666666"/>
                </a:solidFill>
              </a:rPr>
              <a:t>Flávia Guimarães Gaia Paula</a:t>
            </a:r>
            <a:endParaRPr b="1" sz="1300">
              <a:solidFill>
                <a:srgbClr val="666666"/>
              </a:solidFill>
            </a:endParaRPr>
          </a:p>
        </p:txBody>
      </p:sp>
      <p:grpSp>
        <p:nvGrpSpPr>
          <p:cNvPr id="99" name="Google Shape;99;p13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00" name="Google Shape;100;p13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01" name="Google Shape;101;p13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3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10" name="Google Shape;110;p13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11" name="Google Shape;111;p13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3"/>
          <p:cNvSpPr txBox="1"/>
          <p:nvPr>
            <p:ph idx="2" type="body"/>
          </p:nvPr>
        </p:nvSpPr>
        <p:spPr>
          <a:xfrm>
            <a:off x="6847150" y="1606400"/>
            <a:ext cx="16782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/>
        </p:nvSpPr>
        <p:spPr>
          <a:xfrm>
            <a:off x="50625" y="0"/>
            <a:ext cx="9041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Resultado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4667625" y="1061100"/>
            <a:ext cx="428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50625" y="4605275"/>
            <a:ext cx="90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Os dados foram corrigidos sem trazer problemas no entendimento da distribuição como um todo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Google Shape;2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5" y="1061100"/>
            <a:ext cx="4617002" cy="28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150" y="1061100"/>
            <a:ext cx="4171576" cy="28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/>
        </p:nvSpPr>
        <p:spPr>
          <a:xfrm>
            <a:off x="310550" y="0"/>
            <a:ext cx="583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Etapa 3 - Correção e Imputação de Dados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4667625" y="1061100"/>
            <a:ext cx="428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3"/>
          <p:cNvSpPr txBox="1"/>
          <p:nvPr/>
        </p:nvSpPr>
        <p:spPr>
          <a:xfrm>
            <a:off x="1146050" y="538800"/>
            <a:ext cx="620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Corrigindo os outliers e anomalias;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Variáveis: LC, Redação e nota média;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Imputando através do default , dos limites outliers e do desvio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padrão;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6" name="Google Shape;2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50" y="1518325"/>
            <a:ext cx="7341701" cy="34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/>
          <p:nvPr/>
        </p:nvSpPr>
        <p:spPr>
          <a:xfrm>
            <a:off x="50625" y="0"/>
            <a:ext cx="9041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Resultado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4667625" y="1061100"/>
            <a:ext cx="428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525" y="1217450"/>
            <a:ext cx="6727450" cy="37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4"/>
          <p:cNvSpPr txBox="1"/>
          <p:nvPr/>
        </p:nvSpPr>
        <p:spPr>
          <a:xfrm>
            <a:off x="0" y="54635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Os dados foram corrigidos e estão prontos para serem inseridos em um modelos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69935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Obrigada!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title"/>
          </p:nvPr>
        </p:nvSpPr>
        <p:spPr>
          <a:xfrm>
            <a:off x="311700" y="109975"/>
            <a:ext cx="85206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Etapa 1 - Base de dados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01" y="759463"/>
            <a:ext cx="8275349" cy="385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4"/>
          <p:cNvSpPr txBox="1"/>
          <p:nvPr/>
        </p:nvSpPr>
        <p:spPr>
          <a:xfrm>
            <a:off x="4191750" y="4687875"/>
            <a:ext cx="145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850.000 registros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31" name="Google Shape;131;p15"/>
          <p:cNvSpPr/>
          <p:nvPr/>
        </p:nvSpPr>
        <p:spPr>
          <a:xfrm>
            <a:off x="0" y="2199000"/>
            <a:ext cx="17901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 txBox="1"/>
          <p:nvPr>
            <p:ph idx="4294967295" type="body"/>
          </p:nvPr>
        </p:nvSpPr>
        <p:spPr>
          <a:xfrm>
            <a:off x="45400" y="2305500"/>
            <a:ext cx="1405500" cy="6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Variáveis de menor importância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133" name="Google Shape;133;p15"/>
          <p:cNvGrpSpPr/>
          <p:nvPr/>
        </p:nvGrpSpPr>
        <p:grpSpPr>
          <a:xfrm>
            <a:off x="604770" y="1633103"/>
            <a:ext cx="198900" cy="593656"/>
            <a:chOff x="777447" y="1610215"/>
            <a:chExt cx="198900" cy="593656"/>
          </a:xfrm>
        </p:grpSpPr>
        <p:cxnSp>
          <p:nvCxnSpPr>
            <p:cNvPr id="134" name="Google Shape;134;p15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5" name="Google Shape;135;p15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5"/>
          <p:cNvSpPr txBox="1"/>
          <p:nvPr>
            <p:ph idx="4294967295" type="body"/>
          </p:nvPr>
        </p:nvSpPr>
        <p:spPr>
          <a:xfrm>
            <a:off x="3817725" y="2268150"/>
            <a:ext cx="14925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Variáveis quantitativas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137" name="Google Shape;137;p15"/>
          <p:cNvSpPr/>
          <p:nvPr/>
        </p:nvSpPr>
        <p:spPr>
          <a:xfrm>
            <a:off x="1327400" y="2199000"/>
            <a:ext cx="1790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15"/>
          <p:cNvGrpSpPr/>
          <p:nvPr/>
        </p:nvGrpSpPr>
        <p:grpSpPr>
          <a:xfrm>
            <a:off x="2183382" y="2944508"/>
            <a:ext cx="198900" cy="593656"/>
            <a:chOff x="2223534" y="2938958"/>
            <a:chExt cx="198900" cy="593656"/>
          </a:xfrm>
        </p:grpSpPr>
        <p:cxnSp>
          <p:nvCxnSpPr>
            <p:cNvPr id="139" name="Google Shape;139;p15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0" name="Google Shape;140;p15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5"/>
          <p:cNvSpPr txBox="1"/>
          <p:nvPr>
            <p:ph idx="4294967295" type="body"/>
          </p:nvPr>
        </p:nvSpPr>
        <p:spPr>
          <a:xfrm>
            <a:off x="1035850" y="3575275"/>
            <a:ext cx="20373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300"/>
              <a:t>Ano, IDADE, UF Residência, Região, UF Nome, UF Capital, </a:t>
            </a:r>
            <a:r>
              <a:rPr lang="pt-BR" sz="1300"/>
              <a:t>Município, Sexo, Cor, Raça, Tipo escola</a:t>
            </a:r>
            <a:endParaRPr sz="1300"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3498770" y="1606253"/>
            <a:ext cx="198900" cy="593656"/>
            <a:chOff x="3918084" y="1610215"/>
            <a:chExt cx="198900" cy="593656"/>
          </a:xfrm>
        </p:grpSpPr>
        <p:cxnSp>
          <p:nvCxnSpPr>
            <p:cNvPr id="143" name="Google Shape;143;p1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4" name="Google Shape;144;p1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15"/>
          <p:cNvSpPr txBox="1"/>
          <p:nvPr>
            <p:ph idx="4294967295" type="body"/>
          </p:nvPr>
        </p:nvSpPr>
        <p:spPr>
          <a:xfrm>
            <a:off x="1711988" y="2199000"/>
            <a:ext cx="14055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Variáveis qualitativas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46" name="Google Shape;146;p15"/>
          <p:cNvSpPr txBox="1"/>
          <p:nvPr>
            <p:ph idx="4294967295" type="body"/>
          </p:nvPr>
        </p:nvSpPr>
        <p:spPr>
          <a:xfrm>
            <a:off x="2901050" y="1203525"/>
            <a:ext cx="1615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Notas</a:t>
            </a:r>
            <a:endParaRPr sz="1600"/>
          </a:p>
        </p:txBody>
      </p:sp>
      <p:sp>
        <p:nvSpPr>
          <p:cNvPr id="147" name="Google Shape;147;p15"/>
          <p:cNvSpPr txBox="1"/>
          <p:nvPr>
            <p:ph idx="4294967295" type="body"/>
          </p:nvPr>
        </p:nvSpPr>
        <p:spPr>
          <a:xfrm>
            <a:off x="-29550" y="864750"/>
            <a:ext cx="18492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Número de inscrição, Código do município, Longitude e Latitude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8" name="Google Shape;148;p15"/>
          <p:cNvSpPr txBox="1"/>
          <p:nvPr/>
        </p:nvSpPr>
        <p:spPr>
          <a:xfrm>
            <a:off x="340925" y="0"/>
            <a:ext cx="583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Etapa 2 - Análise Exploratória de Dados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050" y="952674"/>
            <a:ext cx="4393675" cy="1723889"/>
          </a:xfrm>
          <a:prstGeom prst="rect">
            <a:avLst/>
          </a:prstGeom>
          <a:noFill/>
          <a:ln>
            <a:noFill/>
          </a:ln>
        </p:spPr>
      </p:pic>
      <p:sp>
        <p:nvSpPr>
          <p:cNvPr descr="Background pointer shape in timeline graphic" id="150" name="Google Shape;150;p15"/>
          <p:cNvSpPr/>
          <p:nvPr/>
        </p:nvSpPr>
        <p:spPr>
          <a:xfrm>
            <a:off x="2726450" y="2216600"/>
            <a:ext cx="1790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3024050" y="2250800"/>
            <a:ext cx="149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Variáveis quantitativas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875" y="2736075"/>
            <a:ext cx="3958020" cy="18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57" name="Google Shape;157;p16"/>
          <p:cNvSpPr/>
          <p:nvPr/>
        </p:nvSpPr>
        <p:spPr>
          <a:xfrm>
            <a:off x="0" y="2199000"/>
            <a:ext cx="17901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idx="4294967295" type="body"/>
          </p:nvPr>
        </p:nvSpPr>
        <p:spPr>
          <a:xfrm>
            <a:off x="1475" y="2291000"/>
            <a:ext cx="14055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Distribuição de frequência</a:t>
            </a:r>
            <a:endParaRPr sz="1500">
              <a:solidFill>
                <a:schemeClr val="lt1"/>
              </a:solidFill>
            </a:endParaRPr>
          </a:p>
        </p:txBody>
      </p:sp>
      <p:grpSp>
        <p:nvGrpSpPr>
          <p:cNvPr id="159" name="Google Shape;159;p16"/>
          <p:cNvGrpSpPr/>
          <p:nvPr/>
        </p:nvGrpSpPr>
        <p:grpSpPr>
          <a:xfrm>
            <a:off x="604770" y="1633103"/>
            <a:ext cx="198900" cy="593656"/>
            <a:chOff x="777447" y="1610215"/>
            <a:chExt cx="198900" cy="593656"/>
          </a:xfrm>
        </p:grpSpPr>
        <p:cxnSp>
          <p:nvCxnSpPr>
            <p:cNvPr id="160" name="Google Shape;160;p1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1" name="Google Shape;161;p1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16"/>
          <p:cNvSpPr txBox="1"/>
          <p:nvPr>
            <p:ph idx="4294967295" type="body"/>
          </p:nvPr>
        </p:nvSpPr>
        <p:spPr>
          <a:xfrm>
            <a:off x="1711988" y="2199000"/>
            <a:ext cx="14055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Histograma nota média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63" name="Google Shape;163;p16"/>
          <p:cNvSpPr txBox="1"/>
          <p:nvPr>
            <p:ph idx="4294967295" type="body"/>
          </p:nvPr>
        </p:nvSpPr>
        <p:spPr>
          <a:xfrm>
            <a:off x="-29550" y="1168950"/>
            <a:ext cx="18492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300"/>
              <a:t>Variáveis qualitativas</a:t>
            </a:r>
            <a:endParaRPr sz="1600"/>
          </a:p>
        </p:txBody>
      </p:sp>
      <p:sp>
        <p:nvSpPr>
          <p:cNvPr id="164" name="Google Shape;164;p16"/>
          <p:cNvSpPr txBox="1"/>
          <p:nvPr/>
        </p:nvSpPr>
        <p:spPr>
          <a:xfrm>
            <a:off x="340925" y="0"/>
            <a:ext cx="583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Etapa 2 - Análise Exploratória de Dados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4667625" y="1061100"/>
            <a:ext cx="428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2674200" y="1113750"/>
            <a:ext cx="6469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pt-BR" sz="2000">
                <a:latin typeface="Roboto"/>
                <a:ea typeface="Roboto"/>
                <a:cs typeface="Roboto"/>
                <a:sym typeface="Roboto"/>
              </a:rPr>
              <a:t>distribuição</a:t>
            </a:r>
            <a:r>
              <a:rPr lang="pt-BR" sz="2000">
                <a:latin typeface="Roboto"/>
                <a:ea typeface="Roboto"/>
                <a:cs typeface="Roboto"/>
                <a:sym typeface="Roboto"/>
              </a:rPr>
              <a:t> de frequência mostra: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pt-BR" sz="2000">
                <a:latin typeface="Roboto"/>
                <a:ea typeface="Roboto"/>
                <a:cs typeface="Roboto"/>
                <a:sym typeface="Roboto"/>
              </a:rPr>
              <a:t>As idades entre 17 e 19 são as mais frequentes entre os candidatos;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pt-BR" sz="2000">
                <a:latin typeface="Roboto"/>
                <a:ea typeface="Roboto"/>
                <a:cs typeface="Roboto"/>
                <a:sym typeface="Roboto"/>
              </a:rPr>
              <a:t>A maioria dos candidatos não respondeu o tipo de escola;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pt-BR" sz="2000">
                <a:latin typeface="Roboto"/>
                <a:ea typeface="Roboto"/>
                <a:cs typeface="Roboto"/>
                <a:sym typeface="Roboto"/>
              </a:rPr>
              <a:t>O sexo feminino prevale com 58,73% dos candidatos;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pt-BR" sz="2000">
                <a:latin typeface="Roboto"/>
                <a:ea typeface="Roboto"/>
                <a:cs typeface="Roboto"/>
                <a:sym typeface="Roboto"/>
              </a:rPr>
              <a:t>Pardo e braco são as raças predominantes;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pt-BR" sz="2000">
                <a:latin typeface="Roboto"/>
                <a:ea typeface="Roboto"/>
                <a:cs typeface="Roboto"/>
                <a:sym typeface="Roboto"/>
              </a:rPr>
              <a:t>São Paulo e MG disputam o maior número de candidatos com uma diferença de aproximadamente 6%;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pt-BR" sz="2000">
                <a:latin typeface="Roboto"/>
                <a:ea typeface="Roboto"/>
                <a:cs typeface="Roboto"/>
                <a:sym typeface="Roboto"/>
              </a:rPr>
              <a:t>2018 foi o ano com maior número de candidatos;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idx="4294967295" type="body"/>
          </p:nvPr>
        </p:nvSpPr>
        <p:spPr>
          <a:xfrm>
            <a:off x="3817725" y="2268150"/>
            <a:ext cx="14925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Variáveis quantitativas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340925" y="0"/>
            <a:ext cx="583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Etapa 2 - Análise Exploratória de Dados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Background pointer shape in timeline graphic" id="173" name="Google Shape;173;p17"/>
          <p:cNvSpPr/>
          <p:nvPr/>
        </p:nvSpPr>
        <p:spPr>
          <a:xfrm>
            <a:off x="0" y="2164800"/>
            <a:ext cx="1790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340925" y="2199000"/>
            <a:ext cx="1396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Estatísticas de resumo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4667625" y="1061100"/>
            <a:ext cx="428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500" y="538799"/>
            <a:ext cx="5715375" cy="443354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/>
          <p:nvPr/>
        </p:nvSpPr>
        <p:spPr>
          <a:xfrm>
            <a:off x="4667625" y="3088125"/>
            <a:ext cx="405000" cy="1417500"/>
          </a:xfrm>
          <a:prstGeom prst="flowChartAlternate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idx="4294967295" type="body"/>
          </p:nvPr>
        </p:nvSpPr>
        <p:spPr>
          <a:xfrm>
            <a:off x="3817725" y="2268150"/>
            <a:ext cx="14925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Variáveis quantitativas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183" name="Google Shape;183;p18"/>
          <p:cNvSpPr/>
          <p:nvPr/>
        </p:nvSpPr>
        <p:spPr>
          <a:xfrm>
            <a:off x="0" y="2199000"/>
            <a:ext cx="1790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 txBox="1"/>
          <p:nvPr>
            <p:ph idx="4294967295" type="body"/>
          </p:nvPr>
        </p:nvSpPr>
        <p:spPr>
          <a:xfrm>
            <a:off x="340913" y="2199000"/>
            <a:ext cx="14055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Histograma nota média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340925" y="0"/>
            <a:ext cx="583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Etapa 2 - Análise Exploratória de Dados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4667625" y="1061100"/>
            <a:ext cx="428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875" y="1061100"/>
            <a:ext cx="5573624" cy="355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8"/>
          <p:cNvSpPr/>
          <p:nvPr/>
        </p:nvSpPr>
        <p:spPr>
          <a:xfrm>
            <a:off x="4374000" y="1731375"/>
            <a:ext cx="465900" cy="102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 flipH="1" rot="10800000">
            <a:off x="4572000" y="4334095"/>
            <a:ext cx="222600" cy="1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/>
        </p:nvSpPr>
        <p:spPr>
          <a:xfrm>
            <a:off x="340925" y="0"/>
            <a:ext cx="583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Etapa 2 - Análise Exploratória de Dados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4667625" y="1061100"/>
            <a:ext cx="428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Background pointer shape in timeline graphic" id="196" name="Google Shape;196;p19"/>
          <p:cNvSpPr/>
          <p:nvPr/>
        </p:nvSpPr>
        <p:spPr>
          <a:xfrm>
            <a:off x="199175" y="2199000"/>
            <a:ext cx="1790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 txBox="1"/>
          <p:nvPr/>
        </p:nvSpPr>
        <p:spPr>
          <a:xfrm>
            <a:off x="653625" y="2356200"/>
            <a:ext cx="109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Box-plot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2192625" y="2244675"/>
            <a:ext cx="306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É a amplitude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interquartílica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Mostra os outlier;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9" name="Google Shape;1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300" y="995588"/>
            <a:ext cx="3011950" cy="35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/>
        </p:nvSpPr>
        <p:spPr>
          <a:xfrm>
            <a:off x="310550" y="0"/>
            <a:ext cx="583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Etapa 2- Análise Exploratória de Dados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4667625" y="1061100"/>
            <a:ext cx="428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Background pointer shape in timeline graphic" id="206" name="Google Shape;206;p20"/>
          <p:cNvSpPr/>
          <p:nvPr/>
        </p:nvSpPr>
        <p:spPr>
          <a:xfrm>
            <a:off x="322350" y="2043125"/>
            <a:ext cx="2015700" cy="9444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 txBox="1"/>
          <p:nvPr/>
        </p:nvSpPr>
        <p:spPr>
          <a:xfrm>
            <a:off x="809550" y="2099675"/>
            <a:ext cx="1372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Anomalias encontradas nos dados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0" y="3103700"/>
            <a:ext cx="2638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pt-BR" sz="2200">
                <a:latin typeface="Roboto"/>
                <a:ea typeface="Roboto"/>
                <a:cs typeface="Roboto"/>
                <a:sym typeface="Roboto"/>
              </a:rPr>
              <a:t>Dados nulos;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pt-BR" sz="2200">
                <a:latin typeface="Roboto"/>
                <a:ea typeface="Roboto"/>
                <a:cs typeface="Roboto"/>
                <a:sym typeface="Roboto"/>
              </a:rPr>
              <a:t>Outliers;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pt-BR" sz="2200">
                <a:latin typeface="Roboto"/>
                <a:ea typeface="Roboto"/>
                <a:cs typeface="Roboto"/>
                <a:sym typeface="Roboto"/>
              </a:rPr>
              <a:t>Valores anormais;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700" y="828250"/>
            <a:ext cx="6338350" cy="420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/>
        </p:nvSpPr>
        <p:spPr>
          <a:xfrm>
            <a:off x="310550" y="0"/>
            <a:ext cx="583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Etapa 3 - </a:t>
            </a:r>
            <a:r>
              <a:rPr lang="pt-BR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Correção e Imputação de Dados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4667625" y="1061100"/>
            <a:ext cx="428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Background pointer shape in timeline graphic" id="216" name="Google Shape;216;p21"/>
          <p:cNvSpPr/>
          <p:nvPr/>
        </p:nvSpPr>
        <p:spPr>
          <a:xfrm>
            <a:off x="199175" y="2199000"/>
            <a:ext cx="19038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 txBox="1"/>
          <p:nvPr/>
        </p:nvSpPr>
        <p:spPr>
          <a:xfrm>
            <a:off x="511050" y="2202300"/>
            <a:ext cx="149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Correção do d</a:t>
            </a: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ados nulos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2192625" y="2244675"/>
            <a:ext cx="3069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Corrigindo os valores nulos através de vários métodos de imputação.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Qualitativas: count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300" y="1061100"/>
            <a:ext cx="3177050" cy="36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