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68" r:id="rId5"/>
    <p:sldId id="269" r:id="rId6"/>
    <p:sldId id="267" r:id="rId7"/>
    <p:sldId id="260" r:id="rId8"/>
    <p:sldId id="261" r:id="rId9"/>
    <p:sldId id="262" r:id="rId10"/>
    <p:sldId id="256" r:id="rId11"/>
    <p:sldId id="264" r:id="rId12"/>
    <p:sldId id="265" r:id="rId13"/>
    <p:sldId id="257" r:id="rId14"/>
    <p:sldId id="266" r:id="rId15"/>
    <p:sldId id="258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B3E9"/>
    <a:srgbClr val="81B26E"/>
    <a:srgbClr val="578246"/>
    <a:srgbClr val="314927"/>
    <a:srgbClr val="1A2715"/>
    <a:srgbClr val="DFE5F1"/>
    <a:srgbClr val="010006"/>
    <a:srgbClr val="010207"/>
    <a:srgbClr val="BFCCE3"/>
    <a:srgbClr val="E58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Stile medio 3 - 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8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21193-BA5A-4C36-AD5B-3310B1A414C3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50CAB-06F3-4496-A150-AA89DD304076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19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50CAB-06F3-4496-A150-AA89DD30407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660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50CAB-06F3-4496-A150-AA89DD30407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732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50CAB-06F3-4496-A150-AA89DD30407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570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50CAB-06F3-4496-A150-AA89DD30407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525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14F315-E479-147D-9B7D-D0B6A63C2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FF2F13-183F-54AA-EF73-C09BAAF92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EA8169-6442-D731-3292-2C406106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C9996-2FA4-41F7-B777-9A36DC6DC3C0}" type="datetime1">
              <a:rPr lang="en-GB" smtClean="0"/>
              <a:t>24/04/2025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7C90AB-17D6-DA68-8823-54DB3F86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B9B321-716C-3B45-EB0F-C7105528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F24D-2B65-4F0B-B983-DD4C2D0DE12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803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160317-76E6-AB24-74CC-8916922C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52AE3FF-B11A-8654-5B05-CCBCDEFB7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B959C8-A9F0-DFED-B30C-1143C841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6236F-ECFE-42E0-B255-34B296EED0BD}" type="datetime1">
              <a:rPr lang="en-GB" smtClean="0"/>
              <a:t>24/04/2025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D74EC5-5B99-F97C-5C5D-16FC6F6C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153E8D-03DF-5D9B-631B-3B8CF002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F24D-2B65-4F0B-B983-DD4C2D0DE12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3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AAC08EB-138A-6EDD-6FB6-A2EA4868E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6657FC9-191E-94B1-52D2-8168F4C6B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6ECFC3-1D5F-C5A1-F6B9-4B103486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60B93-C23F-46FD-8AE1-30DD3C632602}" type="datetime1">
              <a:rPr lang="en-GB" smtClean="0"/>
              <a:t>24/04/2025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6BB93F-5CCB-8A1E-6497-CCFF0995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F9212B-E07A-770C-13ED-9FA31EA7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F24D-2B65-4F0B-B983-DD4C2D0DE12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37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39159B-3B7E-9EA6-42AE-670C8FC9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F72506-39A9-E1C1-117A-2EE574062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4D0066-D5BB-9293-008D-C3AA5F5C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BD27-960C-4CF9-A1CD-9A6F5BBDF245}" type="datetime1">
              <a:rPr lang="en-GB" smtClean="0"/>
              <a:t>24/04/2025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DA2809-3F84-531D-6AB6-2989B419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074706-8CE4-F92A-9D7E-6823F81E0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F24D-2B65-4F0B-B983-DD4C2D0DE12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50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7ECBF0-0A6A-3163-99FE-A45C2608E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0A533F6-D9B9-B8E5-C329-54C07218A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8421F3-208E-0B2A-4D5C-A5DC4535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8590-1C3D-4608-A3E4-0D6FD2B2D4EF}" type="datetime1">
              <a:rPr lang="en-GB" smtClean="0"/>
              <a:t>24/04/2025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FE9A27-E5E4-229C-D3F2-E9FD4846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A6B79C-CB88-46F0-EB38-8EEC4E36D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F24D-2B65-4F0B-B983-DD4C2D0DE12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46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6866E4-18FB-4EC3-9D8C-5ECA6E740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F21DB6-C133-9756-5DE7-355E2C945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A0AB8D-3C60-E67A-CFF6-CD0EABE26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F3700B-51ED-8689-387C-104EFE6B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14ECB-BDFE-4E61-9305-0B6D589E6E4A}" type="datetime1">
              <a:rPr lang="en-GB" smtClean="0"/>
              <a:t>24/04/2025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3442C9-E8F5-5366-0261-7F01C16B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231CD4-DF07-C87B-05F1-29E6343B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F24D-2B65-4F0B-B983-DD4C2D0DE12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0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540609-6E46-6FE1-1631-486435DAD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03E71C-2AD6-C0D8-5813-D4B11EC72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F44641-0FCD-B94A-58E2-C96BFEDE4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D4995E1-92C2-EF49-432F-93F35586D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763F6B4-8AD0-0D90-060D-945C63BB0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D1F6A80-73FD-2B0C-18B7-7909244B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2005-0184-4D39-BEBB-2526CEE6C754}" type="datetime1">
              <a:rPr lang="en-GB" smtClean="0"/>
              <a:t>24/04/2025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D0D1C25-BB75-060C-F5C0-96A23A66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D572B3C-3DBF-00AF-25C3-0C731DF6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F24D-2B65-4F0B-B983-DD4C2D0DE12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97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635C10-B3FA-CD04-2341-57B012FBA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22390E9-DC64-DD69-F4A0-7D35B5B9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E782-08F2-4CF9-914D-EFB5F683DCA7}" type="datetime1">
              <a:rPr lang="en-GB" smtClean="0"/>
              <a:t>24/04/2025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102272D-1689-8F37-6E55-8891BACC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B421B8F-F335-65FB-9B77-E2102FD0C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F24D-2B65-4F0B-B983-DD4C2D0DE12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1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6DC4343-448E-3A81-4542-FF420006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6E97-4B11-4543-9107-7148E38A635D}" type="datetime1">
              <a:rPr lang="en-GB" smtClean="0"/>
              <a:t>24/04/2025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05D5DD6-0FEA-D9E8-0C1F-7BA1022E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15A0A18-E938-BEB7-239D-5799D7CF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F24D-2B65-4F0B-B983-DD4C2D0DE12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52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403586-EFFB-EBC9-13B4-94D9DF3D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C9E5FA-FFB6-8731-9087-C1B57C144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019A34-B271-9B45-323E-DC37C34D8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FFA59E-0ABF-B363-E0EF-FFBF206D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C318C-767C-4CC9-94E1-DB014A4202EA}" type="datetime1">
              <a:rPr lang="en-GB" smtClean="0"/>
              <a:t>24/04/2025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46EC58-0C20-D801-95C6-3B685BA6D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407E8E-5937-CE78-E5C8-9517F8ED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F24D-2B65-4F0B-B983-DD4C2D0DE12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88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BE5742-4E50-2B1B-BB4A-7E18DDC5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DBA655C-E111-3080-E26F-59A5D3219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2F6CEB-EC80-DAC6-0C9F-B81A5AB31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C56A7EA-7110-16CB-D19F-A3643DD5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B6022-2E44-4C78-8122-3DB462A2DD0B}" type="datetime1">
              <a:rPr lang="en-GB" smtClean="0"/>
              <a:t>24/04/2025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266485-6535-C738-638C-58D6ACD5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1D93AE-5386-B46B-AF4F-7DD5FC7E3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F24D-2B65-4F0B-B983-DD4C2D0DE12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32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EBAE06B-DE25-55F0-97A5-06B4CCE6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C6BE43-67D2-8503-9EA8-65B68236D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D054B5-DA54-8EAE-92F6-8B8C46F33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670F59-A3A6-41C4-89F8-01C33B213504}" type="datetime1">
              <a:rPr lang="en-GB" smtClean="0"/>
              <a:t>24/04/2025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BDBB4D-A52B-3607-9D52-7F69DC96F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CC00A6-5B82-BD22-5647-96D71D4F8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7AF24D-2B65-4F0B-B983-DD4C2D0DE12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6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oleObject" Target="file:///C:\Users\flavi\Desktop\Tirocinio\04%20-%20Aprile\23-04\filtrati_da_tot\PCA_with_CTT.html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oleObject" Target="file:///C:\Users\flavi\Desktop\Tirocinio\04%20-%20Aprile\23-04\filtrati_da_tot\PCA_no_CTT.html" TargetMode="Externa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12AF614-CC26-741D-1CD9-2C2C1F3C1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0485" y="-57952"/>
            <a:ext cx="5987142" cy="7228114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67AD0AB6-D656-8903-890F-D399C86DF02F}"/>
              </a:ext>
            </a:extLst>
          </p:cNvPr>
          <p:cNvSpPr/>
          <p:nvPr/>
        </p:nvSpPr>
        <p:spPr>
          <a:xfrm>
            <a:off x="1643743" y="-57952"/>
            <a:ext cx="11027228" cy="7228114"/>
          </a:xfrm>
          <a:prstGeom prst="rect">
            <a:avLst/>
          </a:prstGeom>
          <a:gradFill>
            <a:gsLst>
              <a:gs pos="0">
                <a:srgbClr val="314927">
                  <a:alpha val="0"/>
                </a:srgbClr>
              </a:gs>
              <a:gs pos="34000">
                <a:srgbClr val="1A2715"/>
              </a:gs>
              <a:gs pos="100000">
                <a:srgbClr val="01000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FD21F8C-CF7A-BF6D-CB85-C7D8DECAF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171" y="1112716"/>
            <a:ext cx="8218714" cy="2443389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>
                <a:ln>
                  <a:solidFill>
                    <a:srgbClr val="1A2715"/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</a:rPr>
              <a:t>Analisi preliminari di dati GBS di 10 popolazioni di </a:t>
            </a:r>
            <a:r>
              <a:rPr lang="it-IT" i="1" dirty="0">
                <a:ln>
                  <a:solidFill>
                    <a:srgbClr val="1A2715"/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</a:rPr>
              <a:t>Campanula </a:t>
            </a:r>
            <a:r>
              <a:rPr lang="it-IT" i="1" dirty="0" err="1">
                <a:ln>
                  <a:solidFill>
                    <a:srgbClr val="1A2715"/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</a:rPr>
              <a:t>thyrsoides</a:t>
            </a:r>
            <a:r>
              <a:rPr lang="it-IT" dirty="0">
                <a:ln>
                  <a:solidFill>
                    <a:srgbClr val="1A2715"/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</a:rPr>
              <a:t> (1 pop. subsp. </a:t>
            </a:r>
            <a:r>
              <a:rPr lang="it-IT" i="1" dirty="0" err="1">
                <a:ln>
                  <a:solidFill>
                    <a:srgbClr val="1A2715"/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</a:rPr>
              <a:t>thyrsoides</a:t>
            </a:r>
            <a:r>
              <a:rPr lang="it-IT" i="1" dirty="0">
                <a:ln>
                  <a:solidFill>
                    <a:srgbClr val="1A2715"/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</a:rPr>
              <a:t>;</a:t>
            </a:r>
            <a:r>
              <a:rPr lang="it-IT" dirty="0">
                <a:ln>
                  <a:solidFill>
                    <a:srgbClr val="1A2715"/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</a:rPr>
              <a:t> 9 pop. subsp. </a:t>
            </a:r>
            <a:r>
              <a:rPr lang="it-IT" i="1" dirty="0" err="1">
                <a:ln>
                  <a:solidFill>
                    <a:srgbClr val="1A2715"/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</a:rPr>
              <a:t>carniolica</a:t>
            </a:r>
            <a:r>
              <a:rPr lang="it-IT" dirty="0">
                <a:ln>
                  <a:solidFill>
                    <a:srgbClr val="1A2715"/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</a:rPr>
              <a:t>).</a:t>
            </a:r>
            <a:endParaRPr lang="en-GB" dirty="0">
              <a:ln>
                <a:solidFill>
                  <a:srgbClr val="1A2715"/>
                </a:solidFill>
              </a:ln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CE3414-ED37-1CEB-CD86-9BDB2816B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3272" y="3810315"/>
            <a:ext cx="6705600" cy="2845933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it-IT" sz="2400" dirty="0">
                <a:ln>
                  <a:solidFill>
                    <a:srgbClr val="1A2715"/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</a:rPr>
              <a:t>Professoressa Carla Lambertini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it-IT" sz="2400" dirty="0">
                <a:ln>
                  <a:solidFill>
                    <a:srgbClr val="1A2715"/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</a:rPr>
              <a:t>Chiara </a:t>
            </a:r>
            <a:r>
              <a:rPr lang="it-IT" sz="2400" dirty="0" err="1">
                <a:ln>
                  <a:solidFill>
                    <a:srgbClr val="1A2715"/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</a:rPr>
              <a:t>Paleni</a:t>
            </a:r>
            <a:r>
              <a:rPr lang="it-IT" sz="2400" dirty="0">
                <a:ln>
                  <a:solidFill>
                    <a:srgbClr val="1A2715"/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</a:rPr>
              <a:t>, PhD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it-IT" sz="2400" dirty="0">
                <a:ln>
                  <a:solidFill>
                    <a:srgbClr val="1A2715"/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</a:rPr>
              <a:t>Flavia Leotta</a:t>
            </a:r>
          </a:p>
          <a:p>
            <a:pPr marL="0" indent="0" algn="ctr">
              <a:lnSpc>
                <a:spcPct val="100000"/>
              </a:lnSpc>
              <a:buNone/>
            </a:pPr>
            <a:endParaRPr lang="it-IT" sz="2400" dirty="0">
              <a:ln>
                <a:solidFill>
                  <a:srgbClr val="1A2715"/>
                </a:solidFill>
              </a:ln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 algn="ctr">
              <a:lnSpc>
                <a:spcPct val="60000"/>
              </a:lnSpc>
              <a:buNone/>
            </a:pPr>
            <a:r>
              <a:rPr lang="it-IT" sz="1900" dirty="0">
                <a:ln>
                  <a:solidFill>
                    <a:srgbClr val="1A2715"/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</a:rPr>
              <a:t>Università degli Studi di Milano</a:t>
            </a:r>
          </a:p>
          <a:p>
            <a:pPr marL="0" indent="0" algn="ctr">
              <a:lnSpc>
                <a:spcPct val="60000"/>
              </a:lnSpc>
              <a:buNone/>
            </a:pPr>
            <a:r>
              <a:rPr lang="it-IT" sz="1900" dirty="0">
                <a:ln>
                  <a:solidFill>
                    <a:srgbClr val="1A2715"/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</a:rPr>
              <a:t>Dipartimento di Bioscienze</a:t>
            </a:r>
          </a:p>
          <a:p>
            <a:pPr marL="0" indent="0" algn="ctr">
              <a:lnSpc>
                <a:spcPct val="60000"/>
              </a:lnSpc>
              <a:buNone/>
            </a:pPr>
            <a:r>
              <a:rPr lang="it-IT" sz="1900" dirty="0">
                <a:ln>
                  <a:solidFill>
                    <a:srgbClr val="1A2715"/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</a:rPr>
              <a:t>24-04-2025</a:t>
            </a:r>
            <a:endParaRPr lang="en-GB" sz="1900" dirty="0">
              <a:ln>
                <a:solidFill>
                  <a:srgbClr val="1A2715"/>
                </a:solidFill>
              </a:ln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A9A6A4-BC2B-67C5-FFCC-A2879721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F24D-2B65-4F0B-B983-DD4C2D0DE12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43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6B868064-BB3C-C6EE-91C4-EB7626763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8737" y="19340"/>
            <a:ext cx="5053263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9696B17-7290-3E44-2727-0F8F0122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it-IT" dirty="0">
                <a:latin typeface="Abadi" panose="020B0604020104020204" pitchFamily="34" charset="0"/>
              </a:rPr>
              <a:t>Albero filogenetico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08DE5781-A968-6E15-D146-4801699F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F24D-2B65-4F0B-B983-DD4C2D0DE121}" type="slidenum">
              <a:rPr lang="en-GB" smtClean="0"/>
              <a:t>10</a:t>
            </a:fld>
            <a:endParaRPr lang="en-GB"/>
          </a:p>
        </p:txBody>
      </p:sp>
      <p:pic>
        <p:nvPicPr>
          <p:cNvPr id="3" name="Immagine 2" descr="Immagine che contiene testo, mappa, atlante, diagramma&#10;&#10;Il contenuto generato dall'IA potrebbe non essere corretto.">
            <a:extLst>
              <a:ext uri="{FF2B5EF4-FFF2-40B4-BE49-F238E27FC236}">
                <a16:creationId xmlns:a16="http://schemas.microsoft.com/office/drawing/2014/main" id="{4E1BF640-5AB0-7A25-AD74-6F23E5D4F41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16" y="2111829"/>
            <a:ext cx="9050298" cy="435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82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0D328-C376-7DD3-130F-FAFF9AF0A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228B2E9A-26E4-EFF6-E5A6-D7286FC96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3160" y="-9979025"/>
            <a:ext cx="13142859" cy="1783673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7C36771-C187-5A70-4748-E7229B87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it-IT" dirty="0">
                <a:latin typeface="Abadi" panose="020B0604020104020204" pitchFamily="34" charset="0"/>
              </a:rPr>
              <a:t>Albero filogenetico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B5C8455-3521-D4A8-A972-A6DB465E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F24D-2B65-4F0B-B983-DD4C2D0DE121}" type="slidenum">
              <a:rPr lang="en-GB" smtClean="0"/>
              <a:t>11</a:t>
            </a:fld>
            <a:endParaRPr lang="en-GB"/>
          </a:p>
        </p:txBody>
      </p:sp>
      <p:pic>
        <p:nvPicPr>
          <p:cNvPr id="4" name="Immagine 3" descr="Immagine che contiene testo, mappa, atlante, diagramma&#10;&#10;Il contenuto generato dall'IA potrebbe non essere corretto.">
            <a:extLst>
              <a:ext uri="{FF2B5EF4-FFF2-40B4-BE49-F238E27FC236}">
                <a16:creationId xmlns:a16="http://schemas.microsoft.com/office/drawing/2014/main" id="{7023FA2E-DA94-9556-4F13-76110A166DA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71" r="14301"/>
          <a:stretch/>
        </p:blipFill>
        <p:spPr>
          <a:xfrm>
            <a:off x="-6352297" y="2079174"/>
            <a:ext cx="13613067" cy="6272870"/>
          </a:xfrm>
          <a:prstGeom prst="rect">
            <a:avLst/>
          </a:prstGeom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271B1AE1-3102-F7B6-81D5-B711B54FBE0C}"/>
              </a:ext>
            </a:extLst>
          </p:cNvPr>
          <p:cNvSpPr/>
          <p:nvPr/>
        </p:nvSpPr>
        <p:spPr>
          <a:xfrm>
            <a:off x="8893629" y="2579914"/>
            <a:ext cx="3069771" cy="3962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B908F46-523B-4763-A35B-C25DC04F58E9}"/>
              </a:ext>
            </a:extLst>
          </p:cNvPr>
          <p:cNvSpPr/>
          <p:nvPr/>
        </p:nvSpPr>
        <p:spPr>
          <a:xfrm>
            <a:off x="2688771" y="3318669"/>
            <a:ext cx="620487" cy="6422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20419712-152D-747E-48E4-3748D44197FB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3309258" y="3639798"/>
            <a:ext cx="5584371" cy="9213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e 8">
            <a:extLst>
              <a:ext uri="{FF2B5EF4-FFF2-40B4-BE49-F238E27FC236}">
                <a16:creationId xmlns:a16="http://schemas.microsoft.com/office/drawing/2014/main" id="{6674BB90-6285-B28E-3C05-F075D63F9349}"/>
              </a:ext>
            </a:extLst>
          </p:cNvPr>
          <p:cNvSpPr/>
          <p:nvPr/>
        </p:nvSpPr>
        <p:spPr>
          <a:xfrm rot="20588297">
            <a:off x="10483665" y="82098"/>
            <a:ext cx="1620383" cy="2829435"/>
          </a:xfrm>
          <a:prstGeom prst="ellips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1B0E86E6-A964-AB92-DD69-3FA539CF8145}"/>
              </a:ext>
            </a:extLst>
          </p:cNvPr>
          <p:cNvSpPr/>
          <p:nvPr/>
        </p:nvSpPr>
        <p:spPr>
          <a:xfrm rot="20588297">
            <a:off x="3214364" y="2956343"/>
            <a:ext cx="489627" cy="523716"/>
          </a:xfrm>
          <a:prstGeom prst="ellips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6530FCA0-127F-A0D2-297E-EB75278FB02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635829" y="1731822"/>
            <a:ext cx="6882668" cy="1403264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488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5823A-9F85-8080-5EEA-874E5B5D7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457D7C46-F516-BA89-6C1D-937B89C33A0F}"/>
              </a:ext>
            </a:extLst>
          </p:cNvPr>
          <p:cNvCxnSpPr>
            <a:stCxn id="22" idx="2"/>
          </p:cNvCxnSpPr>
          <p:nvPr/>
        </p:nvCxnSpPr>
        <p:spPr>
          <a:xfrm flipH="1">
            <a:off x="7282543" y="2099241"/>
            <a:ext cx="3586843" cy="2461873"/>
          </a:xfrm>
          <a:prstGeom prst="straightConnector1">
            <a:avLst/>
          </a:prstGeom>
          <a:ln>
            <a:solidFill>
              <a:srgbClr val="75267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1FE9C260-DED3-5C7B-42FA-5F8E7DD1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3160" y="-187325"/>
            <a:ext cx="13142859" cy="17836737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51B7600-93D9-3292-6EE6-C0FDE93A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it-IT" dirty="0">
                <a:latin typeface="Abadi" panose="020B0604020104020204" pitchFamily="34" charset="0"/>
              </a:rPr>
              <a:t>Albero filogenetico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143937E-4408-3E4B-D7A0-9B05AE0C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F24D-2B65-4F0B-B983-DD4C2D0DE121}" type="slidenum">
              <a:rPr lang="en-GB" smtClean="0"/>
              <a:t>12</a:t>
            </a:fld>
            <a:endParaRPr lang="en-GB"/>
          </a:p>
        </p:txBody>
      </p:sp>
      <p:pic>
        <p:nvPicPr>
          <p:cNvPr id="14" name="Immagine 13" descr="Immagine che contiene testo, mappa, atlante, diagramma&#10;&#10;Il contenuto generato dall'IA potrebbe non essere corretto.">
            <a:extLst>
              <a:ext uri="{FF2B5EF4-FFF2-40B4-BE49-F238E27FC236}">
                <a16:creationId xmlns:a16="http://schemas.microsoft.com/office/drawing/2014/main" id="{BD0C8687-4DAF-E2FB-CDA3-8BE1CDEF7DE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71" r="14301"/>
          <a:stretch/>
        </p:blipFill>
        <p:spPr>
          <a:xfrm>
            <a:off x="-1149646" y="3562350"/>
            <a:ext cx="8693446" cy="4005920"/>
          </a:xfrm>
          <a:prstGeom prst="rect">
            <a:avLst/>
          </a:prstGeom>
        </p:spPr>
      </p:pic>
      <p:sp>
        <p:nvSpPr>
          <p:cNvPr id="16" name="Ovale 15">
            <a:extLst>
              <a:ext uri="{FF2B5EF4-FFF2-40B4-BE49-F238E27FC236}">
                <a16:creationId xmlns:a16="http://schemas.microsoft.com/office/drawing/2014/main" id="{3FF5A8FF-0FA1-D14A-DE6E-A46C45DF03ED}"/>
              </a:ext>
            </a:extLst>
          </p:cNvPr>
          <p:cNvSpPr/>
          <p:nvPr/>
        </p:nvSpPr>
        <p:spPr>
          <a:xfrm>
            <a:off x="1611085" y="1034143"/>
            <a:ext cx="1121228" cy="566057"/>
          </a:xfrm>
          <a:prstGeom prst="ellipse">
            <a:avLst/>
          </a:prstGeom>
          <a:noFill/>
          <a:ln>
            <a:solidFill>
              <a:srgbClr val="F685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0DFD87A8-6FF2-5C54-C49B-C0220C5F5B3E}"/>
              </a:ext>
            </a:extLst>
          </p:cNvPr>
          <p:cNvCxnSpPr>
            <a:cxnSpLocks/>
            <a:stCxn id="16" idx="4"/>
          </p:cNvCxnSpPr>
          <p:nvPr/>
        </p:nvCxnSpPr>
        <p:spPr>
          <a:xfrm flipH="1">
            <a:off x="119743" y="1600200"/>
            <a:ext cx="2051956" cy="4038600"/>
          </a:xfrm>
          <a:prstGeom prst="straightConnector1">
            <a:avLst/>
          </a:prstGeom>
          <a:ln>
            <a:solidFill>
              <a:srgbClr val="F6856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23AB3F0-36AA-715B-C5ED-13645E0A4C01}"/>
              </a:ext>
            </a:extLst>
          </p:cNvPr>
          <p:cNvSpPr txBox="1"/>
          <p:nvPr/>
        </p:nvSpPr>
        <p:spPr>
          <a:xfrm>
            <a:off x="2808513" y="1148833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68563"/>
                </a:solidFill>
              </a:rPr>
              <a:t>CTT = </a:t>
            </a:r>
            <a:r>
              <a:rPr lang="it-IT" b="1" dirty="0" err="1">
                <a:solidFill>
                  <a:srgbClr val="F68563"/>
                </a:solidFill>
              </a:rPr>
              <a:t>outgroup</a:t>
            </a:r>
            <a:endParaRPr lang="en-GB" b="1" dirty="0">
              <a:solidFill>
                <a:srgbClr val="F68563"/>
              </a:solidFill>
            </a:endParaRP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B001C9C7-5961-902C-2DA5-C693BA384945}"/>
              </a:ext>
            </a:extLst>
          </p:cNvPr>
          <p:cNvSpPr/>
          <p:nvPr/>
        </p:nvSpPr>
        <p:spPr>
          <a:xfrm>
            <a:off x="10869386" y="1346425"/>
            <a:ext cx="1330900" cy="1505632"/>
          </a:xfrm>
          <a:prstGeom prst="ellipse">
            <a:avLst/>
          </a:prstGeom>
          <a:noFill/>
          <a:ln>
            <a:solidFill>
              <a:srgbClr val="7526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A015EFA6-48FD-1377-A11A-186DD546CEF3}"/>
              </a:ext>
            </a:extLst>
          </p:cNvPr>
          <p:cNvSpPr/>
          <p:nvPr/>
        </p:nvSpPr>
        <p:spPr>
          <a:xfrm>
            <a:off x="8485414" y="2383971"/>
            <a:ext cx="3586843" cy="2263322"/>
          </a:xfrm>
          <a:prstGeom prst="ellipse">
            <a:avLst/>
          </a:prstGeom>
          <a:noFill/>
          <a:ln>
            <a:solidFill>
              <a:srgbClr val="FFC1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B4D4901D-9EA0-5A5D-33FF-0E3535C15C9C}"/>
              </a:ext>
            </a:extLst>
          </p:cNvPr>
          <p:cNvSpPr/>
          <p:nvPr/>
        </p:nvSpPr>
        <p:spPr>
          <a:xfrm>
            <a:off x="10189029" y="4379914"/>
            <a:ext cx="1747157" cy="2053543"/>
          </a:xfrm>
          <a:prstGeom prst="ellipse">
            <a:avLst/>
          </a:prstGeom>
          <a:noFill/>
          <a:ln>
            <a:solidFill>
              <a:srgbClr val="E6FF6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20A4C873-B050-2479-0334-9E009719CF9B}"/>
              </a:ext>
            </a:extLst>
          </p:cNvPr>
          <p:cNvSpPr/>
          <p:nvPr/>
        </p:nvSpPr>
        <p:spPr>
          <a:xfrm>
            <a:off x="10189029" y="6175150"/>
            <a:ext cx="1747157" cy="2053543"/>
          </a:xfrm>
          <a:prstGeom prst="ellipse">
            <a:avLst/>
          </a:prstGeom>
          <a:noFill/>
          <a:ln>
            <a:solidFill>
              <a:srgbClr val="9AB3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25A1A7E-6EEE-49E6-26F2-8DEE21538CC5}"/>
              </a:ext>
            </a:extLst>
          </p:cNvPr>
          <p:cNvCxnSpPr>
            <a:stCxn id="22" idx="2"/>
          </p:cNvCxnSpPr>
          <p:nvPr/>
        </p:nvCxnSpPr>
        <p:spPr>
          <a:xfrm flipH="1">
            <a:off x="7282543" y="2099241"/>
            <a:ext cx="3586843" cy="2461873"/>
          </a:xfrm>
          <a:prstGeom prst="straightConnector1">
            <a:avLst/>
          </a:prstGeom>
          <a:ln>
            <a:solidFill>
              <a:srgbClr val="75267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3B68A057-BA7D-4EED-9414-BEC74AC07581}"/>
              </a:ext>
            </a:extLst>
          </p:cNvPr>
          <p:cNvCxnSpPr>
            <a:stCxn id="25" idx="2"/>
          </p:cNvCxnSpPr>
          <p:nvPr/>
        </p:nvCxnSpPr>
        <p:spPr>
          <a:xfrm flipH="1">
            <a:off x="6498771" y="3515632"/>
            <a:ext cx="1986643" cy="610054"/>
          </a:xfrm>
          <a:prstGeom prst="straightConnector1">
            <a:avLst/>
          </a:prstGeom>
          <a:ln>
            <a:solidFill>
              <a:srgbClr val="FFC14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C06D685-E20E-AC59-0D39-ECFAA945E710}"/>
              </a:ext>
            </a:extLst>
          </p:cNvPr>
          <p:cNvCxnSpPr>
            <a:stCxn id="26" idx="2"/>
          </p:cNvCxnSpPr>
          <p:nvPr/>
        </p:nvCxnSpPr>
        <p:spPr>
          <a:xfrm flipH="1" flipV="1">
            <a:off x="7282543" y="4379914"/>
            <a:ext cx="2906486" cy="1026772"/>
          </a:xfrm>
          <a:prstGeom prst="straightConnector1">
            <a:avLst/>
          </a:prstGeom>
          <a:ln>
            <a:solidFill>
              <a:srgbClr val="E6FF6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BE1D1593-4427-1025-3961-40264B71264D}"/>
              </a:ext>
            </a:extLst>
          </p:cNvPr>
          <p:cNvCxnSpPr>
            <a:stCxn id="27" idx="2"/>
          </p:cNvCxnSpPr>
          <p:nvPr/>
        </p:nvCxnSpPr>
        <p:spPr>
          <a:xfrm flipH="1" flipV="1">
            <a:off x="5878286" y="4379914"/>
            <a:ext cx="4310743" cy="2822008"/>
          </a:xfrm>
          <a:prstGeom prst="straightConnector1">
            <a:avLst/>
          </a:prstGeom>
          <a:ln>
            <a:solidFill>
              <a:srgbClr val="9AB3E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441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467669-3182-EB8B-0CBA-ACC20C519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F24D-2B65-4F0B-B983-DD4C2D0DE121}" type="slidenum">
              <a:rPr lang="en-GB" smtClean="0"/>
              <a:t>13</a:t>
            </a:fld>
            <a:endParaRPr lang="en-GB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C419F77-3F80-B2C5-75F3-5D84D94E1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75" y="315956"/>
            <a:ext cx="11103617" cy="5093973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8FD2079C-DBA6-5932-4393-C37BBF69F0CF}"/>
              </a:ext>
            </a:extLst>
          </p:cNvPr>
          <p:cNvSpPr/>
          <p:nvPr/>
        </p:nvSpPr>
        <p:spPr>
          <a:xfrm>
            <a:off x="6433457" y="1055914"/>
            <a:ext cx="1077686" cy="43542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8F80FBF-95CA-2873-49EF-607A773FBC77}"/>
              </a:ext>
            </a:extLst>
          </p:cNvPr>
          <p:cNvSpPr/>
          <p:nvPr/>
        </p:nvSpPr>
        <p:spPr>
          <a:xfrm>
            <a:off x="6476999" y="4822371"/>
            <a:ext cx="1034143" cy="43542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EBCDB35-CF07-7C1F-9560-ECAF273ED736}"/>
              </a:ext>
            </a:extLst>
          </p:cNvPr>
          <p:cNvSpPr/>
          <p:nvPr/>
        </p:nvSpPr>
        <p:spPr>
          <a:xfrm>
            <a:off x="707571" y="1044757"/>
            <a:ext cx="440779" cy="43542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E69B011-538D-033B-ADF9-FC7BEA761AB3}"/>
              </a:ext>
            </a:extLst>
          </p:cNvPr>
          <p:cNvSpPr/>
          <p:nvPr/>
        </p:nvSpPr>
        <p:spPr>
          <a:xfrm>
            <a:off x="2231570" y="664030"/>
            <a:ext cx="1034143" cy="4561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1E9D2BA-DB62-34C6-6C0D-46D19D0F21F3}"/>
              </a:ext>
            </a:extLst>
          </p:cNvPr>
          <p:cNvSpPr/>
          <p:nvPr/>
        </p:nvSpPr>
        <p:spPr>
          <a:xfrm>
            <a:off x="609508" y="3973921"/>
            <a:ext cx="10036721" cy="4354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8CC3C9A-16BD-4C71-EAB9-48793C78E590}"/>
              </a:ext>
            </a:extLst>
          </p:cNvPr>
          <p:cNvSpPr/>
          <p:nvPr/>
        </p:nvSpPr>
        <p:spPr>
          <a:xfrm>
            <a:off x="5382980" y="1883546"/>
            <a:ext cx="1077685" cy="43542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5662FDD-3D56-E485-54E1-889DF6EEC03E}"/>
              </a:ext>
            </a:extLst>
          </p:cNvPr>
          <p:cNvSpPr/>
          <p:nvPr/>
        </p:nvSpPr>
        <p:spPr>
          <a:xfrm>
            <a:off x="5339443" y="4827815"/>
            <a:ext cx="1077685" cy="42998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039A1EE-6114-53BF-AC39-D040B249D70F}"/>
              </a:ext>
            </a:extLst>
          </p:cNvPr>
          <p:cNvSpPr/>
          <p:nvPr/>
        </p:nvSpPr>
        <p:spPr>
          <a:xfrm>
            <a:off x="707571" y="1883546"/>
            <a:ext cx="440779" cy="43542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Immagine 16" descr="Immagine che contiene testo, mappa, atlante, diagramma&#10;&#10;Il contenuto generato dall'IA potrebbe non essere corretto.">
            <a:extLst>
              <a:ext uri="{FF2B5EF4-FFF2-40B4-BE49-F238E27FC236}">
                <a16:creationId xmlns:a16="http://schemas.microsoft.com/office/drawing/2014/main" id="{12828D0E-2879-CE37-8635-055F00CCC0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4" t="19232" r="15238" b="-15479"/>
          <a:stretch/>
        </p:blipFill>
        <p:spPr>
          <a:xfrm>
            <a:off x="2133600" y="5388161"/>
            <a:ext cx="6890658" cy="4188328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A2B41EA-CE80-DC38-1A8A-A2926067C154}"/>
              </a:ext>
            </a:extLst>
          </p:cNvPr>
          <p:cNvSpPr txBox="1"/>
          <p:nvPr/>
        </p:nvSpPr>
        <p:spPr>
          <a:xfrm>
            <a:off x="4533900" y="616290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E58BB7"/>
                </a:solidFill>
              </a:rPr>
              <a:t>PDR</a:t>
            </a:r>
            <a:endParaRPr lang="en-GB" b="1" dirty="0">
              <a:solidFill>
                <a:srgbClr val="E58BB7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CE4C736-D960-D0B0-8275-51DE360DFE3C}"/>
              </a:ext>
            </a:extLst>
          </p:cNvPr>
          <p:cNvSpPr txBox="1"/>
          <p:nvPr/>
        </p:nvSpPr>
        <p:spPr>
          <a:xfrm>
            <a:off x="8779329" y="609004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75267D"/>
                </a:solidFill>
              </a:rPr>
              <a:t>RT</a:t>
            </a:r>
            <a:endParaRPr lang="en-GB" b="1" dirty="0">
              <a:solidFill>
                <a:srgbClr val="75267D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4A57BB7-A66D-A7DC-A601-506D4EA8D7FE}"/>
              </a:ext>
            </a:extLst>
          </p:cNvPr>
          <p:cNvSpPr/>
          <p:nvPr/>
        </p:nvSpPr>
        <p:spPr>
          <a:xfrm>
            <a:off x="1153884" y="1044756"/>
            <a:ext cx="1077686" cy="435429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EAE6B3E-A8D4-F1FF-C9E7-864776F9D491}"/>
              </a:ext>
            </a:extLst>
          </p:cNvPr>
          <p:cNvSpPr/>
          <p:nvPr/>
        </p:nvSpPr>
        <p:spPr>
          <a:xfrm>
            <a:off x="1148349" y="4801553"/>
            <a:ext cx="1034411" cy="429985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13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0B906D-B250-EB6D-73DA-FE3BDE59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55" y="59565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latin typeface="Abadi" panose="020B0604020104020204" pitchFamily="34" charset="0"/>
              </a:rPr>
              <a:t>Pipeline</a:t>
            </a:r>
            <a:endParaRPr lang="en-GB" sz="5400" dirty="0">
              <a:latin typeface="Abadi" panose="020B0604020104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3D06F7-8A7B-619D-AB6B-35DE4EF5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F24D-2B65-4F0B-B983-DD4C2D0DE121}" type="slidenum">
              <a:rPr lang="en-GB" smtClean="0"/>
              <a:t>2</a:t>
            </a:fld>
            <a:endParaRPr lang="en-GB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F2D57BBB-A636-AFBA-A4D9-2A28C0D9D433}"/>
              </a:ext>
            </a:extLst>
          </p:cNvPr>
          <p:cNvSpPr/>
          <p:nvPr/>
        </p:nvSpPr>
        <p:spPr>
          <a:xfrm>
            <a:off x="794656" y="1021402"/>
            <a:ext cx="2427514" cy="584426"/>
          </a:xfrm>
          <a:prstGeom prst="roundRect">
            <a:avLst/>
          </a:prstGeom>
          <a:solidFill>
            <a:srgbClr val="9AB3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A0B1DE8C-9129-03EC-2471-6119DA994842}"/>
              </a:ext>
            </a:extLst>
          </p:cNvPr>
          <p:cNvSpPr/>
          <p:nvPr/>
        </p:nvSpPr>
        <p:spPr>
          <a:xfrm>
            <a:off x="794656" y="2189726"/>
            <a:ext cx="2427514" cy="584426"/>
          </a:xfrm>
          <a:prstGeom prst="roundRect">
            <a:avLst/>
          </a:prstGeom>
          <a:solidFill>
            <a:srgbClr val="81B2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E9614651-8606-BF68-9B02-2204D2F3F084}"/>
              </a:ext>
            </a:extLst>
          </p:cNvPr>
          <p:cNvSpPr/>
          <p:nvPr/>
        </p:nvSpPr>
        <p:spPr>
          <a:xfrm>
            <a:off x="3516085" y="2189726"/>
            <a:ext cx="2427514" cy="584426"/>
          </a:xfrm>
          <a:prstGeom prst="roundRect">
            <a:avLst/>
          </a:prstGeom>
          <a:solidFill>
            <a:srgbClr val="81B2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7F031D75-B490-6584-566D-7D3016D0EA02}"/>
              </a:ext>
            </a:extLst>
          </p:cNvPr>
          <p:cNvSpPr/>
          <p:nvPr/>
        </p:nvSpPr>
        <p:spPr>
          <a:xfrm>
            <a:off x="6237514" y="2189726"/>
            <a:ext cx="2427514" cy="584426"/>
          </a:xfrm>
          <a:prstGeom prst="roundRect">
            <a:avLst/>
          </a:prstGeom>
          <a:solidFill>
            <a:srgbClr val="81B2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D1F12663-9540-943A-9BE8-6E655AC2857C}"/>
              </a:ext>
            </a:extLst>
          </p:cNvPr>
          <p:cNvSpPr/>
          <p:nvPr/>
        </p:nvSpPr>
        <p:spPr>
          <a:xfrm>
            <a:off x="8958943" y="2199819"/>
            <a:ext cx="2427514" cy="584426"/>
          </a:xfrm>
          <a:prstGeom prst="roundRect">
            <a:avLst/>
          </a:prstGeom>
          <a:solidFill>
            <a:srgbClr val="81B2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A136309F-7255-451F-64E2-3B23B6DA7811}"/>
              </a:ext>
            </a:extLst>
          </p:cNvPr>
          <p:cNvSpPr/>
          <p:nvPr/>
        </p:nvSpPr>
        <p:spPr>
          <a:xfrm>
            <a:off x="8958941" y="3686074"/>
            <a:ext cx="2427514" cy="584426"/>
          </a:xfrm>
          <a:prstGeom prst="roundRect">
            <a:avLst/>
          </a:prstGeom>
          <a:solidFill>
            <a:srgbClr val="81B2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B8F144F-55BB-10CA-A8D9-349430FEE3BF}"/>
              </a:ext>
            </a:extLst>
          </p:cNvPr>
          <p:cNvSpPr txBox="1"/>
          <p:nvPr/>
        </p:nvSpPr>
        <p:spPr>
          <a:xfrm>
            <a:off x="794656" y="1077532"/>
            <a:ext cx="2427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  <a:latin typeface="Abadi" panose="020B0604020104020204" pitchFamily="34" charset="0"/>
              </a:rPr>
              <a:t>READS GREZZE</a:t>
            </a:r>
            <a:endParaRPr lang="en-GB" sz="2400" b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F023852-99CA-D9E6-EB4B-D95A0F23D7DA}"/>
              </a:ext>
            </a:extLst>
          </p:cNvPr>
          <p:cNvSpPr txBox="1"/>
          <p:nvPr/>
        </p:nvSpPr>
        <p:spPr>
          <a:xfrm>
            <a:off x="794656" y="2251106"/>
            <a:ext cx="2427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>
                <a:solidFill>
                  <a:schemeClr val="bg1"/>
                </a:solidFill>
                <a:latin typeface="Abadi" panose="020B0604020104020204" pitchFamily="34" charset="0"/>
              </a:rPr>
              <a:t>Demultiplexing</a:t>
            </a:r>
            <a:endParaRPr lang="en-GB" sz="2400" b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AB77B4B-3102-7621-2719-122BFD1F4119}"/>
              </a:ext>
            </a:extLst>
          </p:cNvPr>
          <p:cNvSpPr txBox="1"/>
          <p:nvPr/>
        </p:nvSpPr>
        <p:spPr>
          <a:xfrm>
            <a:off x="3516085" y="2245469"/>
            <a:ext cx="2427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>
                <a:solidFill>
                  <a:schemeClr val="bg1"/>
                </a:solidFill>
                <a:latin typeface="Abadi" panose="020B0604020104020204" pitchFamily="34" charset="0"/>
              </a:rPr>
              <a:t>Cleaning</a:t>
            </a:r>
            <a:endParaRPr lang="en-GB" sz="2400" b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A564CB3-9688-6D15-4302-4CBCA4DE9C41}"/>
              </a:ext>
            </a:extLst>
          </p:cNvPr>
          <p:cNvSpPr txBox="1"/>
          <p:nvPr/>
        </p:nvSpPr>
        <p:spPr>
          <a:xfrm>
            <a:off x="6237514" y="2261199"/>
            <a:ext cx="2427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  <a:latin typeface="Abadi" panose="020B0604020104020204" pitchFamily="34" charset="0"/>
              </a:rPr>
              <a:t>Filtering</a:t>
            </a:r>
            <a:endParaRPr lang="en-GB" sz="2400" b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C040152-DC1B-1D8C-D4BF-EA6CCDC618E9}"/>
              </a:ext>
            </a:extLst>
          </p:cNvPr>
          <p:cNvSpPr txBox="1"/>
          <p:nvPr/>
        </p:nvSpPr>
        <p:spPr>
          <a:xfrm>
            <a:off x="8958943" y="2206769"/>
            <a:ext cx="2427514" cy="646986"/>
          </a:xfrm>
          <a:prstGeom prst="roundRect">
            <a:avLst/>
          </a:prstGeom>
          <a:solidFill>
            <a:srgbClr val="9AB3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solidFill>
                  <a:schemeClr val="bg1"/>
                </a:solidFill>
                <a:latin typeface="Abadi" panose="020B0604020104020204" pitchFamily="34" charset="0"/>
              </a:rPr>
              <a:t>READS PULITE E APPAIATE</a:t>
            </a:r>
            <a:endParaRPr lang="en-GB" sz="1600" b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9A055E6-ABC1-8829-E854-CAA64079E284}"/>
              </a:ext>
            </a:extLst>
          </p:cNvPr>
          <p:cNvSpPr txBox="1"/>
          <p:nvPr/>
        </p:nvSpPr>
        <p:spPr>
          <a:xfrm>
            <a:off x="8980713" y="3747454"/>
            <a:ext cx="2427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>
                <a:solidFill>
                  <a:schemeClr val="bg1"/>
                </a:solidFill>
                <a:latin typeface="Abadi" panose="020B0604020104020204" pitchFamily="34" charset="0"/>
              </a:rPr>
              <a:t>Denovo</a:t>
            </a:r>
            <a:r>
              <a:rPr lang="it-IT" sz="2400" b="1" dirty="0">
                <a:solidFill>
                  <a:schemeClr val="bg1"/>
                </a:solidFill>
                <a:latin typeface="Abadi" panose="020B0604020104020204" pitchFamily="34" charset="0"/>
              </a:rPr>
              <a:t> mapping</a:t>
            </a:r>
            <a:endParaRPr lang="en-GB" sz="2400" b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7215931D-395E-709C-5277-19EDB62A7F98}"/>
              </a:ext>
            </a:extLst>
          </p:cNvPr>
          <p:cNvSpPr/>
          <p:nvPr/>
        </p:nvSpPr>
        <p:spPr>
          <a:xfrm>
            <a:off x="8980713" y="5721071"/>
            <a:ext cx="2427514" cy="584426"/>
          </a:xfrm>
          <a:prstGeom prst="roundRect">
            <a:avLst/>
          </a:prstGeom>
          <a:solidFill>
            <a:srgbClr val="81B2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313923F-A66C-6376-28D4-B5AD6FB85597}"/>
              </a:ext>
            </a:extLst>
          </p:cNvPr>
          <p:cNvSpPr txBox="1"/>
          <p:nvPr/>
        </p:nvSpPr>
        <p:spPr>
          <a:xfrm>
            <a:off x="8980713" y="5792544"/>
            <a:ext cx="2427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err="1">
                <a:solidFill>
                  <a:schemeClr val="bg1"/>
                </a:solidFill>
                <a:latin typeface="Abadi" panose="020B0604020104020204" pitchFamily="34" charset="0"/>
              </a:rPr>
              <a:t>SNPs</a:t>
            </a:r>
            <a:r>
              <a:rPr lang="it-IT" sz="2400" b="1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it-IT" sz="2400" b="1" dirty="0" err="1">
                <a:solidFill>
                  <a:schemeClr val="bg1"/>
                </a:solidFill>
                <a:latin typeface="Abadi" panose="020B0604020104020204" pitchFamily="34" charset="0"/>
              </a:rPr>
              <a:t>calling</a:t>
            </a:r>
            <a:endParaRPr lang="en-GB" sz="2400" b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76EA648-CE1A-E0CB-C86B-6E10D2027DE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008413" y="1605828"/>
            <a:ext cx="0" cy="645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B6354A35-A409-A747-A495-4D3F1BF5399A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3222170" y="2476302"/>
            <a:ext cx="293915" cy="5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AC0819BA-687C-0D23-6DE1-FC5754905667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5943599" y="2476302"/>
            <a:ext cx="293915" cy="15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AC321559-7C73-BDC5-9ACF-F92661085BEB}"/>
              </a:ext>
            </a:extLst>
          </p:cNvPr>
          <p:cNvCxnSpPr>
            <a:stCxn id="16" idx="3"/>
          </p:cNvCxnSpPr>
          <p:nvPr/>
        </p:nvCxnSpPr>
        <p:spPr>
          <a:xfrm>
            <a:off x="8665028" y="2492032"/>
            <a:ext cx="293915" cy="38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5978C5E8-3EF3-234B-2446-2CE8641C3E3F}"/>
              </a:ext>
            </a:extLst>
          </p:cNvPr>
          <p:cNvCxnSpPr>
            <a:endCxn id="18" idx="0"/>
          </p:cNvCxnSpPr>
          <p:nvPr/>
        </p:nvCxnSpPr>
        <p:spPr>
          <a:xfrm>
            <a:off x="10172700" y="2853755"/>
            <a:ext cx="21770" cy="893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FD5AEA2-2269-E7C6-0F84-8E5E0C8B9AB9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0194470" y="4209119"/>
            <a:ext cx="0" cy="1511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34ECCAD6-A256-B82A-DA06-565E9F7358E3}"/>
              </a:ext>
            </a:extLst>
          </p:cNvPr>
          <p:cNvSpPr txBox="1"/>
          <p:nvPr/>
        </p:nvSpPr>
        <p:spPr>
          <a:xfrm>
            <a:off x="903512" y="2835004"/>
            <a:ext cx="2318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Stacks</a:t>
            </a:r>
            <a:r>
              <a:rPr lang="it-IT" sz="2000" dirty="0"/>
              <a:t>: 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process_radtags</a:t>
            </a:r>
            <a:endParaRPr lang="en-GB" sz="2000" b="0" dirty="0">
              <a:effectLst/>
              <a:latin typeface="Consolas" panose="020B0609020204030204" pitchFamily="49" charset="0"/>
            </a:endParaRPr>
          </a:p>
          <a:p>
            <a:pPr algn="ctr"/>
            <a:endParaRPr lang="en-GB" sz="200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322BA02-1594-2330-CD74-EDBCE6A95ABF}"/>
              </a:ext>
            </a:extLst>
          </p:cNvPr>
          <p:cNvSpPr txBox="1"/>
          <p:nvPr/>
        </p:nvSpPr>
        <p:spPr>
          <a:xfrm>
            <a:off x="3570513" y="2829895"/>
            <a:ext cx="2318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Consolas" panose="020B0609020204030204" pitchFamily="49" charset="0"/>
              </a:rPr>
              <a:t>fastp</a:t>
            </a:r>
            <a:endParaRPr lang="en-GB" sz="2000" dirty="0">
              <a:latin typeface="Consolas" panose="020B0609020204030204" pitchFamily="49" charset="0"/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F7EBC5D-94DA-8FFF-554F-F775C5EE7533}"/>
              </a:ext>
            </a:extLst>
          </p:cNvPr>
          <p:cNvSpPr txBox="1"/>
          <p:nvPr/>
        </p:nvSpPr>
        <p:spPr>
          <a:xfrm>
            <a:off x="6291942" y="2814829"/>
            <a:ext cx="23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Stacks</a:t>
            </a:r>
            <a:r>
              <a:rPr lang="it-IT" sz="2000" dirty="0"/>
              <a:t>: </a:t>
            </a:r>
            <a:r>
              <a:rPr lang="en-GB" sz="2000" b="0" dirty="0" err="1">
                <a:effectLst/>
                <a:latin typeface="Consolas" panose="020B0609020204030204" pitchFamily="49" charset="0"/>
              </a:rPr>
              <a:t>process_radtags</a:t>
            </a:r>
            <a:endParaRPr lang="en-GB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2102552-052F-3ABC-A791-3960E41FBF6B}"/>
              </a:ext>
            </a:extLst>
          </p:cNvPr>
          <p:cNvSpPr txBox="1"/>
          <p:nvPr/>
        </p:nvSpPr>
        <p:spPr>
          <a:xfrm>
            <a:off x="6308269" y="3678773"/>
            <a:ext cx="23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Stacks</a:t>
            </a:r>
            <a:r>
              <a:rPr lang="it-IT" sz="2000" dirty="0"/>
              <a:t>: 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denovo</a:t>
            </a:r>
            <a:r>
              <a:rPr lang="en-GB" sz="2000" dirty="0">
                <a:latin typeface="Consolas" panose="020B0609020204030204" pitchFamily="49" charset="0"/>
              </a:rPr>
              <a:t>_map.pl</a:t>
            </a:r>
            <a:endParaRPr lang="en-GB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E2D5B450-AC26-810C-4E4D-F401F100B0BD}"/>
              </a:ext>
            </a:extLst>
          </p:cNvPr>
          <p:cNvSpPr txBox="1"/>
          <p:nvPr/>
        </p:nvSpPr>
        <p:spPr>
          <a:xfrm>
            <a:off x="6346371" y="5603184"/>
            <a:ext cx="2318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/>
              <a:t>Stacks</a:t>
            </a:r>
            <a:r>
              <a:rPr lang="it-IT" sz="2000" dirty="0"/>
              <a:t>: </a:t>
            </a:r>
            <a:r>
              <a:rPr lang="en-GB" sz="2000" b="0" dirty="0">
                <a:effectLst/>
                <a:latin typeface="Consolas" panose="020B0609020204030204" pitchFamily="49" charset="0"/>
              </a:rPr>
              <a:t>populations</a:t>
            </a:r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F731D923-DDF3-84BD-A984-49FCA1AF5C60}"/>
              </a:ext>
            </a:extLst>
          </p:cNvPr>
          <p:cNvSpPr/>
          <p:nvPr/>
        </p:nvSpPr>
        <p:spPr>
          <a:xfrm>
            <a:off x="8980713" y="4728999"/>
            <a:ext cx="2427514" cy="584426"/>
          </a:xfrm>
          <a:prstGeom prst="roundRect">
            <a:avLst/>
          </a:prstGeom>
          <a:solidFill>
            <a:srgbClr val="81B2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8063FB1-DE24-6272-258F-50C33F9D7544}"/>
              </a:ext>
            </a:extLst>
          </p:cNvPr>
          <p:cNvSpPr txBox="1"/>
          <p:nvPr/>
        </p:nvSpPr>
        <p:spPr>
          <a:xfrm>
            <a:off x="8980713" y="4800472"/>
            <a:ext cx="2427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chemeClr val="bg1"/>
                </a:solidFill>
                <a:latin typeface="Abadi" panose="020B0604020104020204" pitchFamily="34" charset="0"/>
              </a:rPr>
              <a:t>Filtering </a:t>
            </a:r>
            <a:r>
              <a:rPr lang="it-IT" sz="2400" b="1" dirty="0" err="1">
                <a:solidFill>
                  <a:schemeClr val="bg1"/>
                </a:solidFill>
                <a:latin typeface="Abadi" panose="020B0604020104020204" pitchFamily="34" charset="0"/>
              </a:rPr>
              <a:t>SNPs</a:t>
            </a:r>
            <a:endParaRPr lang="en-GB" sz="2400" b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737BA8CE-04B4-C7BD-0916-308B715C3520}"/>
              </a:ext>
            </a:extLst>
          </p:cNvPr>
          <p:cNvSpPr txBox="1"/>
          <p:nvPr/>
        </p:nvSpPr>
        <p:spPr>
          <a:xfrm>
            <a:off x="6291942" y="4820182"/>
            <a:ext cx="2307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 err="1">
                <a:latin typeface="Consolas" panose="020B0609020204030204" pitchFamily="49" charset="0"/>
              </a:rPr>
              <a:t>vcftools</a:t>
            </a:r>
            <a:endParaRPr lang="it-IT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4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18447-CF03-9180-14C8-F1C2D047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latin typeface="Abadi" panose="020B0604020104020204" pitchFamily="34" charset="0"/>
              </a:rPr>
              <a:t>Perdita di </a:t>
            </a:r>
            <a:r>
              <a:rPr lang="it-IT" sz="4000" dirty="0" err="1">
                <a:latin typeface="Abadi" panose="020B0604020104020204" pitchFamily="34" charset="0"/>
              </a:rPr>
              <a:t>reads</a:t>
            </a:r>
            <a:r>
              <a:rPr lang="it-IT" sz="4000" dirty="0">
                <a:latin typeface="Abadi" panose="020B0604020104020204" pitchFamily="34" charset="0"/>
              </a:rPr>
              <a:t> a ogni step</a:t>
            </a:r>
            <a:endParaRPr lang="en-GB" sz="4000" dirty="0">
              <a:latin typeface="Abadi" panose="020B0604020104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32FF0F-85A4-23EB-B210-467DBD20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F24D-2B65-4F0B-B983-DD4C2D0DE121}" type="slidenum">
              <a:rPr lang="en-GB" smtClean="0"/>
              <a:t>3</a:t>
            </a:fld>
            <a:endParaRPr lang="en-GB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71212C2-D508-8B7D-A08E-DBEA9245D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54" y="1270000"/>
            <a:ext cx="6315075" cy="50863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85A6949-0931-22C9-A198-E4126D569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943" y="1269999"/>
            <a:ext cx="5764531" cy="508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5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E791F-F79D-0801-A41A-4D3AC2BD8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egnaposto numero diapositiva 18">
            <a:extLst>
              <a:ext uri="{FF2B5EF4-FFF2-40B4-BE49-F238E27FC236}">
                <a16:creationId xmlns:a16="http://schemas.microsoft.com/office/drawing/2014/main" id="{77C8222A-32CA-3446-27AF-3995DD3C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F24D-2B65-4F0B-B983-DD4C2D0DE121}" type="slidenum">
              <a:rPr lang="en-GB" smtClean="0"/>
              <a:t>4</a:t>
            </a:fld>
            <a:endParaRPr lang="en-GB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E6338E2-79A7-67EC-B38B-AB5B02992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854528"/>
            <a:ext cx="11677650" cy="4152900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EA7673F6-11CB-C94A-BF3A-DB882CF485AF}"/>
              </a:ext>
            </a:extLst>
          </p:cNvPr>
          <p:cNvSpPr txBox="1">
            <a:spLocks/>
          </p:cNvSpPr>
          <p:nvPr/>
        </p:nvSpPr>
        <p:spPr>
          <a:xfrm>
            <a:off x="646300" y="108883"/>
            <a:ext cx="10515600" cy="8197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latin typeface="Abadi" panose="020B0604020104020204" pitchFamily="34" charset="0"/>
              </a:rPr>
              <a:t>Risultati </a:t>
            </a:r>
            <a:r>
              <a:rPr lang="it-IT" sz="4000" dirty="0" err="1">
                <a:latin typeface="Abadi" panose="020B0604020104020204" pitchFamily="34" charset="0"/>
              </a:rPr>
              <a:t>denovo</a:t>
            </a:r>
            <a:r>
              <a:rPr lang="it-IT" sz="4000" dirty="0">
                <a:latin typeface="Abadi" panose="020B0604020104020204" pitchFamily="34" charset="0"/>
              </a:rPr>
              <a:t> mapping</a:t>
            </a:r>
            <a:endParaRPr lang="en-GB" sz="4000" dirty="0">
              <a:latin typeface="Abadi" panose="020B0604020104020204" pitchFamily="34" charset="0"/>
            </a:endParaRP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F160D306-9C87-25A7-C645-5EBB4C204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923120"/>
              </p:ext>
            </p:extLst>
          </p:nvPr>
        </p:nvGraphicFramePr>
        <p:xfrm>
          <a:off x="646300" y="5007428"/>
          <a:ext cx="2268401" cy="166041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98821">
                  <a:extLst>
                    <a:ext uri="{9D8B030D-6E8A-4147-A177-3AD203B41FA5}">
                      <a16:colId xmlns:a16="http://schemas.microsoft.com/office/drawing/2014/main" val="538632980"/>
                    </a:ext>
                  </a:extLst>
                </a:gridCol>
                <a:gridCol w="1069580">
                  <a:extLst>
                    <a:ext uri="{9D8B030D-6E8A-4147-A177-3AD203B41FA5}">
                      <a16:colId xmlns:a16="http://schemas.microsoft.com/office/drawing/2014/main" val="676455471"/>
                    </a:ext>
                  </a:extLst>
                </a:gridCol>
              </a:tblGrid>
              <a:tr h="3320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400" cap="all" dirty="0">
                          <a:effectLst/>
                        </a:rPr>
                        <a:t>MEDIA</a:t>
                      </a:r>
                      <a:endParaRPr lang="en-GB" sz="2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AB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400" cap="all" dirty="0">
                          <a:effectLst/>
                        </a:rPr>
                        <a:t>16,31</a:t>
                      </a:r>
                      <a:endParaRPr lang="en-GB" sz="2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AB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124215"/>
                  </a:ext>
                </a:extLst>
              </a:tr>
              <a:tr h="3320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400" cap="all" dirty="0">
                          <a:effectLst/>
                        </a:rPr>
                        <a:t>DEV ST</a:t>
                      </a:r>
                      <a:endParaRPr lang="en-GB" sz="2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AB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400" dirty="0">
                          <a:effectLst/>
                        </a:rPr>
                        <a:t>4,37</a:t>
                      </a:r>
                      <a:endParaRPr lang="en-GB" sz="2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BFC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994340"/>
                  </a:ext>
                </a:extLst>
              </a:tr>
              <a:tr h="3320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400" cap="all" dirty="0">
                          <a:effectLst/>
                        </a:rPr>
                        <a:t>MIN</a:t>
                      </a:r>
                      <a:endParaRPr lang="en-GB" sz="2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AB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400" dirty="0">
                          <a:effectLst/>
                        </a:rPr>
                        <a:t>8,94</a:t>
                      </a:r>
                      <a:endParaRPr lang="en-GB" sz="2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DF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82748"/>
                  </a:ext>
                </a:extLst>
              </a:tr>
              <a:tr h="3320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400" cap="all" dirty="0">
                          <a:effectLst/>
                        </a:rPr>
                        <a:t>MAX</a:t>
                      </a:r>
                      <a:endParaRPr lang="en-GB" sz="2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AB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400" dirty="0">
                          <a:effectLst/>
                        </a:rPr>
                        <a:t>41,09</a:t>
                      </a:r>
                      <a:endParaRPr lang="en-GB" sz="2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BFC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606785"/>
                  </a:ext>
                </a:extLst>
              </a:tr>
              <a:tr h="3320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400" cap="all" dirty="0">
                          <a:effectLst/>
                        </a:rPr>
                        <a:t>MEDIANA</a:t>
                      </a:r>
                      <a:endParaRPr lang="en-GB" sz="2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9AB3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400" dirty="0">
                          <a:effectLst/>
                        </a:rPr>
                        <a:t>15,71</a:t>
                      </a:r>
                      <a:endParaRPr lang="en-GB" sz="24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DF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1079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408F839-D0ED-827A-6E19-72AEABC33121}"/>
              </a:ext>
            </a:extLst>
          </p:cNvPr>
          <p:cNvSpPr txBox="1"/>
          <p:nvPr/>
        </p:nvSpPr>
        <p:spPr>
          <a:xfrm>
            <a:off x="2914701" y="56596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ALP6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AC4E75B-D099-412C-3A38-14A044C57B0A}"/>
              </a:ext>
            </a:extLst>
          </p:cNvPr>
          <p:cNvSpPr txBox="1"/>
          <p:nvPr/>
        </p:nvSpPr>
        <p:spPr>
          <a:xfrm>
            <a:off x="2914701" y="59953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STE8</a:t>
            </a: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DB27BA2-2A1E-09A8-F29D-48091DB4979B}"/>
              </a:ext>
            </a:extLst>
          </p:cNvPr>
          <p:cNvCxnSpPr>
            <a:cxnSpLocks/>
          </p:cNvCxnSpPr>
          <p:nvPr/>
        </p:nvCxnSpPr>
        <p:spPr>
          <a:xfrm>
            <a:off x="566057" y="3641096"/>
            <a:ext cx="10515600" cy="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2E6B67F-2420-E436-2B80-710094C2DEEE}"/>
              </a:ext>
            </a:extLst>
          </p:cNvPr>
          <p:cNvSpPr txBox="1"/>
          <p:nvPr/>
        </p:nvSpPr>
        <p:spPr>
          <a:xfrm>
            <a:off x="0" y="3480824"/>
            <a:ext cx="732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M</a:t>
            </a:r>
            <a:r>
              <a:rPr lang="en-GB" sz="1200" dirty="0" err="1">
                <a:solidFill>
                  <a:srgbClr val="FF0000"/>
                </a:solidFill>
              </a:rPr>
              <a:t>edia</a:t>
            </a:r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90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5DA58F-545A-E2F7-EB44-DA9E0137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F24D-2B65-4F0B-B983-DD4C2D0DE121}" type="slidenum">
              <a:rPr lang="en-GB" smtClean="0"/>
              <a:t>5</a:t>
            </a:fld>
            <a:endParaRPr lang="en-GB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7DF342B-AA25-93DB-3D9D-A8D83E3650E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73525" y="1521520"/>
            <a:ext cx="5253449" cy="2992767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ECFA027-F483-8440-063B-3CC64A335858}"/>
              </a:ext>
            </a:extLst>
          </p:cNvPr>
          <p:cNvSpPr txBox="1"/>
          <p:nvPr/>
        </p:nvSpPr>
        <p:spPr>
          <a:xfrm>
            <a:off x="6124306" y="90315"/>
            <a:ext cx="6017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400" dirty="0"/>
              <a:t>populations [-P … -O … -M … ] -r 0.80 --</a:t>
            </a:r>
            <a:r>
              <a:rPr lang="en-GB" sz="1400" dirty="0" err="1"/>
              <a:t>vcf</a:t>
            </a:r>
            <a:r>
              <a:rPr lang="en-GB" sz="1400" dirty="0"/>
              <a:t> --</a:t>
            </a:r>
            <a:r>
              <a:rPr lang="en-GB" sz="1400" dirty="0" err="1"/>
              <a:t>fstats</a:t>
            </a:r>
            <a:r>
              <a:rPr lang="en-GB" sz="1400" dirty="0"/>
              <a:t> --</a:t>
            </a:r>
            <a:r>
              <a:rPr lang="en-GB" sz="1400" dirty="0" err="1"/>
              <a:t>hwe</a:t>
            </a:r>
            <a:r>
              <a:rPr lang="en-GB" sz="1400" dirty="0"/>
              <a:t> --structure -t 32</a:t>
            </a:r>
          </a:p>
          <a:p>
            <a:pPr marL="342900" indent="-342900">
              <a:buAutoNum type="arabicPeriod"/>
            </a:pPr>
            <a:r>
              <a:rPr lang="en-GB" sz="14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vcftools</a:t>
            </a:r>
            <a:r>
              <a:rPr lang="en-GB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[--</a:t>
            </a:r>
            <a:r>
              <a:rPr lang="en-GB" sz="14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vcf</a:t>
            </a:r>
            <a:r>
              <a:rPr lang="en-GB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…] --max-missing 0.9 --</a:t>
            </a:r>
            <a:r>
              <a:rPr lang="en-GB" sz="14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minDP</a:t>
            </a:r>
            <a:r>
              <a:rPr lang="en-GB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5 --min-</a:t>
            </a:r>
            <a:r>
              <a:rPr lang="en-GB" sz="14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meanDP</a:t>
            </a:r>
            <a:r>
              <a:rPr lang="en-GB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5 --thin 1000 --recode --recode-INFO-all [--out …] --</a:t>
            </a:r>
            <a:r>
              <a:rPr lang="en-GB" sz="14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maf</a:t>
            </a:r>
            <a:r>
              <a:rPr lang="en-GB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0.005 </a:t>
            </a:r>
            <a:r>
              <a:rPr lang="en-GB" sz="14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(kept 3896 out of a possible 126379 Sites)</a:t>
            </a:r>
          </a:p>
          <a:p>
            <a:pPr marL="342900" indent="-342900">
              <a:buAutoNum type="arabicPeriod"/>
            </a:pPr>
            <a:r>
              <a:rPr lang="en-GB" sz="1400" dirty="0"/>
              <a:t> populations [-V … -O … -M …] --</a:t>
            </a:r>
            <a:r>
              <a:rPr lang="en-GB" sz="1400" dirty="0" err="1"/>
              <a:t>vcf</a:t>
            </a:r>
            <a:r>
              <a:rPr lang="en-GB" sz="1400" dirty="0"/>
              <a:t>  --write-random-</a:t>
            </a:r>
            <a:r>
              <a:rPr lang="en-GB" sz="1400" dirty="0" err="1"/>
              <a:t>snp</a:t>
            </a:r>
            <a:r>
              <a:rPr lang="en-GB" sz="1400" dirty="0"/>
              <a:t> --</a:t>
            </a:r>
            <a:r>
              <a:rPr lang="en-GB" sz="1400" dirty="0" err="1"/>
              <a:t>fstats</a:t>
            </a:r>
            <a:r>
              <a:rPr lang="en-GB" sz="1400" dirty="0"/>
              <a:t> --</a:t>
            </a:r>
            <a:r>
              <a:rPr lang="en-GB" sz="1400" dirty="0" err="1"/>
              <a:t>hwe</a:t>
            </a:r>
            <a:r>
              <a:rPr lang="en-GB" sz="1400" dirty="0"/>
              <a:t> --structure -t 32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6B6EFDB-3170-750D-88EE-7B909A7C238D}"/>
              </a:ext>
            </a:extLst>
          </p:cNvPr>
          <p:cNvSpPr txBox="1"/>
          <p:nvPr/>
        </p:nvSpPr>
        <p:spPr>
          <a:xfrm>
            <a:off x="260554" y="687471"/>
            <a:ext cx="55306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400" dirty="0"/>
              <a:t>populations [-P … -O … -M … ] -r 0.80 -R 0.80 --</a:t>
            </a:r>
            <a:r>
              <a:rPr lang="en-GB" sz="1400" dirty="0" err="1"/>
              <a:t>vcf</a:t>
            </a:r>
            <a:r>
              <a:rPr lang="en-GB" sz="1400" dirty="0"/>
              <a:t>  --write-random-</a:t>
            </a:r>
            <a:r>
              <a:rPr lang="en-GB" sz="1400" dirty="0" err="1"/>
              <a:t>snp</a:t>
            </a:r>
            <a:r>
              <a:rPr lang="en-GB" sz="1400" dirty="0"/>
              <a:t> --</a:t>
            </a:r>
            <a:r>
              <a:rPr lang="en-GB" sz="1400" dirty="0" err="1"/>
              <a:t>fstats</a:t>
            </a:r>
            <a:r>
              <a:rPr lang="en-GB" sz="1400" dirty="0"/>
              <a:t> --</a:t>
            </a:r>
            <a:r>
              <a:rPr lang="en-GB" sz="1400" dirty="0" err="1"/>
              <a:t>hwe</a:t>
            </a:r>
            <a:r>
              <a:rPr lang="en-GB" sz="1400" dirty="0"/>
              <a:t> --structure --min-mac 2 -t 32 </a:t>
            </a:r>
            <a:r>
              <a:rPr lang="en-GB" sz="1400" b="1" u="sng" dirty="0"/>
              <a:t>(kept 9556 out of a possible 126379 Sites)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76FB960-A072-D300-4A1D-036470A74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4" y="4493434"/>
            <a:ext cx="4418367" cy="2355861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B75CD51-0BF9-8178-5078-4157E553A2AF}"/>
              </a:ext>
            </a:extLst>
          </p:cNvPr>
          <p:cNvSpPr txBox="1"/>
          <p:nvPr/>
        </p:nvSpPr>
        <p:spPr>
          <a:xfrm>
            <a:off x="2285798" y="5333328"/>
            <a:ext cx="100148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CTT1</a:t>
            </a:r>
          </a:p>
          <a:p>
            <a:r>
              <a:rPr lang="it-IT" sz="1100" dirty="0"/>
              <a:t>CTT2</a:t>
            </a:r>
          </a:p>
          <a:p>
            <a:r>
              <a:rPr lang="it-IT" sz="1100" dirty="0"/>
              <a:t>CTT3</a:t>
            </a:r>
          </a:p>
          <a:p>
            <a:r>
              <a:rPr lang="it-IT" sz="1100" dirty="0"/>
              <a:t>LPASS12</a:t>
            </a:r>
          </a:p>
          <a:p>
            <a:r>
              <a:rPr lang="it-IT" sz="1100" dirty="0"/>
              <a:t>LPASS13</a:t>
            </a:r>
            <a:endParaRPr lang="en-GB" sz="11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8C94B4B-69A6-9044-250E-3B361BDBA1FF}"/>
              </a:ext>
            </a:extLst>
          </p:cNvPr>
          <p:cNvSpPr txBox="1"/>
          <p:nvPr/>
        </p:nvSpPr>
        <p:spPr>
          <a:xfrm>
            <a:off x="3546413" y="5841160"/>
            <a:ext cx="1001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ALP3</a:t>
            </a:r>
          </a:p>
          <a:p>
            <a:r>
              <a:rPr lang="it-IT" sz="1100" dirty="0"/>
              <a:t>ALP14</a:t>
            </a:r>
            <a:endParaRPr lang="en-GB" sz="1100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E83CD59-3A5A-3C87-E765-CAD4E874DBAE}"/>
              </a:ext>
            </a:extLst>
          </p:cNvPr>
          <p:cNvSpPr txBox="1"/>
          <p:nvPr/>
        </p:nvSpPr>
        <p:spPr>
          <a:xfrm>
            <a:off x="4181860" y="4622443"/>
            <a:ext cx="10014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ALP1</a:t>
            </a:r>
          </a:p>
          <a:p>
            <a:r>
              <a:rPr lang="it-IT" sz="1100" dirty="0"/>
              <a:t>ALP2</a:t>
            </a:r>
          </a:p>
          <a:p>
            <a:r>
              <a:rPr lang="it-IT" sz="1100" dirty="0"/>
              <a:t>ALP5</a:t>
            </a:r>
          </a:p>
          <a:p>
            <a:r>
              <a:rPr lang="it-IT" sz="1100" dirty="0"/>
              <a:t>ALP6</a:t>
            </a:r>
          </a:p>
          <a:p>
            <a:r>
              <a:rPr lang="it-IT" sz="1100" dirty="0"/>
              <a:t>ALP7</a:t>
            </a:r>
          </a:p>
          <a:p>
            <a:r>
              <a:rPr lang="it-IT" sz="1100" dirty="0"/>
              <a:t>ALP8</a:t>
            </a:r>
          </a:p>
          <a:p>
            <a:r>
              <a:rPr lang="it-IT" sz="1100" dirty="0"/>
              <a:t>ALP9</a:t>
            </a:r>
          </a:p>
          <a:p>
            <a:r>
              <a:rPr lang="it-IT" sz="1100" dirty="0"/>
              <a:t>ALP10</a:t>
            </a:r>
          </a:p>
          <a:p>
            <a:r>
              <a:rPr lang="it-IT" sz="1100" dirty="0"/>
              <a:t>ALP12</a:t>
            </a:r>
          </a:p>
          <a:p>
            <a:r>
              <a:rPr lang="it-IT" sz="1100" dirty="0"/>
              <a:t>ALP15</a:t>
            </a:r>
            <a:endParaRPr lang="en-GB" sz="1100" dirty="0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19D96851-123D-F6DD-4D48-29ED41BE7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801" y="1561635"/>
            <a:ext cx="5462398" cy="2912535"/>
          </a:xfrm>
          <a:prstGeom prst="rect">
            <a:avLst/>
          </a:prstGeom>
        </p:spPr>
      </p:pic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93993878-23AB-7B9F-1D6B-F84E33F2D54D}"/>
              </a:ext>
            </a:extLst>
          </p:cNvPr>
          <p:cNvCxnSpPr>
            <a:cxnSpLocks/>
          </p:cNvCxnSpPr>
          <p:nvPr/>
        </p:nvCxnSpPr>
        <p:spPr>
          <a:xfrm>
            <a:off x="442452" y="3303639"/>
            <a:ext cx="4876800" cy="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FB5F9079-CFEC-E2EE-6842-3DAE682FC758}"/>
              </a:ext>
            </a:extLst>
          </p:cNvPr>
          <p:cNvCxnSpPr>
            <a:cxnSpLocks/>
          </p:cNvCxnSpPr>
          <p:nvPr/>
        </p:nvCxnSpPr>
        <p:spPr>
          <a:xfrm>
            <a:off x="6646606" y="2374490"/>
            <a:ext cx="4707194" cy="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4" name="Immagine 33">
            <a:extLst>
              <a:ext uri="{FF2B5EF4-FFF2-40B4-BE49-F238E27FC236}">
                <a16:creationId xmlns:a16="http://schemas.microsoft.com/office/drawing/2014/main" id="{EECEEC09-FF82-275E-F556-5FA7AA842D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4165" y="4557990"/>
            <a:ext cx="4748586" cy="2300010"/>
          </a:xfrm>
          <a:prstGeom prst="rect">
            <a:avLst/>
          </a:prstGeom>
        </p:spPr>
      </p:pic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1C46BC2-1100-6B4A-5484-8685A082AE9F}"/>
              </a:ext>
            </a:extLst>
          </p:cNvPr>
          <p:cNvSpPr txBox="1"/>
          <p:nvPr/>
        </p:nvSpPr>
        <p:spPr>
          <a:xfrm>
            <a:off x="9788215" y="5841159"/>
            <a:ext cx="1001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ALP6</a:t>
            </a:r>
            <a:br>
              <a:rPr lang="it-IT" sz="1100" dirty="0"/>
            </a:br>
            <a:r>
              <a:rPr lang="it-IT" sz="1100" dirty="0"/>
              <a:t>LPASS13</a:t>
            </a:r>
            <a:endParaRPr lang="en-GB" sz="1100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C6F0B4D-DBE6-E798-660C-11834310371A}"/>
              </a:ext>
            </a:extLst>
          </p:cNvPr>
          <p:cNvSpPr txBox="1"/>
          <p:nvPr/>
        </p:nvSpPr>
        <p:spPr>
          <a:xfrm>
            <a:off x="10451265" y="6010436"/>
            <a:ext cx="1001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ALP12</a:t>
            </a:r>
            <a:endParaRPr lang="en-GB" sz="1100" dirty="0"/>
          </a:p>
        </p:txBody>
      </p:sp>
      <p:sp>
        <p:nvSpPr>
          <p:cNvPr id="39" name="Titolo 1">
            <a:extLst>
              <a:ext uri="{FF2B5EF4-FFF2-40B4-BE49-F238E27FC236}">
                <a16:creationId xmlns:a16="http://schemas.microsoft.com/office/drawing/2014/main" id="{2C2713ED-47C4-5466-D38E-A0A31F45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14" y="-255439"/>
            <a:ext cx="10515600" cy="1325563"/>
          </a:xfrm>
        </p:spPr>
        <p:txBody>
          <a:bodyPr>
            <a:normAutofit/>
          </a:bodyPr>
          <a:lstStyle/>
          <a:p>
            <a:r>
              <a:rPr lang="it-IT" sz="2800" dirty="0" err="1">
                <a:latin typeface="Abadi" panose="020B0604020104020204" pitchFamily="34" charset="0"/>
              </a:rPr>
              <a:t>Missingness</a:t>
            </a:r>
            <a:r>
              <a:rPr lang="it-IT" sz="2800" dirty="0">
                <a:latin typeface="Abadi" panose="020B0604020104020204" pitchFamily="34" charset="0"/>
              </a:rPr>
              <a:t> di </a:t>
            </a:r>
            <a:r>
              <a:rPr lang="it-IT" sz="2800" dirty="0" err="1">
                <a:latin typeface="Abadi" panose="020B0604020104020204" pitchFamily="34" charset="0"/>
              </a:rPr>
              <a:t>SNPs</a:t>
            </a:r>
            <a:endParaRPr lang="en-GB" sz="2800" dirty="0">
              <a:latin typeface="Abadi" panose="020B0604020104020204" pitchFamily="34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DACE6CB-4F70-F131-DF0B-739D567D87CA}"/>
              </a:ext>
            </a:extLst>
          </p:cNvPr>
          <p:cNvSpPr txBox="1"/>
          <p:nvPr/>
        </p:nvSpPr>
        <p:spPr>
          <a:xfrm>
            <a:off x="-37206" y="3162887"/>
            <a:ext cx="732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20%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356378D2-6871-FAA6-924D-2DDB47949AAA}"/>
              </a:ext>
            </a:extLst>
          </p:cNvPr>
          <p:cNvSpPr txBox="1"/>
          <p:nvPr/>
        </p:nvSpPr>
        <p:spPr>
          <a:xfrm>
            <a:off x="6173432" y="2235990"/>
            <a:ext cx="732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405558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0E825501-18AF-1AF7-5618-D51C40319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883" y="1316302"/>
            <a:ext cx="6351968" cy="3175984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C5387AE-2559-C03A-23B9-35EA47C2C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3200" dirty="0">
                <a:latin typeface="Abadi" panose="020B0604020104020204" pitchFamily="34" charset="0"/>
              </a:rPr>
              <a:t>Differenze tra l’inclusione della popolazione CTT (</a:t>
            </a:r>
            <a:r>
              <a:rPr lang="it-IT" sz="3200" dirty="0" err="1">
                <a:latin typeface="Abadi" panose="020B0604020104020204" pitchFamily="34" charset="0"/>
              </a:rPr>
              <a:t>outgroup</a:t>
            </a:r>
            <a:r>
              <a:rPr lang="it-IT" sz="3200" dirty="0">
                <a:latin typeface="Abadi" panose="020B0604020104020204" pitchFamily="34" charset="0"/>
              </a:rPr>
              <a:t> </a:t>
            </a:r>
            <a:r>
              <a:rPr lang="it-IT" sz="3200" i="1" dirty="0" err="1">
                <a:latin typeface="Abadi" panose="020B0604020104020204" pitchFamily="34" charset="0"/>
              </a:rPr>
              <a:t>thyrsoides</a:t>
            </a:r>
            <a:r>
              <a:rPr lang="it-IT" sz="3200" i="1" dirty="0">
                <a:latin typeface="Abadi" panose="020B0604020104020204" pitchFamily="34" charset="0"/>
              </a:rPr>
              <a:t> </a:t>
            </a:r>
            <a:r>
              <a:rPr lang="it-IT" sz="3200" i="1" dirty="0" err="1">
                <a:latin typeface="Abadi" panose="020B0604020104020204" pitchFamily="34" charset="0"/>
              </a:rPr>
              <a:t>thyrsoides</a:t>
            </a:r>
            <a:r>
              <a:rPr lang="it-IT" sz="3200" dirty="0">
                <a:latin typeface="Abadi" panose="020B0604020104020204" pitchFamily="34" charset="0"/>
              </a:rPr>
              <a:t>)</a:t>
            </a:r>
            <a:r>
              <a:rPr lang="it-IT" sz="3200" i="1" dirty="0">
                <a:latin typeface="Abadi" panose="020B0604020104020204" pitchFamily="34" charset="0"/>
              </a:rPr>
              <a:t> </a:t>
            </a:r>
            <a:r>
              <a:rPr lang="it-IT" sz="3200" dirty="0">
                <a:latin typeface="Abadi" panose="020B0604020104020204" pitchFamily="34" charset="0"/>
              </a:rPr>
              <a:t>e la </a:t>
            </a:r>
            <a:r>
              <a:rPr lang="it-IT" sz="3200">
                <a:latin typeface="Abadi" panose="020B0604020104020204" pitchFamily="34" charset="0"/>
              </a:rPr>
              <a:t>sua esclusione</a:t>
            </a:r>
            <a:endParaRPr lang="en-GB" sz="3200" dirty="0">
              <a:latin typeface="Abadi" panose="020B0604020104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C7D4A0-1678-012E-17A1-B1D139E8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F24D-2B65-4F0B-B983-DD4C2D0DE121}" type="slidenum">
              <a:rPr lang="en-GB" smtClean="0"/>
              <a:t>6</a:t>
            </a:fld>
            <a:endParaRPr lang="en-GB"/>
          </a:p>
        </p:txBody>
      </p:sp>
      <p:pic>
        <p:nvPicPr>
          <p:cNvPr id="18" name="Immagine 17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3AD61547-B419-1092-721B-89CFCFB5F7D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70" y="3982963"/>
            <a:ext cx="5796446" cy="2875037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F9E2195E-B81B-6BA2-A985-3204ED1F2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/>
              <a:t>Con CTT</a:t>
            </a:r>
          </a:p>
          <a:p>
            <a:r>
              <a:rPr lang="it-IT" sz="2000" dirty="0" err="1"/>
              <a:t>SNPs</a:t>
            </a:r>
            <a:r>
              <a:rPr lang="it-IT" sz="2000" dirty="0"/>
              <a:t>: 3896</a:t>
            </a:r>
          </a:p>
          <a:p>
            <a:r>
              <a:rPr lang="en-GB" sz="2000" dirty="0"/>
              <a:t>Tutti biallelic</a:t>
            </a:r>
          </a:p>
          <a:p>
            <a:r>
              <a:rPr lang="en-GB" sz="2000" dirty="0"/>
              <a:t>Ma 41 non </a:t>
            </a:r>
            <a:r>
              <a:rPr lang="en-GB" sz="2000" dirty="0" err="1"/>
              <a:t>polimorfici</a:t>
            </a:r>
            <a:endParaRPr lang="en-GB" sz="2000" dirty="0"/>
          </a:p>
          <a:p>
            <a:r>
              <a:rPr lang="en-GB" sz="2000" dirty="0"/>
              <a:t>SNPs </a:t>
            </a:r>
            <a:r>
              <a:rPr lang="en-GB" sz="2000" dirty="0" err="1"/>
              <a:t>usati</a:t>
            </a:r>
            <a:r>
              <a:rPr lang="en-GB" sz="2000" dirty="0"/>
              <a:t> </a:t>
            </a:r>
            <a:r>
              <a:rPr lang="en-GB" sz="2000" dirty="0" err="1"/>
              <a:t>nella</a:t>
            </a:r>
            <a:r>
              <a:rPr lang="en-GB" sz="2000" dirty="0"/>
              <a:t> PCA: 3856</a:t>
            </a:r>
          </a:p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Senza CTT</a:t>
            </a:r>
          </a:p>
          <a:p>
            <a:r>
              <a:rPr lang="it-IT" sz="2000" dirty="0" err="1"/>
              <a:t>SNPs</a:t>
            </a:r>
            <a:r>
              <a:rPr lang="it-IT" sz="2000" dirty="0"/>
              <a:t>: 3896</a:t>
            </a:r>
          </a:p>
          <a:p>
            <a:r>
              <a:rPr lang="en-GB" sz="2000" dirty="0"/>
              <a:t>Tutti biallelic</a:t>
            </a:r>
          </a:p>
          <a:p>
            <a:r>
              <a:rPr lang="en-GB" sz="2000" dirty="0"/>
              <a:t>Ma 338 non </a:t>
            </a:r>
            <a:r>
              <a:rPr lang="en-GB" sz="2000" dirty="0" err="1"/>
              <a:t>polimorfici</a:t>
            </a:r>
            <a:endParaRPr lang="en-GB" sz="2000" dirty="0"/>
          </a:p>
          <a:p>
            <a:r>
              <a:rPr lang="en-GB" sz="2000" dirty="0"/>
              <a:t>SNPs </a:t>
            </a:r>
            <a:r>
              <a:rPr lang="en-GB" sz="2000" dirty="0" err="1"/>
              <a:t>usati</a:t>
            </a:r>
            <a:r>
              <a:rPr lang="en-GB" sz="2000" dirty="0"/>
              <a:t> </a:t>
            </a:r>
            <a:r>
              <a:rPr lang="en-GB" sz="2000" dirty="0" err="1"/>
              <a:t>nella</a:t>
            </a:r>
            <a:r>
              <a:rPr lang="en-GB" sz="2000" dirty="0"/>
              <a:t> PCA: 3558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DEB15F8-EB55-78CA-0862-A246563921CC}"/>
              </a:ext>
            </a:extLst>
          </p:cNvPr>
          <p:cNvSpPr txBox="1"/>
          <p:nvPr/>
        </p:nvSpPr>
        <p:spPr>
          <a:xfrm>
            <a:off x="5305426" y="157349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11.96%</a:t>
            </a:r>
            <a:endParaRPr lang="en-GB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D2C5458-AC0D-1811-62A1-C188019207B0}"/>
              </a:ext>
            </a:extLst>
          </p:cNvPr>
          <p:cNvSpPr txBox="1"/>
          <p:nvPr/>
        </p:nvSpPr>
        <p:spPr>
          <a:xfrm>
            <a:off x="5828994" y="2074001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7.33%</a:t>
            </a:r>
            <a:endParaRPr lang="en-GB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66345B1-D8BE-466D-EC97-DA330B596BE9}"/>
              </a:ext>
            </a:extLst>
          </p:cNvPr>
          <p:cNvSpPr txBox="1"/>
          <p:nvPr/>
        </p:nvSpPr>
        <p:spPr>
          <a:xfrm>
            <a:off x="6234714" y="2388326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6.92%</a:t>
            </a:r>
            <a:endParaRPr lang="en-GB" dirty="0"/>
          </a:p>
        </p:txBody>
      </p: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B9F3F074-9C9B-CD60-11C7-4C137762F63A}"/>
              </a:ext>
            </a:extLst>
          </p:cNvPr>
          <p:cNvCxnSpPr>
            <a:cxnSpLocks/>
          </p:cNvCxnSpPr>
          <p:nvPr/>
        </p:nvCxnSpPr>
        <p:spPr>
          <a:xfrm flipH="1">
            <a:off x="5828994" y="2388326"/>
            <a:ext cx="247649" cy="1846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02485199-1D1D-EA8D-1E2C-FEA25A226E0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5957287" y="2572992"/>
            <a:ext cx="277427" cy="552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D47C81A-532C-6079-6FE5-3B280AD15075}"/>
              </a:ext>
            </a:extLst>
          </p:cNvPr>
          <p:cNvSpPr txBox="1"/>
          <p:nvPr/>
        </p:nvSpPr>
        <p:spPr>
          <a:xfrm>
            <a:off x="8507171" y="2719628"/>
            <a:ext cx="284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TOT prime 3 </a:t>
            </a:r>
            <a:r>
              <a:rPr lang="it-IT" dirty="0" err="1"/>
              <a:t>PCs</a:t>
            </a:r>
            <a:r>
              <a:rPr lang="it-IT" dirty="0"/>
              <a:t> = 26.21%</a:t>
            </a:r>
            <a:endParaRPr lang="en-GB" dirty="0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B6942DC2-E37C-5C9A-60F7-2859AD6FCF01}"/>
              </a:ext>
            </a:extLst>
          </p:cNvPr>
          <p:cNvGrpSpPr/>
          <p:nvPr/>
        </p:nvGrpSpPr>
        <p:grpSpPr>
          <a:xfrm>
            <a:off x="5501861" y="4157391"/>
            <a:ext cx="1740729" cy="1184167"/>
            <a:chOff x="5442938" y="4041998"/>
            <a:chExt cx="1740729" cy="1184167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BFF5E84B-0E9C-A616-6612-FF176FD4496C}"/>
                </a:ext>
              </a:extLst>
            </p:cNvPr>
            <p:cNvSpPr txBox="1"/>
            <p:nvPr/>
          </p:nvSpPr>
          <p:spPr>
            <a:xfrm>
              <a:off x="5442938" y="4041998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12.55%</a:t>
              </a:r>
              <a:endParaRPr lang="en-GB" dirty="0"/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D11E2AB2-F96D-3EA3-2350-732CFE8765E5}"/>
                </a:ext>
              </a:extLst>
            </p:cNvPr>
            <p:cNvSpPr txBox="1"/>
            <p:nvPr/>
          </p:nvSpPr>
          <p:spPr>
            <a:xfrm>
              <a:off x="5735086" y="4505051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7.93%</a:t>
              </a:r>
              <a:endParaRPr lang="en-GB" dirty="0"/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8A0C3578-BF19-7369-9E87-414FAA28E463}"/>
                </a:ext>
              </a:extLst>
            </p:cNvPr>
            <p:cNvSpPr txBox="1"/>
            <p:nvPr/>
          </p:nvSpPr>
          <p:spPr>
            <a:xfrm>
              <a:off x="6372226" y="4856833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6.19%</a:t>
              </a:r>
              <a:endParaRPr lang="en-GB" dirty="0"/>
            </a:p>
          </p:txBody>
        </p: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25033D49-9560-D498-27B8-804537E574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3742" y="4799603"/>
              <a:ext cx="132596" cy="15833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8BD52408-5C77-9DC7-DF64-9DA1BF8C2DD4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>
              <a:off x="5843742" y="5041499"/>
              <a:ext cx="528484" cy="1673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1A6A171-61C3-5B7F-4D6C-4E937895D9E8}"/>
              </a:ext>
            </a:extLst>
          </p:cNvPr>
          <p:cNvSpPr txBox="1"/>
          <p:nvPr/>
        </p:nvSpPr>
        <p:spPr>
          <a:xfrm>
            <a:off x="8507171" y="5149958"/>
            <a:ext cx="284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TOT prime 3 </a:t>
            </a:r>
            <a:r>
              <a:rPr lang="it-IT" dirty="0" err="1"/>
              <a:t>PCs</a:t>
            </a:r>
            <a:r>
              <a:rPr lang="it-IT" dirty="0"/>
              <a:t> = 26,67%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6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1A523DE6-B4E5-6E9B-405C-3FFA9FDDE9B4}"/>
              </a:ext>
            </a:extLst>
          </p:cNvPr>
          <p:cNvGrpSpPr/>
          <p:nvPr/>
        </p:nvGrpSpPr>
        <p:grpSpPr>
          <a:xfrm>
            <a:off x="5175010" y="8150"/>
            <a:ext cx="6819900" cy="3376272"/>
            <a:chOff x="5124451" y="128928"/>
            <a:chExt cx="6819900" cy="337627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ECFDD551-8F33-24D0-F842-21CC18194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4451" y="128928"/>
              <a:ext cx="6819900" cy="3376272"/>
            </a:xfrm>
            <a:prstGeom prst="rect">
              <a:avLst/>
            </a:prstGeom>
          </p:spPr>
        </p:pic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55D0BB2D-9189-D915-476F-FD47C376C491}"/>
                </a:ext>
              </a:extLst>
            </p:cNvPr>
            <p:cNvSpPr/>
            <p:nvPr/>
          </p:nvSpPr>
          <p:spPr>
            <a:xfrm>
              <a:off x="7733655" y="503695"/>
              <a:ext cx="736170" cy="689674"/>
            </a:xfrm>
            <a:prstGeom prst="ellipse">
              <a:avLst/>
            </a:prstGeom>
            <a:noFill/>
            <a:ln w="28575">
              <a:solidFill>
                <a:srgbClr val="9DB5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71062FA8-096D-36BD-DF20-D9CD07838A3D}"/>
                </a:ext>
              </a:extLst>
            </p:cNvPr>
            <p:cNvSpPr/>
            <p:nvPr/>
          </p:nvSpPr>
          <p:spPr>
            <a:xfrm>
              <a:off x="10241797" y="2500393"/>
              <a:ext cx="736170" cy="689674"/>
            </a:xfrm>
            <a:prstGeom prst="ellipse">
              <a:avLst/>
            </a:prstGeom>
            <a:noFill/>
            <a:ln w="28575">
              <a:solidFill>
                <a:srgbClr val="E58BB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E0E8C58C-AEE6-3D66-08B9-55605E88D605}"/>
                </a:ext>
              </a:extLst>
            </p:cNvPr>
            <p:cNvSpPr/>
            <p:nvPr/>
          </p:nvSpPr>
          <p:spPr>
            <a:xfrm>
              <a:off x="5646549" y="1817064"/>
              <a:ext cx="390041" cy="377126"/>
            </a:xfrm>
            <a:prstGeom prst="ellipse">
              <a:avLst/>
            </a:prstGeom>
            <a:noFill/>
            <a:ln w="28575">
              <a:solidFill>
                <a:srgbClr val="E96F6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00F800EE-64FA-1AB3-AF52-74990697A193}"/>
                </a:ext>
              </a:extLst>
            </p:cNvPr>
            <p:cNvSpPr/>
            <p:nvPr/>
          </p:nvSpPr>
          <p:spPr>
            <a:xfrm>
              <a:off x="6062422" y="1439938"/>
              <a:ext cx="741334" cy="754252"/>
            </a:xfrm>
            <a:prstGeom prst="ellips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F09D8341-0900-28BC-9603-A6F6151B43A0}"/>
                </a:ext>
              </a:extLst>
            </p:cNvPr>
            <p:cNvSpPr/>
            <p:nvPr/>
          </p:nvSpPr>
          <p:spPr>
            <a:xfrm>
              <a:off x="8671302" y="414467"/>
              <a:ext cx="896319" cy="871892"/>
            </a:xfrm>
            <a:prstGeom prst="ellipse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3" name="Immagine 12">
            <a:extLst>
              <a:ext uri="{FF2B5EF4-FFF2-40B4-BE49-F238E27FC236}">
                <a16:creationId xmlns:a16="http://schemas.microsoft.com/office/drawing/2014/main" id="{F037203C-420C-C84B-7056-5AF8058740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200"/>
          <a:stretch/>
        </p:blipFill>
        <p:spPr>
          <a:xfrm>
            <a:off x="5268687" y="3416211"/>
            <a:ext cx="6726224" cy="3445603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8448FFB0-D991-770A-5F2C-7DA96C0E8630}"/>
              </a:ext>
            </a:extLst>
          </p:cNvPr>
          <p:cNvSpPr/>
          <p:nvPr/>
        </p:nvSpPr>
        <p:spPr>
          <a:xfrm>
            <a:off x="5719064" y="5538840"/>
            <a:ext cx="736170" cy="689674"/>
          </a:xfrm>
          <a:prstGeom prst="ellipse">
            <a:avLst/>
          </a:prstGeom>
          <a:noFill/>
          <a:ln w="28575">
            <a:solidFill>
              <a:srgbClr val="E58BB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C390142-802A-DCF8-500D-D95BB72D51FE}"/>
              </a:ext>
            </a:extLst>
          </p:cNvPr>
          <p:cNvSpPr/>
          <p:nvPr/>
        </p:nvSpPr>
        <p:spPr>
          <a:xfrm>
            <a:off x="7707828" y="3429000"/>
            <a:ext cx="390041" cy="377126"/>
          </a:xfrm>
          <a:prstGeom prst="ellipse">
            <a:avLst/>
          </a:prstGeom>
          <a:noFill/>
          <a:ln w="28575">
            <a:solidFill>
              <a:srgbClr val="E96F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1F3560F3-E163-2517-667B-8FD578F581A8}"/>
              </a:ext>
            </a:extLst>
          </p:cNvPr>
          <p:cNvCxnSpPr>
            <a:stCxn id="10" idx="4"/>
          </p:cNvCxnSpPr>
          <p:nvPr/>
        </p:nvCxnSpPr>
        <p:spPr>
          <a:xfrm>
            <a:off x="6483648" y="2073412"/>
            <a:ext cx="1528238" cy="37177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C4CA3F17-DE96-F283-E462-05FD31C95DCC}"/>
              </a:ext>
            </a:extLst>
          </p:cNvPr>
          <p:cNvSpPr/>
          <p:nvPr/>
        </p:nvSpPr>
        <p:spPr>
          <a:xfrm rot="21271000">
            <a:off x="7767524" y="5872992"/>
            <a:ext cx="769550" cy="241540"/>
          </a:xfrm>
          <a:prstGeom prst="ellipse">
            <a:avLst/>
          </a:prstGeom>
          <a:noFill/>
          <a:ln>
            <a:solidFill>
              <a:srgbClr val="7526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94535692-8488-2B70-4C80-479571BA9593}"/>
              </a:ext>
            </a:extLst>
          </p:cNvPr>
          <p:cNvSpPr/>
          <p:nvPr/>
        </p:nvSpPr>
        <p:spPr>
          <a:xfrm rot="21271000">
            <a:off x="7948309" y="5990772"/>
            <a:ext cx="862221" cy="241540"/>
          </a:xfrm>
          <a:prstGeom prst="ellipse">
            <a:avLst/>
          </a:prstGeom>
          <a:noFill/>
          <a:ln>
            <a:solidFill>
              <a:srgbClr val="E0FF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2073470C-FAD0-AB70-8B1B-659C78B5A99F}"/>
              </a:ext>
            </a:extLst>
          </p:cNvPr>
          <p:cNvSpPr/>
          <p:nvPr/>
        </p:nvSpPr>
        <p:spPr>
          <a:xfrm rot="20932395">
            <a:off x="8103548" y="6156669"/>
            <a:ext cx="720807" cy="257187"/>
          </a:xfrm>
          <a:prstGeom prst="ellipse">
            <a:avLst/>
          </a:prstGeom>
          <a:noFill/>
          <a:ln>
            <a:solidFill>
              <a:srgbClr val="FFC1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8262FF99-20D1-2E9E-263C-0D0702A7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F24D-2B65-4F0B-B983-DD4C2D0DE121}" type="slidenum">
              <a:rPr lang="en-GB" smtClean="0"/>
              <a:t>7</a:t>
            </a:fld>
            <a:endParaRPr lang="en-GB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9EE37F0-A99D-FF71-62B5-71BB524D7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783" y="1310370"/>
            <a:ext cx="4369941" cy="538316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C8E7F061-3351-772A-063D-6FB6F889AD78}"/>
              </a:ext>
            </a:extLst>
          </p:cNvPr>
          <p:cNvSpPr txBox="1"/>
          <p:nvPr/>
        </p:nvSpPr>
        <p:spPr>
          <a:xfrm>
            <a:off x="4459842" y="218142"/>
            <a:ext cx="2313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PC1 vs PC2</a:t>
            </a:r>
            <a:endParaRPr lang="en-GB" sz="1400" dirty="0"/>
          </a:p>
        </p:txBody>
      </p:sp>
      <p:graphicFrame>
        <p:nvGraphicFramePr>
          <p:cNvPr id="17" name="Oggetto 16">
            <a:extLst>
              <a:ext uri="{FF2B5EF4-FFF2-40B4-BE49-F238E27FC236}">
                <a16:creationId xmlns:a16="http://schemas.microsoft.com/office/drawing/2014/main" id="{44073BA9-4FED-0DD9-41DE-9250D474AF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09247"/>
              </p:ext>
            </p:extLst>
          </p:nvPr>
        </p:nvGraphicFramePr>
        <p:xfrm>
          <a:off x="360783" y="5929312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TML Document" showAsIcon="1" r:id="rId5" imgW="914400" imgH="792685" progId="htmlfile">
                  <p:link updateAutomatic="1"/>
                </p:oleObj>
              </mc:Choice>
              <mc:Fallback>
                <p:oleObj name="HTML Document" showAsIcon="1" r:id="rId5" imgW="914400" imgH="792685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0783" y="5929312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itolo 1">
            <a:extLst>
              <a:ext uri="{FF2B5EF4-FFF2-40B4-BE49-F238E27FC236}">
                <a16:creationId xmlns:a16="http://schemas.microsoft.com/office/drawing/2014/main" id="{36FD43EB-34D8-8D93-CE6E-325C3A775FE1}"/>
              </a:ext>
            </a:extLst>
          </p:cNvPr>
          <p:cNvSpPr txBox="1">
            <a:spLocks/>
          </p:cNvSpPr>
          <p:nvPr/>
        </p:nvSpPr>
        <p:spPr>
          <a:xfrm>
            <a:off x="1124317" y="624740"/>
            <a:ext cx="3124199" cy="5936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latin typeface="Abadi" panose="020B0604020104020204" pitchFamily="34" charset="0"/>
              </a:rPr>
              <a:t>PCA con CTT</a:t>
            </a:r>
            <a:endParaRPr lang="en-GB" sz="3600" dirty="0">
              <a:latin typeface="Abadi" panose="020B0604020104020204" pitchFamily="34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AD85BD9-A7C4-86DA-60FC-03BCA391D688}"/>
              </a:ext>
            </a:extLst>
          </p:cNvPr>
          <p:cNvSpPr txBox="1"/>
          <p:nvPr/>
        </p:nvSpPr>
        <p:spPr>
          <a:xfrm>
            <a:off x="4496808" y="3396873"/>
            <a:ext cx="2313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PC2 vs PC3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1453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54C05-9C7D-017E-C592-1ED0B7A64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2C0DC4A-3A94-2C09-B79F-3AC3D2435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0815" y="8150"/>
            <a:ext cx="5928289" cy="3376272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C264BF35-5A95-4F64-B51A-5A79B50EDFE4}"/>
              </a:ext>
            </a:extLst>
          </p:cNvPr>
          <p:cNvSpPr/>
          <p:nvPr/>
        </p:nvSpPr>
        <p:spPr>
          <a:xfrm>
            <a:off x="7606255" y="391913"/>
            <a:ext cx="736170" cy="689674"/>
          </a:xfrm>
          <a:prstGeom prst="ellipse">
            <a:avLst/>
          </a:prstGeom>
          <a:noFill/>
          <a:ln w="28575">
            <a:solidFill>
              <a:srgbClr val="9DB5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015C352E-FBCC-A755-D881-DCD3FB8EB9C5}"/>
              </a:ext>
            </a:extLst>
          </p:cNvPr>
          <p:cNvSpPr/>
          <p:nvPr/>
        </p:nvSpPr>
        <p:spPr>
          <a:xfrm>
            <a:off x="9982200" y="2420081"/>
            <a:ext cx="736170" cy="689674"/>
          </a:xfrm>
          <a:prstGeom prst="ellipse">
            <a:avLst/>
          </a:prstGeom>
          <a:noFill/>
          <a:ln w="28575">
            <a:solidFill>
              <a:srgbClr val="E58BB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E7ABA7D5-AC2D-2067-CD98-B3D1385CAC99}"/>
              </a:ext>
            </a:extLst>
          </p:cNvPr>
          <p:cNvSpPr/>
          <p:nvPr/>
        </p:nvSpPr>
        <p:spPr>
          <a:xfrm>
            <a:off x="6112981" y="1319160"/>
            <a:ext cx="741334" cy="754252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5DAF8580-EA58-8154-4901-AB200743B3C1}"/>
              </a:ext>
            </a:extLst>
          </p:cNvPr>
          <p:cNvSpPr/>
          <p:nvPr/>
        </p:nvSpPr>
        <p:spPr>
          <a:xfrm>
            <a:off x="8518151" y="210819"/>
            <a:ext cx="896319" cy="871892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ysClr val="windowText" lastClr="000000"/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897D7B4B-C0CA-D042-C0EB-1DB746FB0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7" b="5027"/>
          <a:stretch/>
        </p:blipFill>
        <p:spPr>
          <a:xfrm>
            <a:off x="5620815" y="3416212"/>
            <a:ext cx="5953717" cy="3049875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F8E0FEB4-CD38-6BE5-CB60-F3AA708A6DC9}"/>
              </a:ext>
            </a:extLst>
          </p:cNvPr>
          <p:cNvSpPr/>
          <p:nvPr/>
        </p:nvSpPr>
        <p:spPr>
          <a:xfrm>
            <a:off x="5937759" y="4596312"/>
            <a:ext cx="736170" cy="689674"/>
          </a:xfrm>
          <a:prstGeom prst="ellipse">
            <a:avLst/>
          </a:prstGeom>
          <a:noFill/>
          <a:ln w="28575">
            <a:solidFill>
              <a:srgbClr val="E58BB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1576C66E-6FBD-D608-2FA4-B9CDCCD4C37F}"/>
              </a:ext>
            </a:extLst>
          </p:cNvPr>
          <p:cNvCxnSpPr>
            <a:cxnSpLocks/>
            <a:stCxn id="10" idx="5"/>
            <a:endCxn id="28" idx="1"/>
          </p:cNvCxnSpPr>
          <p:nvPr/>
        </p:nvCxnSpPr>
        <p:spPr>
          <a:xfrm>
            <a:off x="6745749" y="1962954"/>
            <a:ext cx="538550" cy="184438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02527460-5921-5221-CCD6-FB8EF9B83932}"/>
              </a:ext>
            </a:extLst>
          </p:cNvPr>
          <p:cNvSpPr/>
          <p:nvPr/>
        </p:nvSpPr>
        <p:spPr>
          <a:xfrm rot="529195">
            <a:off x="7654093" y="5946328"/>
            <a:ext cx="769550" cy="312723"/>
          </a:xfrm>
          <a:prstGeom prst="ellipse">
            <a:avLst/>
          </a:prstGeom>
          <a:noFill/>
          <a:ln>
            <a:solidFill>
              <a:srgbClr val="7526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E91BCAAD-EECE-6F69-148C-0E1642A0A046}"/>
              </a:ext>
            </a:extLst>
          </p:cNvPr>
          <p:cNvSpPr/>
          <p:nvPr/>
        </p:nvSpPr>
        <p:spPr>
          <a:xfrm rot="21271000">
            <a:off x="7893553" y="5197025"/>
            <a:ext cx="862221" cy="688239"/>
          </a:xfrm>
          <a:prstGeom prst="ellipse">
            <a:avLst/>
          </a:prstGeom>
          <a:noFill/>
          <a:ln>
            <a:solidFill>
              <a:srgbClr val="E0FF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EDDB2A6B-DDFB-626D-7629-F3037743CF84}"/>
              </a:ext>
            </a:extLst>
          </p:cNvPr>
          <p:cNvSpPr/>
          <p:nvPr/>
        </p:nvSpPr>
        <p:spPr>
          <a:xfrm rot="19644088">
            <a:off x="7820637" y="3455735"/>
            <a:ext cx="720807" cy="901138"/>
          </a:xfrm>
          <a:prstGeom prst="ellipse">
            <a:avLst/>
          </a:prstGeom>
          <a:noFill/>
          <a:ln>
            <a:solidFill>
              <a:srgbClr val="FFC1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431E09FC-7BBA-2AF1-C3E1-55D5E3EA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AF24D-2B65-4F0B-B983-DD4C2D0DE121}" type="slidenum">
              <a:rPr lang="en-GB" smtClean="0"/>
              <a:t>8</a:t>
            </a:fld>
            <a:endParaRPr lang="en-GB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2578DCA-8897-2E5F-CCF5-1DEF5467AEDA}"/>
              </a:ext>
            </a:extLst>
          </p:cNvPr>
          <p:cNvSpPr txBox="1"/>
          <p:nvPr/>
        </p:nvSpPr>
        <p:spPr>
          <a:xfrm>
            <a:off x="4427759" y="3621460"/>
            <a:ext cx="73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 vs 3</a:t>
            </a:r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1B02A02-DED9-E1ED-58E8-B686EAA11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6" y="1554952"/>
            <a:ext cx="5189397" cy="4871679"/>
          </a:xfrm>
          <a:prstGeom prst="rect">
            <a:avLst/>
          </a:prstGeom>
        </p:spPr>
      </p:pic>
      <p:graphicFrame>
        <p:nvGraphicFramePr>
          <p:cNvPr id="3" name="Oggetto 2">
            <a:extLst>
              <a:ext uri="{FF2B5EF4-FFF2-40B4-BE49-F238E27FC236}">
                <a16:creationId xmlns:a16="http://schemas.microsoft.com/office/drawing/2014/main" id="{09EEC491-0551-4226-C1B8-774E71960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149431"/>
              </p:ext>
            </p:extLst>
          </p:nvPr>
        </p:nvGraphicFramePr>
        <p:xfrm>
          <a:off x="197089" y="5889180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TML Document" showAsIcon="1" r:id="rId5" imgW="914400" imgH="792685" progId="htmlfile">
                  <p:link updateAutomatic="1"/>
                </p:oleObj>
              </mc:Choice>
              <mc:Fallback>
                <p:oleObj name="HTML Document" showAsIcon="1" r:id="rId5" imgW="914400" imgH="792685" progId="htmlfile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089" y="5889180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Ovale 24">
            <a:extLst>
              <a:ext uri="{FF2B5EF4-FFF2-40B4-BE49-F238E27FC236}">
                <a16:creationId xmlns:a16="http://schemas.microsoft.com/office/drawing/2014/main" id="{06475128-46A9-512E-1156-A94B5F696C2E}"/>
              </a:ext>
            </a:extLst>
          </p:cNvPr>
          <p:cNvSpPr/>
          <p:nvPr/>
        </p:nvSpPr>
        <p:spPr>
          <a:xfrm>
            <a:off x="9573028" y="3645954"/>
            <a:ext cx="894736" cy="689674"/>
          </a:xfrm>
          <a:prstGeom prst="ellipse">
            <a:avLst/>
          </a:prstGeom>
          <a:noFill/>
          <a:ln w="28575">
            <a:solidFill>
              <a:srgbClr val="9DB5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A900C5C5-F925-4D63-A925-B244AD54C3FA}"/>
              </a:ext>
            </a:extLst>
          </p:cNvPr>
          <p:cNvSpPr/>
          <p:nvPr/>
        </p:nvSpPr>
        <p:spPr>
          <a:xfrm>
            <a:off x="6951729" y="3351164"/>
            <a:ext cx="2270929" cy="3114923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pic>
        <p:nvPicPr>
          <p:cNvPr id="34" name="Immagine 33" descr="Immagine che contiene testo, mappa, atlante, diagramma&#10;&#10;Il contenuto generato dall'IA potrebbe non essere corretto.">
            <a:extLst>
              <a:ext uri="{FF2B5EF4-FFF2-40B4-BE49-F238E27FC236}">
                <a16:creationId xmlns:a16="http://schemas.microsoft.com/office/drawing/2014/main" id="{750BBC84-C993-5CA1-EA4F-DEB251E04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74053" y="7229334"/>
            <a:ext cx="7731421" cy="3717467"/>
          </a:xfrm>
          <a:prstGeom prst="rect">
            <a:avLst/>
          </a:prstGeom>
        </p:spPr>
      </p:pic>
      <p:sp>
        <p:nvSpPr>
          <p:cNvPr id="35" name="Titolo 1">
            <a:extLst>
              <a:ext uri="{FF2B5EF4-FFF2-40B4-BE49-F238E27FC236}">
                <a16:creationId xmlns:a16="http://schemas.microsoft.com/office/drawing/2014/main" id="{290928D4-8A23-FFE6-4954-78FAB9F518A4}"/>
              </a:ext>
            </a:extLst>
          </p:cNvPr>
          <p:cNvSpPr txBox="1">
            <a:spLocks/>
          </p:cNvSpPr>
          <p:nvPr/>
        </p:nvSpPr>
        <p:spPr>
          <a:xfrm>
            <a:off x="1124317" y="624740"/>
            <a:ext cx="3124199" cy="5936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600" dirty="0">
                <a:latin typeface="Abadi" panose="020B0604020104020204" pitchFamily="34" charset="0"/>
              </a:rPr>
              <a:t>PCA senza CTT</a:t>
            </a:r>
            <a:endParaRPr lang="en-GB" sz="3600" dirty="0">
              <a:latin typeface="Abadi" panose="020B0604020104020204" pitchFamily="34" charset="0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C82FAFFC-C6CC-5AB2-81C3-98690AC82DF5}"/>
              </a:ext>
            </a:extLst>
          </p:cNvPr>
          <p:cNvSpPr txBox="1"/>
          <p:nvPr/>
        </p:nvSpPr>
        <p:spPr>
          <a:xfrm>
            <a:off x="4906157" y="218142"/>
            <a:ext cx="2313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PC1 vs PC2</a:t>
            </a:r>
            <a:endParaRPr lang="en-GB" sz="1400" dirty="0"/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2B6959B-8058-C324-21B0-147CE62F54AD}"/>
              </a:ext>
            </a:extLst>
          </p:cNvPr>
          <p:cNvSpPr txBox="1"/>
          <p:nvPr/>
        </p:nvSpPr>
        <p:spPr>
          <a:xfrm>
            <a:off x="4736296" y="3396873"/>
            <a:ext cx="2313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PC2 vs PC3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39868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B81FB-EAA9-EAEC-A1BC-E2F3B4F7F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EF0CD0D-FCF4-8EC8-FA2D-9958EA32D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61415" y="-4792450"/>
            <a:ext cx="5928289" cy="3376272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A8CD8672-DB95-DD13-366D-C9BE67771DE7}"/>
              </a:ext>
            </a:extLst>
          </p:cNvPr>
          <p:cNvSpPr/>
          <p:nvPr/>
        </p:nvSpPr>
        <p:spPr>
          <a:xfrm>
            <a:off x="14946855" y="-4408687"/>
            <a:ext cx="736170" cy="689674"/>
          </a:xfrm>
          <a:prstGeom prst="ellipse">
            <a:avLst/>
          </a:prstGeom>
          <a:noFill/>
          <a:ln w="28575">
            <a:solidFill>
              <a:srgbClr val="9DB5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B35A8D7D-7596-457B-0562-303BFDF7E8C1}"/>
              </a:ext>
            </a:extLst>
          </p:cNvPr>
          <p:cNvSpPr/>
          <p:nvPr/>
        </p:nvSpPr>
        <p:spPr>
          <a:xfrm>
            <a:off x="17322800" y="-2380519"/>
            <a:ext cx="736170" cy="689674"/>
          </a:xfrm>
          <a:prstGeom prst="ellipse">
            <a:avLst/>
          </a:prstGeom>
          <a:noFill/>
          <a:ln w="28575">
            <a:solidFill>
              <a:srgbClr val="E58BB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55ED9BF4-F476-BCF3-5839-D0EA419C2E37}"/>
              </a:ext>
            </a:extLst>
          </p:cNvPr>
          <p:cNvSpPr/>
          <p:nvPr/>
        </p:nvSpPr>
        <p:spPr>
          <a:xfrm>
            <a:off x="13453581" y="-3481440"/>
            <a:ext cx="741334" cy="754252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09151C2-425A-B72D-35ED-7649EF05B133}"/>
              </a:ext>
            </a:extLst>
          </p:cNvPr>
          <p:cNvSpPr/>
          <p:nvPr/>
        </p:nvSpPr>
        <p:spPr>
          <a:xfrm>
            <a:off x="15858751" y="-4589781"/>
            <a:ext cx="896319" cy="871892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ysClr val="windowText" lastClr="000000"/>
              </a:solidFill>
            </a:endParaRP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2EB7231-3ED1-8C49-6BBF-80DDC6642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7" b="5027"/>
          <a:stretch/>
        </p:blipFill>
        <p:spPr>
          <a:xfrm>
            <a:off x="12961415" y="-1384388"/>
            <a:ext cx="5953717" cy="3049875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DDF12C44-63C3-D2CC-83F4-B1732EA878D4}"/>
              </a:ext>
            </a:extLst>
          </p:cNvPr>
          <p:cNvSpPr/>
          <p:nvPr/>
        </p:nvSpPr>
        <p:spPr>
          <a:xfrm>
            <a:off x="13278359" y="-204288"/>
            <a:ext cx="736170" cy="689674"/>
          </a:xfrm>
          <a:prstGeom prst="ellipse">
            <a:avLst/>
          </a:prstGeom>
          <a:noFill/>
          <a:ln w="28575">
            <a:solidFill>
              <a:srgbClr val="E58BB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B362EBA4-F9BC-6FCA-E997-FECB2703A5C6}"/>
              </a:ext>
            </a:extLst>
          </p:cNvPr>
          <p:cNvCxnSpPr>
            <a:cxnSpLocks/>
            <a:stCxn id="10" idx="5"/>
            <a:endCxn id="28" idx="1"/>
          </p:cNvCxnSpPr>
          <p:nvPr/>
        </p:nvCxnSpPr>
        <p:spPr>
          <a:xfrm>
            <a:off x="14086349" y="-2837646"/>
            <a:ext cx="538550" cy="184438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5EC8345F-FDD5-571E-2D3E-7D01E9ECF508}"/>
              </a:ext>
            </a:extLst>
          </p:cNvPr>
          <p:cNvSpPr/>
          <p:nvPr/>
        </p:nvSpPr>
        <p:spPr>
          <a:xfrm rot="529195">
            <a:off x="14994693" y="1145728"/>
            <a:ext cx="769550" cy="312723"/>
          </a:xfrm>
          <a:prstGeom prst="ellipse">
            <a:avLst/>
          </a:prstGeom>
          <a:noFill/>
          <a:ln>
            <a:solidFill>
              <a:srgbClr val="7526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38EBA9E8-273A-7181-1FA2-306A55060181}"/>
              </a:ext>
            </a:extLst>
          </p:cNvPr>
          <p:cNvSpPr/>
          <p:nvPr/>
        </p:nvSpPr>
        <p:spPr>
          <a:xfrm rot="21271000">
            <a:off x="15234153" y="396425"/>
            <a:ext cx="862221" cy="688239"/>
          </a:xfrm>
          <a:prstGeom prst="ellipse">
            <a:avLst/>
          </a:prstGeom>
          <a:noFill/>
          <a:ln>
            <a:solidFill>
              <a:srgbClr val="E0FF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2741D1C1-27E0-D06B-E378-A5001F49F648}"/>
              </a:ext>
            </a:extLst>
          </p:cNvPr>
          <p:cNvSpPr/>
          <p:nvPr/>
        </p:nvSpPr>
        <p:spPr>
          <a:xfrm rot="19644088">
            <a:off x="15161237" y="-1344865"/>
            <a:ext cx="720807" cy="901138"/>
          </a:xfrm>
          <a:prstGeom prst="ellipse">
            <a:avLst/>
          </a:prstGeom>
          <a:noFill/>
          <a:ln>
            <a:solidFill>
              <a:srgbClr val="FFC1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D44E390D-36EF-D4B4-F05E-C076FEDB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951200" y="1555750"/>
            <a:ext cx="2743200" cy="365125"/>
          </a:xfrm>
        </p:spPr>
        <p:txBody>
          <a:bodyPr/>
          <a:lstStyle/>
          <a:p>
            <a:fld id="{587AF24D-2B65-4F0B-B983-DD4C2D0DE121}" type="slidenum">
              <a:rPr lang="en-GB" smtClean="0"/>
              <a:t>9</a:t>
            </a:fld>
            <a:endParaRPr lang="en-GB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A97E5BA-41C5-B218-C884-6F56E77C58C3}"/>
              </a:ext>
            </a:extLst>
          </p:cNvPr>
          <p:cNvSpPr txBox="1"/>
          <p:nvPr/>
        </p:nvSpPr>
        <p:spPr>
          <a:xfrm>
            <a:off x="11597968" y="-4417683"/>
            <a:ext cx="73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 vs 2</a:t>
            </a:r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D4BE0E9-E4A2-49FB-7F86-9EF0FF79C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9" y="2203501"/>
            <a:ext cx="4347962" cy="4081760"/>
          </a:xfrm>
          <a:prstGeom prst="rect">
            <a:avLst/>
          </a:prstGeom>
        </p:spPr>
      </p:pic>
      <p:sp>
        <p:nvSpPr>
          <p:cNvPr id="25" name="Ovale 24">
            <a:extLst>
              <a:ext uri="{FF2B5EF4-FFF2-40B4-BE49-F238E27FC236}">
                <a16:creationId xmlns:a16="http://schemas.microsoft.com/office/drawing/2014/main" id="{ADE6AFE3-B816-00B3-71D4-13F7A07A16D3}"/>
              </a:ext>
            </a:extLst>
          </p:cNvPr>
          <p:cNvSpPr/>
          <p:nvPr/>
        </p:nvSpPr>
        <p:spPr>
          <a:xfrm>
            <a:off x="16913628" y="-1154646"/>
            <a:ext cx="894736" cy="689674"/>
          </a:xfrm>
          <a:prstGeom prst="ellipse">
            <a:avLst/>
          </a:prstGeom>
          <a:noFill/>
          <a:ln w="28575">
            <a:solidFill>
              <a:srgbClr val="9DB5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14C61E49-1827-B9D0-3DC6-8D946B0BEF49}"/>
              </a:ext>
            </a:extLst>
          </p:cNvPr>
          <p:cNvSpPr/>
          <p:nvPr/>
        </p:nvSpPr>
        <p:spPr>
          <a:xfrm>
            <a:off x="14292329" y="-1449436"/>
            <a:ext cx="2270929" cy="3114923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FCE246F-25CB-68BD-5DDD-68CB12756123}"/>
              </a:ext>
            </a:extLst>
          </p:cNvPr>
          <p:cNvSpPr txBox="1"/>
          <p:nvPr/>
        </p:nvSpPr>
        <p:spPr>
          <a:xfrm>
            <a:off x="12191682" y="-1363806"/>
            <a:ext cx="73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 vs 3</a:t>
            </a:r>
            <a:endParaRPr lang="en-GB" dirty="0"/>
          </a:p>
        </p:txBody>
      </p:sp>
      <p:pic>
        <p:nvPicPr>
          <p:cNvPr id="16" name="Immagine 15" descr="Immagine che contiene testo, mappa, atlante, diagramma&#10;&#10;Il contenuto generato dall'IA potrebbe non essere corretto.">
            <a:extLst>
              <a:ext uri="{FF2B5EF4-FFF2-40B4-BE49-F238E27FC236}">
                <a16:creationId xmlns:a16="http://schemas.microsoft.com/office/drawing/2014/main" id="{0D24B777-8362-874A-A233-BC320F39A7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579" y="2567794"/>
            <a:ext cx="7731421" cy="3717467"/>
          </a:xfrm>
          <a:prstGeom prst="rect">
            <a:avLst/>
          </a:prstGeom>
        </p:spPr>
      </p:pic>
      <p:sp>
        <p:nvSpPr>
          <p:cNvPr id="17" name="Ovale 16">
            <a:extLst>
              <a:ext uri="{FF2B5EF4-FFF2-40B4-BE49-F238E27FC236}">
                <a16:creationId xmlns:a16="http://schemas.microsoft.com/office/drawing/2014/main" id="{D84A470D-56AA-992E-DDCE-6FC9D0F446CC}"/>
              </a:ext>
            </a:extLst>
          </p:cNvPr>
          <p:cNvSpPr/>
          <p:nvPr/>
        </p:nvSpPr>
        <p:spPr>
          <a:xfrm>
            <a:off x="2628900" y="3324225"/>
            <a:ext cx="1066800" cy="1066799"/>
          </a:xfrm>
          <a:prstGeom prst="ellipse">
            <a:avLst/>
          </a:prstGeom>
          <a:noFill/>
          <a:ln>
            <a:solidFill>
              <a:srgbClr val="F837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6997679E-DA99-5B37-BA7E-A9D330343288}"/>
              </a:ext>
            </a:extLst>
          </p:cNvPr>
          <p:cNvSpPr/>
          <p:nvPr/>
        </p:nvSpPr>
        <p:spPr>
          <a:xfrm>
            <a:off x="8839200" y="3590925"/>
            <a:ext cx="647700" cy="638175"/>
          </a:xfrm>
          <a:prstGeom prst="ellipse">
            <a:avLst/>
          </a:prstGeom>
          <a:noFill/>
          <a:ln>
            <a:solidFill>
              <a:srgbClr val="F837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F9ED083-335F-A618-4E6A-9F8DFA9E3095}"/>
              </a:ext>
            </a:extLst>
          </p:cNvPr>
          <p:cNvSpPr txBox="1"/>
          <p:nvPr/>
        </p:nvSpPr>
        <p:spPr>
          <a:xfrm>
            <a:off x="502831" y="279214"/>
            <a:ext cx="1118633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badi" panose="020B0604020104020204" pitchFamily="34" charset="0"/>
              </a:rPr>
              <a:t>Suddivisione popolazioni </a:t>
            </a:r>
            <a:r>
              <a:rPr lang="it-IT" sz="2800" i="1" dirty="0">
                <a:latin typeface="Abadi" panose="020B0604020104020204" pitchFamily="34" charset="0"/>
              </a:rPr>
              <a:t>Campanula </a:t>
            </a:r>
            <a:r>
              <a:rPr lang="it-IT" sz="2800" i="1" dirty="0" err="1">
                <a:latin typeface="Abadi" panose="020B0604020104020204" pitchFamily="34" charset="0"/>
              </a:rPr>
              <a:t>thyrsoides</a:t>
            </a:r>
            <a:r>
              <a:rPr lang="it-IT" sz="2800" i="1" dirty="0">
                <a:latin typeface="Abadi" panose="020B0604020104020204" pitchFamily="34" charset="0"/>
              </a:rPr>
              <a:t> </a:t>
            </a:r>
            <a:r>
              <a:rPr lang="it-IT" sz="2800" dirty="0" err="1">
                <a:latin typeface="Abadi" panose="020B0604020104020204" pitchFamily="34" charset="0"/>
              </a:rPr>
              <a:t>subspecie</a:t>
            </a:r>
            <a:r>
              <a:rPr lang="it-IT" sz="2800" dirty="0">
                <a:latin typeface="Abadi" panose="020B0604020104020204" pitchFamily="34" charset="0"/>
              </a:rPr>
              <a:t> </a:t>
            </a:r>
            <a:r>
              <a:rPr lang="it-IT" sz="2800" i="1" dirty="0" err="1">
                <a:latin typeface="Abadi" panose="020B0604020104020204" pitchFamily="34" charset="0"/>
              </a:rPr>
              <a:t>Carniolica</a:t>
            </a:r>
            <a:endParaRPr lang="it-IT" sz="2800" i="1" dirty="0">
              <a:latin typeface="Abadi" panose="020B0604020104020204" pitchFamily="34" charset="0"/>
            </a:endParaRPr>
          </a:p>
          <a:p>
            <a:endParaRPr lang="it-IT" i="1" dirty="0"/>
          </a:p>
          <a:p>
            <a:pPr marL="342900" indent="-342900">
              <a:buAutoNum type="arabicPeriod"/>
            </a:pPr>
            <a:r>
              <a:rPr lang="it-IT" b="1" dirty="0">
                <a:solidFill>
                  <a:srgbClr val="F83730"/>
                </a:solidFill>
              </a:rPr>
              <a:t>Gruppo Veneto-friulano</a:t>
            </a:r>
            <a:r>
              <a:rPr lang="it-IT" dirty="0"/>
              <a:t>: Alpago (ALP), Monte Serva (SP), Passo della </a:t>
            </a:r>
            <a:r>
              <a:rPr lang="it-IT" dirty="0" err="1"/>
              <a:t>Mauria</a:t>
            </a:r>
            <a:r>
              <a:rPr lang="it-IT" dirty="0"/>
              <a:t> (MAU), Passo del Pura (PPURA)</a:t>
            </a:r>
          </a:p>
          <a:p>
            <a:pPr marL="342900" indent="-342900">
              <a:buAutoNum type="arabicPeriod"/>
            </a:pPr>
            <a:r>
              <a:rPr lang="it-IT" b="1" dirty="0">
                <a:solidFill>
                  <a:srgbClr val="75267D"/>
                </a:solidFill>
              </a:rPr>
              <a:t>Gruppo della Slovenia orientale</a:t>
            </a:r>
            <a:r>
              <a:rPr lang="it-IT" dirty="0"/>
              <a:t>: Stenica-</a:t>
            </a:r>
            <a:r>
              <a:rPr lang="it-IT" dirty="0" err="1"/>
              <a:t>Vitanje</a:t>
            </a:r>
            <a:r>
              <a:rPr lang="it-IT" dirty="0"/>
              <a:t> (STE), </a:t>
            </a:r>
            <a:r>
              <a:rPr lang="it-IT" dirty="0" err="1"/>
              <a:t>Gračnica-RimskeToplice</a:t>
            </a:r>
            <a:r>
              <a:rPr lang="it-IT" dirty="0"/>
              <a:t> (RT)</a:t>
            </a:r>
          </a:p>
          <a:p>
            <a:pPr marL="342900" indent="-342900">
              <a:buAutoNum type="arabicPeriod"/>
            </a:pPr>
            <a:r>
              <a:rPr lang="it-IT" dirty="0"/>
              <a:t>Gruppi separati tra loro: popolazione austriaca (</a:t>
            </a:r>
            <a:r>
              <a:rPr lang="it-IT" dirty="0" err="1"/>
              <a:t>Loiblpass</a:t>
            </a:r>
            <a:r>
              <a:rPr lang="it-IT" dirty="0"/>
              <a:t>,</a:t>
            </a:r>
            <a:r>
              <a:rPr lang="it-IT" b="1" dirty="0">
                <a:solidFill>
                  <a:srgbClr val="FFBF48"/>
                </a:solidFill>
              </a:rPr>
              <a:t> LPASS</a:t>
            </a:r>
            <a:r>
              <a:rPr lang="it-IT" dirty="0"/>
              <a:t>), popolazione friulana-slovena (Sella Nevea-Chiusaforte, </a:t>
            </a:r>
            <a:r>
              <a:rPr lang="it-IT" b="1" dirty="0">
                <a:solidFill>
                  <a:srgbClr val="9AB3E9"/>
                </a:solidFill>
              </a:rPr>
              <a:t>SNEV</a:t>
            </a:r>
            <a:r>
              <a:rPr lang="it-IT" dirty="0"/>
              <a:t>), popolazione lombarda (Pian dei Resinelli, </a:t>
            </a:r>
            <a:r>
              <a:rPr lang="it-IT" b="1" dirty="0">
                <a:solidFill>
                  <a:srgbClr val="E58BB7"/>
                </a:solidFill>
              </a:rPr>
              <a:t>PDR</a:t>
            </a:r>
            <a:r>
              <a:rPr lang="it-IT" dirty="0"/>
              <a:t>).</a:t>
            </a:r>
          </a:p>
          <a:p>
            <a:pPr marL="342900" indent="-342900">
              <a:buAutoNum type="arabicPeriod"/>
            </a:pPr>
            <a:endParaRPr lang="en-GB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7662A2C0-C19C-9046-5969-CCDEE04B5CD4}"/>
              </a:ext>
            </a:extLst>
          </p:cNvPr>
          <p:cNvSpPr/>
          <p:nvPr/>
        </p:nvSpPr>
        <p:spPr>
          <a:xfrm>
            <a:off x="1111489" y="3733799"/>
            <a:ext cx="1066800" cy="1219201"/>
          </a:xfrm>
          <a:prstGeom prst="ellipse">
            <a:avLst/>
          </a:prstGeom>
          <a:noFill/>
          <a:ln>
            <a:solidFill>
              <a:srgbClr val="7526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557EF88F-FEB1-5BE2-1041-263A96F888B0}"/>
              </a:ext>
            </a:extLst>
          </p:cNvPr>
          <p:cNvSpPr/>
          <p:nvPr/>
        </p:nvSpPr>
        <p:spPr>
          <a:xfrm>
            <a:off x="10559572" y="3686174"/>
            <a:ext cx="520939" cy="510581"/>
          </a:xfrm>
          <a:prstGeom prst="ellipse">
            <a:avLst/>
          </a:prstGeom>
          <a:noFill/>
          <a:ln>
            <a:solidFill>
              <a:srgbClr val="7526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701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f2c8c3-8183-485e-832b-d0a0fc7341f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F2D63394A92AF4EA1939242F2FF55D6" ma:contentTypeVersion="8" ma:contentTypeDescription="Creare un nuovo documento." ma:contentTypeScope="" ma:versionID="fc64fbb939d34a16db1fefb96187f4f1">
  <xsd:schema xmlns:xsd="http://www.w3.org/2001/XMLSchema" xmlns:xs="http://www.w3.org/2001/XMLSchema" xmlns:p="http://schemas.microsoft.com/office/2006/metadata/properties" xmlns:ns3="49f2c8c3-8183-485e-832b-d0a0fc7341fb" targetNamespace="http://schemas.microsoft.com/office/2006/metadata/properties" ma:root="true" ma:fieldsID="06eb9364faf10aa70da47e43808821e0" ns3:_="">
    <xsd:import namespace="49f2c8c3-8183-485e-832b-d0a0fc7341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f2c8c3-8183-485e-832b-d0a0fc734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C0D8BF-BF72-492F-9659-D205E674F7FD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49f2c8c3-8183-485e-832b-d0a0fc7341fb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4C12D7C-71E3-4A1C-AE48-F2D1DC4DEE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EE3598-9E79-49D1-80D2-9F615362F4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f2c8c3-8183-485e-832b-d0a0fc7341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13b55eef-7018-4674-a3d7-cc0db06d545c}" enabled="0" method="" siteId="{13b55eef-7018-4674-a3d7-cc0db06d545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Widescreen</PresentationFormat>
  <Paragraphs>121</Paragraphs>
  <Slides>13</Slides>
  <Notes>4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Collegamenti</vt:lpstr>
      </vt:variant>
      <vt:variant>
        <vt:i4>2</vt:i4>
      </vt:variant>
      <vt:variant>
        <vt:lpstr>Titoli diapositive</vt:lpstr>
      </vt:variant>
      <vt:variant>
        <vt:i4>13</vt:i4>
      </vt:variant>
    </vt:vector>
  </HeadingPairs>
  <TitlesOfParts>
    <vt:vector size="21" baseType="lpstr">
      <vt:lpstr>Abadi</vt:lpstr>
      <vt:lpstr>Aptos</vt:lpstr>
      <vt:lpstr>Aptos Display</vt:lpstr>
      <vt:lpstr>Arial</vt:lpstr>
      <vt:lpstr>Consolas</vt:lpstr>
      <vt:lpstr>Tema di Office</vt:lpstr>
      <vt:lpstr>file:///C:\Users\flavi\Desktop\Tirocinio\04%20-%20Aprile\23-04\filtrati_da_tot\PCA_with_CTT.html</vt:lpstr>
      <vt:lpstr>file:///C:\Users\flavi\Desktop\Tirocinio\04%20-%20Aprile\23-04\filtrati_da_tot\PCA_no_CTT.html</vt:lpstr>
      <vt:lpstr>Analisi preliminari di dati GBS di 10 popolazioni di Campanula thyrsoides (1 pop. subsp. thyrsoides; 9 pop. subsp. carniolica).</vt:lpstr>
      <vt:lpstr>Pipeline</vt:lpstr>
      <vt:lpstr>Perdita di reads a ogni step</vt:lpstr>
      <vt:lpstr>Presentazione standard di PowerPoint</vt:lpstr>
      <vt:lpstr>Missingness di SNPs</vt:lpstr>
      <vt:lpstr>Differenze tra l’inclusione della popolazione CTT (outgroup thyrsoides thyrsoides) e la sua esclusione</vt:lpstr>
      <vt:lpstr>Presentazione standard di PowerPoint</vt:lpstr>
      <vt:lpstr>Presentazione standard di PowerPoint</vt:lpstr>
      <vt:lpstr>Presentazione standard di PowerPoint</vt:lpstr>
      <vt:lpstr>Albero filogenetico</vt:lpstr>
      <vt:lpstr>Albero filogenetico</vt:lpstr>
      <vt:lpstr>Albero filogenetico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Flavia Leotta</dc:creator>
  <cp:lastModifiedBy>Flavia Leotta</cp:lastModifiedBy>
  <cp:revision>4</cp:revision>
  <dcterms:created xsi:type="dcterms:W3CDTF">2025-04-23T18:15:36Z</dcterms:created>
  <dcterms:modified xsi:type="dcterms:W3CDTF">2025-04-24T08:25:36Z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0x0101005F2D63394A92AF4EA1939242F2FF55D6</vt:lpwstr>
  </property>
</Properties>
</file>