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14"/>
  </p:notesMasterIdLst>
  <p:sldIdLst>
    <p:sldId id="256" r:id="rId2"/>
    <p:sldId id="257" r:id="rId3"/>
    <p:sldId id="258" r:id="rId4"/>
    <p:sldId id="259" r:id="rId5"/>
    <p:sldId id="260" r:id="rId6"/>
    <p:sldId id="267" r:id="rId7"/>
    <p:sldId id="269" r:id="rId8"/>
    <p:sldId id="270" r:id="rId9"/>
    <p:sldId id="271" r:id="rId10"/>
    <p:sldId id="272" r:id="rId11"/>
    <p:sldId id="276"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43662" autoAdjust="0"/>
  </p:normalViewPr>
  <p:slideViewPr>
    <p:cSldViewPr snapToGrid="0">
      <p:cViewPr varScale="1">
        <p:scale>
          <a:sx n="30" d="100"/>
          <a:sy n="30" d="100"/>
        </p:scale>
        <p:origin x="-225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95277-226E-45FC-9872-EB8818892E33}" type="datetimeFigureOut">
              <a:rPr lang="en-US" smtClean="0"/>
              <a:pPr/>
              <a:t>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3CA52-5C27-40DF-8AF1-5609C59789BB}" type="slidenum">
              <a:rPr lang="en-US" smtClean="0"/>
              <a:pPr/>
              <a:t>‹#›</a:t>
            </a:fld>
            <a:endParaRPr lang="en-US"/>
          </a:p>
        </p:txBody>
      </p:sp>
    </p:spTree>
    <p:extLst>
      <p:ext uri="{BB962C8B-B14F-4D97-AF65-F5344CB8AC3E}">
        <p14:creationId xmlns:p14="http://schemas.microsoft.com/office/powerpoint/2010/main" xmlns="" val="3442794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A3CA52-5C27-40DF-8AF1-5609C59789BB}" type="slidenum">
              <a:rPr lang="en-US" smtClean="0"/>
              <a:pPr/>
              <a:t>3</a:t>
            </a:fld>
            <a:endParaRPr lang="en-US"/>
          </a:p>
        </p:txBody>
      </p:sp>
    </p:spTree>
    <p:extLst>
      <p:ext uri="{BB962C8B-B14F-4D97-AF65-F5344CB8AC3E}">
        <p14:creationId xmlns:p14="http://schemas.microsoft.com/office/powerpoint/2010/main" xmlns="" val="3685088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IN" dirty="0" smtClean="0"/>
              <a:t>THE</a:t>
            </a:r>
            <a:r>
              <a:rPr lang="en-IN" baseline="0" dirty="0" smtClean="0"/>
              <a:t> REGISTRATION PROBLEM: </a:t>
            </a:r>
            <a:r>
              <a:rPr lang="en-IN" dirty="0" smtClean="0"/>
              <a:t>In</a:t>
            </a:r>
            <a:r>
              <a:rPr lang="en-IN" baseline="0" dirty="0" smtClean="0"/>
              <a:t> this process 3D data alignment is generally known as registration. In the registration two main methods are available: rigid and non-rigid is the mapping transformation can be modelled by using six degrees of freedom, the letters one consider the problem of softer bodies whose shape can change during data acquisition. Registration algorithms are independently a pair of point registration approaches.</a:t>
            </a:r>
          </a:p>
          <a:p>
            <a:endParaRPr lang="en-IN" baseline="0" dirty="0" smtClean="0"/>
          </a:p>
          <a:p>
            <a:r>
              <a:rPr lang="en-IN" sz="1200" kern="1200" baseline="0" dirty="0" smtClean="0">
                <a:solidFill>
                  <a:schemeClr val="tx1"/>
                </a:solidFill>
                <a:latin typeface="+mn-lt"/>
                <a:ea typeface="+mn-ea"/>
                <a:cs typeface="+mn-cs"/>
              </a:rPr>
              <a:t>FILTERING: After acquiring the 3D point clouds from Kinect, the next step is to later them to retain only the points of the scanned body, removing all unwanted points from background and the outliers of the body. For this purpose we use many later functions provided by the </a:t>
            </a:r>
            <a:r>
              <a:rPr lang="en-IN" sz="1200" kern="1200" baseline="0" dirty="0" err="1" smtClean="0">
                <a:solidFill>
                  <a:schemeClr val="tx1"/>
                </a:solidFill>
                <a:latin typeface="+mn-lt"/>
                <a:ea typeface="+mn-ea"/>
                <a:cs typeface="+mn-cs"/>
              </a:rPr>
              <a:t>pcl</a:t>
            </a:r>
            <a:r>
              <a:rPr lang="en-IN" sz="1200" kern="1200" baseline="0" dirty="0" smtClean="0">
                <a:solidFill>
                  <a:schemeClr val="tx1"/>
                </a:solidFill>
                <a:latin typeface="+mn-lt"/>
                <a:ea typeface="+mn-ea"/>
                <a:cs typeface="+mn-cs"/>
              </a:rPr>
              <a:t> letters library from PCL.</a:t>
            </a:r>
          </a:p>
          <a:p>
            <a:endParaRPr lang="en-IN" sz="1200" kern="1200" baseline="0" dirty="0" smtClean="0">
              <a:solidFill>
                <a:schemeClr val="tx1"/>
              </a:solidFill>
              <a:latin typeface="+mn-lt"/>
              <a:ea typeface="+mn-ea"/>
              <a:cs typeface="+mn-cs"/>
            </a:endParaRPr>
          </a:p>
          <a:p>
            <a:r>
              <a:rPr lang="en-IN" sz="1200" kern="1200" baseline="0" dirty="0" smtClean="0">
                <a:solidFill>
                  <a:schemeClr val="tx1"/>
                </a:solidFill>
                <a:latin typeface="+mn-lt"/>
                <a:ea typeface="+mn-ea"/>
                <a:cs typeface="+mn-cs"/>
              </a:rPr>
              <a:t>DOWNSAMPLING: The data acquired by kinect is huge, if we were to perform a simple operation on every point of a cloud, n being the number of points. We noticed from the first time we worked with PCL, that even simple operations take much time. The solution we are working with is downsampling. Downsampling is done via </a:t>
            </a:r>
            <a:r>
              <a:rPr lang="en-IN" sz="1200" kern="1200" baseline="0" dirty="0" err="1" smtClean="0">
                <a:solidFill>
                  <a:schemeClr val="tx1"/>
                </a:solidFill>
                <a:latin typeface="+mn-lt"/>
                <a:ea typeface="+mn-ea"/>
                <a:cs typeface="+mn-cs"/>
              </a:rPr>
              <a:t>voxelization</a:t>
            </a:r>
            <a:r>
              <a:rPr lang="en-IN" sz="1200" kern="1200" baseline="0" dirty="0" smtClean="0">
                <a:solidFill>
                  <a:schemeClr val="tx1"/>
                </a:solidFill>
                <a:latin typeface="+mn-lt"/>
                <a:ea typeface="+mn-ea"/>
                <a:cs typeface="+mn-cs"/>
              </a:rPr>
              <a:t>, which introduce many </a:t>
            </a:r>
            <a:r>
              <a:rPr lang="en-IN" sz="1200" kern="1200" baseline="0" dirty="0" err="1" smtClean="0">
                <a:solidFill>
                  <a:schemeClr val="tx1"/>
                </a:solidFill>
                <a:latin typeface="+mn-lt"/>
                <a:ea typeface="+mn-ea"/>
                <a:cs typeface="+mn-cs"/>
              </a:rPr>
              <a:t>voxel</a:t>
            </a:r>
            <a:r>
              <a:rPr lang="en-IN" sz="1200" kern="1200" baseline="0" dirty="0" smtClean="0">
                <a:solidFill>
                  <a:schemeClr val="tx1"/>
                </a:solidFill>
                <a:latin typeface="+mn-lt"/>
                <a:ea typeface="+mn-ea"/>
                <a:cs typeface="+mn-cs"/>
              </a:rPr>
              <a:t> grids. The cloud is divided in multiple cube-shaped regions with the desired resolution. Then, all points inside every </a:t>
            </a:r>
            <a:r>
              <a:rPr lang="en-IN" sz="1200" kern="1200" baseline="0" dirty="0" err="1" smtClean="0">
                <a:solidFill>
                  <a:schemeClr val="tx1"/>
                </a:solidFill>
                <a:latin typeface="+mn-lt"/>
                <a:ea typeface="+mn-ea"/>
                <a:cs typeface="+mn-cs"/>
              </a:rPr>
              <a:t>voxel</a:t>
            </a:r>
            <a:r>
              <a:rPr lang="en-IN" sz="1200" kern="1200" baseline="0" dirty="0" smtClean="0">
                <a:solidFill>
                  <a:schemeClr val="tx1"/>
                </a:solidFill>
                <a:latin typeface="+mn-lt"/>
                <a:ea typeface="+mn-ea"/>
                <a:cs typeface="+mn-cs"/>
              </a:rPr>
              <a:t> are processed so only one remains. The simplest way would be to randomly select one of them, but a more accurate approach would be to compute the </a:t>
            </a:r>
            <a:r>
              <a:rPr lang="en-IN" sz="1200" kern="1200" baseline="0" dirty="0" err="1" smtClean="0">
                <a:solidFill>
                  <a:schemeClr val="tx1"/>
                </a:solidFill>
                <a:latin typeface="+mn-lt"/>
                <a:ea typeface="+mn-ea"/>
                <a:cs typeface="+mn-cs"/>
              </a:rPr>
              <a:t>centroid</a:t>
            </a:r>
            <a:r>
              <a:rPr lang="en-IN" sz="1200" kern="1200" baseline="0" dirty="0" smtClean="0">
                <a:solidFill>
                  <a:schemeClr val="tx1"/>
                </a:solidFill>
                <a:latin typeface="+mn-lt"/>
                <a:ea typeface="+mn-ea"/>
                <a:cs typeface="+mn-cs"/>
              </a:rPr>
              <a:t>, which is the point whose coordinates are the mean values of all the points that belong to the </a:t>
            </a:r>
            <a:r>
              <a:rPr lang="en-IN" sz="1200" kern="1200" baseline="0" dirty="0" err="1" smtClean="0">
                <a:solidFill>
                  <a:schemeClr val="tx1"/>
                </a:solidFill>
                <a:latin typeface="+mn-lt"/>
                <a:ea typeface="+mn-ea"/>
                <a:cs typeface="+mn-cs"/>
              </a:rPr>
              <a:t>voxel</a:t>
            </a:r>
            <a:r>
              <a:rPr lang="en-IN" sz="1200" kern="1200" baseline="0" dirty="0" smtClean="0">
                <a:solidFill>
                  <a:schemeClr val="tx1"/>
                </a:solidFill>
                <a:latin typeface="+mn-lt"/>
                <a:ea typeface="+mn-ea"/>
                <a:cs typeface="+mn-cs"/>
              </a:rPr>
              <a:t>. If done with sensible parameters, downsampling will yield results that are precise enough to work with, at the cost of less CPU power.</a:t>
            </a:r>
          </a:p>
          <a:p>
            <a:r>
              <a:rPr lang="en-IN" sz="1200" kern="1200" baseline="0" dirty="0" smtClean="0">
                <a:solidFill>
                  <a:schemeClr val="tx1"/>
                </a:solidFill>
                <a:latin typeface="+mn-lt"/>
                <a:ea typeface="+mn-ea"/>
                <a:cs typeface="+mn-cs"/>
              </a:rPr>
              <a:t>SMOOTHING: As stated, depth sensors are not very accurate, and the resulting clouds have measurement errors, outliers, holes in surfaces, etc. Surfaces can be reconstructed by means of an algorithm, that iterates through all points and interpolates the data, trying to recreate the missing parts of the surface by higher order polynomial interpolations between the surrounding data points. PCL uses the Moving Least Squares algorithm. Performing this step is important, because the resulting cloud's normal's will be more accurate. The smoothing method takes 2 arguments, first one is the pointer to the input point cloud, and the second is the Search radius for which the algorithm will choose the neighbours to use in the algorithm. To address smoothing the surface, we apply moving least squares algorithm for surface reconstruction.</a:t>
            </a:r>
          </a:p>
          <a:p>
            <a:endParaRPr lang="en-IN" dirty="0"/>
          </a:p>
        </p:txBody>
      </p:sp>
      <p:sp>
        <p:nvSpPr>
          <p:cNvPr id="4" name="Slide Number Placeholder 3"/>
          <p:cNvSpPr>
            <a:spLocks noGrp="1"/>
          </p:cNvSpPr>
          <p:nvPr>
            <p:ph type="sldNum" sz="quarter" idx="10"/>
          </p:nvPr>
        </p:nvSpPr>
        <p:spPr/>
        <p:txBody>
          <a:bodyPr/>
          <a:lstStyle/>
          <a:p>
            <a:fld id="{B81701FE-CB15-4F6D-B4CE-FA6986F88686}" type="slidenum">
              <a:rPr lang="en-IN" smtClean="0"/>
              <a:t>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3000" dirty="0" smtClean="0"/>
              <a:t>THE</a:t>
            </a:r>
            <a:r>
              <a:rPr lang="en-IN" sz="3000" baseline="0" dirty="0" smtClean="0"/>
              <a:t> REGISTRATION PROBLEM: </a:t>
            </a:r>
            <a:r>
              <a:rPr lang="en-IN" sz="3000" dirty="0" smtClean="0"/>
              <a:t>In</a:t>
            </a:r>
            <a:r>
              <a:rPr lang="en-IN" sz="3000" baseline="0" dirty="0" smtClean="0"/>
              <a:t> this process 3D data alignment is generally known as registration. In the registration two main methods are available: rigid and non-rigid is the mapping transformation can be modelled by using six degrees of freedom, the letters one consider the problem of softer bodies whose shape can change during data acquisition. Registration algorithms are independently a pair of point registration approaches.</a:t>
            </a:r>
            <a:endParaRPr lang="en-IN" sz="3000" dirty="0"/>
          </a:p>
        </p:txBody>
      </p:sp>
      <p:sp>
        <p:nvSpPr>
          <p:cNvPr id="4" name="Slide Number Placeholder 3"/>
          <p:cNvSpPr>
            <a:spLocks noGrp="1"/>
          </p:cNvSpPr>
          <p:nvPr>
            <p:ph type="sldNum" sz="quarter" idx="10"/>
          </p:nvPr>
        </p:nvSpPr>
        <p:spPr/>
        <p:txBody>
          <a:bodyPr/>
          <a:lstStyle/>
          <a:p>
            <a:fld id="{B81701FE-CB15-4F6D-B4CE-FA6986F88686}" type="slidenum">
              <a:rPr lang="en-IN" smtClean="0"/>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smtClean="0">
                <a:solidFill>
                  <a:schemeClr val="tx1"/>
                </a:solidFill>
                <a:latin typeface="+mn-lt"/>
                <a:ea typeface="+mn-ea"/>
                <a:cs typeface="+mn-cs"/>
              </a:rPr>
              <a:t>FILTERING: After acquiring the 3D point clouds from Kinect, the next step is to later them to retain only the points of the scanned body, removing all unwanted points from background and the outliers of the body. For this purpose we use many later functions provided by the </a:t>
            </a:r>
            <a:r>
              <a:rPr lang="en-IN" sz="1200" kern="1200" baseline="0" dirty="0" err="1" smtClean="0">
                <a:solidFill>
                  <a:schemeClr val="tx1"/>
                </a:solidFill>
                <a:latin typeface="+mn-lt"/>
                <a:ea typeface="+mn-ea"/>
                <a:cs typeface="+mn-cs"/>
              </a:rPr>
              <a:t>pcl</a:t>
            </a:r>
            <a:r>
              <a:rPr lang="en-IN" sz="1200" kern="1200" baseline="0" dirty="0" smtClean="0">
                <a:solidFill>
                  <a:schemeClr val="tx1"/>
                </a:solidFill>
                <a:latin typeface="+mn-lt"/>
                <a:ea typeface="+mn-ea"/>
                <a:cs typeface="+mn-cs"/>
              </a:rPr>
              <a:t> letters library from PCL.</a:t>
            </a:r>
            <a:endParaRPr lang="en-IN" dirty="0"/>
          </a:p>
        </p:txBody>
      </p:sp>
      <p:sp>
        <p:nvSpPr>
          <p:cNvPr id="4" name="Slide Number Placeholder 3"/>
          <p:cNvSpPr>
            <a:spLocks noGrp="1"/>
          </p:cNvSpPr>
          <p:nvPr>
            <p:ph type="sldNum" sz="quarter" idx="10"/>
          </p:nvPr>
        </p:nvSpPr>
        <p:spPr/>
        <p:txBody>
          <a:bodyPr/>
          <a:lstStyle/>
          <a:p>
            <a:fld id="{10A3CA52-5C27-40DF-8AF1-5609C59789BB}"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latin typeface="+mn-lt"/>
                <a:ea typeface="+mn-ea"/>
                <a:cs typeface="+mn-cs"/>
              </a:rPr>
              <a:t>DOWNSAMPLING: The data acquired by kinect is huge, if we were to perform a simple operation on every point of a cloud, n being the number of points. We noticed from the first time we worked with PCL, that even simple operations take much time. The solution we are working with is downsampling. Downsampling is done via </a:t>
            </a:r>
            <a:r>
              <a:rPr lang="en-IN" sz="1200" kern="1200" baseline="0" dirty="0" err="1" smtClean="0">
                <a:solidFill>
                  <a:schemeClr val="tx1"/>
                </a:solidFill>
                <a:latin typeface="+mn-lt"/>
                <a:ea typeface="+mn-ea"/>
                <a:cs typeface="+mn-cs"/>
              </a:rPr>
              <a:t>voxelization</a:t>
            </a:r>
            <a:r>
              <a:rPr lang="en-IN" sz="1200" kern="1200" baseline="0" dirty="0" smtClean="0">
                <a:solidFill>
                  <a:schemeClr val="tx1"/>
                </a:solidFill>
                <a:latin typeface="+mn-lt"/>
                <a:ea typeface="+mn-ea"/>
                <a:cs typeface="+mn-cs"/>
              </a:rPr>
              <a:t>, which introduce many </a:t>
            </a:r>
            <a:r>
              <a:rPr lang="en-IN" sz="1200" kern="1200" baseline="0" dirty="0" err="1" smtClean="0">
                <a:solidFill>
                  <a:schemeClr val="tx1"/>
                </a:solidFill>
                <a:latin typeface="+mn-lt"/>
                <a:ea typeface="+mn-ea"/>
                <a:cs typeface="+mn-cs"/>
              </a:rPr>
              <a:t>voxel</a:t>
            </a:r>
            <a:r>
              <a:rPr lang="en-IN" sz="1200" kern="1200" baseline="0" dirty="0" smtClean="0">
                <a:solidFill>
                  <a:schemeClr val="tx1"/>
                </a:solidFill>
                <a:latin typeface="+mn-lt"/>
                <a:ea typeface="+mn-ea"/>
                <a:cs typeface="+mn-cs"/>
              </a:rPr>
              <a:t> grids. The cloud is divided in multiple cube-shaped regions with the desired resolution. Then, all points inside every </a:t>
            </a:r>
            <a:r>
              <a:rPr lang="en-IN" sz="1200" kern="1200" baseline="0" dirty="0" err="1" smtClean="0">
                <a:solidFill>
                  <a:schemeClr val="tx1"/>
                </a:solidFill>
                <a:latin typeface="+mn-lt"/>
                <a:ea typeface="+mn-ea"/>
                <a:cs typeface="+mn-cs"/>
              </a:rPr>
              <a:t>voxel</a:t>
            </a:r>
            <a:r>
              <a:rPr lang="en-IN" sz="1200" kern="1200" baseline="0" dirty="0" smtClean="0">
                <a:solidFill>
                  <a:schemeClr val="tx1"/>
                </a:solidFill>
                <a:latin typeface="+mn-lt"/>
                <a:ea typeface="+mn-ea"/>
                <a:cs typeface="+mn-cs"/>
              </a:rPr>
              <a:t> are processed so only one remains. The simplest way would be to randomly select one of them, but a more accurate approach would be to compute the </a:t>
            </a:r>
            <a:r>
              <a:rPr lang="en-IN" sz="1200" kern="1200" baseline="0" dirty="0" err="1" smtClean="0">
                <a:solidFill>
                  <a:schemeClr val="tx1"/>
                </a:solidFill>
                <a:latin typeface="+mn-lt"/>
                <a:ea typeface="+mn-ea"/>
                <a:cs typeface="+mn-cs"/>
              </a:rPr>
              <a:t>centroid</a:t>
            </a:r>
            <a:r>
              <a:rPr lang="en-IN" sz="1200" kern="1200" baseline="0" dirty="0" smtClean="0">
                <a:solidFill>
                  <a:schemeClr val="tx1"/>
                </a:solidFill>
                <a:latin typeface="+mn-lt"/>
                <a:ea typeface="+mn-ea"/>
                <a:cs typeface="+mn-cs"/>
              </a:rPr>
              <a:t>, which is the point whose coordinates are the mean values of all the points that belong to the </a:t>
            </a:r>
            <a:r>
              <a:rPr lang="en-IN" sz="1200" kern="1200" baseline="0" dirty="0" err="1" smtClean="0">
                <a:solidFill>
                  <a:schemeClr val="tx1"/>
                </a:solidFill>
                <a:latin typeface="+mn-lt"/>
                <a:ea typeface="+mn-ea"/>
                <a:cs typeface="+mn-cs"/>
              </a:rPr>
              <a:t>voxel</a:t>
            </a:r>
            <a:r>
              <a:rPr lang="en-IN" sz="1200" kern="1200" baseline="0" dirty="0" smtClean="0">
                <a:solidFill>
                  <a:schemeClr val="tx1"/>
                </a:solidFill>
                <a:latin typeface="+mn-lt"/>
                <a:ea typeface="+mn-ea"/>
                <a:cs typeface="+mn-cs"/>
              </a:rPr>
              <a:t>. If done with sensible parameters, downsampling will yield results that are precise enough to work with, at the cost of less CPU power.</a:t>
            </a:r>
          </a:p>
          <a:p>
            <a:endParaRPr lang="en-IN" dirty="0"/>
          </a:p>
        </p:txBody>
      </p:sp>
      <p:sp>
        <p:nvSpPr>
          <p:cNvPr id="4" name="Slide Number Placeholder 3"/>
          <p:cNvSpPr>
            <a:spLocks noGrp="1"/>
          </p:cNvSpPr>
          <p:nvPr>
            <p:ph type="sldNum" sz="quarter" idx="10"/>
          </p:nvPr>
        </p:nvSpPr>
        <p:spPr/>
        <p:txBody>
          <a:bodyPr/>
          <a:lstStyle/>
          <a:p>
            <a:fld id="{B81701FE-CB15-4F6D-B4CE-FA6986F88686}" type="slidenum">
              <a:rPr lang="en-IN" smtClean="0"/>
              <a:t>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tx1"/>
                </a:solidFill>
                <a:latin typeface="+mn-lt"/>
                <a:ea typeface="+mn-ea"/>
                <a:cs typeface="+mn-cs"/>
              </a:rPr>
              <a:t>SMOOTHING: As stated, depth sensors are not very accurate, and the resulting clouds have measurement errors, outliers, holes in surfaces, etc. Surfaces can be reconstructed by means of an algorithm, that iterates through all points and interpolates the data, trying to recreate the missing parts of the surface by higher order polynomial interpolations between the surrounding data points. PCL uses the Moving Least Squares algorithm. Performing this step is important, because the resulting cloud's normal's will be more accurate. The smoothing method takes 2 arguments, first one is the pointer to the input point cloud, and the second is the Search radius for which the algorithm will choose the neighbours to use in the algorithm. To address smoothing the surface, we apply moving least squares algorithm for surface reconstruction.</a:t>
            </a:r>
          </a:p>
          <a:p>
            <a:endParaRPr lang="en-IN" dirty="0"/>
          </a:p>
        </p:txBody>
      </p:sp>
      <p:sp>
        <p:nvSpPr>
          <p:cNvPr id="4" name="Slide Number Placeholder 3"/>
          <p:cNvSpPr>
            <a:spLocks noGrp="1"/>
          </p:cNvSpPr>
          <p:nvPr>
            <p:ph type="sldNum" sz="quarter" idx="10"/>
          </p:nvPr>
        </p:nvSpPr>
        <p:spPr/>
        <p:txBody>
          <a:bodyPr/>
          <a:lstStyle/>
          <a:p>
            <a:fld id="{B81701FE-CB15-4F6D-B4CE-FA6986F88686}" type="slidenum">
              <a:rPr lang="en-IN" smtClean="0"/>
              <a:t>10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solidFill>
                  <a:srgbClr val="FF0000"/>
                </a:solidFill>
              </a:rPr>
              <a:t>Meshing</a:t>
            </a:r>
            <a:r>
              <a:rPr lang="en-US" b="1" baseline="0" dirty="0" smtClean="0">
                <a:solidFill>
                  <a:srgbClr val="FF0000"/>
                </a:solidFill>
              </a:rPr>
              <a:t> : </a:t>
            </a:r>
            <a:r>
              <a:rPr lang="en-IN" sz="1200" kern="1200" baseline="0" dirty="0" smtClean="0">
                <a:solidFill>
                  <a:schemeClr val="tx1"/>
                </a:solidFill>
                <a:latin typeface="+mn-lt"/>
                <a:ea typeface="+mn-ea"/>
                <a:cs typeface="+mn-cs"/>
              </a:rPr>
              <a:t>A point cloud represents a collection of various points set in </a:t>
            </a:r>
            <a:r>
              <a:rPr lang="en-IN" sz="1200" kern="1200" baseline="0" dirty="0" err="1" smtClean="0">
                <a:solidFill>
                  <a:schemeClr val="tx1"/>
                </a:solidFill>
                <a:latin typeface="+mn-lt"/>
                <a:ea typeface="+mn-ea"/>
                <a:cs typeface="+mn-cs"/>
              </a:rPr>
              <a:t>dierent</a:t>
            </a:r>
            <a:r>
              <a:rPr lang="en-IN" sz="1200" kern="1200" baseline="0" dirty="0" smtClean="0">
                <a:solidFill>
                  <a:schemeClr val="tx1"/>
                </a:solidFill>
                <a:latin typeface="+mn-lt"/>
                <a:ea typeface="+mn-ea"/>
                <a:cs typeface="+mn-cs"/>
              </a:rPr>
              <a:t> dimensions which are commonly used to represent 3 dimensional data. In point clouds the points refer to the X, Y and Z geometric coordinates of a surface. Here, for the project purpose, Point clouds are acquired by using </a:t>
            </a:r>
            <a:r>
              <a:rPr lang="en-IN" sz="1200" kern="1200" baseline="0" dirty="0" err="1" smtClean="0">
                <a:solidFill>
                  <a:schemeClr val="tx1"/>
                </a:solidFill>
                <a:latin typeface="+mn-lt"/>
                <a:ea typeface="+mn-ea"/>
                <a:cs typeface="+mn-cs"/>
              </a:rPr>
              <a:t>Kinect</a:t>
            </a:r>
            <a:r>
              <a:rPr lang="en-IN" sz="1200" kern="1200" baseline="0" dirty="0" smtClean="0">
                <a:solidFill>
                  <a:schemeClr val="tx1"/>
                </a:solidFill>
                <a:latin typeface="+mn-lt"/>
                <a:ea typeface="+mn-ea"/>
                <a:cs typeface="+mn-cs"/>
              </a:rPr>
              <a:t> v2 device. It is a Time of light laser scanner which measure the elapsed time between a light emission and sensor detection. There are four main steps to be considered when using the point cloud data to reconstruct a surface:</a:t>
            </a:r>
          </a:p>
          <a:p>
            <a:pPr marL="228600" indent="-228600">
              <a:buAutoNum type="arabicParenR"/>
            </a:pPr>
            <a:r>
              <a:rPr lang="en-US" sz="1200" b="1" kern="1200" baseline="0" dirty="0" smtClean="0">
                <a:solidFill>
                  <a:schemeClr val="tx1"/>
                </a:solidFill>
                <a:latin typeface="+mn-lt"/>
                <a:ea typeface="+mn-ea"/>
                <a:cs typeface="+mn-cs"/>
              </a:rPr>
              <a:t>eliminate </a:t>
            </a:r>
            <a:r>
              <a:rPr lang="en-US" sz="1200" b="1" kern="1200" baseline="0" dirty="0" err="1" smtClean="0">
                <a:solidFill>
                  <a:schemeClr val="tx1"/>
                </a:solidFill>
                <a:latin typeface="+mn-lt"/>
                <a:ea typeface="+mn-ea"/>
                <a:cs typeface="+mn-cs"/>
              </a:rPr>
              <a:t>irrelevent</a:t>
            </a:r>
            <a:r>
              <a:rPr lang="en-US" sz="1200" b="1" kern="1200" baseline="0" dirty="0" smtClean="0">
                <a:solidFill>
                  <a:schemeClr val="tx1"/>
                </a:solidFill>
                <a:latin typeface="+mn-lt"/>
                <a:ea typeface="+mn-ea"/>
                <a:cs typeface="+mn-cs"/>
              </a:rPr>
              <a:t> data and sampled points to reduce the computational time</a:t>
            </a:r>
          </a:p>
          <a:p>
            <a:pPr marL="228600" indent="-228600">
              <a:buAutoNum type="arabicParenR"/>
            </a:pPr>
            <a:r>
              <a:rPr lang="en-US" sz="1200" b="1" kern="1200" baseline="0" dirty="0" smtClean="0">
                <a:solidFill>
                  <a:schemeClr val="tx1"/>
                </a:solidFill>
                <a:latin typeface="+mn-lt"/>
                <a:ea typeface="+mn-ea"/>
                <a:cs typeface="+mn-cs"/>
              </a:rPr>
              <a:t>Find relation between data point </a:t>
            </a:r>
          </a:p>
          <a:p>
            <a:pPr marL="228600" indent="-228600">
              <a:buAutoNum type="arabicParenR"/>
            </a:pPr>
            <a:r>
              <a:rPr lang="en-US" sz="1200" b="1" kern="1200" baseline="0" dirty="0" smtClean="0">
                <a:solidFill>
                  <a:schemeClr val="tx1"/>
                </a:solidFill>
                <a:latin typeface="+mn-lt"/>
                <a:ea typeface="+mn-ea"/>
                <a:cs typeface="+mn-cs"/>
              </a:rPr>
              <a:t>Start process of generating the surface using polygons and create meshes.</a:t>
            </a:r>
          </a:p>
          <a:p>
            <a:pPr marL="228600" indent="-228600">
              <a:buAutoNum type="arabicParenR"/>
            </a:pPr>
            <a:r>
              <a:rPr lang="en-US" sz="1200" b="1" kern="1200" baseline="0" dirty="0" smtClean="0">
                <a:solidFill>
                  <a:schemeClr val="tx1"/>
                </a:solidFill>
                <a:latin typeface="+mn-lt"/>
                <a:ea typeface="+mn-ea"/>
                <a:cs typeface="+mn-cs"/>
              </a:rPr>
              <a:t>Edit model created to perfect the polygonal surface resulted.</a:t>
            </a:r>
          </a:p>
          <a:p>
            <a:pPr marL="228600" indent="-228600">
              <a:buNone/>
            </a:pPr>
            <a:endParaRPr lang="en-US" sz="1200" b="1" kern="1200" baseline="0" dirty="0" smtClean="0">
              <a:solidFill>
                <a:srgbClr val="FF0000"/>
              </a:solidFill>
              <a:latin typeface="+mn-lt"/>
              <a:ea typeface="+mn-ea"/>
              <a:cs typeface="+mn-cs"/>
            </a:endParaRPr>
          </a:p>
          <a:p>
            <a:r>
              <a:rPr lang="en-US" sz="1200" b="1" kern="1200" baseline="0" dirty="0" smtClean="0">
                <a:solidFill>
                  <a:srgbClr val="FF0000"/>
                </a:solidFill>
                <a:latin typeface="+mn-lt"/>
                <a:ea typeface="+mn-ea"/>
                <a:cs typeface="+mn-cs"/>
              </a:rPr>
              <a:t>Greedy projection: </a:t>
            </a:r>
            <a:r>
              <a:rPr lang="en-IN" sz="1200" kern="1200" baseline="0" dirty="0" smtClean="0">
                <a:solidFill>
                  <a:schemeClr val="tx1"/>
                </a:solidFill>
                <a:latin typeface="+mn-lt"/>
                <a:ea typeface="+mn-ea"/>
                <a:cs typeface="+mn-cs"/>
              </a:rPr>
              <a:t>(GT) is to keep a list of possible points that can be connected to create a mesh. Greedy triangulation is obtained by adding short compatible edges between points of the cloud, where these edges cannot cross previously formed edges between other points. The focus of fast triangulation is to keep a list of possible point that can be connected to create a mesh.</a:t>
            </a:r>
          </a:p>
          <a:p>
            <a:r>
              <a:rPr lang="en-US" sz="1200" b="1" kern="1200" baseline="0" dirty="0" smtClean="0">
                <a:solidFill>
                  <a:schemeClr val="tx1"/>
                </a:solidFill>
                <a:latin typeface="+mn-lt"/>
                <a:ea typeface="+mn-ea"/>
                <a:cs typeface="+mn-cs"/>
              </a:rPr>
              <a:t>Poisson: </a:t>
            </a:r>
            <a:r>
              <a:rPr lang="en-IN" sz="1200" kern="1200" baseline="0" dirty="0" smtClean="0">
                <a:solidFill>
                  <a:schemeClr val="tx1"/>
                </a:solidFill>
                <a:latin typeface="+mn-lt"/>
                <a:ea typeface="+mn-ea"/>
                <a:cs typeface="+mn-cs"/>
              </a:rPr>
              <a:t>Poisson surface reconstruction combines both the local and global methods; however the RBFs(redial basis functions) functions are associated with the ambient space and not the data points. The Poisson reconstruction uses the Poisson equation, which is also known to be used in systems that perform tone mapping, </a:t>
            </a:r>
            <a:r>
              <a:rPr lang="en-IN" sz="1200" kern="1200" baseline="0" dirty="0" err="1" smtClean="0">
                <a:solidFill>
                  <a:schemeClr val="tx1"/>
                </a:solidFill>
                <a:latin typeface="+mn-lt"/>
                <a:ea typeface="+mn-ea"/>
                <a:cs typeface="+mn-cs"/>
              </a:rPr>
              <a:t>uid</a:t>
            </a:r>
            <a:r>
              <a:rPr lang="en-IN" sz="1200" kern="1200" baseline="0" dirty="0" smtClean="0">
                <a:solidFill>
                  <a:schemeClr val="tx1"/>
                </a:solidFill>
                <a:latin typeface="+mn-lt"/>
                <a:ea typeface="+mn-ea"/>
                <a:cs typeface="+mn-cs"/>
              </a:rPr>
              <a:t> mechanics and mesh editing.</a:t>
            </a:r>
            <a:endParaRPr lang="en-US" sz="1200" b="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C8ED40B-0C0A-4081-BCBD-FE045C1B7B2B}"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2A5641-2AA5-4B70-B8B9-DB95766F4F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B438622-2312-4462-BEA6-AA03113AD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A588F06-5113-4C20-8B41-0994B6B9C42B}"/>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5" name="Footer Placeholder 4">
            <a:extLst>
              <a:ext uri="{FF2B5EF4-FFF2-40B4-BE49-F238E27FC236}">
                <a16:creationId xmlns:a16="http://schemas.microsoft.com/office/drawing/2014/main" xmlns="" id="{93BA2885-7584-46E8-BC62-EE57A1E62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65F233D-9990-41E5-9E13-7ADD673E7B16}"/>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80872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AFB3A8-D847-4C47-8998-1F745C1B7A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9ADB43B-FB6E-41F7-B46F-B47FAC87CF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5B11181-89DE-4E22-ACDE-4F283F3B73E2}"/>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5" name="Footer Placeholder 4">
            <a:extLst>
              <a:ext uri="{FF2B5EF4-FFF2-40B4-BE49-F238E27FC236}">
                <a16:creationId xmlns:a16="http://schemas.microsoft.com/office/drawing/2014/main" xmlns="" id="{C42B52E0-AC74-4F68-B0E5-72C90822F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5FFBEB2-ED15-4713-B934-23FF1756148A}"/>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3295802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0D32F8D-FFDC-4415-B265-E36B9AD636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F4D5BB4-6ADB-4AFA-B68C-FFD64D956FE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1FEB30-14D3-4297-AA8B-85173AA60CA1}"/>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5" name="Footer Placeholder 4">
            <a:extLst>
              <a:ext uri="{FF2B5EF4-FFF2-40B4-BE49-F238E27FC236}">
                <a16:creationId xmlns:a16="http://schemas.microsoft.com/office/drawing/2014/main" xmlns="" id="{88C56FC2-A34C-44F6-BA62-230A582E4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E37DB1-B4EA-4372-A2E8-D7020C9083BA}"/>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341097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D8554-86B2-44C1-B208-5BF2F64C5A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09D67DA-D313-4796-811C-479E5C8C5D6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903E9BA-95CC-452B-8F82-EE6B8222803D}"/>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5" name="Footer Placeholder 4">
            <a:extLst>
              <a:ext uri="{FF2B5EF4-FFF2-40B4-BE49-F238E27FC236}">
                <a16:creationId xmlns:a16="http://schemas.microsoft.com/office/drawing/2014/main" xmlns="" id="{007F1A42-C7A2-4E36-BCE4-757271D3B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08A688A-A6DE-406D-8744-DF1CEBE5F889}"/>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389571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78498-1ECF-4EAA-BD9C-997F779765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B75BC5D-4053-483B-89BA-0FE93950CB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AEA54AA-E749-4F8D-84E7-F5DB03744E1B}"/>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5" name="Footer Placeholder 4">
            <a:extLst>
              <a:ext uri="{FF2B5EF4-FFF2-40B4-BE49-F238E27FC236}">
                <a16:creationId xmlns:a16="http://schemas.microsoft.com/office/drawing/2014/main" xmlns="" id="{AA2B27EF-B941-4A79-BECA-A33131727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CA15C21-E849-448B-9C56-9B0558BC0E2A}"/>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297833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2DB491-F520-428E-9C26-721A76014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40EC772-A697-4A2C-9362-FD2007692E4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08CB202-475C-4E72-88DA-111EDF2DAA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1054B2-8C31-4C81-9FA3-BB900030F63D}"/>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6" name="Footer Placeholder 5">
            <a:extLst>
              <a:ext uri="{FF2B5EF4-FFF2-40B4-BE49-F238E27FC236}">
                <a16:creationId xmlns:a16="http://schemas.microsoft.com/office/drawing/2014/main" xmlns="" id="{4B349B60-92C9-4115-98DC-45366B7F20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307B6A6-DC59-41F0-960D-50AA409289A5}"/>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318580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A3E24E-1D84-411E-8DAC-B6A120A62C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B593A5A-F501-4AA4-B588-EF2B14784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0EF745B-1558-4245-9FC8-46693094047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7CF85D9-EFDD-44DB-A546-AC4FC5790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AF19256-81DA-4FEA-BF80-6EC5DB6668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AB3CFD8-DA5F-4708-A06B-1106D5C5D167}"/>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8" name="Footer Placeholder 7">
            <a:extLst>
              <a:ext uri="{FF2B5EF4-FFF2-40B4-BE49-F238E27FC236}">
                <a16:creationId xmlns:a16="http://schemas.microsoft.com/office/drawing/2014/main" xmlns="" id="{8F36FF96-79DD-4676-853A-903C1AD630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3471711-099C-4F76-A14D-316D797D1188}"/>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250731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AE1D6F-2BF0-4FC0-B0DB-4028318685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884836A-9A08-4DB0-A888-8EDB57D60345}"/>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4" name="Footer Placeholder 3">
            <a:extLst>
              <a:ext uri="{FF2B5EF4-FFF2-40B4-BE49-F238E27FC236}">
                <a16:creationId xmlns:a16="http://schemas.microsoft.com/office/drawing/2014/main" xmlns="" id="{259FB209-ECDC-467E-8C36-6BBF9F5085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383BF4C-2EA1-42EC-81A1-037CC4FC6792}"/>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119364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FF4B6CF-708B-4362-BBF0-E8AFC4F51296}"/>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3" name="Footer Placeholder 2">
            <a:extLst>
              <a:ext uri="{FF2B5EF4-FFF2-40B4-BE49-F238E27FC236}">
                <a16:creationId xmlns:a16="http://schemas.microsoft.com/office/drawing/2014/main" xmlns="" id="{5F2987D9-36F4-44E0-BB14-F4BBF5810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02F3A39-EADB-486B-9842-3CD2FC85CA4C}"/>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378826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8509F3-519B-4010-A80C-326FC06E6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5EE74F3-F919-48D9-B946-64B6DC1AF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F925E58-7F0F-4744-AD5A-24C1D4D93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AE90E01-E087-47EE-8DAC-B5CDF1657129}"/>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6" name="Footer Placeholder 5">
            <a:extLst>
              <a:ext uri="{FF2B5EF4-FFF2-40B4-BE49-F238E27FC236}">
                <a16:creationId xmlns:a16="http://schemas.microsoft.com/office/drawing/2014/main" xmlns="" id="{DC3E0C15-ED4A-4266-8205-CF2DB3D92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F8586E1-A70F-497E-84BD-A99746623AB7}"/>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225045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14DE2-4AEA-476C-A188-DBBC9B14BC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5EA4BAF-EF74-44FB-A465-514AAC41D3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5548E2A-EF1A-451A-A766-419101C08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7AB49AD-1EF1-4F97-BD86-53D62515521E}"/>
              </a:ext>
            </a:extLst>
          </p:cNvPr>
          <p:cNvSpPr>
            <a:spLocks noGrp="1"/>
          </p:cNvSpPr>
          <p:nvPr>
            <p:ph type="dt" sz="half" idx="10"/>
          </p:nvPr>
        </p:nvSpPr>
        <p:spPr/>
        <p:txBody>
          <a:bodyPr/>
          <a:lstStyle/>
          <a:p>
            <a:fld id="{3F9772AA-EFAB-48D7-A7D8-C90B1BC1E927}" type="datetimeFigureOut">
              <a:rPr lang="en-US" smtClean="0"/>
              <a:pPr/>
              <a:t>1/10/2018</a:t>
            </a:fld>
            <a:endParaRPr lang="en-US"/>
          </a:p>
        </p:txBody>
      </p:sp>
      <p:sp>
        <p:nvSpPr>
          <p:cNvPr id="6" name="Footer Placeholder 5">
            <a:extLst>
              <a:ext uri="{FF2B5EF4-FFF2-40B4-BE49-F238E27FC236}">
                <a16:creationId xmlns:a16="http://schemas.microsoft.com/office/drawing/2014/main" xmlns="" id="{340BA02B-B440-485C-9DD6-CA784B1A7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C2029F3-19E3-451E-8314-1791AEBCEFB7}"/>
              </a:ext>
            </a:extLst>
          </p:cNvPr>
          <p:cNvSpPr>
            <a:spLocks noGrp="1"/>
          </p:cNvSpPr>
          <p:nvPr>
            <p:ph type="sldNum" sz="quarter" idx="12"/>
          </p:nvPr>
        </p:nvSpPr>
        <p:spPr/>
        <p:txBody>
          <a:body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1290523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8FF34DA-97F9-4B16-92DB-DF7D3122F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293FA1-D301-4CCE-BB5C-45FCD8CB4B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294A318-BEF7-4F5D-81E0-B725F8BF3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772AA-EFAB-48D7-A7D8-C90B1BC1E927}" type="datetimeFigureOut">
              <a:rPr lang="en-US" smtClean="0"/>
              <a:pPr/>
              <a:t>1/10/2018</a:t>
            </a:fld>
            <a:endParaRPr lang="en-US"/>
          </a:p>
        </p:txBody>
      </p:sp>
      <p:sp>
        <p:nvSpPr>
          <p:cNvPr id="5" name="Footer Placeholder 4">
            <a:extLst>
              <a:ext uri="{FF2B5EF4-FFF2-40B4-BE49-F238E27FC236}">
                <a16:creationId xmlns:a16="http://schemas.microsoft.com/office/drawing/2014/main" xmlns="" id="{E051E3D5-994D-46B9-AC41-2973DD9DF3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5EE6F81-FA67-45C6-BFF1-9F3A9C571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C20A75-CD49-470A-9373-A96C03CB1EDF}" type="slidenum">
              <a:rPr lang="en-US" smtClean="0"/>
              <a:pPr/>
              <a:t>‹#›</a:t>
            </a:fld>
            <a:endParaRPr lang="en-US"/>
          </a:p>
        </p:txBody>
      </p:sp>
    </p:spTree>
    <p:extLst>
      <p:ext uri="{BB962C8B-B14F-4D97-AF65-F5344CB8AC3E}">
        <p14:creationId xmlns:p14="http://schemas.microsoft.com/office/powerpoint/2010/main" xmlns="" val="1099854651"/>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Users\akshay\AppData\Local\Microsoft\Windows\INetCache\Content.Word\jhuh.png">
            <a:extLst>
              <a:ext uri="{FF2B5EF4-FFF2-40B4-BE49-F238E27FC236}">
                <a16:creationId xmlns:a16="http://schemas.microsoft.com/office/drawing/2014/main" xmlns="" id="{5989BEBB-6AC9-4A10-86D4-49A0E48A84C6}"/>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248025" y="0"/>
            <a:ext cx="5695950" cy="2924175"/>
          </a:xfrm>
          <a:prstGeom prst="rect">
            <a:avLst/>
          </a:prstGeom>
          <a:noFill/>
          <a:ln>
            <a:noFill/>
          </a:ln>
        </p:spPr>
      </p:pic>
      <p:sp>
        <p:nvSpPr>
          <p:cNvPr id="6" name="Rectangle 5">
            <a:extLst>
              <a:ext uri="{FF2B5EF4-FFF2-40B4-BE49-F238E27FC236}">
                <a16:creationId xmlns:a16="http://schemas.microsoft.com/office/drawing/2014/main" xmlns="" id="{9EBA32F0-B171-45D2-871F-A3838CE75529}"/>
              </a:ext>
            </a:extLst>
          </p:cNvPr>
          <p:cNvSpPr/>
          <p:nvPr/>
        </p:nvSpPr>
        <p:spPr>
          <a:xfrm>
            <a:off x="3048000" y="2511686"/>
            <a:ext cx="6096000" cy="2079544"/>
          </a:xfrm>
          <a:prstGeom prst="rect">
            <a:avLst/>
          </a:prstGeom>
        </p:spPr>
        <p:txBody>
          <a:bodyPr>
            <a:spAutoFit/>
          </a:bodyPr>
          <a:lstStyle/>
          <a:p>
            <a:pPr algn="ctr">
              <a:lnSpc>
                <a:spcPct val="107000"/>
              </a:lnSpc>
              <a:spcAft>
                <a:spcPts val="800"/>
              </a:spcAft>
            </a:pPr>
            <a:r>
              <a:rPr lang="en-US" sz="2800" b="1" dirty="0">
                <a:effectLst/>
                <a:latin typeface="+mj-lt"/>
                <a:ea typeface="Calibri" panose="020F0502020204030204" pitchFamily="34" charset="0"/>
                <a:cs typeface="Times New Roman" panose="02020603050405020304" pitchFamily="18" charset="0"/>
              </a:rPr>
              <a:t>UNIVERSITY OF BOURGOGNE</a:t>
            </a:r>
            <a:endParaRPr lang="en-US" sz="1200"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dirty="0">
                <a:latin typeface="+mj-lt"/>
                <a:ea typeface="Calibri" panose="020F0502020204030204" pitchFamily="34" charset="0"/>
                <a:cs typeface="Times New Roman" panose="02020603050405020304" pitchFamily="18" charset="0"/>
              </a:rPr>
              <a:t>SOFTWARE EANGINEERING</a:t>
            </a:r>
            <a:endParaRPr lang="en-US" sz="1200"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800" b="1" dirty="0">
                <a:latin typeface="+mj-lt"/>
                <a:ea typeface="Calibri" panose="020F0502020204030204" pitchFamily="34" charset="0"/>
                <a:cs typeface="Times New Roman" panose="02020603050405020304" pitchFamily="18" charset="0"/>
              </a:rPr>
              <a:t> </a:t>
            </a:r>
            <a:endParaRPr lang="en-US" sz="2800" b="1" dirty="0">
              <a:effectLst/>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US" sz="2800" b="1" dirty="0">
                <a:latin typeface="+mj-lt"/>
                <a:ea typeface="Calibri" panose="020F0502020204030204" pitchFamily="34" charset="0"/>
                <a:cs typeface="Times New Roman" panose="02020603050405020304" pitchFamily="18" charset="0"/>
              </a:rPr>
              <a:t>3D SCANNER</a:t>
            </a:r>
            <a:endParaRPr lang="en-US" sz="2800" b="1" dirty="0">
              <a:effectLst/>
              <a:latin typeface="+mj-lt"/>
              <a:ea typeface="Calibri" panose="020F0502020204030204" pitchFamily="34" charset="0"/>
              <a:cs typeface="Times New Roman" panose="02020603050405020304" pitchFamily="18" charset="0"/>
            </a:endParaRPr>
          </a:p>
        </p:txBody>
      </p:sp>
      <p:sp>
        <p:nvSpPr>
          <p:cNvPr id="9" name="Title 8">
            <a:extLst>
              <a:ext uri="{FF2B5EF4-FFF2-40B4-BE49-F238E27FC236}">
                <a16:creationId xmlns:a16="http://schemas.microsoft.com/office/drawing/2014/main" xmlns="" id="{F1C5295C-83BE-47F1-9F92-10F064617A4D}"/>
              </a:ext>
            </a:extLst>
          </p:cNvPr>
          <p:cNvSpPr>
            <a:spLocks noGrp="1"/>
          </p:cNvSpPr>
          <p:nvPr>
            <p:ph type="title"/>
          </p:nvPr>
        </p:nvSpPr>
        <p:spPr>
          <a:xfrm>
            <a:off x="936674" y="5082886"/>
            <a:ext cx="10515600" cy="1486726"/>
          </a:xfrm>
        </p:spPr>
        <p:txBody>
          <a:bodyPr>
            <a:normAutofit fontScale="90000"/>
          </a:bodyPr>
          <a:lstStyle/>
          <a:p>
            <a:r>
              <a:rPr lang="en-US" sz="2000" b="1" dirty="0"/>
              <a:t>GROUP MEMBER                                                                                                                     SUPERVISIOR</a:t>
            </a:r>
            <a:r>
              <a:rPr lang="en-US" sz="1800" dirty="0"/>
              <a:t/>
            </a:r>
            <a:br>
              <a:rPr lang="en-US" sz="1800" dirty="0"/>
            </a:br>
            <a:r>
              <a:rPr lang="en-US" sz="1800" dirty="0" err="1"/>
              <a:t>Nitinkumar</a:t>
            </a:r>
            <a:r>
              <a:rPr lang="en-US" sz="1800" dirty="0"/>
              <a:t> ANAGHAN                                                                                                                            Dr. Yohan FOUGEROLLE</a:t>
            </a:r>
            <a:br>
              <a:rPr lang="en-US" sz="1800" dirty="0"/>
            </a:br>
            <a:r>
              <a:rPr lang="en-US" sz="1800" dirty="0" err="1"/>
              <a:t>Akshaykumar</a:t>
            </a:r>
            <a:r>
              <a:rPr lang="en-US" sz="1800" dirty="0"/>
              <a:t> DUDHAGARA                                                                                                                   </a:t>
            </a:r>
            <a:r>
              <a:rPr lang="en-US" sz="1800" dirty="0" err="1"/>
              <a:t>Cansen</a:t>
            </a:r>
            <a:r>
              <a:rPr lang="en-US" sz="1800" dirty="0"/>
              <a:t> JIANG</a:t>
            </a:r>
            <a:br>
              <a:rPr lang="en-US" sz="1800" dirty="0"/>
            </a:br>
            <a:r>
              <a:rPr lang="en-US" sz="1800" dirty="0" err="1"/>
              <a:t>Bhargav</a:t>
            </a:r>
            <a:r>
              <a:rPr lang="en-US" sz="1800" dirty="0"/>
              <a:t> SHAH                                                                                                                                          David STRUBEL</a:t>
            </a:r>
            <a:br>
              <a:rPr lang="en-US" sz="1800" dirty="0"/>
            </a:br>
            <a:r>
              <a:rPr lang="en-US" sz="1800" dirty="0" err="1"/>
              <a:t>Flavien</a:t>
            </a:r>
            <a:r>
              <a:rPr lang="en-US" sz="1800" dirty="0"/>
              <a:t> DAVID</a:t>
            </a:r>
            <a:br>
              <a:rPr lang="en-US" sz="1800" dirty="0"/>
            </a:br>
            <a:endParaRPr lang="en-US" sz="1800" dirty="0"/>
          </a:p>
        </p:txBody>
      </p:sp>
    </p:spTree>
    <p:extLst>
      <p:ext uri="{BB962C8B-B14F-4D97-AF65-F5344CB8AC3E}">
        <p14:creationId xmlns:p14="http://schemas.microsoft.com/office/powerpoint/2010/main" xmlns="" val="1824969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SMOOTHING</a:t>
            </a:r>
            <a:endParaRPr lang="en-IN" b="1" dirty="0"/>
          </a:p>
        </p:txBody>
      </p:sp>
      <p:sp>
        <p:nvSpPr>
          <p:cNvPr id="3" name="Content Placeholder 2"/>
          <p:cNvSpPr>
            <a:spLocks noGrp="1"/>
          </p:cNvSpPr>
          <p:nvPr>
            <p:ph idx="1"/>
          </p:nvPr>
        </p:nvSpPr>
        <p:spPr/>
        <p:txBody>
          <a:bodyPr/>
          <a:lstStyle/>
          <a:p>
            <a:r>
              <a:rPr lang="en-IN" dirty="0"/>
              <a:t>Smoothing is often used to reduce noise within an image or to produce a less </a:t>
            </a:r>
            <a:r>
              <a:rPr lang="en-IN" dirty="0" err="1" smtClean="0"/>
              <a:t>pixelated</a:t>
            </a:r>
            <a:r>
              <a:rPr lang="en-IN" dirty="0" smtClean="0"/>
              <a:t> </a:t>
            </a:r>
            <a:r>
              <a:rPr lang="en-IN" dirty="0"/>
              <a:t>image</a:t>
            </a:r>
            <a:r>
              <a:rPr lang="en-IN" dirty="0" smtClean="0"/>
              <a:t>.</a:t>
            </a:r>
            <a:r>
              <a:rPr lang="en-IN" dirty="0"/>
              <a:t> PCL uses the Moving Least Squares algorithm. Performing this step is important, because the resulting cloud's normal's will be more </a:t>
            </a:r>
            <a:r>
              <a:rPr lang="en-IN" dirty="0" smtClean="0"/>
              <a:t>accurate.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smtClean="0"/>
              <a:t>MESHING </a:t>
            </a:r>
            <a:endParaRPr lang="en-IN" sz="4400" b="1" dirty="0"/>
          </a:p>
        </p:txBody>
      </p:sp>
      <p:sp>
        <p:nvSpPr>
          <p:cNvPr id="4" name="Text Placeholder 3"/>
          <p:cNvSpPr>
            <a:spLocks noGrp="1"/>
          </p:cNvSpPr>
          <p:nvPr>
            <p:ph type="body" sz="half" idx="2"/>
          </p:nvPr>
        </p:nvSpPr>
        <p:spPr/>
        <p:txBody>
          <a:bodyPr/>
          <a:lstStyle/>
          <a:p>
            <a:pPr>
              <a:buFont typeface="Arial" pitchFamily="34" charset="0"/>
              <a:buChar char="•"/>
            </a:pPr>
            <a:r>
              <a:rPr lang="en-US" sz="3600" dirty="0" smtClean="0"/>
              <a:t>COLLECTION OF VARIOUS POINTS </a:t>
            </a:r>
          </a:p>
          <a:p>
            <a:pPr>
              <a:buFont typeface="Arial" pitchFamily="34" charset="0"/>
              <a:buChar char="•"/>
            </a:pPr>
            <a:r>
              <a:rPr lang="en-US" sz="3600" dirty="0" smtClean="0"/>
              <a:t>GREEDY PROJECTION TRINGULATION</a:t>
            </a:r>
          </a:p>
          <a:p>
            <a:pPr>
              <a:buFont typeface="Arial" pitchFamily="34" charset="0"/>
              <a:buChar char="•"/>
            </a:pPr>
            <a:r>
              <a:rPr lang="en-US" sz="3600" dirty="0" smtClean="0"/>
              <a:t>POISSON</a:t>
            </a:r>
          </a:p>
          <a:p>
            <a:endParaRPr lang="en-IN"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5283200" y="533400"/>
            <a:ext cx="6299200" cy="5715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1"/>
            <a:ext cx="10515600" cy="4987636"/>
          </a:xfrm>
        </p:spPr>
        <p:txBody>
          <a:bodyPr>
            <a:normAutofit/>
          </a:bodyPr>
          <a:lstStyle/>
          <a:p>
            <a:pPr algn="ctr"/>
            <a:r>
              <a:rPr lang="en-IN" sz="4800" b="1" dirty="0" smtClean="0"/>
              <a:t>THANK YOU</a:t>
            </a:r>
            <a:endParaRPr lang="en-IN"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E1EEF-ED9A-49BC-8427-C7B372CB71E9}"/>
              </a:ext>
            </a:extLst>
          </p:cNvPr>
          <p:cNvSpPr>
            <a:spLocks noGrp="1"/>
          </p:cNvSpPr>
          <p:nvPr>
            <p:ph type="title"/>
          </p:nvPr>
        </p:nvSpPr>
        <p:spPr>
          <a:xfrm>
            <a:off x="1166766" y="239843"/>
            <a:ext cx="9603275" cy="1235295"/>
          </a:xfrm>
        </p:spPr>
        <p:txBody>
          <a:bodyPr>
            <a:normAutofit/>
          </a:bodyPr>
          <a:lstStyle/>
          <a:p>
            <a:pPr algn="ctr"/>
            <a:r>
              <a:rPr lang="en-US" b="1" u="sng" dirty="0"/>
              <a:t>OVERVIEW</a:t>
            </a:r>
          </a:p>
        </p:txBody>
      </p:sp>
      <p:sp>
        <p:nvSpPr>
          <p:cNvPr id="4" name="Rectangle 3">
            <a:extLst>
              <a:ext uri="{FF2B5EF4-FFF2-40B4-BE49-F238E27FC236}">
                <a16:creationId xmlns:a16="http://schemas.microsoft.com/office/drawing/2014/main" xmlns="" id="{130496EA-851B-4B1F-B83B-4E740D60F0DA}"/>
              </a:ext>
            </a:extLst>
          </p:cNvPr>
          <p:cNvSpPr/>
          <p:nvPr/>
        </p:nvSpPr>
        <p:spPr>
          <a:xfrm>
            <a:off x="922605" y="2548817"/>
            <a:ext cx="7095979" cy="3385542"/>
          </a:xfrm>
          <a:prstGeom prst="rect">
            <a:avLst/>
          </a:prstGeom>
        </p:spPr>
        <p:txBody>
          <a:bodyPr wrap="square">
            <a:spAutoFit/>
          </a:bodyPr>
          <a:lstStyle/>
          <a:p>
            <a:pPr marL="285750" indent="-285750">
              <a:buFont typeface="Wingdings" panose="05000000000000000000" pitchFamily="2" charset="2"/>
              <a:buChar char="Ø"/>
            </a:pPr>
            <a:r>
              <a:rPr lang="en-US" sz="3200" dirty="0">
                <a:latin typeface="+mj-lt"/>
              </a:rPr>
              <a:t>Objective</a:t>
            </a:r>
          </a:p>
          <a:p>
            <a:pPr marL="285750" indent="-285750">
              <a:buFont typeface="Wingdings" panose="05000000000000000000" pitchFamily="2" charset="2"/>
              <a:buChar char="Ø"/>
            </a:pPr>
            <a:r>
              <a:rPr lang="en-US" sz="3200" dirty="0">
                <a:latin typeface="+mj-lt"/>
              </a:rPr>
              <a:t>Software and Hardware</a:t>
            </a:r>
          </a:p>
          <a:p>
            <a:pPr marL="285750" indent="-285750">
              <a:buFont typeface="Wingdings" panose="05000000000000000000" pitchFamily="2" charset="2"/>
              <a:buChar char="Ø"/>
            </a:pPr>
            <a:r>
              <a:rPr lang="en-US" sz="3200" dirty="0">
                <a:latin typeface="+mj-lt"/>
              </a:rPr>
              <a:t>Architecture of 3D Scanner</a:t>
            </a:r>
          </a:p>
          <a:p>
            <a:pPr marL="285750" indent="-285750">
              <a:buFont typeface="Wingdings" panose="05000000000000000000" pitchFamily="2" charset="2"/>
              <a:buChar char="Ø"/>
            </a:pPr>
            <a:r>
              <a:rPr lang="en-US" sz="3200" dirty="0">
                <a:latin typeface="+mj-lt"/>
              </a:rPr>
              <a:t>Registration</a:t>
            </a:r>
          </a:p>
          <a:p>
            <a:pPr marL="285750" indent="-285750">
              <a:buFont typeface="Wingdings" panose="05000000000000000000" pitchFamily="2" charset="2"/>
              <a:buChar char="Ø"/>
            </a:pPr>
            <a:r>
              <a:rPr lang="en-US" sz="3200" dirty="0">
                <a:latin typeface="+mj-lt"/>
              </a:rPr>
              <a:t>Meshing</a:t>
            </a:r>
            <a:endParaRPr lang="en-US" dirty="0">
              <a:latin typeface="+mj-lt"/>
            </a:endParaRPr>
          </a:p>
          <a:p>
            <a:endParaRPr lang="en-US" dirty="0"/>
          </a:p>
          <a:p>
            <a:endParaRPr lang="en-US" dirty="0"/>
          </a:p>
          <a:p>
            <a:endParaRPr lang="en-US" dirty="0"/>
          </a:p>
        </p:txBody>
      </p:sp>
    </p:spTree>
    <p:extLst>
      <p:ext uri="{BB962C8B-B14F-4D97-AF65-F5344CB8AC3E}">
        <p14:creationId xmlns:p14="http://schemas.microsoft.com/office/powerpoint/2010/main" xmlns="" val="15481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276DA-8C6A-4E6F-99F9-9A4970B4357D}"/>
              </a:ext>
            </a:extLst>
          </p:cNvPr>
          <p:cNvSpPr>
            <a:spLocks noGrp="1"/>
          </p:cNvSpPr>
          <p:nvPr>
            <p:ph type="title"/>
          </p:nvPr>
        </p:nvSpPr>
        <p:spPr/>
        <p:txBody>
          <a:bodyPr/>
          <a:lstStyle/>
          <a:p>
            <a:pPr algn="ctr"/>
            <a:r>
              <a:rPr lang="en-US" b="1" u="sng" dirty="0"/>
              <a:t>Objective</a:t>
            </a:r>
          </a:p>
        </p:txBody>
      </p:sp>
      <p:sp>
        <p:nvSpPr>
          <p:cNvPr id="3" name="Rectangle 2">
            <a:extLst>
              <a:ext uri="{FF2B5EF4-FFF2-40B4-BE49-F238E27FC236}">
                <a16:creationId xmlns:a16="http://schemas.microsoft.com/office/drawing/2014/main" xmlns="" id="{F9D3897F-9DED-4DB8-9A9E-4A778ED0B605}"/>
              </a:ext>
            </a:extLst>
          </p:cNvPr>
          <p:cNvSpPr/>
          <p:nvPr/>
        </p:nvSpPr>
        <p:spPr>
          <a:xfrm>
            <a:off x="1035146" y="2208628"/>
            <a:ext cx="7584197" cy="1384995"/>
          </a:xfrm>
          <a:prstGeom prst="rect">
            <a:avLst/>
          </a:prstGeom>
        </p:spPr>
        <p:txBody>
          <a:bodyPr wrap="square">
            <a:spAutoFit/>
          </a:bodyPr>
          <a:lstStyle/>
          <a:p>
            <a:pPr marL="342900" indent="-342900">
              <a:buFont typeface="Wingdings" panose="05000000000000000000" pitchFamily="2" charset="2"/>
              <a:buChar char="Ø"/>
            </a:pPr>
            <a:r>
              <a:rPr lang="en-US" sz="2800" dirty="0">
                <a:latin typeface="+mj-lt"/>
              </a:rPr>
              <a:t>The Main Objective of this Project is to do 3D Scanning of full body using 3D reconstruction algorithm.</a:t>
            </a:r>
          </a:p>
        </p:txBody>
      </p:sp>
      <p:sp>
        <p:nvSpPr>
          <p:cNvPr id="4" name="Rectangle 3">
            <a:extLst>
              <a:ext uri="{FF2B5EF4-FFF2-40B4-BE49-F238E27FC236}">
                <a16:creationId xmlns:a16="http://schemas.microsoft.com/office/drawing/2014/main" xmlns="" id="{6E98A8F5-2137-464E-B301-33968401E259}"/>
              </a:ext>
            </a:extLst>
          </p:cNvPr>
          <p:cNvSpPr/>
          <p:nvPr/>
        </p:nvSpPr>
        <p:spPr>
          <a:xfrm>
            <a:off x="1236346" y="2208628"/>
            <a:ext cx="4348528" cy="2308324"/>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xmlns="" val="236382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E5E79-C162-41D2-8243-533FA954B7B1}"/>
              </a:ext>
            </a:extLst>
          </p:cNvPr>
          <p:cNvSpPr>
            <a:spLocks noGrp="1"/>
          </p:cNvSpPr>
          <p:nvPr>
            <p:ph type="title"/>
          </p:nvPr>
        </p:nvSpPr>
        <p:spPr/>
        <p:txBody>
          <a:bodyPr/>
          <a:lstStyle/>
          <a:p>
            <a:pPr algn="ctr"/>
            <a:r>
              <a:rPr lang="en-US" b="1" u="sng" dirty="0"/>
              <a:t>Software and Hardware</a:t>
            </a:r>
            <a:r>
              <a:rPr lang="en-US" dirty="0"/>
              <a:t/>
            </a:r>
            <a:br>
              <a:rPr lang="en-US" dirty="0"/>
            </a:br>
            <a:endParaRPr lang="en-US" dirty="0"/>
          </a:p>
        </p:txBody>
      </p:sp>
      <p:sp>
        <p:nvSpPr>
          <p:cNvPr id="3" name="Rectangle 2">
            <a:extLst>
              <a:ext uri="{FF2B5EF4-FFF2-40B4-BE49-F238E27FC236}">
                <a16:creationId xmlns:a16="http://schemas.microsoft.com/office/drawing/2014/main" xmlns="" id="{B7391767-BC43-4166-B269-B7D196D1944A}"/>
              </a:ext>
            </a:extLst>
          </p:cNvPr>
          <p:cNvSpPr/>
          <p:nvPr/>
        </p:nvSpPr>
        <p:spPr>
          <a:xfrm>
            <a:off x="1280892" y="2329934"/>
            <a:ext cx="8237861" cy="1384995"/>
          </a:xfrm>
          <a:prstGeom prst="rect">
            <a:avLst/>
          </a:prstGeom>
        </p:spPr>
        <p:txBody>
          <a:bodyPr wrap="square">
            <a:spAutoFit/>
          </a:bodyPr>
          <a:lstStyle/>
          <a:p>
            <a:pPr marL="285750" indent="-285750">
              <a:buFont typeface="Wingdings" panose="05000000000000000000" pitchFamily="2" charset="2"/>
              <a:buChar char="Ø"/>
            </a:pPr>
            <a:r>
              <a:rPr lang="en-US" sz="2800" dirty="0">
                <a:latin typeface="+mj-lt"/>
              </a:rPr>
              <a:t>QT</a:t>
            </a:r>
          </a:p>
          <a:p>
            <a:pPr marL="285750" indent="-285750">
              <a:buFont typeface="Wingdings" panose="05000000000000000000" pitchFamily="2" charset="2"/>
              <a:buChar char="Ø"/>
            </a:pPr>
            <a:r>
              <a:rPr lang="en-US" sz="2800" dirty="0">
                <a:latin typeface="+mj-lt"/>
              </a:rPr>
              <a:t>PCL</a:t>
            </a:r>
          </a:p>
          <a:p>
            <a:pPr marL="285750" indent="-285750">
              <a:buFont typeface="Wingdings" panose="05000000000000000000" pitchFamily="2" charset="2"/>
              <a:buChar char="Ø"/>
            </a:pPr>
            <a:r>
              <a:rPr lang="en-US" sz="2800" dirty="0">
                <a:latin typeface="+mj-lt"/>
              </a:rPr>
              <a:t>MICROSOFT KINECT V2  </a:t>
            </a:r>
          </a:p>
        </p:txBody>
      </p:sp>
    </p:spTree>
    <p:extLst>
      <p:ext uri="{BB962C8B-B14F-4D97-AF65-F5344CB8AC3E}">
        <p14:creationId xmlns:p14="http://schemas.microsoft.com/office/powerpoint/2010/main" xmlns="" val="388787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6E70B7-C60B-4C02-893E-EF6E0523A7D2}"/>
              </a:ext>
            </a:extLst>
          </p:cNvPr>
          <p:cNvSpPr>
            <a:spLocks noGrp="1"/>
          </p:cNvSpPr>
          <p:nvPr>
            <p:ph type="title"/>
          </p:nvPr>
        </p:nvSpPr>
        <p:spPr>
          <a:xfrm>
            <a:off x="764498" y="365125"/>
            <a:ext cx="10589302" cy="1325563"/>
          </a:xfrm>
        </p:spPr>
        <p:txBody>
          <a:bodyPr/>
          <a:lstStyle/>
          <a:p>
            <a:pPr algn="ctr"/>
            <a:r>
              <a:rPr lang="en-US" b="1" u="sng" dirty="0"/>
              <a:t>Architecture of 3D Scanner</a:t>
            </a:r>
          </a:p>
        </p:txBody>
      </p:sp>
      <p:sp>
        <p:nvSpPr>
          <p:cNvPr id="3" name="Rectangle 2">
            <a:extLst>
              <a:ext uri="{FF2B5EF4-FFF2-40B4-BE49-F238E27FC236}">
                <a16:creationId xmlns:a16="http://schemas.microsoft.com/office/drawing/2014/main" xmlns="" id="{4D96F3BF-159F-4F64-A095-F87CE3DC1D81}"/>
              </a:ext>
            </a:extLst>
          </p:cNvPr>
          <p:cNvSpPr/>
          <p:nvPr/>
        </p:nvSpPr>
        <p:spPr>
          <a:xfrm>
            <a:off x="539646" y="1994940"/>
            <a:ext cx="1993692" cy="719528"/>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 Cloud 1</a:t>
            </a:r>
          </a:p>
        </p:txBody>
      </p:sp>
      <p:sp>
        <p:nvSpPr>
          <p:cNvPr id="4" name="Rectangle 3">
            <a:extLst>
              <a:ext uri="{FF2B5EF4-FFF2-40B4-BE49-F238E27FC236}">
                <a16:creationId xmlns:a16="http://schemas.microsoft.com/office/drawing/2014/main" xmlns="" id="{F96E2B40-97A6-41E4-9E5E-524D8AA83783}"/>
              </a:ext>
            </a:extLst>
          </p:cNvPr>
          <p:cNvSpPr/>
          <p:nvPr/>
        </p:nvSpPr>
        <p:spPr>
          <a:xfrm>
            <a:off x="3207893" y="3018719"/>
            <a:ext cx="2308485" cy="71952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Registration</a:t>
            </a:r>
          </a:p>
        </p:txBody>
      </p:sp>
      <p:sp>
        <p:nvSpPr>
          <p:cNvPr id="5" name="Rectangle 4">
            <a:extLst>
              <a:ext uri="{FF2B5EF4-FFF2-40B4-BE49-F238E27FC236}">
                <a16:creationId xmlns:a16="http://schemas.microsoft.com/office/drawing/2014/main" xmlns="" id="{3F7EB9E6-F156-4EEA-A684-00C4A461272F}"/>
              </a:ext>
            </a:extLst>
          </p:cNvPr>
          <p:cNvSpPr/>
          <p:nvPr/>
        </p:nvSpPr>
        <p:spPr>
          <a:xfrm>
            <a:off x="6130975" y="3018721"/>
            <a:ext cx="2308485" cy="71952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Filtering</a:t>
            </a:r>
          </a:p>
        </p:txBody>
      </p:sp>
      <p:sp>
        <p:nvSpPr>
          <p:cNvPr id="6" name="Rectangle 5">
            <a:extLst>
              <a:ext uri="{FF2B5EF4-FFF2-40B4-BE49-F238E27FC236}">
                <a16:creationId xmlns:a16="http://schemas.microsoft.com/office/drawing/2014/main" xmlns="" id="{C0603CD2-0528-424A-B3B5-CADCB81C1CB8}"/>
              </a:ext>
            </a:extLst>
          </p:cNvPr>
          <p:cNvSpPr/>
          <p:nvPr/>
        </p:nvSpPr>
        <p:spPr>
          <a:xfrm>
            <a:off x="539646" y="4151880"/>
            <a:ext cx="1993692" cy="719528"/>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 Cloud n</a:t>
            </a:r>
          </a:p>
        </p:txBody>
      </p:sp>
      <p:sp>
        <p:nvSpPr>
          <p:cNvPr id="7" name="Rectangle 6">
            <a:extLst>
              <a:ext uri="{FF2B5EF4-FFF2-40B4-BE49-F238E27FC236}">
                <a16:creationId xmlns:a16="http://schemas.microsoft.com/office/drawing/2014/main" xmlns="" id="{3782AC67-3BF5-47C5-95E0-C4571FC5A7EE}"/>
              </a:ext>
            </a:extLst>
          </p:cNvPr>
          <p:cNvSpPr/>
          <p:nvPr/>
        </p:nvSpPr>
        <p:spPr>
          <a:xfrm>
            <a:off x="539646" y="3018722"/>
            <a:ext cx="1993692" cy="719528"/>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Point Cloud 2</a:t>
            </a:r>
          </a:p>
        </p:txBody>
      </p:sp>
      <p:sp>
        <p:nvSpPr>
          <p:cNvPr id="8" name="Rectangle 7">
            <a:extLst>
              <a:ext uri="{FF2B5EF4-FFF2-40B4-BE49-F238E27FC236}">
                <a16:creationId xmlns:a16="http://schemas.microsoft.com/office/drawing/2014/main" xmlns="" id="{52242062-43E9-4C44-A639-803E2BD28D8B}"/>
              </a:ext>
            </a:extLst>
          </p:cNvPr>
          <p:cNvSpPr/>
          <p:nvPr/>
        </p:nvSpPr>
        <p:spPr>
          <a:xfrm>
            <a:off x="9006589" y="3018720"/>
            <a:ext cx="2308485" cy="71952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Down sampling and Smoothing</a:t>
            </a:r>
          </a:p>
        </p:txBody>
      </p:sp>
      <p:sp>
        <p:nvSpPr>
          <p:cNvPr id="9" name="Rectangle 8">
            <a:extLst>
              <a:ext uri="{FF2B5EF4-FFF2-40B4-BE49-F238E27FC236}">
                <a16:creationId xmlns:a16="http://schemas.microsoft.com/office/drawing/2014/main" xmlns="" id="{301B8B57-86B1-4032-8C9D-8C3591A595B4}"/>
              </a:ext>
            </a:extLst>
          </p:cNvPr>
          <p:cNvSpPr/>
          <p:nvPr/>
        </p:nvSpPr>
        <p:spPr>
          <a:xfrm>
            <a:off x="9006590" y="4166475"/>
            <a:ext cx="2308485" cy="71952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Meshing</a:t>
            </a:r>
            <a:endParaRPr lang="en-US" dirty="0"/>
          </a:p>
        </p:txBody>
      </p:sp>
      <p:cxnSp>
        <p:nvCxnSpPr>
          <p:cNvPr id="11" name="Straight Arrow Connector 10">
            <a:extLst>
              <a:ext uri="{FF2B5EF4-FFF2-40B4-BE49-F238E27FC236}">
                <a16:creationId xmlns:a16="http://schemas.microsoft.com/office/drawing/2014/main" xmlns="" id="{0E7FF39B-F876-4096-B469-D6498F99F32B}"/>
              </a:ext>
            </a:extLst>
          </p:cNvPr>
          <p:cNvCxnSpPr>
            <a:stCxn id="7" idx="3"/>
          </p:cNvCxnSpPr>
          <p:nvPr/>
        </p:nvCxnSpPr>
        <p:spPr>
          <a:xfrm flipV="1">
            <a:off x="2533338" y="3378484"/>
            <a:ext cx="6445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E01C6806-7DA6-4197-9310-FE5DE9EDB9BF}"/>
              </a:ext>
            </a:extLst>
          </p:cNvPr>
          <p:cNvCxnSpPr>
            <a:stCxn id="4" idx="3"/>
            <a:endCxn id="5" idx="1"/>
          </p:cNvCxnSpPr>
          <p:nvPr/>
        </p:nvCxnSpPr>
        <p:spPr>
          <a:xfrm>
            <a:off x="5516378" y="3378484"/>
            <a:ext cx="61459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AAE9ABC1-9814-4B67-82B0-3B1E3A07B6C1}"/>
              </a:ext>
            </a:extLst>
          </p:cNvPr>
          <p:cNvCxnSpPr>
            <a:stCxn id="5" idx="3"/>
            <a:endCxn id="8" idx="1"/>
          </p:cNvCxnSpPr>
          <p:nvPr/>
        </p:nvCxnSpPr>
        <p:spPr>
          <a:xfrm flipV="1">
            <a:off x="8439460" y="3378485"/>
            <a:ext cx="56712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8559C9B7-CCF5-4E1F-A6AA-116299EE3069}"/>
              </a:ext>
            </a:extLst>
          </p:cNvPr>
          <p:cNvCxnSpPr>
            <a:stCxn id="8" idx="2"/>
            <a:endCxn id="9" idx="0"/>
          </p:cNvCxnSpPr>
          <p:nvPr/>
        </p:nvCxnSpPr>
        <p:spPr>
          <a:xfrm>
            <a:off x="10160832" y="3738249"/>
            <a:ext cx="1" cy="428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xmlns="" id="{CAD117ED-8DBF-4C0A-B880-2E0A4F39F191}"/>
              </a:ext>
            </a:extLst>
          </p:cNvPr>
          <p:cNvSpPr/>
          <p:nvPr/>
        </p:nvSpPr>
        <p:spPr>
          <a:xfrm>
            <a:off x="9006588" y="5314230"/>
            <a:ext cx="2308485" cy="719529"/>
          </a:xfrm>
          <a:prstGeom prst="rect">
            <a:avLst/>
          </a:prstGeom>
          <a:solidFill>
            <a:schemeClr val="bg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3D Model</a:t>
            </a:r>
          </a:p>
        </p:txBody>
      </p:sp>
      <p:cxnSp>
        <p:nvCxnSpPr>
          <p:cNvPr id="23" name="Straight Arrow Connector 22">
            <a:extLst>
              <a:ext uri="{FF2B5EF4-FFF2-40B4-BE49-F238E27FC236}">
                <a16:creationId xmlns:a16="http://schemas.microsoft.com/office/drawing/2014/main" xmlns="" id="{F7BFBA17-2A43-47A8-9293-4B75601C6C2A}"/>
              </a:ext>
            </a:extLst>
          </p:cNvPr>
          <p:cNvCxnSpPr>
            <a:stCxn id="9" idx="2"/>
            <a:endCxn id="21" idx="0"/>
          </p:cNvCxnSpPr>
          <p:nvPr/>
        </p:nvCxnSpPr>
        <p:spPr>
          <a:xfrm flipH="1">
            <a:off x="10160831" y="4886004"/>
            <a:ext cx="2" cy="428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633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Registration</a:t>
            </a:r>
            <a:endParaRPr lang="en-IN" b="1" dirty="0"/>
          </a:p>
        </p:txBody>
      </p:sp>
      <p:pic>
        <p:nvPicPr>
          <p:cNvPr id="2050" name="Picture 2" descr="C:\Users\Lenovo\Desktop\Point Cloud\Registration Image.PNG"/>
          <p:cNvPicPr>
            <a:picLocks noGrp="1" noChangeAspect="1" noChangeArrowheads="1"/>
          </p:cNvPicPr>
          <p:nvPr>
            <p:ph idx="1"/>
          </p:nvPr>
        </p:nvPicPr>
        <p:blipFill>
          <a:blip r:embed="rId3"/>
          <a:srcRect/>
          <a:stretch>
            <a:fillRect/>
          </a:stretch>
        </p:blipFill>
        <p:spPr bwMode="auto">
          <a:xfrm>
            <a:off x="3014635" y="1857366"/>
            <a:ext cx="6157941" cy="420871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Registration</a:t>
            </a:r>
            <a:r>
              <a:rPr lang="en-IN" dirty="0" smtClean="0"/>
              <a:t> </a:t>
            </a:r>
            <a:endParaRPr lang="en-IN" dirty="0"/>
          </a:p>
        </p:txBody>
      </p:sp>
      <p:sp>
        <p:nvSpPr>
          <p:cNvPr id="3" name="Content Placeholder 2"/>
          <p:cNvSpPr>
            <a:spLocks noGrp="1"/>
          </p:cNvSpPr>
          <p:nvPr>
            <p:ph idx="1"/>
          </p:nvPr>
        </p:nvSpPr>
        <p:spPr/>
        <p:txBody>
          <a:bodyPr/>
          <a:lstStyle/>
          <a:p>
            <a:pPr>
              <a:buFont typeface="Wingdings" pitchFamily="2" charset="2"/>
              <a:buChar char="v"/>
            </a:pPr>
            <a:r>
              <a:rPr lang="en-IN" dirty="0"/>
              <a:t> </a:t>
            </a:r>
            <a:r>
              <a:rPr lang="en-IN" dirty="0" smtClean="0"/>
              <a:t>The registration problem</a:t>
            </a:r>
          </a:p>
          <a:p>
            <a:pPr>
              <a:buNone/>
            </a:pPr>
            <a:endParaRPr lang="en-IN" dirty="0" smtClean="0"/>
          </a:p>
          <a:p>
            <a:pPr>
              <a:buFont typeface="Wingdings" pitchFamily="2" charset="2"/>
              <a:buChar char="Ø"/>
            </a:pPr>
            <a:r>
              <a:rPr lang="en-IN" dirty="0" smtClean="0"/>
              <a:t>FILTERING</a:t>
            </a:r>
          </a:p>
          <a:p>
            <a:pPr>
              <a:buFont typeface="Wingdings" pitchFamily="2" charset="2"/>
              <a:buChar char="Ø"/>
            </a:pPr>
            <a:r>
              <a:rPr lang="en-IN" dirty="0" smtClean="0"/>
              <a:t>DOWNSAMPLING</a:t>
            </a:r>
          </a:p>
          <a:p>
            <a:pPr>
              <a:buFont typeface="Wingdings" pitchFamily="2" charset="2"/>
              <a:buChar char="Ø"/>
            </a:pPr>
            <a:r>
              <a:rPr lang="en-IN" dirty="0"/>
              <a:t>SMOOTHING</a:t>
            </a:r>
            <a:endParaRPr lang="en-IN" dirty="0" smtClean="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Filtering</a:t>
            </a:r>
            <a:r>
              <a:rPr lang="en-IN" dirty="0" smtClean="0"/>
              <a:t> </a:t>
            </a:r>
            <a:endParaRPr lang="en-IN" dirty="0"/>
          </a:p>
        </p:txBody>
      </p:sp>
      <p:sp>
        <p:nvSpPr>
          <p:cNvPr id="3" name="Content Placeholder 2"/>
          <p:cNvSpPr>
            <a:spLocks noGrp="1"/>
          </p:cNvSpPr>
          <p:nvPr>
            <p:ph idx="1"/>
          </p:nvPr>
        </p:nvSpPr>
        <p:spPr/>
        <p:txBody>
          <a:bodyPr/>
          <a:lstStyle/>
          <a:p>
            <a:r>
              <a:rPr lang="en-IN" b="1" dirty="0"/>
              <a:t>Filtering</a:t>
            </a:r>
            <a:r>
              <a:rPr lang="en-IN" dirty="0"/>
              <a:t> is a technique for modifying or enhancing </a:t>
            </a:r>
            <a:r>
              <a:rPr lang="en-IN" dirty="0" smtClean="0"/>
              <a:t>an </a:t>
            </a:r>
            <a:r>
              <a:rPr lang="en-IN" b="1" dirty="0" smtClean="0"/>
              <a:t>image</a:t>
            </a:r>
            <a:r>
              <a:rPr lang="en-IN" dirty="0"/>
              <a:t>.</a:t>
            </a:r>
            <a:endParaRPr lang="en-IN" dirty="0" smtClean="0"/>
          </a:p>
          <a:p>
            <a:r>
              <a:rPr lang="en-IN" dirty="0" smtClean="0"/>
              <a:t>The main purpose of the filtering in 3D scanner project </a:t>
            </a:r>
            <a:r>
              <a:rPr lang="en-IN" dirty="0"/>
              <a:t>is to later them to retain only the points of the scanned body, removing all unwanted points from background and the outliers of the body.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t>DOWNSAMPLING</a:t>
            </a:r>
            <a:endParaRPr lang="en-IN" b="1" dirty="0"/>
          </a:p>
        </p:txBody>
      </p:sp>
      <p:sp>
        <p:nvSpPr>
          <p:cNvPr id="3" name="Content Placeholder 2"/>
          <p:cNvSpPr>
            <a:spLocks noGrp="1"/>
          </p:cNvSpPr>
          <p:nvPr>
            <p:ph idx="1"/>
          </p:nvPr>
        </p:nvSpPr>
        <p:spPr/>
        <p:txBody>
          <a:bodyPr/>
          <a:lstStyle/>
          <a:p>
            <a:r>
              <a:rPr lang="en-IN" dirty="0"/>
              <a:t>The data acquired by kinect is huge, if we were to perform a simple operation on every point of a cloud, n being the number of points. We noticed from the first time we worked with PCL, that even simple operations take much time. The solution we are working with is downsampling.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1359</Words>
  <Application>Microsoft Office PowerPoint</Application>
  <PresentationFormat>Custom</PresentationFormat>
  <Paragraphs>77</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GROUP MEMBER                                                                                                                     SUPERVISIOR Nitinkumar ANAGHAN                                                                                                                            Dr. Yohan FOUGEROLLE Akshaykumar DUDHAGARA                                                                                                                   Cansen JIANG Bhargav SHAH                                                                                                                                          David STRUBEL Flavien DAVID </vt:lpstr>
      <vt:lpstr>OVERVIEW</vt:lpstr>
      <vt:lpstr>Objective</vt:lpstr>
      <vt:lpstr>Software and Hardware </vt:lpstr>
      <vt:lpstr>Architecture of 3D Scanner</vt:lpstr>
      <vt:lpstr>Registration</vt:lpstr>
      <vt:lpstr>Registration </vt:lpstr>
      <vt:lpstr>Filtering </vt:lpstr>
      <vt:lpstr>DOWNSAMPLING</vt:lpstr>
      <vt:lpstr>SMOOTHING</vt:lpstr>
      <vt:lpstr>MESHING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MEMBER                                                                                                            SUPERVISIOR Nitinkumar ANAGHAN                                                                                                                 Dr. Yohan FOUGEROLLE Akshaykumar DUDHAGARA                                                                                                        Cansen JIANG Bhargav SHAH                                                                                                                               David STRUBEL Flavien DAVID</dc:title>
  <dc:creator>akshay dudhagara</dc:creator>
  <cp:lastModifiedBy>Lenovo</cp:lastModifiedBy>
  <cp:revision>15</cp:revision>
  <dcterms:created xsi:type="dcterms:W3CDTF">2018-01-10T03:02:26Z</dcterms:created>
  <dcterms:modified xsi:type="dcterms:W3CDTF">2018-01-10T19:08:17Z</dcterms:modified>
</cp:coreProperties>
</file>