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58" r:id="rId6"/>
    <p:sldId id="260" r:id="rId7"/>
    <p:sldId id="272" r:id="rId8"/>
    <p:sldId id="261" r:id="rId9"/>
    <p:sldId id="263" r:id="rId10"/>
    <p:sldId id="264" r:id="rId11"/>
    <p:sldId id="265" r:id="rId12"/>
    <p:sldId id="267" r:id="rId13"/>
    <p:sldId id="273" r:id="rId14"/>
    <p:sldId id="268" r:id="rId15"/>
    <p:sldId id="266"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1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9" d="100"/>
          <a:sy n="119" d="100"/>
        </p:scale>
        <p:origin x="-1404"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5ABB73F-90E2-4758-BA51-40BA9E6987D5}" type="datetimeFigureOut">
              <a:rPr lang="en-AU" smtClean="0"/>
              <a:t>20/02/2018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135163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ABB73F-90E2-4758-BA51-40BA9E6987D5}" type="datetimeFigureOut">
              <a:rPr lang="en-AU" smtClean="0"/>
              <a:t>20/02/2018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301506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ABB73F-90E2-4758-BA51-40BA9E6987D5}" type="datetimeFigureOut">
              <a:rPr lang="en-AU" smtClean="0"/>
              <a:t>20/02/2018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24681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ABB73F-90E2-4758-BA51-40BA9E6987D5}" type="datetimeFigureOut">
              <a:rPr lang="en-AU" smtClean="0"/>
              <a:t>20/02/2018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255698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BB73F-90E2-4758-BA51-40BA9E6987D5}" type="datetimeFigureOut">
              <a:rPr lang="en-AU" smtClean="0"/>
              <a:t>20/02/2018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4697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5ABB73F-90E2-4758-BA51-40BA9E6987D5}" type="datetimeFigureOut">
              <a:rPr lang="en-AU" smtClean="0"/>
              <a:t>20/02/2018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403897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5ABB73F-90E2-4758-BA51-40BA9E6987D5}" type="datetimeFigureOut">
              <a:rPr lang="en-AU" smtClean="0"/>
              <a:t>20/02/2018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224743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5ABB73F-90E2-4758-BA51-40BA9E6987D5}" type="datetimeFigureOut">
              <a:rPr lang="en-AU" smtClean="0"/>
              <a:t>20/02/2018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262292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BB73F-90E2-4758-BA51-40BA9E6987D5}" type="datetimeFigureOut">
              <a:rPr lang="en-AU" smtClean="0"/>
              <a:t>20/02/2018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262394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BB73F-90E2-4758-BA51-40BA9E6987D5}" type="datetimeFigureOut">
              <a:rPr lang="en-AU" smtClean="0"/>
              <a:t>20/02/2018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33418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BB73F-90E2-4758-BA51-40BA9E6987D5}" type="datetimeFigureOut">
              <a:rPr lang="en-AU" smtClean="0"/>
              <a:t>20/02/2018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341324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BB73F-90E2-4758-BA51-40BA9E6987D5}" type="datetimeFigureOut">
              <a:rPr lang="en-AU" smtClean="0"/>
              <a:t>20/02/2018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3A555-338E-40B1-B266-01E25C5FEB17}" type="slidenum">
              <a:rPr lang="en-AU" smtClean="0"/>
              <a:t>‹#›</a:t>
            </a:fld>
            <a:endParaRPr lang="en-AU"/>
          </a:p>
        </p:txBody>
      </p:sp>
    </p:spTree>
    <p:extLst>
      <p:ext uri="{BB962C8B-B14F-4D97-AF65-F5344CB8AC3E}">
        <p14:creationId xmlns:p14="http://schemas.microsoft.com/office/powerpoint/2010/main" val="3666894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drive/folders/1aagv9ObEUAqSC6XxKZIKhwJ2_wzOGFbj?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rive.google.com/drive/folders/1aagv9ObEUAqSC6XxKZIKhwJ2_wzOGFbj?usp=sharing"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lavio-au/Plugin_ALCC_VPSRG_Anus/tree/master/bin"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7"/>
            <a:ext cx="7772400" cy="1008112"/>
          </a:xfrm>
        </p:spPr>
        <p:txBody>
          <a:bodyPr/>
          <a:lstStyle/>
          <a:p>
            <a:r>
              <a:rPr lang="en-AU" dirty="0" smtClean="0"/>
              <a:t>VPSRG ANUS Data Collection</a:t>
            </a:r>
            <a:endParaRPr lang="en-AU" dirty="0"/>
          </a:p>
        </p:txBody>
      </p:sp>
      <p:sp>
        <p:nvSpPr>
          <p:cNvPr id="3" name="Subtitle 2"/>
          <p:cNvSpPr>
            <a:spLocks noGrp="1"/>
          </p:cNvSpPr>
          <p:nvPr>
            <p:ph type="subTitle" idx="1"/>
          </p:nvPr>
        </p:nvSpPr>
        <p:spPr>
          <a:xfrm>
            <a:off x="539552" y="1412776"/>
            <a:ext cx="8136904" cy="4896544"/>
          </a:xfrm>
        </p:spPr>
        <p:txBody>
          <a:bodyPr>
            <a:normAutofit fontScale="70000" lnSpcReduction="20000"/>
          </a:bodyPr>
          <a:lstStyle/>
          <a:p>
            <a:r>
              <a:rPr lang="en-AU" dirty="0" smtClean="0"/>
              <a:t>This script is designed to save everything into a folder it automagically creates on the local hard drive:</a:t>
            </a:r>
          </a:p>
          <a:p>
            <a:r>
              <a:rPr lang="en-AU" dirty="0" smtClean="0">
                <a:solidFill>
                  <a:srgbClr val="261CF6"/>
                </a:solidFill>
              </a:rPr>
              <a:t> </a:t>
            </a:r>
            <a:r>
              <a:rPr lang="en-US" dirty="0">
                <a:solidFill>
                  <a:srgbClr val="261CF6"/>
                </a:solidFill>
              </a:rPr>
              <a:t>C:\temp\[Hospital Id]\[Patient id]</a:t>
            </a:r>
          </a:p>
          <a:p>
            <a:endParaRPr lang="en-US" dirty="0" smtClean="0"/>
          </a:p>
          <a:p>
            <a:r>
              <a:rPr lang="en-US" dirty="0" smtClean="0"/>
              <a:t>Please zip this folder and upload it to the following Google drive folder:</a:t>
            </a:r>
          </a:p>
          <a:p>
            <a:r>
              <a:rPr lang="en-AU" u="sng" dirty="0">
                <a:hlinkClick r:id="rId2"/>
              </a:rPr>
              <a:t>https://drive.google.com/drive/folders/1aagv9ObEUAqSC6XxKZIKhwJ2_wzOGFbj?usp=sharing</a:t>
            </a:r>
            <a:endParaRPr lang="en-US" dirty="0" smtClean="0"/>
          </a:p>
          <a:p>
            <a:r>
              <a:rPr lang="en-US" sz="2000" i="1" dirty="0"/>
              <a:t>Those with </a:t>
            </a:r>
            <a:r>
              <a:rPr lang="en-US" sz="2000" i="1" dirty="0" smtClean="0"/>
              <a:t>a google </a:t>
            </a:r>
            <a:r>
              <a:rPr lang="en-US" sz="2000" i="1" dirty="0"/>
              <a:t>account can sign in </a:t>
            </a:r>
            <a:r>
              <a:rPr lang="en-US" sz="2000" i="1" dirty="0" smtClean="0"/>
              <a:t>to the google </a:t>
            </a:r>
            <a:r>
              <a:rPr lang="en-US" sz="2000" i="1" dirty="0"/>
              <a:t>drive and upload </a:t>
            </a:r>
            <a:r>
              <a:rPr lang="en-US" sz="2000" i="1" dirty="0" smtClean="0"/>
              <a:t>the zipped folder.</a:t>
            </a:r>
            <a:endParaRPr lang="en-US" sz="2000" i="1" dirty="0"/>
          </a:p>
          <a:p>
            <a:r>
              <a:rPr lang="en-US" sz="2000" i="1" dirty="0"/>
              <a:t>Those without a google account can sign-in using VPSRPG (password R....P... the thing we use for predicting DVHs</a:t>
            </a:r>
            <a:r>
              <a:rPr lang="en-US" sz="2000" i="1" dirty="0" smtClean="0"/>
              <a:t>)</a:t>
            </a:r>
          </a:p>
          <a:p>
            <a:r>
              <a:rPr lang="en-US" sz="2000" dirty="0"/>
              <a:t>Please, create a folder for your Hospital {Hospital Id] and put all your patients there.</a:t>
            </a:r>
            <a:endParaRPr lang="en-AU" sz="2000" dirty="0"/>
          </a:p>
          <a:p>
            <a:endParaRPr lang="en-US" sz="2000" i="1" dirty="0"/>
          </a:p>
          <a:p>
            <a:endParaRPr lang="en-US" dirty="0" smtClean="0"/>
          </a:p>
          <a:p>
            <a:endParaRPr lang="en-US" dirty="0"/>
          </a:p>
          <a:p>
            <a:r>
              <a:rPr lang="en-AU" dirty="0" smtClean="0"/>
              <a:t>You can also automatically import the data into the accompanying Excel spreadsheet for your own analysis (if you so wish)</a:t>
            </a:r>
          </a:p>
          <a:p>
            <a:endParaRPr lang="en-AU" dirty="0"/>
          </a:p>
        </p:txBody>
      </p:sp>
      <p:sp>
        <p:nvSpPr>
          <p:cNvPr id="4" name="AutoShape 2" descr="https://www.diabeticfootaustralia.org/wp-content/uploads/2016/02/barwonhealth.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7" name="Picture 3"/>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16416" y="149317"/>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11662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764704"/>
            <a:ext cx="8136904" cy="1152128"/>
          </a:xfrm>
        </p:spPr>
        <p:txBody>
          <a:bodyPr>
            <a:normAutofit/>
          </a:bodyPr>
          <a:lstStyle/>
          <a:p>
            <a:pPr algn="l"/>
            <a:r>
              <a:rPr lang="en-AU" sz="2000" dirty="0" smtClean="0"/>
              <a:t>Indicate Node Involvement? and click ‘Get’</a:t>
            </a:r>
            <a:endParaRPr lang="en-AU" sz="2000" dirty="0"/>
          </a:p>
        </p:txBody>
      </p:sp>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997" y="447675"/>
            <a:ext cx="3409950"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997" y="3573016"/>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Subtitle 2"/>
          <p:cNvSpPr txBox="1">
            <a:spLocks/>
          </p:cNvSpPr>
          <p:nvPr/>
        </p:nvSpPr>
        <p:spPr>
          <a:xfrm>
            <a:off x="539552" y="3717032"/>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 Inverse OAR Structures used </a:t>
            </a:r>
          </a:p>
          <a:p>
            <a:pPr algn="l"/>
            <a:r>
              <a:rPr lang="en-AU" sz="2000" dirty="0"/>
              <a:t>t</a:t>
            </a:r>
            <a:r>
              <a:rPr lang="en-AU" sz="2000" dirty="0" smtClean="0"/>
              <a:t>o create this plan and click ‘Ok’</a:t>
            </a:r>
            <a:endParaRPr lang="en-AU" sz="2000" dirty="0"/>
          </a:p>
        </p:txBody>
      </p:sp>
      <p:sp>
        <p:nvSpPr>
          <p:cNvPr id="16" name="Subtitle 2"/>
          <p:cNvSpPr txBox="1">
            <a:spLocks/>
          </p:cNvSpPr>
          <p:nvPr/>
        </p:nvSpPr>
        <p:spPr>
          <a:xfrm>
            <a:off x="539552" y="5301208"/>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 Manually Added Objectives</a:t>
            </a:r>
          </a:p>
          <a:p>
            <a:pPr algn="l"/>
            <a:r>
              <a:rPr lang="en-AU" sz="2000" dirty="0"/>
              <a:t>u</a:t>
            </a:r>
            <a:r>
              <a:rPr lang="en-AU" sz="2000" dirty="0" smtClean="0"/>
              <a:t>sed  to create this plan and click ‘Ok’</a:t>
            </a:r>
            <a:endParaRPr lang="en-AU" sz="2000" dirty="0"/>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785" y="5157192"/>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167682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692696"/>
            <a:ext cx="8136904" cy="1152128"/>
          </a:xfrm>
        </p:spPr>
        <p:txBody>
          <a:bodyPr>
            <a:normAutofit/>
          </a:bodyPr>
          <a:lstStyle/>
          <a:p>
            <a:pPr algn="l"/>
            <a:r>
              <a:rPr lang="en-AU" sz="2000" dirty="0" smtClean="0"/>
              <a:t>Enter the # of added hot /cold spot control</a:t>
            </a:r>
          </a:p>
          <a:p>
            <a:pPr algn="l"/>
            <a:r>
              <a:rPr lang="en-AU" sz="2000" dirty="0" smtClean="0"/>
              <a:t>structures used to create this plan </a:t>
            </a:r>
          </a:p>
          <a:p>
            <a:pPr algn="l"/>
            <a:r>
              <a:rPr lang="en-AU" sz="2000" dirty="0" smtClean="0"/>
              <a:t>and click ‘Ok’</a:t>
            </a:r>
            <a:endParaRPr lang="en-AU" sz="2000" dirty="0"/>
          </a:p>
        </p:txBody>
      </p:sp>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47675"/>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3" y="2235324"/>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Subtitle 2"/>
          <p:cNvSpPr txBox="1">
            <a:spLocks/>
          </p:cNvSpPr>
          <p:nvPr/>
        </p:nvSpPr>
        <p:spPr>
          <a:xfrm>
            <a:off x="539552" y="249289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the # of optimiser reruns used to </a:t>
            </a:r>
          </a:p>
          <a:p>
            <a:pPr algn="l"/>
            <a:r>
              <a:rPr lang="en-AU" sz="2000" dirty="0" smtClean="0"/>
              <a:t>create this plan and click ‘Ok’</a:t>
            </a:r>
            <a:endParaRPr lang="en-AU" sz="2000" dirty="0"/>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035524"/>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Subtitle 2"/>
          <p:cNvSpPr txBox="1">
            <a:spLocks/>
          </p:cNvSpPr>
          <p:nvPr/>
        </p:nvSpPr>
        <p:spPr>
          <a:xfrm>
            <a:off x="539552" y="429309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the RapidPlan model version used to</a:t>
            </a:r>
          </a:p>
          <a:p>
            <a:pPr algn="l"/>
            <a:r>
              <a:rPr lang="en-AU" sz="2000" dirty="0" smtClean="0"/>
              <a:t>create this plan and click ‘Ok’</a:t>
            </a:r>
          </a:p>
          <a:p>
            <a:pPr algn="l"/>
            <a:r>
              <a:rPr lang="en-AU" sz="2000" dirty="0" smtClean="0"/>
              <a:t>- Click cancel for non RapidPlan plans</a:t>
            </a:r>
            <a:endParaRPr lang="en-AU" sz="2000" dirty="0"/>
          </a:p>
        </p:txBody>
      </p:sp>
      <p:pic>
        <p:nvPicPr>
          <p:cNvPr id="9"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302236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3266" y="692696"/>
            <a:ext cx="8594526" cy="2664296"/>
          </a:xfrm>
        </p:spPr>
        <p:txBody>
          <a:bodyPr>
            <a:normAutofit/>
          </a:bodyPr>
          <a:lstStyle/>
          <a:p>
            <a:pPr algn="l"/>
            <a:r>
              <a:rPr lang="en-AU" sz="2000" dirty="0" smtClean="0"/>
              <a:t>The script will search for the desired structures first by code and then by name. If more than 1 structure found, the script will present a list for choosing from.</a:t>
            </a:r>
          </a:p>
          <a:p>
            <a:pPr algn="l"/>
            <a:r>
              <a:rPr lang="en-AU" sz="2000" dirty="0" smtClean="0"/>
              <a:t>If any structure found, the script will prompt for user to enter the name of the required structure:</a:t>
            </a:r>
            <a:r>
              <a:rPr lang="en-AU" sz="2000" dirty="0" smtClean="0"/>
              <a:t>  A list of structures containing the text (case insensitive) will be presented  to choose from.</a:t>
            </a:r>
          </a:p>
          <a:p>
            <a:pPr algn="l"/>
            <a:r>
              <a:rPr lang="en-AU" sz="2000" dirty="0" smtClean="0"/>
              <a:t>In case the structure is not present, leaving the text field empty and pressing [Ok], or pressing [Cancel] will skip this structure </a:t>
            </a:r>
            <a:r>
              <a:rPr lang="en-AU" sz="2000" dirty="0" smtClean="0"/>
              <a:t>(PTVs cannot be skipped).</a:t>
            </a:r>
            <a:endParaRPr lang="en-AU" sz="2000" dirty="0" smtClean="0"/>
          </a:p>
        </p:txBody>
      </p:sp>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9" name="Picture 3"/>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1552128"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12976"/>
            <a:ext cx="296498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5959" y="3212976"/>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979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3266" y="692696"/>
            <a:ext cx="5175051" cy="1470620"/>
          </a:xfrm>
        </p:spPr>
        <p:txBody>
          <a:bodyPr>
            <a:normAutofit/>
          </a:bodyPr>
          <a:lstStyle/>
          <a:p>
            <a:pPr algn="l"/>
            <a:r>
              <a:rPr lang="en-AU" sz="2000" dirty="0" smtClean="0"/>
              <a:t>If the PTVs do not have structure codes</a:t>
            </a:r>
          </a:p>
          <a:p>
            <a:pPr algn="l"/>
            <a:r>
              <a:rPr lang="en-AU" sz="2000" dirty="0" smtClean="0"/>
              <a:t>assigned </a:t>
            </a:r>
            <a:r>
              <a:rPr lang="en-AU" sz="2000" dirty="0" smtClean="0"/>
              <a:t>the script will not automatically </a:t>
            </a:r>
            <a:r>
              <a:rPr lang="en-AU" sz="2000" dirty="0" smtClean="0"/>
              <a:t>find it. </a:t>
            </a:r>
            <a:r>
              <a:rPr lang="en-AU" sz="2000" dirty="0" smtClean="0"/>
              <a:t>You will need to manually enter the name here</a:t>
            </a:r>
          </a:p>
        </p:txBody>
      </p:sp>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318" y="476672"/>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317" y="2163316"/>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Subtitle 2"/>
          <p:cNvSpPr txBox="1">
            <a:spLocks/>
          </p:cNvSpPr>
          <p:nvPr/>
        </p:nvSpPr>
        <p:spPr>
          <a:xfrm>
            <a:off x="467544" y="2348880"/>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Repeat for Low Risk PTV if required</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7843" y="3645024"/>
            <a:ext cx="340995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Subtitle 2"/>
          <p:cNvSpPr txBox="1">
            <a:spLocks/>
          </p:cNvSpPr>
          <p:nvPr/>
        </p:nvSpPr>
        <p:spPr>
          <a:xfrm>
            <a:off x="467544" y="393305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Confirm that all structures have been matched</a:t>
            </a:r>
          </a:p>
          <a:p>
            <a:pPr algn="l"/>
            <a:r>
              <a:rPr lang="en-AU" sz="2000" dirty="0" smtClean="0"/>
              <a:t>correctly and Click ‘OK’</a:t>
            </a:r>
          </a:p>
        </p:txBody>
      </p:sp>
      <p:pic>
        <p:nvPicPr>
          <p:cNvPr id="9"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1552128"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39662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222" t="12042" r="44592" b="58872"/>
          <a:stretch/>
        </p:blipFill>
        <p:spPr bwMode="auto">
          <a:xfrm>
            <a:off x="2339752" y="1759487"/>
            <a:ext cx="6120680" cy="2622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Zip the Export Folder</a:t>
            </a:r>
            <a:endParaRPr lang="en-AU" sz="2000" dirty="0"/>
          </a:p>
        </p:txBody>
      </p:sp>
      <p:sp>
        <p:nvSpPr>
          <p:cNvPr id="2" name="Subtitle 1"/>
          <p:cNvSpPr>
            <a:spLocks noGrp="1"/>
          </p:cNvSpPr>
          <p:nvPr>
            <p:ph type="subTitle" idx="1"/>
          </p:nvPr>
        </p:nvSpPr>
        <p:spPr>
          <a:xfrm>
            <a:off x="395536" y="692696"/>
            <a:ext cx="8496944" cy="2736304"/>
          </a:xfrm>
        </p:spPr>
        <p:txBody>
          <a:bodyPr>
            <a:normAutofit fontScale="47500" lnSpcReduction="20000"/>
          </a:bodyPr>
          <a:lstStyle/>
          <a:p>
            <a:r>
              <a:rPr lang="en-US" sz="6200" dirty="0"/>
              <a:t>Zip the patient folder that gets created at:</a:t>
            </a:r>
            <a:endParaRPr lang="en-AU" sz="6200" dirty="0"/>
          </a:p>
          <a:p>
            <a:r>
              <a:rPr lang="en-US" sz="6200" dirty="0" smtClean="0"/>
              <a:t>C</a:t>
            </a:r>
            <a:r>
              <a:rPr lang="en-US" sz="6200" dirty="0"/>
              <a:t>:\</a:t>
            </a:r>
            <a:r>
              <a:rPr lang="en-US" sz="6200" dirty="0" smtClean="0"/>
              <a:t>temp\[Hospital </a:t>
            </a:r>
            <a:r>
              <a:rPr lang="en-US" sz="6200" dirty="0"/>
              <a:t>Id]\[Patient id]</a:t>
            </a:r>
            <a:endParaRPr lang="en-AU" sz="6200" dirty="0"/>
          </a:p>
          <a:p>
            <a:endParaRPr lang="en-US" sz="6200" dirty="0" smtClean="0"/>
          </a:p>
          <a:p>
            <a:endParaRPr lang="en-US" sz="6200" dirty="0"/>
          </a:p>
          <a:p>
            <a:endParaRPr lang="en-US" sz="6200" dirty="0" smtClean="0"/>
          </a:p>
          <a:p>
            <a:r>
              <a:rPr lang="en-US" sz="6200" dirty="0"/>
              <a:t> </a:t>
            </a:r>
            <a:endParaRPr lang="en-AU" sz="6200" dirty="0"/>
          </a:p>
          <a:p>
            <a:endParaRPr lang="en-A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59487"/>
            <a:ext cx="2160240" cy="1396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5589165" y="3986958"/>
            <a:ext cx="1512168" cy="1811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6422" t="725" r="40631" b="71129"/>
          <a:stretch/>
        </p:blipFill>
        <p:spPr bwMode="auto">
          <a:xfrm>
            <a:off x="3275856" y="4941168"/>
            <a:ext cx="5658416" cy="1656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a:off x="4499992" y="4168132"/>
            <a:ext cx="1800200" cy="221319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88424" y="44624"/>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153130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Upload Zipped File to Google Drive</a:t>
            </a:r>
            <a:endParaRPr lang="en-AU" sz="2000" dirty="0"/>
          </a:p>
        </p:txBody>
      </p:sp>
      <p:sp>
        <p:nvSpPr>
          <p:cNvPr id="2" name="Subtitle 1"/>
          <p:cNvSpPr>
            <a:spLocks noGrp="1"/>
          </p:cNvSpPr>
          <p:nvPr>
            <p:ph type="subTitle" idx="1"/>
          </p:nvPr>
        </p:nvSpPr>
        <p:spPr>
          <a:xfrm>
            <a:off x="395536" y="692696"/>
            <a:ext cx="8496944" cy="5760640"/>
          </a:xfrm>
        </p:spPr>
        <p:txBody>
          <a:bodyPr>
            <a:normAutofit fontScale="40000" lnSpcReduction="20000"/>
          </a:bodyPr>
          <a:lstStyle/>
          <a:p>
            <a:r>
              <a:rPr lang="en-US" sz="6200" dirty="0" smtClean="0"/>
              <a:t>Upload the Zipped Folder here</a:t>
            </a:r>
            <a:r>
              <a:rPr lang="en-US" sz="6200" dirty="0"/>
              <a:t>:</a:t>
            </a:r>
            <a:endParaRPr lang="en-AU" sz="6200" dirty="0"/>
          </a:p>
          <a:p>
            <a:r>
              <a:rPr lang="en-AU" sz="4000" u="sng" dirty="0">
                <a:hlinkClick r:id="rId2"/>
              </a:rPr>
              <a:t>https://drive.google.com/drive/folders/1aagv9ObEUAqSC6XxKZIKhwJ2_wzOGFbj?usp=sharing</a:t>
            </a:r>
            <a:endParaRPr lang="en-US" sz="4000" dirty="0"/>
          </a:p>
          <a:p>
            <a:r>
              <a:rPr lang="en-US" sz="4400" i="1" dirty="0"/>
              <a:t>Those with a google account can sign into the google drive and upload the zipped folder.</a:t>
            </a:r>
          </a:p>
          <a:p>
            <a:r>
              <a:rPr lang="en-US" sz="4400" i="1" dirty="0"/>
              <a:t>Those without a google account can sign-in using VPSRPG </a:t>
            </a:r>
            <a:endParaRPr lang="en-US" sz="4400" i="1" dirty="0" smtClean="0"/>
          </a:p>
          <a:p>
            <a:r>
              <a:rPr lang="en-US" sz="4400" i="1" dirty="0" smtClean="0"/>
              <a:t>(</a:t>
            </a:r>
            <a:r>
              <a:rPr lang="en-US" sz="4400" i="1" dirty="0"/>
              <a:t>password R....P... the thing we use for predicting DVHs)</a:t>
            </a:r>
          </a:p>
          <a:p>
            <a:endParaRPr lang="en-AU" sz="4400" dirty="0" smtClean="0"/>
          </a:p>
          <a:p>
            <a:endParaRPr lang="en-AU" sz="4400" dirty="0"/>
          </a:p>
          <a:p>
            <a:r>
              <a:rPr lang="en-US" sz="4400" dirty="0"/>
              <a:t>Please, create a folder for your Hospital </a:t>
            </a:r>
            <a:r>
              <a:rPr lang="en-US" sz="4400" dirty="0" smtClean="0"/>
              <a:t>[Hospital </a:t>
            </a:r>
            <a:r>
              <a:rPr lang="en-US" sz="4400" dirty="0"/>
              <a:t>Id] and put all your patients there.</a:t>
            </a:r>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a:p>
          <a:p>
            <a:r>
              <a:rPr lang="en-US" sz="6200" dirty="0"/>
              <a:t> </a:t>
            </a:r>
            <a:endParaRPr lang="en-AU" sz="6200" dirty="0"/>
          </a:p>
          <a:p>
            <a:endParaRPr lang="en-AU" dirty="0"/>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967" t="30954" r="52569" b="23909"/>
          <a:stretch/>
        </p:blipFill>
        <p:spPr bwMode="auto">
          <a:xfrm>
            <a:off x="154918" y="3201167"/>
            <a:ext cx="4602013" cy="2388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8156" t="34985" b="5812"/>
          <a:stretch/>
        </p:blipFill>
        <p:spPr bwMode="auto">
          <a:xfrm>
            <a:off x="4756931" y="3212976"/>
            <a:ext cx="4270512"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88424" y="44624"/>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2108590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Import the data to the Spreadsheet</a:t>
            </a:r>
            <a:endParaRPr lang="en-AU" sz="2000" dirty="0"/>
          </a:p>
        </p:txBody>
      </p:sp>
      <p:sp>
        <p:nvSpPr>
          <p:cNvPr id="2" name="Subtitle 1"/>
          <p:cNvSpPr>
            <a:spLocks noGrp="1"/>
          </p:cNvSpPr>
          <p:nvPr>
            <p:ph type="subTitle" idx="1"/>
          </p:nvPr>
        </p:nvSpPr>
        <p:spPr>
          <a:xfrm>
            <a:off x="395536" y="692696"/>
            <a:ext cx="8496944" cy="5760640"/>
          </a:xfrm>
        </p:spPr>
        <p:txBody>
          <a:bodyPr>
            <a:normAutofit fontScale="55000" lnSpcReduction="20000"/>
          </a:bodyPr>
          <a:lstStyle/>
          <a:p>
            <a:r>
              <a:rPr lang="en-US" sz="6200" dirty="0" smtClean="0"/>
              <a:t>Open the VPSRG ANUS tracking sheet:</a:t>
            </a:r>
            <a:endParaRPr lang="en-AU" sz="6200" dirty="0"/>
          </a:p>
          <a:p>
            <a:endParaRPr lang="en-AU" sz="4400" dirty="0"/>
          </a:p>
          <a:p>
            <a:r>
              <a:rPr lang="en-AU" sz="4400" dirty="0" smtClean="0"/>
              <a:t>Select the row you want to populate with extracted data and run the macro, via the Developer Tab</a:t>
            </a:r>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a:p>
          <a:p>
            <a:r>
              <a:rPr lang="en-US" sz="6200" dirty="0"/>
              <a:t> </a:t>
            </a:r>
            <a:endParaRPr lang="en-AU" sz="6200" dirty="0"/>
          </a:p>
          <a:p>
            <a:endParaRPr lang="en-AU" dirty="0"/>
          </a:p>
        </p:txBody>
      </p:sp>
      <p:grpSp>
        <p:nvGrpSpPr>
          <p:cNvPr id="5" name="Group 4"/>
          <p:cNvGrpSpPr/>
          <p:nvPr/>
        </p:nvGrpSpPr>
        <p:grpSpPr>
          <a:xfrm>
            <a:off x="395536" y="2318126"/>
            <a:ext cx="5632453" cy="3271114"/>
            <a:chOff x="819038" y="2094237"/>
            <a:chExt cx="5632453" cy="3271114"/>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2211" b="53693"/>
            <a:stretch/>
          </p:blipFill>
          <p:spPr bwMode="auto">
            <a:xfrm>
              <a:off x="819038" y="2420888"/>
              <a:ext cx="5632453" cy="294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1047248" y="2716785"/>
              <a:ext cx="360040"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Down Arrow 3"/>
            <p:cNvSpPr/>
            <p:nvPr/>
          </p:nvSpPr>
          <p:spPr>
            <a:xfrm flipV="1">
              <a:off x="1144894" y="3186657"/>
              <a:ext cx="183660"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3937379" y="2572769"/>
              <a:ext cx="472249" cy="1550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Down Arrow 9"/>
            <p:cNvSpPr/>
            <p:nvPr/>
          </p:nvSpPr>
          <p:spPr>
            <a:xfrm rot="10800000" flipV="1">
              <a:off x="4110671" y="2094237"/>
              <a:ext cx="173295" cy="4578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388220"/>
            <a:ext cx="392430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88424" y="44624"/>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519179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Import the data to the Spreadsheet</a:t>
            </a:r>
            <a:endParaRPr lang="en-AU" sz="2000" dirty="0"/>
          </a:p>
        </p:txBody>
      </p:sp>
      <p:sp>
        <p:nvSpPr>
          <p:cNvPr id="2" name="Subtitle 1"/>
          <p:cNvSpPr>
            <a:spLocks noGrp="1"/>
          </p:cNvSpPr>
          <p:nvPr>
            <p:ph type="subTitle" idx="1"/>
          </p:nvPr>
        </p:nvSpPr>
        <p:spPr>
          <a:xfrm>
            <a:off x="395536" y="824616"/>
            <a:ext cx="8496944" cy="5628720"/>
          </a:xfrm>
        </p:spPr>
        <p:txBody>
          <a:bodyPr>
            <a:normAutofit fontScale="62500" lnSpcReduction="20000"/>
          </a:bodyPr>
          <a:lstStyle/>
          <a:p>
            <a:r>
              <a:rPr lang="en-AU" dirty="0" smtClean="0"/>
              <a:t>Next run the compare values Macro to colour code the data in the table</a:t>
            </a:r>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a:p>
          <a:p>
            <a:r>
              <a:rPr lang="en-US" sz="6200" dirty="0"/>
              <a:t> </a:t>
            </a:r>
            <a:endParaRPr lang="en-AU" sz="6200" dirty="0"/>
          </a:p>
          <a:p>
            <a:endParaRPr lang="en-AU"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124744"/>
            <a:ext cx="2664296" cy="2347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751" t="17538" r="46751" b="54066"/>
          <a:stretch/>
        </p:blipFill>
        <p:spPr bwMode="auto">
          <a:xfrm>
            <a:off x="1325582" y="3717032"/>
            <a:ext cx="6846818" cy="2873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88424" y="44624"/>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544313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Import the data to the Spreadsheet</a:t>
            </a:r>
            <a:endParaRPr lang="en-AU" sz="2000" dirty="0"/>
          </a:p>
        </p:txBody>
      </p:sp>
      <p:sp>
        <p:nvSpPr>
          <p:cNvPr id="2" name="Subtitle 1"/>
          <p:cNvSpPr>
            <a:spLocks noGrp="1"/>
          </p:cNvSpPr>
          <p:nvPr>
            <p:ph type="subTitle" idx="1"/>
          </p:nvPr>
        </p:nvSpPr>
        <p:spPr>
          <a:xfrm>
            <a:off x="395536" y="2852936"/>
            <a:ext cx="8496944" cy="3600400"/>
          </a:xfrm>
        </p:spPr>
        <p:txBody>
          <a:bodyPr>
            <a:normAutofit fontScale="32500" lnSpcReduction="20000"/>
          </a:bodyPr>
          <a:lstStyle/>
          <a:p>
            <a:r>
              <a:rPr lang="en-AU" sz="22200" dirty="0" smtClean="0"/>
              <a:t>The End</a:t>
            </a:r>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a:p>
          <a:p>
            <a:r>
              <a:rPr lang="en-US" sz="6200" dirty="0"/>
              <a:t> </a:t>
            </a:r>
            <a:endParaRPr lang="en-AU" sz="6200" dirty="0"/>
          </a:p>
          <a:p>
            <a:endParaRPr lang="en-AU" dirty="0"/>
          </a:p>
        </p:txBody>
      </p:sp>
      <p:pic>
        <p:nvPicPr>
          <p:cNvPr id="4" name="Picture 3"/>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88424" y="44624"/>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174516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8640"/>
            <a:ext cx="6404248" cy="360039"/>
          </a:xfrm>
        </p:spPr>
        <p:txBody>
          <a:bodyPr>
            <a:normAutofit fontScale="90000"/>
          </a:bodyPr>
          <a:lstStyle/>
          <a:p>
            <a:pPr algn="l"/>
            <a:r>
              <a:rPr lang="en-AU" sz="2000" dirty="0" smtClean="0"/>
              <a:t>Download files from Github.com</a:t>
            </a:r>
            <a:endParaRPr lang="en-AU" sz="2000" dirty="0"/>
          </a:p>
        </p:txBody>
      </p:sp>
      <p:sp>
        <p:nvSpPr>
          <p:cNvPr id="3" name="Subtitle 2"/>
          <p:cNvSpPr>
            <a:spLocks noGrp="1"/>
          </p:cNvSpPr>
          <p:nvPr>
            <p:ph type="subTitle" idx="1"/>
          </p:nvPr>
        </p:nvSpPr>
        <p:spPr>
          <a:xfrm>
            <a:off x="539552" y="692696"/>
            <a:ext cx="8136904" cy="1440160"/>
          </a:xfrm>
        </p:spPr>
        <p:txBody>
          <a:bodyPr>
            <a:normAutofit/>
          </a:bodyPr>
          <a:lstStyle/>
          <a:p>
            <a:pPr algn="l"/>
            <a:endParaRPr lang="en-AU" sz="2000" dirty="0" smtClean="0"/>
          </a:p>
          <a:p>
            <a:pPr algn="l"/>
            <a:r>
              <a:rPr lang="en-AU" sz="2000" dirty="0" smtClean="0"/>
              <a:t>Download the Eclipse data export script and excel spreadsheet from </a:t>
            </a:r>
            <a:r>
              <a:rPr lang="en-AU" sz="2000" dirty="0" err="1" smtClean="0"/>
              <a:t>github</a:t>
            </a:r>
            <a:endParaRPr lang="en-AU" sz="2000" dirty="0" smtClean="0"/>
          </a:p>
          <a:p>
            <a:pPr algn="l"/>
            <a:r>
              <a:rPr lang="en-AU" sz="2000" dirty="0" smtClean="0">
                <a:hlinkClick r:id="rId2"/>
              </a:rPr>
              <a:t>https</a:t>
            </a:r>
            <a:r>
              <a:rPr lang="en-AU" sz="2000" dirty="0">
                <a:hlinkClick r:id="rId2"/>
              </a:rPr>
              <a:t>://github.com/flavio-au/Plugin_ALCC_VPSRG_Anus/tree/master/bin</a:t>
            </a:r>
            <a:endParaRPr lang="en-AU" sz="2000" dirty="0"/>
          </a:p>
          <a:p>
            <a:pPr algn="l"/>
            <a:endParaRPr lang="en-AU" sz="20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544" t="8561" r="23113" b="42667"/>
          <a:stretch/>
        </p:blipFill>
        <p:spPr bwMode="auto">
          <a:xfrm>
            <a:off x="544602" y="2204864"/>
            <a:ext cx="7992888" cy="3942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544602" y="4509120"/>
            <a:ext cx="2947278" cy="648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ight Arrow 4"/>
          <p:cNvSpPr/>
          <p:nvPr/>
        </p:nvSpPr>
        <p:spPr>
          <a:xfrm flipH="1">
            <a:off x="3528092" y="4689140"/>
            <a:ext cx="360040" cy="252028"/>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16416" y="149317"/>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95739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8640"/>
            <a:ext cx="6404248" cy="360039"/>
          </a:xfrm>
        </p:spPr>
        <p:txBody>
          <a:bodyPr>
            <a:normAutofit fontScale="90000"/>
          </a:bodyPr>
          <a:lstStyle/>
          <a:p>
            <a:pPr algn="l"/>
            <a:r>
              <a:rPr lang="en-AU" sz="2000" dirty="0" smtClean="0"/>
              <a:t>Save Script in Correct Location</a:t>
            </a:r>
            <a:endParaRPr lang="en-AU" sz="2000" dirty="0"/>
          </a:p>
        </p:txBody>
      </p:sp>
      <p:sp>
        <p:nvSpPr>
          <p:cNvPr id="3" name="Subtitle 2"/>
          <p:cNvSpPr>
            <a:spLocks noGrp="1"/>
          </p:cNvSpPr>
          <p:nvPr>
            <p:ph type="subTitle" idx="1"/>
          </p:nvPr>
        </p:nvSpPr>
        <p:spPr>
          <a:xfrm>
            <a:off x="251520" y="620689"/>
            <a:ext cx="7626642" cy="1152128"/>
          </a:xfrm>
        </p:spPr>
        <p:txBody>
          <a:bodyPr>
            <a:normAutofit/>
          </a:bodyPr>
          <a:lstStyle/>
          <a:p>
            <a:pPr algn="l"/>
            <a:r>
              <a:rPr lang="en-AU" sz="2000" dirty="0" smtClean="0"/>
              <a:t>Copy and Paste the </a:t>
            </a:r>
            <a:r>
              <a:rPr lang="en-AU" sz="2000" dirty="0" err="1" smtClean="0"/>
              <a:t>Anus.esapi</a:t>
            </a:r>
            <a:r>
              <a:rPr lang="en-AU" sz="2000" dirty="0" smtClean="0"/>
              <a:t> </a:t>
            </a:r>
            <a:r>
              <a:rPr lang="en-AU" sz="2000" dirty="0" smtClean="0"/>
              <a:t>.</a:t>
            </a:r>
            <a:r>
              <a:rPr lang="en-AU" sz="2000" dirty="0" err="1" smtClean="0"/>
              <a:t>dll</a:t>
            </a:r>
            <a:r>
              <a:rPr lang="en-AU" sz="2000" dirty="0" smtClean="0"/>
              <a:t> script </a:t>
            </a:r>
            <a:r>
              <a:rPr lang="en-AU" sz="2000" dirty="0" smtClean="0"/>
              <a:t>into </a:t>
            </a:r>
            <a:r>
              <a:rPr lang="en-AU" sz="2000" dirty="0" smtClean="0"/>
              <a:t>a directory accessible from the Eclipse WS (can be a local dir.) </a:t>
            </a:r>
            <a:r>
              <a:rPr lang="en-AU" sz="2000" dirty="0" smtClean="0"/>
              <a:t>and copy the Excel spreadsheet to a convenient location.</a:t>
            </a:r>
            <a:endParaRPr lang="en-AU" sz="20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4513" b="77001"/>
          <a:stretch/>
        </p:blipFill>
        <p:spPr bwMode="auto">
          <a:xfrm>
            <a:off x="179512" y="1772817"/>
            <a:ext cx="2880319" cy="14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3150704"/>
            <a:ext cx="3752650" cy="3688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1420739" y="2077940"/>
            <a:ext cx="288032"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ounded Rectangle 10"/>
          <p:cNvSpPr/>
          <p:nvPr/>
        </p:nvSpPr>
        <p:spPr>
          <a:xfrm>
            <a:off x="1467109" y="2931206"/>
            <a:ext cx="1296144" cy="16822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ounded Rectangle 11"/>
          <p:cNvSpPr/>
          <p:nvPr/>
        </p:nvSpPr>
        <p:spPr>
          <a:xfrm>
            <a:off x="687684" y="5661248"/>
            <a:ext cx="1580060"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a:off x="1530571" y="2285418"/>
            <a:ext cx="0" cy="5760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29558" y="3140968"/>
            <a:ext cx="18912" cy="3014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6311" y="3138972"/>
            <a:ext cx="4470185" cy="3458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66088" r="71687" b="28415"/>
          <a:stretch/>
        </p:blipFill>
        <p:spPr bwMode="auto">
          <a:xfrm>
            <a:off x="4562947" y="4221088"/>
            <a:ext cx="1265630" cy="190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25902" y="4411211"/>
            <a:ext cx="1184569" cy="175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Arrow Connector 13"/>
          <p:cNvCxnSpPr/>
          <p:nvPr/>
        </p:nvCxnSpPr>
        <p:spPr>
          <a:xfrm flipV="1">
            <a:off x="2411760" y="4149080"/>
            <a:ext cx="3528392" cy="22322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971690" y="4015167"/>
            <a:ext cx="2992798" cy="2059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16416" y="149317"/>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315228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8640"/>
            <a:ext cx="6404248" cy="360039"/>
          </a:xfrm>
        </p:spPr>
        <p:txBody>
          <a:bodyPr>
            <a:normAutofit fontScale="90000"/>
          </a:bodyPr>
          <a:lstStyle/>
          <a:p>
            <a:pPr algn="l"/>
            <a:r>
              <a:rPr lang="en-AU" sz="2000" dirty="0" smtClean="0"/>
              <a:t>Some tips before you use the script</a:t>
            </a:r>
            <a:endParaRPr lang="en-AU" sz="2000" dirty="0"/>
          </a:p>
        </p:txBody>
      </p:sp>
      <p:sp>
        <p:nvSpPr>
          <p:cNvPr id="3" name="Subtitle 2"/>
          <p:cNvSpPr>
            <a:spLocks noGrp="1"/>
          </p:cNvSpPr>
          <p:nvPr>
            <p:ph type="subTitle" idx="1"/>
          </p:nvPr>
        </p:nvSpPr>
        <p:spPr>
          <a:xfrm>
            <a:off x="103040" y="764704"/>
            <a:ext cx="8856984" cy="6309320"/>
          </a:xfrm>
        </p:spPr>
        <p:txBody>
          <a:bodyPr>
            <a:normAutofit fontScale="77500" lnSpcReduction="20000"/>
          </a:bodyPr>
          <a:lstStyle/>
          <a:p>
            <a:pPr marL="342900" indent="-342900" algn="l">
              <a:buFont typeface="Wingdings" panose="05000000000000000000" pitchFamily="2" charset="2"/>
              <a:buChar char="ü"/>
            </a:pPr>
            <a:r>
              <a:rPr lang="en-AU" sz="2000" dirty="0"/>
              <a:t>Open the plan you wish to export for data collection</a:t>
            </a:r>
          </a:p>
          <a:p>
            <a:pPr marL="342900" indent="-342900" algn="l">
              <a:buFont typeface="Wingdings" panose="05000000000000000000" pitchFamily="2" charset="2"/>
              <a:buChar char="ü"/>
            </a:pPr>
            <a:r>
              <a:rPr lang="en-AU" sz="2000" dirty="0" smtClean="0"/>
              <a:t>Record </a:t>
            </a:r>
            <a:r>
              <a:rPr lang="en-AU" sz="2000" dirty="0"/>
              <a:t>the following information for each plan (if available) before running the script:</a:t>
            </a:r>
          </a:p>
          <a:p>
            <a:pPr algn="l"/>
            <a:r>
              <a:rPr lang="en-AU" sz="2000" dirty="0" smtClean="0"/>
              <a:t>(It </a:t>
            </a:r>
            <a:r>
              <a:rPr lang="en-AU" sz="2000" dirty="0"/>
              <a:t>may be helpful to type this into the Excel spreadsheet </a:t>
            </a:r>
            <a:r>
              <a:rPr lang="en-AU" sz="2000" dirty="0" smtClean="0"/>
              <a:t>first)</a:t>
            </a:r>
            <a:endParaRPr lang="en-AU" sz="2000" dirty="0"/>
          </a:p>
          <a:p>
            <a:pPr marL="800100" lvl="1" indent="-342900" algn="l">
              <a:buFont typeface="Arial" panose="020B0604020202020204" pitchFamily="34" charset="0"/>
              <a:buChar char="•"/>
            </a:pPr>
            <a:r>
              <a:rPr lang="en-AU" sz="1400" i="1" dirty="0" smtClean="0"/>
              <a:t>New (fake) ID  (optional),</a:t>
            </a:r>
          </a:p>
          <a:p>
            <a:pPr marL="800100" lvl="1" indent="-342900" algn="l">
              <a:buFont typeface="Arial" panose="020B0604020202020204" pitchFamily="34" charset="0"/>
              <a:buChar char="•"/>
            </a:pPr>
            <a:r>
              <a:rPr lang="en-AU" sz="1400" i="1" dirty="0"/>
              <a:t>Number of PTV Dose </a:t>
            </a:r>
            <a:r>
              <a:rPr lang="en-AU" sz="1400" i="1" dirty="0" smtClean="0"/>
              <a:t>Levels</a:t>
            </a:r>
            <a:endParaRPr lang="en-AU" sz="1400" i="1" dirty="0" smtClean="0"/>
          </a:p>
          <a:p>
            <a:pPr marL="800100" lvl="1" indent="-342900" algn="l">
              <a:buFont typeface="Arial" panose="020B0604020202020204" pitchFamily="34" charset="0"/>
              <a:buChar char="•"/>
            </a:pPr>
            <a:r>
              <a:rPr lang="en-AU" sz="1400" i="1" dirty="0" smtClean="0"/>
              <a:t>Intermediate Risk PTV </a:t>
            </a:r>
            <a:r>
              <a:rPr lang="en-AU" sz="1400" i="1" dirty="0" smtClean="0"/>
              <a:t>Dose,</a:t>
            </a:r>
            <a:endParaRPr lang="en-AU" sz="1400" i="1" dirty="0" smtClean="0"/>
          </a:p>
          <a:p>
            <a:pPr marL="800100" lvl="1" indent="-342900" algn="l">
              <a:buFont typeface="Arial" panose="020B0604020202020204" pitchFamily="34" charset="0"/>
              <a:buChar char="•"/>
            </a:pPr>
            <a:r>
              <a:rPr lang="en-AU" sz="1400" i="1" dirty="0" smtClean="0"/>
              <a:t>Low Risk PTV </a:t>
            </a:r>
            <a:r>
              <a:rPr lang="en-AU" sz="1400" i="1" dirty="0" smtClean="0"/>
              <a:t>Dose, </a:t>
            </a:r>
            <a:endParaRPr lang="en-AU" sz="1400" i="1" dirty="0" smtClean="0"/>
          </a:p>
          <a:p>
            <a:pPr marL="800100" lvl="1" indent="-342900" algn="l">
              <a:buFont typeface="Arial" panose="020B0604020202020204" pitchFamily="34" charset="0"/>
              <a:buChar char="•"/>
            </a:pPr>
            <a:r>
              <a:rPr lang="en-AU" sz="1400" i="1" dirty="0" smtClean="0"/>
              <a:t>Diagnosis (i.e. C21.1</a:t>
            </a:r>
            <a:r>
              <a:rPr lang="en-AU" sz="1400" i="1" dirty="0" smtClean="0"/>
              <a:t>),</a:t>
            </a:r>
            <a:endParaRPr lang="en-AU" sz="1400" i="1" dirty="0" smtClean="0"/>
          </a:p>
          <a:p>
            <a:pPr marL="800100" lvl="1" indent="-342900" algn="l">
              <a:buFont typeface="Arial" panose="020B0604020202020204" pitchFamily="34" charset="0"/>
              <a:buChar char="•"/>
            </a:pPr>
            <a:r>
              <a:rPr lang="en-AU" sz="1400" i="1" dirty="0" smtClean="0"/>
              <a:t>Staging (i.e. T2 N3 M0 ),</a:t>
            </a:r>
          </a:p>
          <a:p>
            <a:pPr marL="800100" lvl="1" indent="-342900" algn="l">
              <a:buFont typeface="Arial" panose="020B0604020202020204" pitchFamily="34" charset="0"/>
              <a:buChar char="•"/>
            </a:pPr>
            <a:r>
              <a:rPr lang="en-AU" sz="1400" i="1" dirty="0" smtClean="0"/>
              <a:t>If </a:t>
            </a:r>
            <a:r>
              <a:rPr lang="en-AU" sz="1400" b="1" i="1" dirty="0" smtClean="0"/>
              <a:t>Primary Site Only </a:t>
            </a:r>
            <a:r>
              <a:rPr lang="en-AU" sz="1400" i="1" dirty="0" smtClean="0"/>
              <a:t>or </a:t>
            </a:r>
            <a:r>
              <a:rPr lang="en-AU" sz="1400" b="1" i="1" dirty="0" smtClean="0"/>
              <a:t>Primary Site + Pelvic Nodes</a:t>
            </a:r>
            <a:r>
              <a:rPr lang="en-AU" sz="1400" i="1" dirty="0" smtClean="0"/>
              <a:t>?</a:t>
            </a:r>
          </a:p>
          <a:p>
            <a:pPr marL="800100" lvl="1" indent="-342900" algn="l">
              <a:buFont typeface="Arial" panose="020B0604020202020204" pitchFamily="34" charset="0"/>
              <a:buChar char="•"/>
            </a:pPr>
            <a:r>
              <a:rPr lang="en-AU" sz="1400" i="1" dirty="0" smtClean="0"/>
              <a:t>Number of inverse planning OARs created?</a:t>
            </a:r>
          </a:p>
          <a:p>
            <a:pPr marL="800100" lvl="1" indent="-342900" algn="l">
              <a:buFont typeface="Arial" panose="020B0604020202020204" pitchFamily="34" charset="0"/>
              <a:buChar char="•"/>
            </a:pPr>
            <a:r>
              <a:rPr lang="en-AU" sz="1400" i="1" dirty="0" smtClean="0"/>
              <a:t>Number of manually added optimiser objectives?</a:t>
            </a:r>
          </a:p>
          <a:p>
            <a:pPr marL="800100" lvl="1" indent="-342900" algn="l">
              <a:buFont typeface="Arial" panose="020B0604020202020204" pitchFamily="34" charset="0"/>
              <a:buChar char="•"/>
            </a:pPr>
            <a:r>
              <a:rPr lang="en-AU" sz="1400" i="1" dirty="0" smtClean="0"/>
              <a:t>Number of hot/cold spot control structures created?</a:t>
            </a:r>
          </a:p>
          <a:p>
            <a:pPr marL="800100" lvl="1" indent="-342900" algn="l">
              <a:buFont typeface="Arial" panose="020B0604020202020204" pitchFamily="34" charset="0"/>
              <a:buChar char="•"/>
            </a:pPr>
            <a:r>
              <a:rPr lang="en-AU" sz="1400" i="1" dirty="0" smtClean="0"/>
              <a:t>Number of optimiser reruns ? (not including 1</a:t>
            </a:r>
            <a:r>
              <a:rPr lang="en-AU" sz="1400" i="1" baseline="30000" dirty="0" smtClean="0"/>
              <a:t>st</a:t>
            </a:r>
            <a:r>
              <a:rPr lang="en-AU" sz="1400" i="1" dirty="0" smtClean="0"/>
              <a:t> intermediate rerun)</a:t>
            </a:r>
          </a:p>
          <a:p>
            <a:pPr marL="800100" lvl="1" indent="-342900" algn="l">
              <a:buFont typeface="Arial" panose="020B0604020202020204" pitchFamily="34" charset="0"/>
              <a:buChar char="•"/>
            </a:pPr>
            <a:r>
              <a:rPr lang="en-AU" sz="1400" i="1" dirty="0" smtClean="0"/>
              <a:t>RapidPlan model version if applicable (i.e. 1.2V)</a:t>
            </a:r>
          </a:p>
          <a:p>
            <a:pPr marL="342900" indent="-342900" algn="l">
              <a:buFont typeface="Wingdings" panose="05000000000000000000" pitchFamily="2" charset="2"/>
              <a:buChar char="ü"/>
            </a:pPr>
            <a:r>
              <a:rPr lang="en-US" sz="2000" dirty="0" smtClean="0"/>
              <a:t>The </a:t>
            </a:r>
            <a:r>
              <a:rPr lang="en-US" sz="2000" dirty="0"/>
              <a:t>script is not fully user fault prof. If you choose something wrong, there is not “back” button.</a:t>
            </a:r>
          </a:p>
          <a:p>
            <a:pPr marL="800100" lvl="1" indent="-342900" algn="l">
              <a:buFont typeface="Arial" panose="020B0604020202020204" pitchFamily="34" charset="0"/>
              <a:buChar char="•"/>
            </a:pPr>
            <a:r>
              <a:rPr lang="en-US" sz="1600" dirty="0" smtClean="0"/>
              <a:t>If </a:t>
            </a:r>
            <a:r>
              <a:rPr lang="en-US" sz="1600" dirty="0"/>
              <a:t>you choose 3 PTVs, then you have to select 3 PTV structures (auto or manually), the “cancel” button does not apply for PTVs.</a:t>
            </a:r>
          </a:p>
          <a:p>
            <a:pPr marL="800100" lvl="1" indent="-342900" algn="l">
              <a:buFont typeface="Arial" panose="020B0604020202020204" pitchFamily="34" charset="0"/>
              <a:buChar char="•"/>
            </a:pPr>
            <a:r>
              <a:rPr lang="en-US" sz="1600" dirty="0" smtClean="0"/>
              <a:t>For </a:t>
            </a:r>
            <a:r>
              <a:rPr lang="en-US" sz="1600" dirty="0"/>
              <a:t>other structures, if you cancel (or hit Ok with empty string) when prompted for structure name, then no structure is chosen. </a:t>
            </a:r>
          </a:p>
          <a:p>
            <a:pPr marL="800100" lvl="1" indent="-342900" algn="l">
              <a:buFont typeface="Arial" panose="020B0604020202020204" pitchFamily="34" charset="0"/>
              <a:buChar char="•"/>
            </a:pPr>
            <a:r>
              <a:rPr lang="en-US" sz="1600" dirty="0"/>
              <a:t>If you do not remember the exact name, just type any (some) letters of the name (case insensitive) and a list of structures containing the typed string will be presented to choose from, at this stage, no cancel is available!</a:t>
            </a:r>
          </a:p>
          <a:p>
            <a:pPr marL="800100" lvl="1" indent="-342900" algn="l">
              <a:buFont typeface="Arial" panose="020B0604020202020204" pitchFamily="34" charset="0"/>
              <a:buChar char="•"/>
            </a:pPr>
            <a:r>
              <a:rPr lang="en-US" sz="1600" dirty="0"/>
              <a:t>If the final list of structures selected are not as desired, you have to start all over again. </a:t>
            </a:r>
          </a:p>
          <a:p>
            <a:pPr marL="800100" lvl="1" indent="-342900" algn="l">
              <a:buFont typeface="Arial" panose="020B0604020202020204" pitchFamily="34" charset="0"/>
              <a:buChar char="•"/>
            </a:pPr>
            <a:r>
              <a:rPr lang="en-US" sz="1600" dirty="0" smtClean="0"/>
              <a:t>The </a:t>
            </a:r>
            <a:r>
              <a:rPr lang="en-US" sz="1600" dirty="0"/>
              <a:t>script </a:t>
            </a:r>
            <a:r>
              <a:rPr lang="en-US" sz="1600" dirty="0" smtClean="0"/>
              <a:t>produces </a:t>
            </a:r>
            <a:r>
              <a:rPr lang="en-US" sz="1600" dirty="0"/>
              <a:t>3 files on the C:\temp\[Hospital Id]\[Patient Id]:</a:t>
            </a:r>
          </a:p>
          <a:p>
            <a:pPr marL="1257300" lvl="2" indent="-342900" algn="l">
              <a:buFont typeface="Arial" panose="020B0604020202020204" pitchFamily="34" charset="0"/>
              <a:buChar char="•"/>
            </a:pPr>
            <a:r>
              <a:rPr lang="en-US" sz="1600" dirty="0"/>
              <a:t>A “csv” file (for importing into the workbook) with following name:[Hospital Id]_[Patient Id]_[Plan Id].csv</a:t>
            </a:r>
          </a:p>
          <a:p>
            <a:pPr marL="1257300" lvl="2" indent="-342900" algn="l">
              <a:buFont typeface="Arial" panose="020B0604020202020204" pitchFamily="34" charset="0"/>
              <a:buChar char="•"/>
            </a:pPr>
            <a:r>
              <a:rPr lang="en-US" sz="1600" dirty="0" smtClean="0"/>
              <a:t>An </a:t>
            </a:r>
            <a:r>
              <a:rPr lang="en-US" sz="1600" dirty="0"/>
              <a:t>“xml” file with the </a:t>
            </a:r>
            <a:r>
              <a:rPr lang="en-US" sz="1600" dirty="0" err="1"/>
              <a:t>dvh</a:t>
            </a:r>
            <a:r>
              <a:rPr lang="en-US" sz="1600" dirty="0"/>
              <a:t> data with the following name</a:t>
            </a:r>
            <a:r>
              <a:rPr lang="en-US" sz="1600" dirty="0" smtClean="0"/>
              <a:t>: [</a:t>
            </a:r>
            <a:r>
              <a:rPr lang="en-US" sz="1600" dirty="0"/>
              <a:t>Hospital Id]_[Patient Id]_[Plan Id].</a:t>
            </a:r>
            <a:r>
              <a:rPr lang="en-US" sz="1600" dirty="0" smtClean="0"/>
              <a:t>xml</a:t>
            </a:r>
          </a:p>
          <a:p>
            <a:pPr marL="1257300" lvl="2" indent="-342900" algn="l">
              <a:buFont typeface="Arial" panose="020B0604020202020204" pitchFamily="34" charset="0"/>
              <a:buChar char="•"/>
            </a:pPr>
            <a:r>
              <a:rPr lang="en-US" sz="1600" dirty="0" smtClean="0"/>
              <a:t>And </a:t>
            </a:r>
            <a:r>
              <a:rPr lang="en-US" sz="1600" dirty="0"/>
              <a:t>a “txt” file with the list of selected </a:t>
            </a:r>
            <a:r>
              <a:rPr lang="en-US" sz="1600" dirty="0" smtClean="0"/>
              <a:t>structures, </a:t>
            </a:r>
            <a:r>
              <a:rPr lang="en-US" sz="1600" dirty="0"/>
              <a:t>with the following </a:t>
            </a:r>
            <a:r>
              <a:rPr lang="en-US" sz="1600" dirty="0" smtClean="0"/>
              <a:t>name</a:t>
            </a:r>
            <a:r>
              <a:rPr lang="en-US" sz="1600" dirty="0" smtClean="0"/>
              <a:t>: </a:t>
            </a:r>
            <a:r>
              <a:rPr lang="en-US" sz="1600" dirty="0" err="1" smtClean="0"/>
              <a:t>SelectedStructures</a:t>
            </a:r>
            <a:r>
              <a:rPr lang="en-US" sz="1600" dirty="0"/>
              <a:t>_[Hospital Id]_[Patient Id]_[Plan Id].txt  (for QA)</a:t>
            </a:r>
          </a:p>
          <a:p>
            <a:pPr marL="800100" lvl="1" indent="-342900" algn="l">
              <a:buFont typeface="Arial" panose="020B0604020202020204" pitchFamily="34" charset="0"/>
              <a:buChar char="•"/>
            </a:pPr>
            <a:r>
              <a:rPr lang="en-US" sz="1600" dirty="0" smtClean="0"/>
              <a:t>The </a:t>
            </a:r>
            <a:r>
              <a:rPr lang="en-US" sz="1600" dirty="0"/>
              <a:t>script will override the already produced files if run again on the same plan.</a:t>
            </a:r>
          </a:p>
          <a:p>
            <a:pPr marL="342900" indent="-342900" algn="l">
              <a:buFont typeface="Wingdings" panose="05000000000000000000" pitchFamily="2" charset="2"/>
              <a:buChar char="ü"/>
            </a:pPr>
            <a:r>
              <a:rPr lang="en-US" sz="2000" dirty="0" smtClean="0"/>
              <a:t>Please send Flavio or Phil </a:t>
            </a:r>
            <a:r>
              <a:rPr lang="en-US" sz="2000" dirty="0"/>
              <a:t>an e-mail </a:t>
            </a:r>
            <a:r>
              <a:rPr lang="en-US" sz="2000" dirty="0" smtClean="0"/>
              <a:t>signaling that </a:t>
            </a:r>
            <a:r>
              <a:rPr lang="en-US" sz="2000" dirty="0"/>
              <a:t>files have been uploaded </a:t>
            </a:r>
            <a:r>
              <a:rPr lang="en-US" sz="2000" dirty="0" smtClean="0"/>
              <a:t>( there is limited </a:t>
            </a:r>
            <a:r>
              <a:rPr lang="en-US" sz="2000" dirty="0"/>
              <a:t>capacity on free google drive)</a:t>
            </a:r>
          </a:p>
          <a:p>
            <a:pPr marL="342900" indent="-342900" algn="l">
              <a:buFont typeface="Arial" panose="020B0604020202020204" pitchFamily="34" charset="0"/>
              <a:buChar char="•"/>
            </a:pPr>
            <a:endParaRPr lang="en-AU" sz="2000" dirty="0" smtClean="0"/>
          </a:p>
          <a:p>
            <a:pPr algn="l"/>
            <a:endParaRPr lang="en-AU" sz="2000" dirty="0" smtClean="0"/>
          </a:p>
          <a:p>
            <a:pPr marL="342900" indent="-342900" algn="l">
              <a:buFont typeface="Arial" panose="020B0604020202020204" pitchFamily="34" charset="0"/>
              <a:buChar char="•"/>
            </a:pPr>
            <a:endParaRPr lang="en-AU" sz="2000" dirty="0" smtClean="0"/>
          </a:p>
          <a:p>
            <a:pPr marL="342900" indent="-342900" algn="l">
              <a:buFont typeface="Arial" panose="020B0604020202020204" pitchFamily="34" charset="0"/>
              <a:buChar char="•"/>
            </a:pPr>
            <a:endParaRPr lang="en-AU" sz="2000" dirty="0" smtClean="0"/>
          </a:p>
          <a:p>
            <a:pPr marL="342900" indent="-342900" algn="l">
              <a:buFont typeface="Arial" panose="020B0604020202020204" pitchFamily="34" charset="0"/>
              <a:buChar char="•"/>
            </a:pPr>
            <a:endParaRPr lang="en-AU" sz="2000" dirty="0" smtClean="0"/>
          </a:p>
          <a:p>
            <a:pPr algn="l"/>
            <a:endParaRPr lang="en-AU" sz="2000" dirty="0"/>
          </a:p>
        </p:txBody>
      </p:sp>
      <p:pic>
        <p:nvPicPr>
          <p:cNvPr id="4" name="Picture 3"/>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16416" y="149317"/>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85796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sp>
        <p:nvSpPr>
          <p:cNvPr id="3" name="Subtitle 2"/>
          <p:cNvSpPr>
            <a:spLocks noGrp="1"/>
          </p:cNvSpPr>
          <p:nvPr>
            <p:ph type="subTitle" idx="1"/>
          </p:nvPr>
        </p:nvSpPr>
        <p:spPr>
          <a:xfrm>
            <a:off x="539552" y="692696"/>
            <a:ext cx="8136904" cy="1152128"/>
          </a:xfrm>
        </p:spPr>
        <p:txBody>
          <a:bodyPr>
            <a:normAutofit/>
          </a:bodyPr>
          <a:lstStyle/>
          <a:p>
            <a:pPr algn="l"/>
            <a:r>
              <a:rPr lang="en-AU" sz="2000" dirty="0" smtClean="0"/>
              <a:t>Run the </a:t>
            </a:r>
            <a:r>
              <a:rPr lang="en-AU" sz="2000" dirty="0" smtClean="0"/>
              <a:t>Anus.esapi.dll </a:t>
            </a:r>
            <a:r>
              <a:rPr lang="en-AU" sz="2000" dirty="0" smtClean="0"/>
              <a:t>script</a:t>
            </a:r>
            <a:endParaRPr lang="en-AU" sz="20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4513" b="77001"/>
          <a:stretch/>
        </p:blipFill>
        <p:spPr bwMode="auto">
          <a:xfrm>
            <a:off x="611561" y="1772817"/>
            <a:ext cx="2880319" cy="14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150704"/>
            <a:ext cx="3752650" cy="3688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1852788" y="2077940"/>
            <a:ext cx="288032"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ounded Rectangle 10"/>
          <p:cNvSpPr/>
          <p:nvPr/>
        </p:nvSpPr>
        <p:spPr>
          <a:xfrm>
            <a:off x="1899158" y="2931206"/>
            <a:ext cx="1296144" cy="16822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ounded Rectangle 11"/>
          <p:cNvSpPr/>
          <p:nvPr/>
        </p:nvSpPr>
        <p:spPr>
          <a:xfrm>
            <a:off x="2919932" y="6473697"/>
            <a:ext cx="877071" cy="2676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a:off x="1962620" y="2285418"/>
            <a:ext cx="0" cy="5760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059832" y="3317481"/>
            <a:ext cx="18912" cy="3014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16416" y="149317"/>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75497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836712"/>
            <a:ext cx="8136904" cy="1728192"/>
          </a:xfrm>
        </p:spPr>
        <p:txBody>
          <a:bodyPr>
            <a:normAutofit fontScale="62500" lnSpcReduction="20000"/>
          </a:bodyPr>
          <a:lstStyle/>
          <a:p>
            <a:pPr algn="l"/>
            <a:r>
              <a:rPr lang="en-AU" sz="2000" dirty="0" smtClean="0"/>
              <a:t>The data collection if fully anonymized: not any patient personal data is recorded. However, due to the very specificity of the collected data, as DVH data from several structures, anyone with access to the database where the original data is stored can easily find the identity of the patient to which the data belongs. If the primary record ID (UR) used does not contains personal data, hiding the primary record ID is not necessary.</a:t>
            </a:r>
          </a:p>
          <a:p>
            <a:pPr algn="l"/>
            <a:endParaRPr lang="en-AU" sz="2000" dirty="0" smtClean="0"/>
          </a:p>
          <a:p>
            <a:pPr algn="l"/>
            <a:r>
              <a:rPr lang="en-AU" sz="2000" dirty="0" smtClean="0"/>
              <a:t>If you wand to hide the original record ID, just type the new ID you want to replace the original one when prompted. </a:t>
            </a:r>
          </a:p>
          <a:p>
            <a:pPr algn="l"/>
            <a:endParaRPr lang="en-AU" sz="2000" dirty="0"/>
          </a:p>
          <a:p>
            <a:pPr algn="l"/>
            <a:r>
              <a:rPr lang="en-AU" sz="2000" b="1" dirty="0" smtClean="0"/>
              <a:t>Please note that if you leave the text field empty and hit [Ok] or if you hit [Cancel] or close the dialog window (clicking [x]), the original record ID will be used.</a:t>
            </a:r>
            <a:endParaRPr lang="en-AU" sz="2000" b="1" dirty="0"/>
          </a:p>
        </p:txBody>
      </p:sp>
      <p:sp>
        <p:nvSpPr>
          <p:cNvPr id="17"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7" name="Picture 3"/>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996952"/>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27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692696"/>
            <a:ext cx="8136904" cy="1152128"/>
          </a:xfrm>
        </p:spPr>
        <p:txBody>
          <a:bodyPr>
            <a:normAutofit/>
          </a:bodyPr>
          <a:lstStyle/>
          <a:p>
            <a:pPr algn="l"/>
            <a:r>
              <a:rPr lang="en-AU" sz="2000" dirty="0" smtClean="0"/>
              <a:t>Select the correct Course ID and click ‘Get’</a:t>
            </a:r>
            <a:endParaRPr lang="en-AU" sz="2000" dirty="0"/>
          </a:p>
        </p:txBody>
      </p:sp>
      <p:sp>
        <p:nvSpPr>
          <p:cNvPr id="13" name="Subtitle 2"/>
          <p:cNvSpPr txBox="1">
            <a:spLocks/>
          </p:cNvSpPr>
          <p:nvPr/>
        </p:nvSpPr>
        <p:spPr>
          <a:xfrm>
            <a:off x="539552" y="357301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Select the correct Plan ID and click ‘Get’</a:t>
            </a:r>
            <a:endParaRPr lang="en-AU" sz="2000" dirty="0"/>
          </a:p>
        </p:txBody>
      </p:sp>
      <p:sp>
        <p:nvSpPr>
          <p:cNvPr id="17"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173" y="566266"/>
            <a:ext cx="34099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021" y="3501008"/>
            <a:ext cx="34099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396096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692696"/>
            <a:ext cx="8136904" cy="1152128"/>
          </a:xfrm>
        </p:spPr>
        <p:txBody>
          <a:bodyPr>
            <a:normAutofit/>
          </a:bodyPr>
          <a:lstStyle/>
          <a:p>
            <a:pPr algn="l"/>
            <a:r>
              <a:rPr lang="en-AU" sz="2000" dirty="0" smtClean="0"/>
              <a:t>Choose Plan Type and click ‘Get’</a:t>
            </a:r>
            <a:endParaRPr lang="en-AU" sz="2000" dirty="0"/>
          </a:p>
        </p:txBody>
      </p:sp>
      <p:sp>
        <p:nvSpPr>
          <p:cNvPr id="13" name="Subtitle 2"/>
          <p:cNvSpPr txBox="1">
            <a:spLocks/>
          </p:cNvSpPr>
          <p:nvPr/>
        </p:nvSpPr>
        <p:spPr>
          <a:xfrm>
            <a:off x="539552" y="357301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Select the # PTV Dose Levels and click ‘Get’</a:t>
            </a:r>
            <a:endParaRPr lang="en-AU" sz="2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506" y="3356992"/>
            <a:ext cx="340995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506" y="260648"/>
            <a:ext cx="3409950"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41820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548680"/>
            <a:ext cx="8136904" cy="1152128"/>
          </a:xfrm>
        </p:spPr>
        <p:txBody>
          <a:bodyPr>
            <a:normAutofit/>
          </a:bodyPr>
          <a:lstStyle/>
          <a:p>
            <a:pPr algn="l"/>
            <a:r>
              <a:rPr lang="en-AU" sz="2000" dirty="0" smtClean="0"/>
              <a:t>Enter Intermediate PTV Value and click ‘OK’</a:t>
            </a:r>
            <a:endParaRPr lang="en-AU" sz="2000" dirty="0"/>
          </a:p>
        </p:txBody>
      </p:sp>
      <p:sp>
        <p:nvSpPr>
          <p:cNvPr id="8" name="Subtitle 2"/>
          <p:cNvSpPr txBox="1">
            <a:spLocks/>
          </p:cNvSpPr>
          <p:nvPr/>
        </p:nvSpPr>
        <p:spPr>
          <a:xfrm>
            <a:off x="539552" y="213285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Low Risk PTV Value and click ‘OK’</a:t>
            </a:r>
            <a:endParaRPr lang="en-AU" sz="2000"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997" y="3501008"/>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Subtitle 2"/>
          <p:cNvSpPr txBox="1">
            <a:spLocks/>
          </p:cNvSpPr>
          <p:nvPr/>
        </p:nvSpPr>
        <p:spPr>
          <a:xfrm>
            <a:off x="539552" y="3717032"/>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Diagnosis and click ‘OK’</a:t>
            </a:r>
            <a:endParaRPr lang="en-AU" sz="2000" dirty="0"/>
          </a:p>
        </p:txBody>
      </p:sp>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sp>
        <p:nvSpPr>
          <p:cNvPr id="15" name="Subtitle 2"/>
          <p:cNvSpPr txBox="1">
            <a:spLocks/>
          </p:cNvSpPr>
          <p:nvPr/>
        </p:nvSpPr>
        <p:spPr>
          <a:xfrm>
            <a:off x="539552" y="5301208"/>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Staging and click ‘OK’</a:t>
            </a:r>
            <a:endParaRPr lang="en-AU" sz="2000"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997" y="5115644"/>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997" y="332656"/>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0996" y="1920133"/>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6"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188469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1400</Words>
  <Application>Microsoft Office PowerPoint</Application>
  <PresentationFormat>On-screen Show (4:3)</PresentationFormat>
  <Paragraphs>179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VPSRG ANUS Data Collection</vt:lpstr>
      <vt:lpstr>Download files from Github.com</vt:lpstr>
      <vt:lpstr>Save Script in Correct Location</vt:lpstr>
      <vt:lpstr>Some tips before you use the script</vt:lpstr>
      <vt:lpstr>Run the Script</vt:lpstr>
      <vt:lpstr>Run the Script</vt:lpstr>
      <vt:lpstr>Run the Script</vt:lpstr>
      <vt:lpstr>Run the Script</vt:lpstr>
      <vt:lpstr>Run the Script</vt:lpstr>
      <vt:lpstr>Run the Script</vt:lpstr>
      <vt:lpstr>Run the Script</vt:lpstr>
      <vt:lpstr>Run the Script</vt:lpstr>
      <vt:lpstr>Run the Script</vt:lpstr>
      <vt:lpstr>Zip the Export Folder</vt:lpstr>
      <vt:lpstr>Upload Zipped File to Google Drive</vt:lpstr>
      <vt:lpstr>Import the data to the Spreadsheet</vt:lpstr>
      <vt:lpstr>Import the data to the Spreadsheet</vt:lpstr>
      <vt:lpstr>Import the data to the Spreadsheet</vt:lpstr>
    </vt:vector>
  </TitlesOfParts>
  <Company>Barwon Health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VPSRG ANUS Data Collection</dc:title>
  <dc:creator>Phillip Moloney</dc:creator>
  <cp:lastModifiedBy>fn</cp:lastModifiedBy>
  <cp:revision>30</cp:revision>
  <dcterms:created xsi:type="dcterms:W3CDTF">2017-12-12T21:02:03Z</dcterms:created>
  <dcterms:modified xsi:type="dcterms:W3CDTF">2018-02-19T22:19:25Z</dcterms:modified>
</cp:coreProperties>
</file>