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Impact" panose="020B0806030902050204" pitchFamily="3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D88AF-5535-4000-82AB-891141543CC6}" v="60" dt="2020-08-05T00:38:27.514"/>
    <p1510:client id="{375FE0E5-FAAC-411F-89DD-07328DFE88A8}" v="963" dt="2020-08-04T16:40:36.655"/>
    <p1510:client id="{A7763C38-33FD-4AE6-9FCA-66099F9AC102}" v="130" dt="2020-08-04T17:36:51.362"/>
  </p1510:revLst>
</p1510:revInfo>
</file>

<file path=ppt/tableStyles.xml><?xml version="1.0" encoding="utf-8"?>
<a:tblStyleLst xmlns:a="http://schemas.openxmlformats.org/drawingml/2006/main" def="{7DA25A7C-1621-4016-9823-1DD50521CF83}">
  <a:tblStyle styleId="{7DA25A7C-1621-4016-9823-1DD50521CF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Victor" userId="fdda03675fe00e87" providerId="Windows Live" clId="Web-{375FE0E5-FAAC-411F-89DD-07328DFE88A8}"/>
    <pc:docChg chg="modSld">
      <pc:chgData name="Pedro Victor" userId="fdda03675fe00e87" providerId="Windows Live" clId="Web-{375FE0E5-FAAC-411F-89DD-07328DFE88A8}" dt="2020-08-04T16:40:36.655" v="921"/>
      <pc:docMkLst>
        <pc:docMk/>
      </pc:docMkLst>
      <pc:sldChg chg="addSp delSp modSp">
        <pc:chgData name="Pedro Victor" userId="fdda03675fe00e87" providerId="Windows Live" clId="Web-{375FE0E5-FAAC-411F-89DD-07328DFE88A8}" dt="2020-08-04T16:40:36.655" v="921"/>
        <pc:sldMkLst>
          <pc:docMk/>
          <pc:sldMk cId="0" sldId="259"/>
        </pc:sldMkLst>
        <pc:graphicFrameChg chg="mod modGraphic">
          <ac:chgData name="Pedro Victor" userId="fdda03675fe00e87" providerId="Windows Live" clId="Web-{375FE0E5-FAAC-411F-89DD-07328DFE88A8}" dt="2020-08-04T16:40:36.655" v="921"/>
          <ac:graphicFrameMkLst>
            <pc:docMk/>
            <pc:sldMk cId="0" sldId="259"/>
            <ac:graphicFrameMk id="81" creationId="{00000000-0000-0000-0000-000000000000}"/>
          </ac:graphicFrameMkLst>
        </pc:graphicFrameChg>
        <pc:picChg chg="add del mod">
          <ac:chgData name="Pedro Victor" userId="fdda03675fe00e87" providerId="Windows Live" clId="Web-{375FE0E5-FAAC-411F-89DD-07328DFE88A8}" dt="2020-08-04T16:36:24.045" v="547"/>
          <ac:picMkLst>
            <pc:docMk/>
            <pc:sldMk cId="0" sldId="259"/>
            <ac:picMk id="2" creationId="{FB03A519-A04F-4B50-BD98-DD8665B8F1A3}"/>
          </ac:picMkLst>
        </pc:picChg>
      </pc:sldChg>
      <pc:sldChg chg="modSp">
        <pc:chgData name="Pedro Victor" userId="fdda03675fe00e87" providerId="Windows Live" clId="Web-{375FE0E5-FAAC-411F-89DD-07328DFE88A8}" dt="2020-08-04T16:31:07.373" v="489"/>
        <pc:sldMkLst>
          <pc:docMk/>
          <pc:sldMk cId="0" sldId="260"/>
        </pc:sldMkLst>
        <pc:graphicFrameChg chg="mod modGraphic">
          <ac:chgData name="Pedro Victor" userId="fdda03675fe00e87" providerId="Windows Live" clId="Web-{375FE0E5-FAAC-411F-89DD-07328DFE88A8}" dt="2020-08-04T16:31:07.373" v="489"/>
          <ac:graphicFrameMkLst>
            <pc:docMk/>
            <pc:sldMk cId="0" sldId="260"/>
            <ac:graphicFrameMk id="87" creationId="{00000000-0000-0000-0000-000000000000}"/>
          </ac:graphicFrameMkLst>
        </pc:graphicFrameChg>
      </pc:sldChg>
    </pc:docChg>
  </pc:docChgLst>
  <pc:docChgLst>
    <pc:chgData name="Pedro Victor" userId="fdda03675fe00e87" providerId="Windows Live" clId="Web-{36FD88AF-5535-4000-82AB-891141543CC6}"/>
    <pc:docChg chg="delSld modSld">
      <pc:chgData name="Pedro Victor" userId="fdda03675fe00e87" providerId="Windows Live" clId="Web-{36FD88AF-5535-4000-82AB-891141543CC6}" dt="2020-08-05T00:38:27.514" v="48"/>
      <pc:docMkLst>
        <pc:docMk/>
      </pc:docMkLst>
      <pc:sldChg chg="modSp">
        <pc:chgData name="Pedro Victor" userId="fdda03675fe00e87" providerId="Windows Live" clId="Web-{36FD88AF-5535-4000-82AB-891141543CC6}" dt="2020-08-05T00:34:59.818" v="2"/>
        <pc:sldMkLst>
          <pc:docMk/>
          <pc:sldMk cId="0" sldId="256"/>
        </pc:sldMkLst>
        <pc:spChg chg="mod">
          <ac:chgData name="Pedro Victor" userId="fdda03675fe00e87" providerId="Windows Live" clId="Web-{36FD88AF-5535-4000-82AB-891141543CC6}" dt="2020-08-05T00:34:59.818" v="2"/>
          <ac:spMkLst>
            <pc:docMk/>
            <pc:sldMk cId="0" sldId="256"/>
            <ac:spMk id="60" creationId="{00000000-0000-0000-0000-000000000000}"/>
          </ac:spMkLst>
        </pc:spChg>
      </pc:sldChg>
      <pc:sldChg chg="del">
        <pc:chgData name="Pedro Victor" userId="fdda03675fe00e87" providerId="Windows Live" clId="Web-{36FD88AF-5535-4000-82AB-891141543CC6}" dt="2020-08-05T00:34:10.909" v="0"/>
        <pc:sldMkLst>
          <pc:docMk/>
          <pc:sldMk cId="0" sldId="257"/>
        </pc:sldMkLst>
      </pc:sldChg>
      <pc:sldChg chg="del">
        <pc:chgData name="Pedro Victor" userId="fdda03675fe00e87" providerId="Windows Live" clId="Web-{36FD88AF-5535-4000-82AB-891141543CC6}" dt="2020-08-05T00:34:16.113" v="1"/>
        <pc:sldMkLst>
          <pc:docMk/>
          <pc:sldMk cId="0" sldId="258"/>
        </pc:sldMkLst>
      </pc:sldChg>
      <pc:sldChg chg="modSp">
        <pc:chgData name="Pedro Victor" userId="fdda03675fe00e87" providerId="Windows Live" clId="Web-{36FD88AF-5535-4000-82AB-891141543CC6}" dt="2020-08-05T00:36:15.368" v="17"/>
        <pc:sldMkLst>
          <pc:docMk/>
          <pc:sldMk cId="0" sldId="259"/>
        </pc:sldMkLst>
        <pc:graphicFrameChg chg="mod modGraphic">
          <ac:chgData name="Pedro Victor" userId="fdda03675fe00e87" providerId="Windows Live" clId="Web-{36FD88AF-5535-4000-82AB-891141543CC6}" dt="2020-08-05T00:36:15.368" v="17"/>
          <ac:graphicFrameMkLst>
            <pc:docMk/>
            <pc:sldMk cId="0" sldId="259"/>
            <ac:graphicFrameMk id="81" creationId="{00000000-0000-0000-0000-000000000000}"/>
          </ac:graphicFrameMkLst>
        </pc:graphicFrameChg>
      </pc:sldChg>
      <pc:sldChg chg="modSp">
        <pc:chgData name="Pedro Victor" userId="fdda03675fe00e87" providerId="Windows Live" clId="Web-{36FD88AF-5535-4000-82AB-891141543CC6}" dt="2020-08-05T00:38:27.514" v="48"/>
        <pc:sldMkLst>
          <pc:docMk/>
          <pc:sldMk cId="0" sldId="260"/>
        </pc:sldMkLst>
        <pc:graphicFrameChg chg="mod modGraphic">
          <ac:chgData name="Pedro Victor" userId="fdda03675fe00e87" providerId="Windows Live" clId="Web-{36FD88AF-5535-4000-82AB-891141543CC6}" dt="2020-08-05T00:38:27.514" v="48"/>
          <ac:graphicFrameMkLst>
            <pc:docMk/>
            <pc:sldMk cId="0" sldId="260"/>
            <ac:graphicFrameMk id="87" creationId="{00000000-0000-0000-0000-000000000000}"/>
          </ac:graphicFrameMkLst>
        </pc:graphicFrameChg>
      </pc:sldChg>
    </pc:docChg>
  </pc:docChgLst>
  <pc:docChgLst>
    <pc:chgData name="Pedro Victor" userId="fdda03675fe00e87" providerId="Windows Live" clId="Web-{A7763C38-33FD-4AE6-9FCA-66099F9AC102}"/>
    <pc:docChg chg="modSld">
      <pc:chgData name="Pedro Victor" userId="fdda03675fe00e87" providerId="Windows Live" clId="Web-{A7763C38-33FD-4AE6-9FCA-66099F9AC102}" dt="2020-08-04T17:36:51.362" v="113"/>
      <pc:docMkLst>
        <pc:docMk/>
      </pc:docMkLst>
      <pc:sldChg chg="modSp">
        <pc:chgData name="Pedro Victor" userId="fdda03675fe00e87" providerId="Windows Live" clId="Web-{A7763C38-33FD-4AE6-9FCA-66099F9AC102}" dt="2020-08-04T17:36:51.362" v="113"/>
        <pc:sldMkLst>
          <pc:docMk/>
          <pc:sldMk cId="0" sldId="259"/>
        </pc:sldMkLst>
        <pc:graphicFrameChg chg="mod modGraphic">
          <ac:chgData name="Pedro Victor" userId="fdda03675fe00e87" providerId="Windows Live" clId="Web-{A7763C38-33FD-4AE6-9FCA-66099F9AC102}" dt="2020-08-04T17:36:51.362" v="113"/>
          <ac:graphicFrameMkLst>
            <pc:docMk/>
            <pc:sldMk cId="0" sldId="259"/>
            <ac:graphicFrameMk id="81" creationId="{00000000-0000-0000-0000-000000000000}"/>
          </ac:graphicFrameMkLst>
        </pc:graphicFrameChg>
      </pc:sldChg>
      <pc:sldChg chg="modSp">
        <pc:chgData name="Pedro Victor" userId="fdda03675fe00e87" providerId="Windows Live" clId="Web-{A7763C38-33FD-4AE6-9FCA-66099F9AC102}" dt="2020-08-04T17:33:05.267" v="14"/>
        <pc:sldMkLst>
          <pc:docMk/>
          <pc:sldMk cId="0" sldId="260"/>
        </pc:sldMkLst>
        <pc:graphicFrameChg chg="mod modGraphic">
          <ac:chgData name="Pedro Victor" userId="fdda03675fe00e87" providerId="Windows Live" clId="Web-{A7763C38-33FD-4AE6-9FCA-66099F9AC102}" dt="2020-08-04T17:33:05.267" v="14"/>
          <ac:graphicFrameMkLst>
            <pc:docMk/>
            <pc:sldMk cId="0" sldId="260"/>
            <ac:graphicFrameMk id="8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96e1e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8c96e1e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96e1e35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8c96e1e35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96e1e35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c96e1e35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adeestagios.com.br/" TargetMode="External"/><Relationship Id="rId7" Type="http://schemas.openxmlformats.org/officeDocument/2006/relationships/hyperlink" Target="https://programathor.com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apinfo.com/apinfo/" TargetMode="External"/><Relationship Id="rId4" Type="http://schemas.openxmlformats.org/officeDocument/2006/relationships/hyperlink" Target="https://www.revelo.com.br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ndtalk.me/br" TargetMode="External"/><Relationship Id="rId3" Type="http://schemas.openxmlformats.org/officeDocument/2006/relationships/hyperlink" Target="https://www.ciadeestagios.com.br/" TargetMode="External"/><Relationship Id="rId7" Type="http://schemas.openxmlformats.org/officeDocument/2006/relationships/hyperlink" Target="https://www.revelo.com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be.com.br/" TargetMode="External"/><Relationship Id="rId5" Type="http://schemas.openxmlformats.org/officeDocument/2006/relationships/hyperlink" Target="https://www.avanade.com/pt-br" TargetMode="External"/><Relationship Id="rId4" Type="http://schemas.openxmlformats.org/officeDocument/2006/relationships/hyperlink" Target="http://www.brq.com/" TargetMode="External"/><Relationship Id="rId9" Type="http://schemas.openxmlformats.org/officeDocument/2006/relationships/hyperlink" Target="https://tecnologia.vagas.com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0" y="-55418"/>
            <a:ext cx="9144000" cy="3463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Impact"/>
              <a:buNone/>
            </a:pPr>
            <a:r>
              <a:rPr lang="pt-BR" sz="5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Briefing - Benchmark</a:t>
            </a:r>
            <a:br>
              <a:rPr lang="pt-BR" sz="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5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43000" y="3783928"/>
            <a:ext cx="6858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</a:pPr>
            <a:r>
              <a:rPr lang="pt-BR" sz="26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Primeiras definições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731520" y="144572"/>
            <a:ext cx="778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Websites de assuntos semelhantes...</a:t>
            </a:r>
            <a:endParaRPr sz="1100"/>
          </a:p>
        </p:txBody>
      </p:sp>
      <p:graphicFrame>
        <p:nvGraphicFramePr>
          <p:cNvPr id="81" name="Google Shape;81;p17"/>
          <p:cNvGraphicFramePr/>
          <p:nvPr>
            <p:extLst>
              <p:ext uri="{D42A27DB-BD31-4B8C-83A1-F6EECF244321}">
                <p14:modId xmlns:p14="http://schemas.microsoft.com/office/powerpoint/2010/main" val="2797578012"/>
              </p:ext>
            </p:extLst>
          </p:nvPr>
        </p:nvGraphicFramePr>
        <p:xfrm>
          <a:off x="709954" y="561494"/>
          <a:ext cx="7783900" cy="4500935"/>
        </p:xfrm>
        <a:graphic>
          <a:graphicData uri="http://schemas.openxmlformats.org/drawingml/2006/table">
            <a:tbl>
              <a:tblPr firstRow="1" lastRow="1" bandRow="1">
                <a:noFill/>
                <a:tableStyleId>{7DA25A7C-1621-4016-9823-1DD50521CF83}</a:tableStyleId>
              </a:tblPr>
              <a:tblGrid>
                <a:gridCol w="19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5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 dirty="0">
                          <a:solidFill>
                            <a:schemeClr val="lt1"/>
                          </a:solidFill>
                        </a:rPr>
                        <a:t>LINK</a:t>
                      </a:r>
                      <a:endParaRPr sz="1100" dirty="0"/>
                    </a:p>
                  </a:txBody>
                  <a:tcPr marL="68600" marR="68600" marT="34300" marB="3430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 dirty="0">
                          <a:solidFill>
                            <a:schemeClr val="lt1"/>
                          </a:solidFill>
                        </a:rPr>
                        <a:t>PONTOS POSITIVOS</a:t>
                      </a:r>
                      <a:endParaRPr sz="1100" dirty="0"/>
                    </a:p>
                  </a:txBody>
                  <a:tcPr marL="68600" marR="68600" marT="34300" marB="3430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 dirty="0">
                          <a:solidFill>
                            <a:schemeClr val="lt1"/>
                          </a:solidFill>
                        </a:rPr>
                        <a:t>PONTOS NEGATIVOS</a:t>
                      </a:r>
                      <a:endParaRPr sz="1100" dirty="0"/>
                    </a:p>
                  </a:txBody>
                  <a:tcPr marL="68600" marR="68600" marT="34300" marB="3430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 dirty="0">
                          <a:solidFill>
                            <a:schemeClr val="lt1"/>
                          </a:solidFill>
                        </a:rPr>
                        <a:t>OBSERVAÇÕES</a:t>
                      </a:r>
                      <a:endParaRPr sz="1100" dirty="0"/>
                    </a:p>
                  </a:txBody>
                  <a:tcPr marL="68600" marR="68600" marT="34300" marB="34300">
                    <a:solidFill>
                      <a:srgbClr val="757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5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hlinkClick r:id="rId3"/>
                        </a:rPr>
                        <a:t>https://www.ciadeestagios.com.br/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900" dirty="0"/>
                        <a:t>- Opções claras para quem acessa (estudante/supervisor/universidade/empresa).</a:t>
                      </a:r>
                      <a:endParaRPr lang="pt-BR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900" dirty="0"/>
                        <a:t> - Divulgação das vagas das principais empresas na Home.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900" dirty="0"/>
                        <a:t>- Pouco retorno depois que você se candidata para uma vaga, dizendo em qual etapa você está, se foi aprovado ou não.</a:t>
                      </a:r>
                      <a:endParaRPr lang="pt-BR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900" dirty="0"/>
                        <a:t>- Testes para o candidato ter noção de como são as entrevistas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Site bem dividido que permite o acompanhamento de todos sobre o estágio (estudante/supervisor/universidade/empresa)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hlinkClick r:id="rId4"/>
                        </a:rPr>
                        <a:t>https://www.revelo.com.br/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  Site muito Intuitivo.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- 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Não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tem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a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opção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da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porcentagem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          de match, que é 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uma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das ferramentas que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gosatriamos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de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trabalhar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.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594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  <a:hlinkClick r:id="rId5"/>
                        </a:rPr>
                        <a:t>https://www.apinfo.com/apinfo/</a:t>
                      </a:r>
                      <a:endParaRPr lang="pt-BR" dirty="0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 M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uito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simples e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objetivo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, o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retorno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que o site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dá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é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muito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bom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.</a:t>
                      </a:r>
                      <a:endParaRPr sz="900" dirty="0" err="1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 </a:t>
                      </a:r>
                      <a:r>
                        <a:rPr lang="pt-BR" sz="900" b="0" i="0" u="none" strike="noStrike" noProof="0" dirty="0">
                          <a:latin typeface="Calibri"/>
                        </a:rPr>
                        <a:t>design muito feio, não possui teste de competência</a:t>
                      </a:r>
                      <a:endParaRPr lang="pt-BR" sz="9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9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900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933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  <a:hlinkClick r:id="rId6"/>
                        </a:rPr>
                        <a:t>https://www.linkedin.com/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 Muito intuitivo, usual, "divertido" e "completo" ( pois sempre podemos melhorar).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 Muitas Informações, as vezes não gera o retorno que buscamos e não possui todas ferramentas que necessitamos para o projeto.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Possui um bom design e boas ferramentas.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9933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  <a:hlinkClick r:id="rId7"/>
                        </a:rPr>
                        <a:t>https://programathor.com.br/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  </a:t>
                      </a:r>
                      <a:r>
                        <a:rPr lang="pt-BR" sz="900" b="0" i="0" u="none" strike="noStrike" noProof="0" dirty="0">
                          <a:latin typeface="Calibri"/>
                        </a:rPr>
                        <a:t>Site bem simples e objetivo, com um sistema de filtragem muito bom e fácil de usar. Direcionado para vagas na área de TI, o que </a:t>
                      </a:r>
                      <a:r>
                        <a:rPr lang="pt-BR" sz="900" b="0" i="0" u="none" strike="noStrike" noProof="0" dirty="0" err="1">
                          <a:latin typeface="Calibri"/>
                        </a:rPr>
                        <a:t>trás</a:t>
                      </a:r>
                      <a:r>
                        <a:rPr lang="pt-BR" sz="900" b="0" i="0" u="none" strike="noStrike" noProof="0" dirty="0">
                          <a:latin typeface="Calibri"/>
                        </a:rPr>
                        <a:t> uma boa noção dos requisitos para criação de uma plataforma semelhante.</a:t>
                      </a:r>
                      <a:endParaRPr lang="pt-BR" sz="900" dirty="0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 </a:t>
                      </a:r>
                      <a:r>
                        <a:rPr lang="pt-BR" sz="900" b="0" i="0" u="none" strike="noStrike" noProof="0" dirty="0">
                          <a:latin typeface="Calibri"/>
                        </a:rPr>
                        <a:t>Algumas propagandas no site, o que deixa ele poluído. Paleta de cores um pouco "simples demais", o que deixa a plataforma com um aspecto de inacabado.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731520" y="144572"/>
            <a:ext cx="778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Websites </a:t>
            </a:r>
            <a:r>
              <a:rPr lang="pt-BR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 design </a:t>
            </a:r>
            <a:r>
              <a:rPr lang="pt-BR"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...</a:t>
            </a:r>
            <a:endParaRPr sz="1100"/>
          </a:p>
        </p:txBody>
      </p:sp>
      <p:graphicFrame>
        <p:nvGraphicFramePr>
          <p:cNvPr id="87" name="Google Shape;87;p18"/>
          <p:cNvGraphicFramePr/>
          <p:nvPr>
            <p:extLst>
              <p:ext uri="{D42A27DB-BD31-4B8C-83A1-F6EECF244321}">
                <p14:modId xmlns:p14="http://schemas.microsoft.com/office/powerpoint/2010/main" val="3590571507"/>
              </p:ext>
            </p:extLst>
          </p:nvPr>
        </p:nvGraphicFramePr>
        <p:xfrm>
          <a:off x="699171" y="496796"/>
          <a:ext cx="7783900" cy="4635146"/>
        </p:xfrm>
        <a:graphic>
          <a:graphicData uri="http://schemas.openxmlformats.org/drawingml/2006/table">
            <a:tbl>
              <a:tblPr firstRow="1" lastRow="1" bandRow="1">
                <a:noFill/>
                <a:tableStyleId>{7DA25A7C-1621-4016-9823-1DD50521CF83}</a:tableStyleId>
              </a:tblPr>
              <a:tblGrid>
                <a:gridCol w="19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1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 dirty="0">
                          <a:solidFill>
                            <a:schemeClr val="lt1"/>
                          </a:solidFill>
                        </a:rPr>
                        <a:t>LINK</a:t>
                      </a:r>
                      <a:endParaRPr sz="1100" dirty="0"/>
                    </a:p>
                  </a:txBody>
                  <a:tcPr marL="68600" marR="68600" marT="34300" marB="3430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 dirty="0">
                          <a:solidFill>
                            <a:schemeClr val="lt1"/>
                          </a:solidFill>
                        </a:rPr>
                        <a:t>PONTOS POSITIVOS</a:t>
                      </a:r>
                      <a:endParaRPr sz="1100" dirty="0"/>
                    </a:p>
                  </a:txBody>
                  <a:tcPr marL="68600" marR="68600" marT="34300" marB="3430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 dirty="0">
                          <a:solidFill>
                            <a:schemeClr val="lt1"/>
                          </a:solidFill>
                        </a:rPr>
                        <a:t>PONTOS NEGATIVOS</a:t>
                      </a:r>
                      <a:endParaRPr sz="1100" dirty="0"/>
                    </a:p>
                  </a:txBody>
                  <a:tcPr marL="68600" marR="68600" marT="34300" marB="3430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 dirty="0">
                          <a:solidFill>
                            <a:schemeClr val="lt1"/>
                          </a:solidFill>
                        </a:rPr>
                        <a:t>OBSERVAÇÕES</a:t>
                      </a:r>
                      <a:endParaRPr sz="1100" dirty="0"/>
                    </a:p>
                  </a:txBody>
                  <a:tcPr marL="68600" marR="68600" marT="34300" marB="34300">
                    <a:solidFill>
                      <a:srgbClr val="757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hlinkClick r:id="rId3"/>
                        </a:rPr>
                        <a:t>https://www.ciadeestagios.com.br/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 Imagens das principais empresas na página inicial para chamar atenção de quem acessa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 Ícones de navegação pequenos e sem muitos detalhes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Campo de preenchimento não obrigatório.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377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hlinkClick r:id="rId4"/>
                        </a:rPr>
                        <a:t>http://www.brq.com/</a:t>
                      </a:r>
                      <a:endParaRPr lang="pt-BR" dirty="0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-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Há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uma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diversidade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incrível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de cores</a:t>
                      </a:r>
                      <a:endParaRPr lang="pt-B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- Pode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parecer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poluição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visual para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algumas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pessoas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e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incomodar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algumas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outras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 com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problemas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de vista</a:t>
                      </a:r>
                      <a:endParaRPr lang="pt-BR" dirty="0" err="1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27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  <a:hlinkClick r:id="rId5"/>
                        </a:rPr>
                        <a:t>https://www.avanade.com/pt-br</a:t>
                      </a:r>
                      <a:endParaRPr lang="pt-B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  <a:hlinkClick r:id="rId6"/>
                        </a:rPr>
                        <a:t>https://www.nube.com.br/</a:t>
                      </a:r>
                      <a:endParaRPr lang="pt-BR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- Design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basico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, boa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distribuição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de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informações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e de auto-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entendimento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- A 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palheta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de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cor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pode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incomodar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algumas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pessoas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,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apesar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de se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seguir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a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cor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do logo.</a:t>
                      </a:r>
                      <a:endParaRPr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7407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  <a:hlinkClick r:id="rId7"/>
                        </a:rPr>
                        <a:t>https://www.revelo.com.br/</a:t>
                      </a:r>
                      <a:endParaRPr lang="pt-BR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  <a:hlinkClick r:id="rId8"/>
                        </a:rPr>
                        <a:t>https://www.handtalk.me/br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 Design Básico, com fácil entendimento e boa usabilidade.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 Poluição visual com muitas informações na tela.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O segundo site no caso o </a:t>
                      </a:r>
                      <a:r>
                        <a:rPr lang="pt-BR" sz="900" b="0" i="0" u="none" strike="noStrike" cap="none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HandTalk</a:t>
                      </a: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,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Possui diversas ferramentas  de facilidades e acessibilidades, </a:t>
                      </a:r>
                      <a:r>
                        <a:rPr lang="pt-BR" sz="900" b="0" i="0" u="none" strike="noStrike" cap="none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porem</a:t>
                      </a: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não possui um </a:t>
                      </a:r>
                      <a:r>
                        <a:rPr lang="pt-BR" sz="900" b="0" i="0" u="none" strike="noStrike" cap="none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disign</a:t>
                      </a: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tão "chamativo" e bonito, porem em questão de usabilidade e acessibilidade é interessante.</a:t>
                      </a:r>
                      <a:endParaRPr lang="pt-BR"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0830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  <a:hlinkClick r:id="rId9"/>
                        </a:rPr>
                        <a:t>https://tecnologia.vagas.com.br/</a:t>
                      </a:r>
                      <a:endParaRPr lang="en-US" sz="9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 </a:t>
                      </a:r>
                      <a:r>
                        <a:rPr lang="pt-BR" sz="900" b="0" i="0" u="none" strike="noStrike" noProof="0" dirty="0">
                          <a:latin typeface="Calibri"/>
                        </a:rPr>
                        <a:t>A forma que as vagas estão dispostas é bem interessante. São </a:t>
                      </a:r>
                      <a:r>
                        <a:rPr lang="pt-BR" sz="900" b="0" i="0" u="none" strike="noStrike" noProof="0" dirty="0" err="1">
                          <a:latin typeface="Calibri"/>
                        </a:rPr>
                        <a:t>cards</a:t>
                      </a:r>
                      <a:r>
                        <a:rPr lang="pt-BR" sz="900" b="0" i="0" u="none" strike="noStrike" noProof="0" dirty="0">
                          <a:latin typeface="Calibri"/>
                        </a:rPr>
                        <a:t> com informações básicas sobre cada vaga em aberto. O tamanho do </a:t>
                      </a:r>
                      <a:r>
                        <a:rPr lang="pt-BR" sz="900" b="0" i="0" u="none" strike="noStrike" noProof="0" dirty="0" err="1">
                          <a:latin typeface="Calibri"/>
                        </a:rPr>
                        <a:t>card</a:t>
                      </a:r>
                      <a:r>
                        <a:rPr lang="pt-BR" sz="900" b="0" i="0" u="none" strike="noStrike" noProof="0" dirty="0">
                          <a:latin typeface="Calibri"/>
                        </a:rPr>
                        <a:t> possibilita ter uma quantidade de vagas maior por tela, fazendo com que o usuário passe menos tempo rolando o site.</a:t>
                      </a:r>
                      <a:endParaRPr lang="pt-BR"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- </a:t>
                      </a:r>
                      <a:r>
                        <a:rPr lang="pt-BR" sz="900" b="0" i="0" u="none" strike="noStrike" noProof="0" dirty="0">
                          <a:latin typeface="Calibri"/>
                        </a:rPr>
                        <a:t>O site não possui filtros mais avançados, o que atrapalha na busca mais objetiva (e de certa forma anula o ponto positivo citado acima)</a:t>
                      </a:r>
                      <a:endParaRPr sz="9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pt-BR" sz="9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389</Words>
  <Application>Microsoft Office PowerPoint</Application>
  <PresentationFormat>Apresentação na tela (16:9)</PresentationFormat>
  <Paragraphs>43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Simple Light</vt:lpstr>
      <vt:lpstr>Briefing - Benchmark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- Benchmark</dc:title>
  <dc:creator>Flavio Pires</dc:creator>
  <cp:lastModifiedBy>Flavio Pires</cp:lastModifiedBy>
  <cp:revision>253</cp:revision>
  <dcterms:modified xsi:type="dcterms:W3CDTF">2020-08-05T00:39:00Z</dcterms:modified>
</cp:coreProperties>
</file>