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 Black"/>
      <p:bold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Montserrat ExtraBold"/>
      <p:bold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  <p:embeddedFont>
      <p:font typeface="Comforta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C46A6B-E815-46CD-81F5-0C30FCCC541B}">
  <a:tblStyle styleId="{EDC46A6B-E815-46CD-81F5-0C30FCCC54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font" Target="fonts/MontserratBlack-boldItalic.fntdata"/><Relationship Id="rId47" Type="http://schemas.openxmlformats.org/officeDocument/2006/relationships/font" Target="fonts/MontserratExtraBold-bold.fntdata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font" Target="fonts/RobotoMono-bold.fntdata"/><Relationship Id="rId55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font" Target="fonts/Montserrat-italic.fntdata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53" Type="http://schemas.openxmlformats.org/officeDocument/2006/relationships/font" Target="fonts/Comfortaa-regular.fntdata"/><Relationship Id="rId11" Type="http://schemas.openxmlformats.org/officeDocument/2006/relationships/slide" Target="slides/slide6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43" Type="http://schemas.openxmlformats.org/officeDocument/2006/relationships/font" Target="fonts/Montserrat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ExtraBold-boldItalic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56" Type="http://schemas.openxmlformats.org/officeDocument/2006/relationships/customXml" Target="../customXml/item2.xml"/><Relationship Id="rId8" Type="http://schemas.openxmlformats.org/officeDocument/2006/relationships/slide" Target="slides/slide3.xml"/><Relationship Id="rId51" Type="http://schemas.openxmlformats.org/officeDocument/2006/relationships/font" Target="fonts/RobotoMono-italic.fntdata"/><Relationship Id="rId3" Type="http://schemas.openxmlformats.org/officeDocument/2006/relationships/tableStyles" Target="tableStyles.xml"/><Relationship Id="rId46" Type="http://schemas.openxmlformats.org/officeDocument/2006/relationships/font" Target="fonts/Montserrat-boldItalic.fntdata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41" Type="http://schemas.openxmlformats.org/officeDocument/2006/relationships/font" Target="fonts/MontserratBlack-bold.fntdata"/><Relationship Id="rId20" Type="http://schemas.openxmlformats.org/officeDocument/2006/relationships/slide" Target="slides/slide15.xml"/><Relationship Id="rId54" Type="http://schemas.openxmlformats.org/officeDocument/2006/relationships/font" Target="fonts/Comfortaa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font" Target="fonts/RobotoMono-regular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Relationship Id="rId57" Type="http://schemas.openxmlformats.org/officeDocument/2006/relationships/customXml" Target="../customXml/item3.xml"/><Relationship Id="rId44" Type="http://schemas.openxmlformats.org/officeDocument/2006/relationships/font" Target="fonts/Montserrat-bold.fntdata"/><Relationship Id="rId31" Type="http://schemas.openxmlformats.org/officeDocument/2006/relationships/slide" Target="slides/slide26.xml"/><Relationship Id="rId52" Type="http://schemas.openxmlformats.org/officeDocument/2006/relationships/font" Target="fonts/RobotoMono-boldItalic.fntdata"/><Relationship Id="rId10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a53c2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a53c2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900f86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900f86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900f86a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900f86a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900f86a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900f86a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900f86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900f86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a0425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a0425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a04252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a04252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a04252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a04252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a04252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a04252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a04252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a04252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a04252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a04252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a042523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a042523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a04252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a04252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a042523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a042523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a042523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a042523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a042523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a042523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a042523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a042523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a04252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a04252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a042523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a042523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ea042523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ea042523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a042523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ea042523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ea042523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ea042523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900f86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900f86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ea042523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ea042523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e516148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e51614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ea042523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ea042523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ea04252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ea04252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a042523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ea04252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676d9c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676d9c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900f86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900f86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900f86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900f86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900f86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900f86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900f86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900f86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a53c20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a53c20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900f86a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900f86a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google.com/presentation/d/1A9sEOB2phThNlTPiY94Yks5QHGaVrYoHx-Kd5Xktnz8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E18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5" y="1786339"/>
            <a:ext cx="4199651" cy="1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5196400" y="-132075"/>
            <a:ext cx="3533700" cy="4942200"/>
          </a:xfrm>
          <a:prstGeom prst="rect">
            <a:avLst/>
          </a:prstGeom>
          <a:gradFill>
            <a:gsLst>
              <a:gs pos="0">
                <a:srgbClr val="0B5394"/>
              </a:gs>
              <a:gs pos="50000">
                <a:srgbClr val="0B5394"/>
              </a:gs>
              <a:gs pos="50000">
                <a:srgbClr val="9FC5E8"/>
              </a:gs>
              <a:gs pos="100000">
                <a:srgbClr val="9FC5E8"/>
              </a:gs>
            </a:gsLst>
            <a:lin ang="0" scaled="0"/>
          </a:gradFill>
          <a:effectLst>
            <a:outerShdw blurRad="100013" rotWithShape="0" algn="bl" dir="68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</a:t>
            </a:r>
            <a:r>
              <a:rPr lang="en" sz="72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72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5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36350" y="2869175"/>
            <a:ext cx="339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HTML &amp; CSS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não é linguagem de programação!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Aviso Importante!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04" y="2249424"/>
            <a:ext cx="5063795" cy="277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já falamos antes a HyperText Markup Language é a linguagem de marcação utilizada pelos navegadores para exibir a visualização de uma página WEB para o usuário.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que a HTML então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linguagem de marcação (Markup Language) é uma linguagem que usa marcações (Tags) nos textos para indicar como aquela  parte marcada deve ser processada ou exibida.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Existem diversos tipos de linguagens de marcação, sendo que as mais conhecidas são o HTML e o XML.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Markup Language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Hipertexto é um texto que contém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outros textos (Hyperlinks) que podem ser acessados imediatamente pelo leitor, criando uma rede de documentos interligados que propicia ao usuário acesso rápido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às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informações.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HyperText?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43895" t="0"/>
          <a:stretch/>
        </p:blipFill>
        <p:spPr>
          <a:xfrm>
            <a:off x="311700" y="2942950"/>
            <a:ext cx="4780450" cy="1453025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5"/>
          <p:cNvSpPr/>
          <p:nvPr/>
        </p:nvSpPr>
        <p:spPr>
          <a:xfrm>
            <a:off x="1753625" y="3989850"/>
            <a:ext cx="873300" cy="161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025" y="2905901"/>
            <a:ext cx="4989450" cy="1555225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5"/>
          <p:cNvSpPr/>
          <p:nvPr/>
        </p:nvSpPr>
        <p:spPr>
          <a:xfrm>
            <a:off x="2164525" y="3367850"/>
            <a:ext cx="1863600" cy="621900"/>
          </a:xfrm>
          <a:prstGeom prst="bentArrow">
            <a:avLst>
              <a:gd fmla="val 16666" name="adj1"/>
              <a:gd fmla="val 19912" name="adj2"/>
              <a:gd fmla="val 22916" name="adj3"/>
              <a:gd fmla="val 52083" name="adj4"/>
            </a:avLst>
          </a:prstGeom>
          <a:solidFill>
            <a:srgbClr val="FFFF00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957567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"http://www.google.com"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Hyperlink para o Google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025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 como é um HTML então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36500" y="1648200"/>
            <a:ext cx="48855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TAGS!</a:t>
            </a:r>
            <a:b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TAGS!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7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Tags?!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152475"/>
            <a:ext cx="85206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símbolos dentro de um documento HTML que conferem uma propriedade especial às partes de um texto onde forem aplicadas.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maioria segue o seguinte formato: &lt;tag&gt;&lt;/tag&gt;.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11700" y="2752675"/>
            <a:ext cx="85206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&lt;tag&gt; é chamada de tag de abertura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&lt;/tag&gt; é chamada de tag de fechamento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Estrutura básica de um documento HTML.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1152475"/>
            <a:ext cx="85206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Todo documento HTML deve conter os seguintes tags nessa ordem…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Título da Página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Grande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Este é um parágrafo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Este é outro parágrafo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Estrutura básica de um documento HTML.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11700" y="1152475"/>
            <a:ext cx="85206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Definição do tipo de documento.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Marca de início e fim do código HTML. 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Define a área de metadados do documento. 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Define a área de exibição do documento.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exibir textos no HTML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11700" y="1152475"/>
            <a:ext cx="85206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Outra classe de tags muito importante é para a exibição de textos nas páginas e existem dezenas delas. Vamos apresentar algumas delas.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Vamos por partes...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Nessa sprint vamos: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Falar um pouco sobre a WWW e como ela funciona.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 o que é o HTML e como usá-lo criar páginas simples para web.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Entender o que é o CSS e usá-lo para incrementar nossas páginas.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Aprender a capturar dados dos usuário através de formulários 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772" y="4352425"/>
            <a:ext cx="572664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19550"/>
            <a:ext cx="4005600" cy="26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H1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H2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H3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H4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H5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H6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Headings (Títulos)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317300" y="1219550"/>
            <a:ext cx="45150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Determinam que os textos marcados com elas ocupam uma hierarquia semântica diferenciada do restante do texto, recebendo mais destaque.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importante ressaltar que a diferença entre eles vai além da visual. Os mecanismo de busca, usam os títulos para indexar a estrutura e o conteúdo de uma página e os usuários usam os títulos para verificar a estrutura do documento.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Paragraph (Parágrafo)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094500" y="1152475"/>
            <a:ext cx="57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tag de parágrafo marca o texto comum dentro de um documento, adicionando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uma quebra de linha ao fim de cada bloco.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Lembre-se que você pode quebrar o texto dentro das tags de parágrafo em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múltiplas linhas, entretanto, quando esse texto for exibido no navegador, ele será visualizado pelo usuário como se estivesse em uma única linha.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219547"/>
            <a:ext cx="27828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Esse texto é um parágrafo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HTML permite você criar listas comuns ou ordenadas a partir das TAGS &lt;UL&gt;, &lt;OL&gt; e &lt;LI&gt;.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veremos a seguir.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3867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1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2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3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Listas Comuns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178700" y="1377927"/>
            <a:ext cx="46536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2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3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38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1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2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3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Listas Ordenadas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4178700" y="1399181"/>
            <a:ext cx="46536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2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3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a formatar o seu texto...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311700" y="3012050"/>
            <a:ext cx="85206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Atenção!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tags BR e HR são diferentes das demais pois não precisam ser fechadas. Elas são chamadas de tags vazias e ao contrário das demais não são usadas ao pares. Existem outras tags vazias no HTML e as veremos mais adiante.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219550"/>
            <a:ext cx="78627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 /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Line Break: adiciona uma quebra de linha após o local de inserção.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HR /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Horizontal Line: adiciona uma linha horizontal abaixo do local de inserção.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a formatar o seu texto...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32" name="Google Shape;232;p38"/>
          <p:cNvGraphicFramePr/>
          <p:nvPr/>
        </p:nvGraphicFramePr>
        <p:xfrm>
          <a:off x="311700" y="11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{EDC46A6B-E815-46CD-81F5-0C30FCCC541B}</a:tableStyleId>
              </a:tblPr>
              <a:tblGrid>
                <a:gridCol w="1243525"/>
                <a:gridCol w="1328100"/>
                <a:gridCol w="1077375"/>
                <a:gridCol w="467875"/>
                <a:gridCol w="1550600"/>
                <a:gridCol w="1498925"/>
                <a:gridCol w="1063250"/>
              </a:tblGrid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Negrito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STRONG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Importante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Itálico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i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Enfatizado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i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Marcado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chemeClr val="accent6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800">
                        <a:highlight>
                          <a:schemeClr val="accent6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SMALL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Pequeno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Deletado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800" strike="sng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Inserido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800" u="sng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Subscrito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r>
                        <a:rPr baseline="-25000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aseline="-25000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Sobrescrito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aseline="30000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Além das tags para formatar texto, temos ainda vários outros tipos de tags como as de exibição de imagens, para criar Hyperlinks ou para criar tabelas.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 antes de falarmos sobre elas vamos mudar um pouco de assunto e falar sobre os atributos de uma tag.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Mais tags...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Atributos são informações adicionais passadas pelas tags que servem para fornecer características extras para as tags.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Sobre os atributos é importante saber: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Todos os tags HTML podem ter atributos.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Eles sempre vêm na tag de abertura.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Eles sempre seguem o formato “chave/valor”</a:t>
            </a: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(Exemplo: chave=”valor”).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Atributos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tags para exibição de imagem permite a colocação de de figuras no texto utilizando fontes remotas ou locais. As principais tags para exibir imagens são: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ags para exibição de imagens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51" name="Google Shape;251;p41"/>
          <p:cNvGraphicFramePr/>
          <p:nvPr/>
        </p:nvGraphicFramePr>
        <p:xfrm>
          <a:off x="311700" y="25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{EDC46A6B-E815-46CD-81F5-0C30FCCC541B}</a:tableStyleId>
              </a:tblPr>
              <a:tblGrid>
                <a:gridCol w="1721300"/>
                <a:gridCol w="6799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É uma tag que, através do atributo src, recebe uma URL e exibe uma imagem na página.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Essa tag serve para agrupar img relacionadas, em conjunto com a tag figcaption que oferece uma legenda para o grupo.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PICTURE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É uma tag que permite configurar uma imagem diferente a ser carregada em caso de mudança de orientação na tela ou redimensionamento da mesma. Ela utiliza a tag source dentro dela para que funcione.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36500" y="1648200"/>
            <a:ext cx="4885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HTTP, o HTML e a WWW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Ancoras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ancora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veremos a seguir.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Como criar um HTML Básico...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idx="4294967295" type="ctrTitle"/>
          </p:nvPr>
        </p:nvSpPr>
        <p:spPr>
          <a:xfrm>
            <a:off x="378825" y="1069625"/>
            <a:ext cx="48855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Bora,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Bora,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Bora!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0" name="Google Shape;270;p44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44"/>
          <p:cNvSpPr txBox="1"/>
          <p:nvPr/>
        </p:nvSpPr>
        <p:spPr>
          <a:xfrm>
            <a:off x="378825" y="4607725"/>
            <a:ext cx="8001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Fonte:https://www.interaction-design.org/literature/article/5-stages-in-the-design-thinking-process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 consectetur adipisicing elit. Repudiandae nobis, facilis, sit magnam ex pariatur accusantium quo commodi porro quaerat esse dolorum at velit totam odio numquam, iusto natus perferendis?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Template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Empatização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84" name="Google Shape;284;p46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idx="4294967295" type="ctrTitle"/>
          </p:nvPr>
        </p:nvSpPr>
        <p:spPr>
          <a:xfrm>
            <a:off x="398950" y="3527000"/>
            <a:ext cx="8328000" cy="114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Técnicas e dicas para melhorar meus layouts!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https://docs.google.com/presentation/d/1A9sEOB2phThNlTPiY94Yks5QHGaVrYoHx-Kd5Xktnz8/edit?usp=sharing</a:t>
            </a:r>
            <a:br>
              <a:rPr lang="en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</p:txBody>
      </p:sp>
      <p:sp>
        <p:nvSpPr>
          <p:cNvPr id="291" name="Google Shape;291;p47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00FF00"/>
              </a:gs>
              <a:gs pos="33000">
                <a:srgbClr val="00FF00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00FF00"/>
              </a:gs>
              <a:gs pos="68000">
                <a:srgbClr val="00FF00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00FF00"/>
              </a:gs>
              <a:gs pos="100000">
                <a:srgbClr val="00FF00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EXTRA!</a:t>
            </a:r>
            <a:endParaRPr sz="4800">
              <a:solidFill>
                <a:srgbClr val="00FF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World Wide Web e a Internet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World Wide Web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(WWW) surgiu em 1991 no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CERN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laboratório de pesquisas nucleares europeu e tinha como idéia central facilitar o compartilhamento de informações através do uso de uma linguagem de marcação chamada HyperText Markup Language (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Apesar de muitas vezes referenciarmos a WWW com sendo a Internet, elas são coisa diferentes. A Internet é uma rede mundial de computadores que interliga bilhões de máquinas ao redor do mundo, sobre a qual a WWW funciona.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HTML é uma linguagem utilizada pelos navegadores Web para montar as páginas web para visualização.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principal componente de um código HTML é chamado de Tag, que normalmente são usados ao pares para determinar uma região onde uma certa formatação será aplicada.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Mais a frente veremos como isso funciona...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HTML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página web, nada mais é que um arquivo texto, contendo código HTML que fica armazenado em um servidor sendo enviada para o navegador toda vez que digita um endereço web na caixa de navegação ou clica em um link em uma página carregada.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realizar esse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transferência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informação, a WWW utiliza o protocolo HTTP (HyperText Transfer Protocol) que define o conjunto de regras e funcionalidades que possibilita a troca de informações de hipertexto entre duas as máquinas.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HTTP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 como funciona isso tudo?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Computer"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9573" y="174957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" id="96" name="Google Shape;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73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" id="97" name="Google Shape;9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6098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" id="98" name="Google Shape;9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473" y="3021266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arth globe: Americas" id="99" name="Google Shape;9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73923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" id="100" name="Google Shape;1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1748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>
            <a:stCxn id="96" idx="3"/>
            <a:endCxn id="97" idx="1"/>
          </p:cNvCxnSpPr>
          <p:nvPr/>
        </p:nvCxnSpPr>
        <p:spPr>
          <a:xfrm>
            <a:off x="1532673" y="27749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2" name="Google Shape;102;p19"/>
          <p:cNvCxnSpPr>
            <a:stCxn id="99" idx="1"/>
            <a:endCxn id="97" idx="3"/>
          </p:cNvCxnSpPr>
          <p:nvPr/>
        </p:nvCxnSpPr>
        <p:spPr>
          <a:xfrm rot="10800000">
            <a:off x="3210423" y="27749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3" name="Google Shape;103;p19"/>
          <p:cNvCxnSpPr>
            <a:stCxn id="100" idx="1"/>
            <a:endCxn id="99" idx="3"/>
          </p:cNvCxnSpPr>
          <p:nvPr/>
        </p:nvCxnSpPr>
        <p:spPr>
          <a:xfrm rot="10800000">
            <a:off x="4888248" y="27749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4" name="Google Shape;104;p19"/>
          <p:cNvCxnSpPr>
            <a:stCxn id="95" idx="1"/>
            <a:endCxn id="100" idx="3"/>
          </p:cNvCxnSpPr>
          <p:nvPr/>
        </p:nvCxnSpPr>
        <p:spPr>
          <a:xfrm flipH="1">
            <a:off x="6566073" y="2206779"/>
            <a:ext cx="763500" cy="568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pic>
        <p:nvPicPr>
          <p:cNvPr descr="Web design" id="105" name="Google Shape;10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2998" y="2393979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500" y="1648200"/>
            <a:ext cx="48855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20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317350" y="4193625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ATENÇÃO!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200" y="419100"/>
            <a:ext cx="3553600" cy="35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9" ma:contentTypeDescription="Crie um novo documento." ma:contentTypeScope="" ma:versionID="f6c70adb2b0a037f611485c71da12b27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bf45a61f76f043a6cec32f5993157112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B099F-2D83-41ED-BFEC-9D5761CFB79C}"/>
</file>

<file path=customXml/itemProps2.xml><?xml version="1.0" encoding="utf-8"?>
<ds:datastoreItem xmlns:ds="http://schemas.openxmlformats.org/officeDocument/2006/customXml" ds:itemID="{AE62F5EA-37BD-4600-B44A-E1365F83A077}"/>
</file>

<file path=customXml/itemProps3.xml><?xml version="1.0" encoding="utf-8"?>
<ds:datastoreItem xmlns:ds="http://schemas.openxmlformats.org/officeDocument/2006/customXml" ds:itemID="{BE52E7CC-9B86-4E25-B445-76EFACC9519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