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6" r:id="rId6"/>
    <p:sldId id="273" r:id="rId7"/>
    <p:sldId id="267" r:id="rId8"/>
    <p:sldId id="268" r:id="rId9"/>
    <p:sldId id="272" r:id="rId10"/>
    <p:sldId id="270" r:id="rId11"/>
    <p:sldId id="271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2C1599-78C3-49EE-B266-57A47B9C8940}" type="datetime1">
              <a:rPr lang="pt-BR" smtClean="0"/>
              <a:t>18/05/2023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38DB2-52FB-49CB-84D5-F3E8B8422193}" type="datetime1">
              <a:rPr lang="pt-BR" smtClean="0"/>
              <a:pPr/>
              <a:t>18/05/2023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352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588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5348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2723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146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901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9673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507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20B93B76-2D84-E456-5C6A-E358FB7B10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Conteú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Conteú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7" name="Espaço Reservado para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8" name="Espaço Reservado para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9" name="Espaço Reservado para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pt-BR" dirty="0"/>
              <a:t>Clique no ícone para adicionar gráfico</a:t>
            </a:r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6" name="Espaço Reservado para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Ano</a:t>
            </a:r>
            <a:endParaRPr lang="en-ZA"/>
          </a:p>
        </p:txBody>
      </p:sp>
      <p:sp>
        <p:nvSpPr>
          <p:cNvPr id="7" name="Espaço Reservado para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Ano</a:t>
            </a:r>
            <a:endParaRPr lang="en-ZA"/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ço Reservado para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37" name="Espaço Reservado para Rodapé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38" name="Espaço Reservado para o Número do Slid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pt-BR" dirty="0"/>
              <a:t>Clique no ícone para adicionar elemento gráfico SmartArt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ipe Slide de 4 pesso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ipe Slide de 8 Pesso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7" name="Espaço Reservado para Imagem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men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4" name="Espaço Reservado para Conteúdo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Conteúdo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Conteúdo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pt-br" dirty="0"/>
              <a:t>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1" name="Espaço Reservado para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2" name="Espaço Reservado para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 dirty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0" name="Espaço Reservado para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 da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2" name="Espaço Reservado para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3" name="Espaço Reservado para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6" name="Espaço Reservado para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7" name="Espaço Reservado para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18" name="Espaço Reservado para Rodapé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ês Conteúd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jpe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pt-BR" dirty="0"/>
              <a:t>PROJETO BIG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dirty="0"/>
              <a:t>FIA – EAD – GRUPO 03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algn="l" rtl="0"/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GRUPO 03 – Projeto BIG DATA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6765" y="2430066"/>
            <a:ext cx="9011478" cy="1837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1"/>
              <a:t>Breno Cesar - (Turma 07)</a:t>
            </a:r>
          </a:p>
          <a:p>
            <a:pPr rtl="0"/>
            <a:r>
              <a:rPr lang="pt-BR" noProof="1"/>
              <a:t>Flavio Tokuo - (Turma 08)</a:t>
            </a:r>
          </a:p>
          <a:p>
            <a:pPr rtl="0"/>
            <a:r>
              <a:rPr lang="pt-BR" noProof="1"/>
              <a:t>Jefferson do Nascimento Costa - (Turma 07)</a:t>
            </a:r>
          </a:p>
          <a:p>
            <a:pPr rtl="0"/>
            <a:r>
              <a:rPr lang="pt-BR" noProof="1"/>
              <a:t>Sandra Siqueira de Souza - (Turma 07)</a:t>
            </a:r>
          </a:p>
          <a:p>
            <a:pPr rtl="0"/>
            <a:r>
              <a:rPr lang="pt-BR" noProof="1"/>
              <a:t>Thiago Ribeiro de Alencar - (Turma 07)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marL="342900" indent="-342900" algn="l" rtl="0">
              <a:buFont typeface="+mj-lt"/>
              <a:buAutoNum type="arabicPeriod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DEFINIÇÃO DE UM PROBLEMA (PODEM ESCOLHER "A GOSTO")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6765" y="2430066"/>
            <a:ext cx="9011478" cy="1837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Previsão do retorno de investimento da instalação dos painéis solares com base em dados de previsão de geração de energia solar.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Cliente com dificuldade de prever a geração de energia solar de forma mensal e mais precisa no futuro.</a:t>
            </a:r>
          </a:p>
          <a:p>
            <a:pPr rtl="0"/>
            <a:endParaRPr lang="pt-BR" noProof="1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13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marL="342900" indent="-342900" algn="l" rtl="0">
              <a:buFont typeface="+mj-lt"/>
              <a:buAutoNum type="arabicPeriod" startAt="2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DEFINIÇÃO INGESTÃO EM DADOS (LOCAL DA ORIGEM, PODE JA EXISTIR OU PODE SER GERADO)</a:t>
            </a:r>
            <a:b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6765" y="2430066"/>
            <a:ext cx="9011478" cy="1837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Fonte de dados: 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API de sites de clima</a:t>
            </a:r>
          </a:p>
          <a:p>
            <a:pPr rtl="0"/>
            <a:endParaRPr lang="pt-BR" noProof="1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990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marL="342900" indent="-342900" algn="l" rtl="0">
              <a:buFont typeface="+mj-lt"/>
              <a:buAutoNum type="arabicPeriod" startAt="3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DEFINIÇÃO ARQUITETURA (DESENHO NO MINIMO DE 2 PARTES DO TODO INGESTÃO E AMAZENAMENTO)</a:t>
            </a:r>
            <a:b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5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F4A54AA-16F0-B24C-43B4-F4E8D64CA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832115"/>
            <a:ext cx="838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07E8E2B3-8BE7-EF66-EB36-53846BB73CE3}"/>
              </a:ext>
            </a:extLst>
          </p:cNvPr>
          <p:cNvSpPr/>
          <p:nvPr/>
        </p:nvSpPr>
        <p:spPr>
          <a:xfrm>
            <a:off x="0" y="0"/>
            <a:ext cx="121774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6</a:t>
            </a:fld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84CAA71-3C1C-A407-83EA-8C4D7AB699E4}"/>
              </a:ext>
            </a:extLst>
          </p:cNvPr>
          <p:cNvGrpSpPr/>
          <p:nvPr/>
        </p:nvGrpSpPr>
        <p:grpSpPr>
          <a:xfrm>
            <a:off x="2766150" y="571972"/>
            <a:ext cx="8896152" cy="5883419"/>
            <a:chOff x="2645540" y="544932"/>
            <a:chExt cx="8896152" cy="5898072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A2FB5B3B-F6C8-CF6C-CF54-EFBDC6E21EE0}"/>
                </a:ext>
              </a:extLst>
            </p:cNvPr>
            <p:cNvSpPr/>
            <p:nvPr/>
          </p:nvSpPr>
          <p:spPr>
            <a:xfrm>
              <a:off x="2645540" y="544932"/>
              <a:ext cx="8896152" cy="589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9" name="Picture 12">
              <a:extLst>
                <a:ext uri="{FF2B5EF4-FFF2-40B4-BE49-F238E27FC236}">
                  <a16:creationId xmlns:a16="http://schemas.microsoft.com/office/drawing/2014/main" id="{37C85A09-7C5A-FF92-7116-792FC8F8E0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85" t="26067" r="17421" b="26936"/>
            <a:stretch/>
          </p:blipFill>
          <p:spPr bwMode="auto">
            <a:xfrm>
              <a:off x="2729754" y="582950"/>
              <a:ext cx="1985435" cy="377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1037190D-9DC7-A5B3-FE59-37B5E3565565}"/>
              </a:ext>
            </a:extLst>
          </p:cNvPr>
          <p:cNvSpPr/>
          <p:nvPr/>
        </p:nvSpPr>
        <p:spPr>
          <a:xfrm>
            <a:off x="439288" y="545287"/>
            <a:ext cx="1932964" cy="5910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3E5396C-B773-E796-82DE-4A285A197999}"/>
              </a:ext>
            </a:extLst>
          </p:cNvPr>
          <p:cNvGrpSpPr/>
          <p:nvPr/>
        </p:nvGrpSpPr>
        <p:grpSpPr>
          <a:xfrm>
            <a:off x="439288" y="2006002"/>
            <a:ext cx="1932964" cy="1625564"/>
            <a:chOff x="439288" y="2216784"/>
            <a:chExt cx="1932964" cy="1625564"/>
          </a:xfrm>
        </p:grpSpPr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88828332-9814-03BD-97F8-1F075BFFA9A7}"/>
                </a:ext>
              </a:extLst>
            </p:cNvPr>
            <p:cNvSpPr/>
            <p:nvPr/>
          </p:nvSpPr>
          <p:spPr>
            <a:xfrm>
              <a:off x="439288" y="3288675"/>
              <a:ext cx="1932964" cy="5536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API de Clima para extração</a:t>
              </a:r>
              <a:endParaRPr lang="pt-BR" sz="1200" dirty="0"/>
            </a:p>
          </p:txBody>
        </p: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EEF97545-D6E0-1E3B-B555-4130F5C029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854" y="2216784"/>
              <a:ext cx="1203832" cy="1203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296BA8-4F7E-C43D-0C3D-2DBC78DFD90A}"/>
              </a:ext>
            </a:extLst>
          </p:cNvPr>
          <p:cNvSpPr txBox="1"/>
          <p:nvPr/>
        </p:nvSpPr>
        <p:spPr>
          <a:xfrm>
            <a:off x="439288" y="742122"/>
            <a:ext cx="193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Ingest</a:t>
            </a:r>
          </a:p>
          <a:p>
            <a:pPr algn="ctr"/>
            <a:r>
              <a:rPr lang="pt-BR" b="1" dirty="0"/>
              <a:t>(Extraction)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9A10802A-68B8-C8C6-13B5-A1B112ECFB5F}"/>
              </a:ext>
            </a:extLst>
          </p:cNvPr>
          <p:cNvSpPr/>
          <p:nvPr/>
        </p:nvSpPr>
        <p:spPr>
          <a:xfrm>
            <a:off x="2869805" y="1109517"/>
            <a:ext cx="5773758" cy="23098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E951CD5C-2024-E7B6-5A7D-D82D27D9FAD5}"/>
              </a:ext>
            </a:extLst>
          </p:cNvPr>
          <p:cNvSpPr txBox="1"/>
          <p:nvPr/>
        </p:nvSpPr>
        <p:spPr>
          <a:xfrm>
            <a:off x="2869805" y="1193043"/>
            <a:ext cx="122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Process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8BCEA04-1473-0D94-C2CA-1A125993255C}"/>
              </a:ext>
            </a:extLst>
          </p:cNvPr>
          <p:cNvSpPr/>
          <p:nvPr/>
        </p:nvSpPr>
        <p:spPr>
          <a:xfrm>
            <a:off x="5011268" y="1562375"/>
            <a:ext cx="3368457" cy="1699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8089A6B3-3A49-D58C-44C5-BA1445423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845" y="2428444"/>
            <a:ext cx="1079726" cy="56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>
            <a:extLst>
              <a:ext uri="{FF2B5EF4-FFF2-40B4-BE49-F238E27FC236}">
                <a16:creationId xmlns:a16="http://schemas.microsoft.com/office/drawing/2014/main" id="{AAA38642-EFDA-F06D-67E0-4600E27F7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9" t="6553" r="4884" b="13990"/>
          <a:stretch/>
        </p:blipFill>
        <p:spPr bwMode="auto">
          <a:xfrm>
            <a:off x="6963769" y="2491702"/>
            <a:ext cx="1079727" cy="54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EF65B28-867C-F2EE-E441-D4B5A4E51544}"/>
              </a:ext>
            </a:extLst>
          </p:cNvPr>
          <p:cNvCxnSpPr>
            <a:cxnSpLocks/>
          </p:cNvCxnSpPr>
          <p:nvPr/>
        </p:nvCxnSpPr>
        <p:spPr>
          <a:xfrm>
            <a:off x="2007686" y="2554910"/>
            <a:ext cx="1077767" cy="0"/>
          </a:xfrm>
          <a:prstGeom prst="straightConnector1">
            <a:avLst/>
          </a:prstGeom>
          <a:ln w="381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CE487D0-95F5-D8F7-2E2C-65FBEDA7636D}"/>
              </a:ext>
            </a:extLst>
          </p:cNvPr>
          <p:cNvGrpSpPr/>
          <p:nvPr/>
        </p:nvGrpSpPr>
        <p:grpSpPr>
          <a:xfrm>
            <a:off x="2892630" y="4065951"/>
            <a:ext cx="5773758" cy="2151346"/>
            <a:chOff x="2892630" y="4065951"/>
            <a:chExt cx="5773758" cy="2151346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717E9478-2C53-D0BE-03C9-67FB8F71F85A}"/>
                </a:ext>
              </a:extLst>
            </p:cNvPr>
            <p:cNvGrpSpPr/>
            <p:nvPr/>
          </p:nvGrpSpPr>
          <p:grpSpPr>
            <a:xfrm>
              <a:off x="2892630" y="4065951"/>
              <a:ext cx="5773758" cy="2143847"/>
              <a:chOff x="2892630" y="4065951"/>
              <a:chExt cx="5773758" cy="2143847"/>
            </a:xfrm>
          </p:grpSpPr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7BEB9F25-C07D-978D-2AB8-0C2FA6A07970}"/>
                  </a:ext>
                </a:extLst>
              </p:cNvPr>
              <p:cNvSpPr/>
              <p:nvPr/>
            </p:nvSpPr>
            <p:spPr>
              <a:xfrm>
                <a:off x="2892630" y="4065951"/>
                <a:ext cx="5773758" cy="21438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B73A0103-F8FC-F45C-9E7F-9B9F7111D1CA}"/>
                  </a:ext>
                </a:extLst>
              </p:cNvPr>
              <p:cNvSpPr txBox="1"/>
              <p:nvPr/>
            </p:nvSpPr>
            <p:spPr>
              <a:xfrm>
                <a:off x="2917599" y="5833451"/>
                <a:ext cx="1135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Storage</a:t>
                </a:r>
              </a:p>
            </p:txBody>
          </p:sp>
        </p:grp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E51ACA18-D620-83B5-A528-E2C4DB0332A9}"/>
                </a:ext>
              </a:extLst>
            </p:cNvPr>
            <p:cNvGrpSpPr/>
            <p:nvPr/>
          </p:nvGrpSpPr>
          <p:grpSpPr>
            <a:xfrm>
              <a:off x="3409706" y="4186972"/>
              <a:ext cx="4645721" cy="2030325"/>
              <a:chOff x="3453248" y="4186972"/>
              <a:chExt cx="4645721" cy="2030325"/>
            </a:xfrm>
          </p:grpSpPr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662C4B06-9B84-B09C-0063-5099490788C6}"/>
                  </a:ext>
                </a:extLst>
              </p:cNvPr>
              <p:cNvSpPr/>
              <p:nvPr/>
            </p:nvSpPr>
            <p:spPr>
              <a:xfrm>
                <a:off x="5865562" y="5696333"/>
                <a:ext cx="1820308" cy="5209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Técnica para previsão de geração de energia solar</a:t>
                </a:r>
                <a:endParaRPr lang="pt-BR" sz="1200" dirty="0"/>
              </a:p>
            </p:txBody>
          </p: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3C9B093F-5B86-8ED9-F310-89283314D63C}"/>
                  </a:ext>
                </a:extLst>
              </p:cNvPr>
              <p:cNvGrpSpPr/>
              <p:nvPr/>
            </p:nvGrpSpPr>
            <p:grpSpPr>
              <a:xfrm>
                <a:off x="3453248" y="4186972"/>
                <a:ext cx="802026" cy="1385980"/>
                <a:chOff x="3322622" y="4578854"/>
                <a:chExt cx="800100" cy="1382652"/>
              </a:xfrm>
            </p:grpSpPr>
            <p:sp>
              <p:nvSpPr>
                <p:cNvPr id="42" name="Retângulo 41">
                  <a:extLst>
                    <a:ext uri="{FF2B5EF4-FFF2-40B4-BE49-F238E27FC236}">
                      <a16:creationId xmlns:a16="http://schemas.microsoft.com/office/drawing/2014/main" id="{71D11631-B2C4-A3B1-7A87-E5AEBFFD02EF}"/>
                    </a:ext>
                  </a:extLst>
                </p:cNvPr>
                <p:cNvSpPr/>
                <p:nvPr/>
              </p:nvSpPr>
              <p:spPr>
                <a:xfrm>
                  <a:off x="3388239" y="5684674"/>
                  <a:ext cx="639655" cy="276832"/>
                </a:xfrm>
                <a:prstGeom prst="rect">
                  <a:avLst/>
                </a:prstGeom>
                <a:solidFill>
                  <a:srgbClr val="CC66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Bronze</a:t>
                  </a:r>
                  <a:endParaRPr lang="pt-BR" sz="1200" dirty="0"/>
                </a:p>
              </p:txBody>
            </p:sp>
            <p:pic>
              <p:nvPicPr>
                <p:cNvPr id="43" name="Imagem 42">
                  <a:extLst>
                    <a:ext uri="{FF2B5EF4-FFF2-40B4-BE49-F238E27FC236}">
                      <a16:creationId xmlns:a16="http://schemas.microsoft.com/office/drawing/2014/main" id="{102CDE31-6EAF-6D27-1DAB-BBD1BA98E9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3322622" y="4578854"/>
                  <a:ext cx="800100" cy="1076325"/>
                </a:xfrm>
                <a:prstGeom prst="rect">
                  <a:avLst/>
                </a:prstGeom>
              </p:spPr>
            </p:pic>
          </p:grpSp>
          <p:grpSp>
            <p:nvGrpSpPr>
              <p:cNvPr id="32" name="Agrupar 31">
                <a:extLst>
                  <a:ext uri="{FF2B5EF4-FFF2-40B4-BE49-F238E27FC236}">
                    <a16:creationId xmlns:a16="http://schemas.microsoft.com/office/drawing/2014/main" id="{05DC3C4D-5221-099E-2776-948F4C9810DE}"/>
                  </a:ext>
                </a:extLst>
              </p:cNvPr>
              <p:cNvGrpSpPr/>
              <p:nvPr/>
            </p:nvGrpSpPr>
            <p:grpSpPr>
              <a:xfrm>
                <a:off x="5358831" y="4237015"/>
                <a:ext cx="782930" cy="1328177"/>
                <a:chOff x="4913607" y="4628898"/>
                <a:chExt cx="781050" cy="1324988"/>
              </a:xfrm>
            </p:grpSpPr>
            <p:pic>
              <p:nvPicPr>
                <p:cNvPr id="40" name="Imagem 39">
                  <a:extLst>
                    <a:ext uri="{FF2B5EF4-FFF2-40B4-BE49-F238E27FC236}">
                      <a16:creationId xmlns:a16="http://schemas.microsoft.com/office/drawing/2014/main" id="{ECA1EE11-87F7-A3C8-CE7E-CFE66DEFB8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4913607" y="4628898"/>
                  <a:ext cx="781050" cy="1009650"/>
                </a:xfrm>
                <a:prstGeom prst="rect">
                  <a:avLst/>
                </a:prstGeom>
              </p:spPr>
            </p:pic>
            <p:sp>
              <p:nvSpPr>
                <p:cNvPr id="41" name="Retângulo 40">
                  <a:extLst>
                    <a:ext uri="{FF2B5EF4-FFF2-40B4-BE49-F238E27FC236}">
                      <a16:creationId xmlns:a16="http://schemas.microsoft.com/office/drawing/2014/main" id="{DAE353CC-6651-1FC0-6D45-B1C5125D8A7F}"/>
                    </a:ext>
                  </a:extLst>
                </p:cNvPr>
                <p:cNvSpPr/>
                <p:nvPr/>
              </p:nvSpPr>
              <p:spPr>
                <a:xfrm>
                  <a:off x="4982464" y="5677054"/>
                  <a:ext cx="639655" cy="2768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Silver</a:t>
                  </a:r>
                  <a:endParaRPr lang="pt-BR" sz="1200" dirty="0"/>
                </a:p>
              </p:txBody>
            </p:sp>
          </p:grpSp>
          <p:grpSp>
            <p:nvGrpSpPr>
              <p:cNvPr id="33" name="Agrupar 32">
                <a:extLst>
                  <a:ext uri="{FF2B5EF4-FFF2-40B4-BE49-F238E27FC236}">
                    <a16:creationId xmlns:a16="http://schemas.microsoft.com/office/drawing/2014/main" id="{A6965C57-8691-E257-4778-61CCAC1197C8}"/>
                  </a:ext>
                </a:extLst>
              </p:cNvPr>
              <p:cNvGrpSpPr/>
              <p:nvPr/>
            </p:nvGrpSpPr>
            <p:grpSpPr>
              <a:xfrm>
                <a:off x="7335135" y="4231755"/>
                <a:ext cx="763834" cy="1341089"/>
                <a:chOff x="6464280" y="4623637"/>
                <a:chExt cx="762000" cy="1337869"/>
              </a:xfrm>
            </p:grpSpPr>
            <p:pic>
              <p:nvPicPr>
                <p:cNvPr id="38" name="Imagem 37">
                  <a:extLst>
                    <a:ext uri="{FF2B5EF4-FFF2-40B4-BE49-F238E27FC236}">
                      <a16:creationId xmlns:a16="http://schemas.microsoft.com/office/drawing/2014/main" id="{9CA9DFF5-BF25-62BA-F018-2FC4EC9F57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464280" y="4623637"/>
                  <a:ext cx="762000" cy="1009650"/>
                </a:xfrm>
                <a:prstGeom prst="rect">
                  <a:avLst/>
                </a:prstGeom>
              </p:spPr>
            </p:pic>
            <p:sp>
              <p:nvSpPr>
                <p:cNvPr id="39" name="Retângulo 38">
                  <a:extLst>
                    <a:ext uri="{FF2B5EF4-FFF2-40B4-BE49-F238E27FC236}">
                      <a16:creationId xmlns:a16="http://schemas.microsoft.com/office/drawing/2014/main" id="{3834D06D-1BE6-422A-C813-A569A27FCAC0}"/>
                    </a:ext>
                  </a:extLst>
                </p:cNvPr>
                <p:cNvSpPr/>
                <p:nvPr/>
              </p:nvSpPr>
              <p:spPr>
                <a:xfrm>
                  <a:off x="6520059" y="5684674"/>
                  <a:ext cx="639655" cy="276832"/>
                </a:xfrm>
                <a:prstGeom prst="rect">
                  <a:avLst/>
                </a:prstGeom>
                <a:solidFill>
                  <a:srgbClr val="FFCC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Gold</a:t>
                  </a:r>
                  <a:endParaRPr lang="pt-BR" sz="1200" dirty="0"/>
                </a:p>
              </p:txBody>
            </p:sp>
          </p:grpSp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B80795BC-7D77-AB24-2848-B60BB2A25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343450" y="4847924"/>
                <a:ext cx="780528" cy="699081"/>
              </a:xfrm>
              <a:prstGeom prst="rect">
                <a:avLst/>
              </a:prstGeom>
            </p:spPr>
          </p:pic>
          <p:cxnSp>
            <p:nvCxnSpPr>
              <p:cNvPr id="35" name="Conector de Seta Reta 34">
                <a:extLst>
                  <a:ext uri="{FF2B5EF4-FFF2-40B4-BE49-F238E27FC236}">
                    <a16:creationId xmlns:a16="http://schemas.microsoft.com/office/drawing/2014/main" id="{4B806899-F03A-FC20-EDD0-A54A816B82D4}"/>
                  </a:ext>
                </a:extLst>
              </p:cNvPr>
              <p:cNvCxnSpPr>
                <a:cxnSpLocks/>
                <a:stCxn id="43" idx="3"/>
              </p:cNvCxnSpPr>
              <p:nvPr/>
            </p:nvCxnSpPr>
            <p:spPr>
              <a:xfrm>
                <a:off x="4255274" y="4726430"/>
                <a:ext cx="110355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de Seta Reta 35">
                <a:extLst>
                  <a:ext uri="{FF2B5EF4-FFF2-40B4-BE49-F238E27FC236}">
                    <a16:creationId xmlns:a16="http://schemas.microsoft.com/office/drawing/2014/main" id="{BBD4D257-7A55-8874-568D-EC1C6A22AF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0754" y="4726430"/>
                <a:ext cx="110355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409BF0F-4E19-E12C-38DE-C9A236A0E8E3}"/>
                  </a:ext>
                </a:extLst>
              </p:cNvPr>
              <p:cNvSpPr txBox="1"/>
              <p:nvPr/>
            </p:nvSpPr>
            <p:spPr>
              <a:xfrm>
                <a:off x="6197602" y="5526708"/>
                <a:ext cx="129704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dirty="0"/>
                  <a:t>Deep Learning</a:t>
                </a:r>
                <a:endParaRPr lang="pt-BR" sz="1200" b="1" dirty="0"/>
              </a:p>
            </p:txBody>
          </p:sp>
        </p:grpSp>
      </p:grp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6DE4F07-9DF0-2B81-8E5E-7AE9DCE855BC}"/>
              </a:ext>
            </a:extLst>
          </p:cNvPr>
          <p:cNvCxnSpPr>
            <a:cxnSpLocks/>
          </p:cNvCxnSpPr>
          <p:nvPr/>
        </p:nvCxnSpPr>
        <p:spPr>
          <a:xfrm>
            <a:off x="3848355" y="3269093"/>
            <a:ext cx="0" cy="796858"/>
          </a:xfrm>
          <a:prstGeom prst="straightConnector1">
            <a:avLst/>
          </a:prstGeom>
          <a:ln w="381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324D172-5D9E-CC81-721F-025EEBE266B9}"/>
              </a:ext>
            </a:extLst>
          </p:cNvPr>
          <p:cNvCxnSpPr>
            <a:cxnSpLocks/>
          </p:cNvCxnSpPr>
          <p:nvPr/>
        </p:nvCxnSpPr>
        <p:spPr>
          <a:xfrm flipV="1">
            <a:off x="6531842" y="3261951"/>
            <a:ext cx="0" cy="32274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4C59DB5-9017-334E-B9F0-A772B17323D7}"/>
              </a:ext>
            </a:extLst>
          </p:cNvPr>
          <p:cNvSpPr txBox="1"/>
          <p:nvPr/>
        </p:nvSpPr>
        <p:spPr>
          <a:xfrm>
            <a:off x="5690795" y="3527535"/>
            <a:ext cx="20432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Processamento e Transformação</a:t>
            </a:r>
            <a:endParaRPr lang="pt-BR" sz="1000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D9B3043-D054-014F-906B-56672D853DBF}"/>
              </a:ext>
            </a:extLst>
          </p:cNvPr>
          <p:cNvCxnSpPr>
            <a:cxnSpLocks/>
          </p:cNvCxnSpPr>
          <p:nvPr/>
        </p:nvCxnSpPr>
        <p:spPr>
          <a:xfrm>
            <a:off x="6531842" y="3729038"/>
            <a:ext cx="2908" cy="3321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id="{414081BD-2143-9E88-A419-05F06994C77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7519" y="5784655"/>
            <a:ext cx="378900" cy="39328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9C37C90-7D2C-E6E1-1494-DD6EE1144131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47126" y="5804090"/>
            <a:ext cx="438017" cy="357330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68DABA3A-F1A8-66B5-7B39-810708BB8227}"/>
              </a:ext>
            </a:extLst>
          </p:cNvPr>
          <p:cNvSpPr/>
          <p:nvPr/>
        </p:nvSpPr>
        <p:spPr>
          <a:xfrm>
            <a:off x="9114692" y="1109517"/>
            <a:ext cx="2405107" cy="5107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6" name="Picture 16">
            <a:extLst>
              <a:ext uri="{FF2B5EF4-FFF2-40B4-BE49-F238E27FC236}">
                <a16:creationId xmlns:a16="http://schemas.microsoft.com/office/drawing/2014/main" id="{BC2F0459-336E-553F-7C3B-85AA55F18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07" b="19448"/>
          <a:stretch/>
        </p:blipFill>
        <p:spPr bwMode="auto">
          <a:xfrm>
            <a:off x="9227748" y="3266613"/>
            <a:ext cx="2178994" cy="66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3868923-A10F-31B0-2F41-A0E5E8094540}"/>
              </a:ext>
            </a:extLst>
          </p:cNvPr>
          <p:cNvCxnSpPr>
            <a:cxnSpLocks/>
          </p:cNvCxnSpPr>
          <p:nvPr/>
        </p:nvCxnSpPr>
        <p:spPr>
          <a:xfrm>
            <a:off x="8702748" y="4375975"/>
            <a:ext cx="404324" cy="0"/>
          </a:xfrm>
          <a:prstGeom prst="straightConnector1">
            <a:avLst/>
          </a:prstGeom>
          <a:ln w="38100"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1207ABE-5068-A47E-3B95-5A04801A506F}"/>
              </a:ext>
            </a:extLst>
          </p:cNvPr>
          <p:cNvCxnSpPr>
            <a:cxnSpLocks/>
          </p:cNvCxnSpPr>
          <p:nvPr/>
        </p:nvCxnSpPr>
        <p:spPr>
          <a:xfrm>
            <a:off x="8703837" y="4920261"/>
            <a:ext cx="404324" cy="0"/>
          </a:xfrm>
          <a:prstGeom prst="straightConnector1">
            <a:avLst/>
          </a:prstGeom>
          <a:ln w="38100"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61A1D8B-65BD-BE36-13E4-8189796F87AC}"/>
              </a:ext>
            </a:extLst>
          </p:cNvPr>
          <p:cNvCxnSpPr>
            <a:cxnSpLocks/>
          </p:cNvCxnSpPr>
          <p:nvPr/>
        </p:nvCxnSpPr>
        <p:spPr>
          <a:xfrm>
            <a:off x="8702748" y="5483786"/>
            <a:ext cx="404324" cy="0"/>
          </a:xfrm>
          <a:prstGeom prst="straightConnector1">
            <a:avLst/>
          </a:prstGeom>
          <a:ln w="38100"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4EE5DF-DB25-BE94-1346-48D69BDA68C8}"/>
              </a:ext>
            </a:extLst>
          </p:cNvPr>
          <p:cNvSpPr txBox="1"/>
          <p:nvPr/>
        </p:nvSpPr>
        <p:spPr>
          <a:xfrm>
            <a:off x="9109481" y="1203787"/>
            <a:ext cx="240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Visualization</a:t>
            </a:r>
          </a:p>
        </p:txBody>
      </p:sp>
      <p:pic>
        <p:nvPicPr>
          <p:cNvPr id="55" name="Picture 10">
            <a:extLst>
              <a:ext uri="{FF2B5EF4-FFF2-40B4-BE49-F238E27FC236}">
                <a16:creationId xmlns:a16="http://schemas.microsoft.com/office/drawing/2014/main" id="{73B4CC0B-7A00-FAA8-DC71-F9C7FA2A1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759" y="1799948"/>
            <a:ext cx="1455169" cy="50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60E541C-E201-E581-D34B-789DD4D2982A}"/>
              </a:ext>
            </a:extLst>
          </p:cNvPr>
          <p:cNvSpPr/>
          <p:nvPr/>
        </p:nvSpPr>
        <p:spPr>
          <a:xfrm>
            <a:off x="3085453" y="1569517"/>
            <a:ext cx="1819263" cy="1699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1" name="Picture 8">
            <a:extLst>
              <a:ext uri="{FF2B5EF4-FFF2-40B4-BE49-F238E27FC236}">
                <a16:creationId xmlns:a16="http://schemas.microsoft.com/office/drawing/2014/main" id="{37030B13-4346-9CA3-452D-7ADC28630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1" t="28138" r="22607" b="28482"/>
          <a:stretch/>
        </p:blipFill>
        <p:spPr bwMode="auto">
          <a:xfrm>
            <a:off x="3312579" y="2203160"/>
            <a:ext cx="1374923" cy="56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297E18D3-9386-6ED3-1984-C18FF275D910}"/>
              </a:ext>
            </a:extLst>
          </p:cNvPr>
          <p:cNvCxnSpPr>
            <a:cxnSpLocks/>
          </p:cNvCxnSpPr>
          <p:nvPr/>
        </p:nvCxnSpPr>
        <p:spPr>
          <a:xfrm flipV="1">
            <a:off x="6830014" y="3255327"/>
            <a:ext cx="0" cy="32274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EF048002-6E7A-7BCA-06C0-219D2C83A807}"/>
              </a:ext>
            </a:extLst>
          </p:cNvPr>
          <p:cNvCxnSpPr>
            <a:cxnSpLocks/>
          </p:cNvCxnSpPr>
          <p:nvPr/>
        </p:nvCxnSpPr>
        <p:spPr>
          <a:xfrm>
            <a:off x="6830014" y="3722414"/>
            <a:ext cx="2908" cy="3321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8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marL="342900" indent="-342900" algn="l" rtl="0">
              <a:buFont typeface="+mj-lt"/>
              <a:buAutoNum type="arabicPeriod" startAt="4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IMAGEM DOCKER (SO SERA COBRADO QUANDO HOUVER A AULA QUARTA)</a:t>
            </a:r>
            <a:b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6765" y="2430066"/>
            <a:ext cx="9011478" cy="1837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400" noProof="1"/>
              <a:t>Airflow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400" noProof="1"/>
              <a:t>NIFI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400" noProof="1"/>
              <a:t>Spark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sz="2400" noProof="1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670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marL="342900" indent="-342900" algn="l" rtl="0">
              <a:buFont typeface="+mj-lt"/>
              <a:buAutoNum type="arabicPeriod" startAt="5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SUBIR NO GIT (SO SERA COBRADO QUANDO HOUVER A AULA QUARTA)</a:t>
            </a:r>
            <a:b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6765" y="2430066"/>
            <a:ext cx="9011478" cy="1837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pt-BR" noProof="1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2231750"/>
      </p:ext>
    </p:extLst>
  </p:cSld>
  <p:clrMapOvr>
    <a:masterClrMapping/>
  </p:clrMapOvr>
</p:sld>
</file>

<file path=ppt/theme/theme1.xml><?xml version="1.0" encoding="utf-8"?>
<a:theme xmlns:a="http://schemas.openxmlformats.org/drawingml/2006/main" name="Linha única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898_TF22318419_Win32" id="{39789813-3D1F-4DB2-B0EB-7AB06FB22EC7}" vid="{8218E8E9-463F-47F5-9779-4296A87E01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vendas minimalista</Template>
  <TotalTime>66</TotalTime>
  <Words>225</Words>
  <Application>Microsoft Office PowerPoint</Application>
  <PresentationFormat>Widescreen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Linha única</vt:lpstr>
      <vt:lpstr>PROJETO BIG DATA</vt:lpstr>
      <vt:lpstr> GRUPO 03 – Projeto BIG DATA</vt:lpstr>
      <vt:lpstr>DEFINIÇÃO DE UM PROBLEMA (PODEM ESCOLHER "A GOSTO")</vt:lpstr>
      <vt:lpstr>DEFINIÇÃO INGESTÃO EM DADOS (LOCAL DA ORIGEM, PODE JA EXISTIR OU PODE SER GERADO) </vt:lpstr>
      <vt:lpstr>DEFINIÇÃO ARQUITETURA (DESENHO NO MINIMO DE 2 PARTES DO TODO INGESTÃO E AMAZENAMENTO) </vt:lpstr>
      <vt:lpstr>Apresentação do PowerPoint</vt:lpstr>
      <vt:lpstr>IMAGEM DOCKER (SO SERA COBRADO QUANDO HOUVER A AULA QUARTA) </vt:lpstr>
      <vt:lpstr>SUBIR NO GIT (SO SERA COBRADO QUANDO HOUVER A AULA QUARTA)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BIG DATA</dc:title>
  <dc:creator>Flavio Tokuo</dc:creator>
  <cp:lastModifiedBy>Flavio Tokuo</cp:lastModifiedBy>
  <cp:revision>7</cp:revision>
  <dcterms:created xsi:type="dcterms:W3CDTF">2023-05-17T17:15:27Z</dcterms:created>
  <dcterms:modified xsi:type="dcterms:W3CDTF">2023-05-18T22:08:42Z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8ef13d6b-8409-435a-bdb4-7fbaf6279b43_Enabled">
    <vt:lpwstr>true</vt:lpwstr>
  </property>
  <property fmtid="{D5CDD505-2E9C-101B-9397-08002B2CF9AE}" pid="4" name="MSIP_Label_8ef13d6b-8409-435a-bdb4-7fbaf6279b43_SetDate">
    <vt:lpwstr>2023-05-17T17:15:27Z</vt:lpwstr>
  </property>
  <property fmtid="{D5CDD505-2E9C-101B-9397-08002B2CF9AE}" pid="5" name="MSIP_Label_8ef13d6b-8409-435a-bdb4-7fbaf6279b43_Method">
    <vt:lpwstr>Standard</vt:lpwstr>
  </property>
  <property fmtid="{D5CDD505-2E9C-101B-9397-08002B2CF9AE}" pid="6" name="MSIP_Label_8ef13d6b-8409-435a-bdb4-7fbaf6279b43_Name">
    <vt:lpwstr>Publico</vt:lpwstr>
  </property>
  <property fmtid="{D5CDD505-2E9C-101B-9397-08002B2CF9AE}" pid="7" name="MSIP_Label_8ef13d6b-8409-435a-bdb4-7fbaf6279b43_SiteId">
    <vt:lpwstr>8483f5da-75f1-4c68-8a9a-64db18715699</vt:lpwstr>
  </property>
  <property fmtid="{D5CDD505-2E9C-101B-9397-08002B2CF9AE}" pid="8" name="MSIP_Label_8ef13d6b-8409-435a-bdb4-7fbaf6279b43_ActionId">
    <vt:lpwstr>71b7fd3f-c0cf-4de3-ab96-4b02f264112e</vt:lpwstr>
  </property>
  <property fmtid="{D5CDD505-2E9C-101B-9397-08002B2CF9AE}" pid="9" name="MSIP_Label_8ef13d6b-8409-435a-bdb4-7fbaf6279b43_ContentBits">
    <vt:lpwstr>0</vt:lpwstr>
  </property>
</Properties>
</file>