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3" r:id="rId7"/>
    <p:sldId id="267" r:id="rId8"/>
    <p:sldId id="268" r:id="rId9"/>
    <p:sldId id="272" r:id="rId10"/>
    <p:sldId id="270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31/05/2023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31/05/2023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4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72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1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90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67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5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20B93B76-2D84-E456-5C6A-E358FB7B1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dirty="0"/>
              <a:t>Clique no ícone para adicionar gráfico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 dirty="0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PROJETO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FIA – EAD – GRUPO 03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algn="l" rtl="0"/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GRUPO 03 – Projeto BIG DATA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Breno Cesar - (Turma 07)</a:t>
            </a:r>
          </a:p>
          <a:p>
            <a:pPr rtl="0"/>
            <a:r>
              <a:rPr lang="pt-BR" noProof="1"/>
              <a:t>Flavio Tokuo - (Turma 08)</a:t>
            </a:r>
          </a:p>
          <a:p>
            <a:pPr rtl="0"/>
            <a:r>
              <a:rPr lang="pt-BR" noProof="1"/>
              <a:t>Jefferson do Nascimento Costa - (Turma 07)</a:t>
            </a:r>
          </a:p>
          <a:p>
            <a:pPr rtl="0"/>
            <a:r>
              <a:rPr lang="pt-BR" noProof="1"/>
              <a:t>Sandra Siqueira de Souza - (Turma 07)</a:t>
            </a:r>
          </a:p>
          <a:p>
            <a:pPr rtl="0"/>
            <a:r>
              <a:rPr lang="pt-BR" noProof="1"/>
              <a:t>Thiago Ribeiro de Alencar - (Turma 07)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DE UM PROBLEMA (PODEM ESCOLHER "A GOSTO")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Previsão do retorno de investimento da instalação dos painéis solares com base em dados de previsão de geração de energia solar.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 com dificuldade de prever a geração de energia solar de forma mensal e mais precisa no futuro.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2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INGESTÃO EM DADOS (LOCAL DA ORIGEM, PODE JA EXISTIR OU PODE SER GERADO)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Fonte de dados: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de sites de clima</a:t>
            </a:r>
          </a:p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3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DEFINIÇÃO ARQUITETURA (DESENHO NO MINIMO DE 2 PARTES DO TODO INGESTÃO E AMAZENAMENTO)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B2A60-4EE9-02A8-ACB1-46E47393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4" y="2052047"/>
            <a:ext cx="8533321" cy="44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7E8E2B3-8BE7-EF66-EB36-53846BB73CE3}"/>
              </a:ext>
            </a:extLst>
          </p:cNvPr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CAA71-3C1C-A407-83EA-8C4D7AB699E4}"/>
              </a:ext>
            </a:extLst>
          </p:cNvPr>
          <p:cNvGrpSpPr/>
          <p:nvPr/>
        </p:nvGrpSpPr>
        <p:grpSpPr>
          <a:xfrm>
            <a:off x="2296160" y="436881"/>
            <a:ext cx="9770386" cy="6207758"/>
            <a:chOff x="2175550" y="518181"/>
            <a:chExt cx="9770386" cy="611454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2FB5B3B-F6C8-CF6C-CF54-EFBDC6E21EE0}"/>
                </a:ext>
              </a:extLst>
            </p:cNvPr>
            <p:cNvSpPr/>
            <p:nvPr/>
          </p:nvSpPr>
          <p:spPr>
            <a:xfrm>
              <a:off x="2175550" y="518181"/>
              <a:ext cx="9770386" cy="6114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37C85A09-7C5A-FF92-7116-792FC8F8E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5" t="26067" r="17421" b="26936"/>
            <a:stretch/>
          </p:blipFill>
          <p:spPr bwMode="auto">
            <a:xfrm>
              <a:off x="2729754" y="582950"/>
              <a:ext cx="1985435" cy="37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037190D-9DC7-A5B3-FE59-37B5E3565565}"/>
              </a:ext>
            </a:extLst>
          </p:cNvPr>
          <p:cNvSpPr/>
          <p:nvPr/>
        </p:nvSpPr>
        <p:spPr>
          <a:xfrm>
            <a:off x="125454" y="436880"/>
            <a:ext cx="1932964" cy="6207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3E5396C-B773-E796-82DE-4A285A197999}"/>
              </a:ext>
            </a:extLst>
          </p:cNvPr>
          <p:cNvGrpSpPr/>
          <p:nvPr/>
        </p:nvGrpSpPr>
        <p:grpSpPr>
          <a:xfrm>
            <a:off x="125454" y="1803436"/>
            <a:ext cx="1932964" cy="1625564"/>
            <a:chOff x="439288" y="2216784"/>
            <a:chExt cx="1932964" cy="162556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88828332-9814-03BD-97F8-1F075BFFA9A7}"/>
                </a:ext>
              </a:extLst>
            </p:cNvPr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API de Clima para extração</a:t>
              </a:r>
              <a:endParaRPr lang="pt-BR" sz="1200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EF97545-D6E0-1E3B-B555-4130F5C02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54" y="2216784"/>
              <a:ext cx="1203832" cy="120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96BA8-4F7E-C43D-0C3D-2DBC78DFD90A}"/>
              </a:ext>
            </a:extLst>
          </p:cNvPr>
          <p:cNvSpPr txBox="1"/>
          <p:nvPr/>
        </p:nvSpPr>
        <p:spPr>
          <a:xfrm>
            <a:off x="125454" y="742122"/>
            <a:ext cx="193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Ingest</a:t>
            </a:r>
          </a:p>
          <a:p>
            <a:pPr algn="ctr"/>
            <a:r>
              <a:rPr lang="pt-BR" b="1" dirty="0"/>
              <a:t>(Extraction)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10802A-68B8-C8C6-13B5-A1B112ECFB5F}"/>
              </a:ext>
            </a:extLst>
          </p:cNvPr>
          <p:cNvSpPr/>
          <p:nvPr/>
        </p:nvSpPr>
        <p:spPr>
          <a:xfrm>
            <a:off x="2702562" y="1109517"/>
            <a:ext cx="6733481" cy="2309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51CD5C-2024-E7B6-5A7D-D82D27D9FAD5}"/>
              </a:ext>
            </a:extLst>
          </p:cNvPr>
          <p:cNvSpPr txBox="1"/>
          <p:nvPr/>
        </p:nvSpPr>
        <p:spPr>
          <a:xfrm>
            <a:off x="3662285" y="1193043"/>
            <a:ext cx="122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Process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8BCEA04-1473-0D94-C2CA-1A125993255C}"/>
              </a:ext>
            </a:extLst>
          </p:cNvPr>
          <p:cNvSpPr/>
          <p:nvPr/>
        </p:nvSpPr>
        <p:spPr>
          <a:xfrm>
            <a:off x="4979646" y="1562375"/>
            <a:ext cx="4192559" cy="1699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8089A6B3-3A49-D58C-44C5-BA144542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2" y="2436335"/>
            <a:ext cx="1079726" cy="5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AAA38642-EFDA-F06D-67E0-4600E27F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6553" r="4884" b="13990"/>
          <a:stretch/>
        </p:blipFill>
        <p:spPr bwMode="auto">
          <a:xfrm>
            <a:off x="7915920" y="2491702"/>
            <a:ext cx="1079727" cy="5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EF65B28-867C-F2EE-E441-D4B5A4E51544}"/>
              </a:ext>
            </a:extLst>
          </p:cNvPr>
          <p:cNvCxnSpPr>
            <a:cxnSpLocks/>
          </p:cNvCxnSpPr>
          <p:nvPr/>
        </p:nvCxnSpPr>
        <p:spPr>
          <a:xfrm>
            <a:off x="2007686" y="2352344"/>
            <a:ext cx="694876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8DABA3A-F1A8-66B5-7B39-810708BB8227}"/>
              </a:ext>
            </a:extLst>
          </p:cNvPr>
          <p:cNvSpPr/>
          <p:nvPr/>
        </p:nvSpPr>
        <p:spPr>
          <a:xfrm>
            <a:off x="9907172" y="1109516"/>
            <a:ext cx="1948519" cy="5310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BC2F0459-336E-553F-7C3B-85AA55F18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7" b="19448"/>
          <a:stretch/>
        </p:blipFill>
        <p:spPr bwMode="auto">
          <a:xfrm>
            <a:off x="10000988" y="3479947"/>
            <a:ext cx="1836783" cy="56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3868923-A10F-31B0-2F41-A0E5E8094540}"/>
              </a:ext>
            </a:extLst>
          </p:cNvPr>
          <p:cNvCxnSpPr>
            <a:cxnSpLocks/>
          </p:cNvCxnSpPr>
          <p:nvPr/>
        </p:nvCxnSpPr>
        <p:spPr>
          <a:xfrm>
            <a:off x="9495228" y="4375975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207ABE-5068-A47E-3B95-5A04801A506F}"/>
              </a:ext>
            </a:extLst>
          </p:cNvPr>
          <p:cNvCxnSpPr>
            <a:cxnSpLocks/>
          </p:cNvCxnSpPr>
          <p:nvPr/>
        </p:nvCxnSpPr>
        <p:spPr>
          <a:xfrm>
            <a:off x="9496317" y="4920261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61A1D8B-65BD-BE36-13E4-8189796F87AC}"/>
              </a:ext>
            </a:extLst>
          </p:cNvPr>
          <p:cNvCxnSpPr>
            <a:cxnSpLocks/>
          </p:cNvCxnSpPr>
          <p:nvPr/>
        </p:nvCxnSpPr>
        <p:spPr>
          <a:xfrm>
            <a:off x="9495228" y="5483786"/>
            <a:ext cx="40432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4EE5DF-DB25-BE94-1346-48D69BDA68C8}"/>
              </a:ext>
            </a:extLst>
          </p:cNvPr>
          <p:cNvSpPr txBox="1"/>
          <p:nvPr/>
        </p:nvSpPr>
        <p:spPr>
          <a:xfrm>
            <a:off x="9901961" y="1207993"/>
            <a:ext cx="1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Visualization</a:t>
            </a:r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73B4CC0B-7A00-FAA8-DC71-F9C7FA2A1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12" y="1799948"/>
            <a:ext cx="1455169" cy="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7962B9E-6D3E-A5F2-0DFD-BD0757958A92}"/>
              </a:ext>
            </a:extLst>
          </p:cNvPr>
          <p:cNvGrpSpPr/>
          <p:nvPr/>
        </p:nvGrpSpPr>
        <p:grpSpPr>
          <a:xfrm>
            <a:off x="2922641" y="1569517"/>
            <a:ext cx="1819263" cy="1699576"/>
            <a:chOff x="3877933" y="1569517"/>
            <a:chExt cx="1819263" cy="169957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60E541C-E201-E581-D34B-789DD4D2982A}"/>
                </a:ext>
              </a:extLst>
            </p:cNvPr>
            <p:cNvSpPr/>
            <p:nvPr/>
          </p:nvSpPr>
          <p:spPr>
            <a:xfrm>
              <a:off x="3877933" y="1569517"/>
              <a:ext cx="1819263" cy="1699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37030B13-4346-9CA3-452D-7ADC286308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1" t="28138" r="22607" b="28482"/>
            <a:stretch/>
          </p:blipFill>
          <p:spPr bwMode="auto">
            <a:xfrm>
              <a:off x="4105059" y="2203160"/>
              <a:ext cx="1374923" cy="56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7436E8C8-712E-F990-D91F-A1EF4A8F901E}"/>
              </a:ext>
            </a:extLst>
          </p:cNvPr>
          <p:cNvGrpSpPr/>
          <p:nvPr/>
        </p:nvGrpSpPr>
        <p:grpSpPr>
          <a:xfrm>
            <a:off x="5964581" y="3255327"/>
            <a:ext cx="2043259" cy="805863"/>
            <a:chOff x="6483275" y="3255327"/>
            <a:chExt cx="2043259" cy="805863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324D172-5D9E-CC81-721F-025EEBE26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322" y="3261951"/>
              <a:ext cx="0" cy="3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4C59DB5-9017-334E-B9F0-A772B17323D7}"/>
                </a:ext>
              </a:extLst>
            </p:cNvPr>
            <p:cNvSpPr txBox="1"/>
            <p:nvPr/>
          </p:nvSpPr>
          <p:spPr>
            <a:xfrm>
              <a:off x="6483275" y="3527535"/>
              <a:ext cx="204325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Processamento e Transformação</a:t>
              </a:r>
              <a:endParaRPr lang="pt-BR" sz="1000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D9B3043-D054-014F-906B-56672D853DBF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22" y="3729038"/>
              <a:ext cx="2908" cy="332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97E18D3-9386-6ED3-1984-C18FF275D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2494" y="3255327"/>
              <a:ext cx="0" cy="322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EF048002-6E7A-7BCA-06C0-219D2C83A80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494" y="3722414"/>
              <a:ext cx="2908" cy="332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272AEC2F-03EE-EF1F-D037-AC679BE3B18C}"/>
              </a:ext>
            </a:extLst>
          </p:cNvPr>
          <p:cNvSpPr/>
          <p:nvPr/>
        </p:nvSpPr>
        <p:spPr>
          <a:xfrm>
            <a:off x="2702562" y="4054897"/>
            <a:ext cx="6792666" cy="2365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39C320C-2425-C026-206B-F3CE2F1BC39A}"/>
              </a:ext>
            </a:extLst>
          </p:cNvPr>
          <p:cNvGrpSpPr/>
          <p:nvPr/>
        </p:nvGrpSpPr>
        <p:grpSpPr>
          <a:xfrm>
            <a:off x="4302659" y="4166652"/>
            <a:ext cx="5091132" cy="2151346"/>
            <a:chOff x="3138468" y="4065951"/>
            <a:chExt cx="5091132" cy="2151346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CE487D0-95F5-D8F7-2E2C-65FBEDA7636D}"/>
                </a:ext>
              </a:extLst>
            </p:cNvPr>
            <p:cNvGrpSpPr/>
            <p:nvPr/>
          </p:nvGrpSpPr>
          <p:grpSpPr>
            <a:xfrm>
              <a:off x="3138468" y="4065951"/>
              <a:ext cx="5091132" cy="2151346"/>
              <a:chOff x="3138468" y="4065951"/>
              <a:chExt cx="5091132" cy="2151346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17E9478-2C53-D0BE-03C9-67FB8F71F85A}"/>
                  </a:ext>
                </a:extLst>
              </p:cNvPr>
              <p:cNvGrpSpPr/>
              <p:nvPr/>
            </p:nvGrpSpPr>
            <p:grpSpPr>
              <a:xfrm>
                <a:off x="3138468" y="4065951"/>
                <a:ext cx="5091132" cy="2143847"/>
                <a:chOff x="3138468" y="4065951"/>
                <a:chExt cx="5091132" cy="2143847"/>
              </a:xfrm>
            </p:grpSpPr>
            <p:sp>
              <p:nvSpPr>
                <p:cNvPr id="44" name="Retângulo 43">
                  <a:extLst>
                    <a:ext uri="{FF2B5EF4-FFF2-40B4-BE49-F238E27FC236}">
                      <a16:creationId xmlns:a16="http://schemas.microsoft.com/office/drawing/2014/main" id="{7BEB9F25-C07D-978D-2AB8-0C2FA6A07970}"/>
                    </a:ext>
                  </a:extLst>
                </p:cNvPr>
                <p:cNvSpPr/>
                <p:nvPr/>
              </p:nvSpPr>
              <p:spPr>
                <a:xfrm>
                  <a:off x="3154708" y="4065951"/>
                  <a:ext cx="5074892" cy="21438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B73A0103-F8FC-F45C-9E7F-9B9F7111D1CA}"/>
                    </a:ext>
                  </a:extLst>
                </p:cNvPr>
                <p:cNvSpPr txBox="1"/>
                <p:nvPr/>
              </p:nvSpPr>
              <p:spPr>
                <a:xfrm>
                  <a:off x="3138468" y="5833451"/>
                  <a:ext cx="1135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Storage</a:t>
                  </a:r>
                </a:p>
              </p:txBody>
            </p:sp>
          </p:grp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E51ACA18-D620-83B5-A528-E2C4DB0332A9}"/>
                  </a:ext>
                </a:extLst>
              </p:cNvPr>
              <p:cNvGrpSpPr/>
              <p:nvPr/>
            </p:nvGrpSpPr>
            <p:grpSpPr>
              <a:xfrm>
                <a:off x="3409706" y="4186972"/>
                <a:ext cx="4645721" cy="2030325"/>
                <a:chOff x="3453248" y="4186972"/>
                <a:chExt cx="4645721" cy="2030325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662C4B06-9B84-B09C-0063-5099490788C6}"/>
                    </a:ext>
                  </a:extLst>
                </p:cNvPr>
                <p:cNvSpPr/>
                <p:nvPr/>
              </p:nvSpPr>
              <p:spPr>
                <a:xfrm>
                  <a:off x="5865562" y="5696333"/>
                  <a:ext cx="1820308" cy="5209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Técnica para previsão de geração de energia solar</a:t>
                  </a:r>
                  <a:endParaRPr lang="pt-BR" sz="1200" dirty="0"/>
                </a:p>
              </p:txBody>
            </p: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3C9B093F-5B86-8ED9-F310-89283314D63C}"/>
                    </a:ext>
                  </a:extLst>
                </p:cNvPr>
                <p:cNvGrpSpPr/>
                <p:nvPr/>
              </p:nvGrpSpPr>
              <p:grpSpPr>
                <a:xfrm>
                  <a:off x="3453248" y="4186972"/>
                  <a:ext cx="802026" cy="1385980"/>
                  <a:chOff x="3322622" y="4578854"/>
                  <a:chExt cx="800100" cy="1382652"/>
                </a:xfrm>
              </p:grpSpPr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71D11631-B2C4-A3B1-7A87-E5AEBFFD02EF}"/>
                      </a:ext>
                    </a:extLst>
                  </p:cNvPr>
                  <p:cNvSpPr/>
                  <p:nvPr/>
                </p:nvSpPr>
                <p:spPr>
                  <a:xfrm>
                    <a:off x="3388239" y="5684674"/>
                    <a:ext cx="639655" cy="276832"/>
                  </a:xfrm>
                  <a:prstGeom prst="rect">
                    <a:avLst/>
                  </a:prstGeom>
                  <a:solidFill>
                    <a:srgbClr val="CC66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Bronze</a:t>
                    </a:r>
                    <a:endParaRPr lang="pt-BR" sz="1200" dirty="0"/>
                  </a:p>
                </p:txBody>
              </p:sp>
              <p:pic>
                <p:nvPicPr>
                  <p:cNvPr id="43" name="Imagem 42">
                    <a:extLst>
                      <a:ext uri="{FF2B5EF4-FFF2-40B4-BE49-F238E27FC236}">
                        <a16:creationId xmlns:a16="http://schemas.microsoft.com/office/drawing/2014/main" id="{102CDE31-6EAF-6D27-1DAB-BBD1BA98E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3322622" y="4578854"/>
                    <a:ext cx="800100" cy="107632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Agrupar 31">
                  <a:extLst>
                    <a:ext uri="{FF2B5EF4-FFF2-40B4-BE49-F238E27FC236}">
                      <a16:creationId xmlns:a16="http://schemas.microsoft.com/office/drawing/2014/main" id="{05DC3C4D-5221-099E-2776-948F4C9810DE}"/>
                    </a:ext>
                  </a:extLst>
                </p:cNvPr>
                <p:cNvGrpSpPr/>
                <p:nvPr/>
              </p:nvGrpSpPr>
              <p:grpSpPr>
                <a:xfrm>
                  <a:off x="5358831" y="4237015"/>
                  <a:ext cx="782930" cy="1328177"/>
                  <a:chOff x="4913607" y="4628898"/>
                  <a:chExt cx="781050" cy="1324988"/>
                </a:xfrm>
              </p:grpSpPr>
              <p:pic>
                <p:nvPicPr>
                  <p:cNvPr id="40" name="Imagem 39">
                    <a:extLst>
                      <a:ext uri="{FF2B5EF4-FFF2-40B4-BE49-F238E27FC236}">
                        <a16:creationId xmlns:a16="http://schemas.microsoft.com/office/drawing/2014/main" id="{ECA1EE11-87F7-A3C8-CE7E-CFE66DEFB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4913607" y="4628898"/>
                    <a:ext cx="78105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DAE353CC-6651-1FC0-6D45-B1C5125D8A7F}"/>
                      </a:ext>
                    </a:extLst>
                  </p:cNvPr>
                  <p:cNvSpPr/>
                  <p:nvPr/>
                </p:nvSpPr>
                <p:spPr>
                  <a:xfrm>
                    <a:off x="4982464" y="5677054"/>
                    <a:ext cx="639655" cy="2768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Silver</a:t>
                    </a:r>
                    <a:endParaRPr lang="pt-BR" sz="1200" dirty="0"/>
                  </a:p>
                </p:txBody>
              </p:sp>
            </p:grpSp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A6965C57-8691-E257-4778-61CCAC1197C8}"/>
                    </a:ext>
                  </a:extLst>
                </p:cNvPr>
                <p:cNvGrpSpPr/>
                <p:nvPr/>
              </p:nvGrpSpPr>
              <p:grpSpPr>
                <a:xfrm>
                  <a:off x="7335135" y="4231755"/>
                  <a:ext cx="763834" cy="1341089"/>
                  <a:chOff x="6464280" y="4623637"/>
                  <a:chExt cx="762000" cy="1337869"/>
                </a:xfrm>
              </p:grpSpPr>
              <p:pic>
                <p:nvPicPr>
                  <p:cNvPr id="38" name="Imagem 37">
                    <a:extLst>
                      <a:ext uri="{FF2B5EF4-FFF2-40B4-BE49-F238E27FC236}">
                        <a16:creationId xmlns:a16="http://schemas.microsoft.com/office/drawing/2014/main" id="{9CA9DFF5-BF25-62BA-F018-2FC4EC9F5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464280" y="4623637"/>
                    <a:ext cx="762000" cy="1009650"/>
                  </a:xfrm>
                  <a:prstGeom prst="rect">
                    <a:avLst/>
                  </a:prstGeom>
                </p:spPr>
              </p:pic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3834D06D-1BE6-422A-C813-A569A27FCAC0}"/>
                      </a:ext>
                    </a:extLst>
                  </p:cNvPr>
                  <p:cNvSpPr/>
                  <p:nvPr/>
                </p:nvSpPr>
                <p:spPr>
                  <a:xfrm>
                    <a:off x="6520059" y="5684674"/>
                    <a:ext cx="639655" cy="276832"/>
                  </a:xfrm>
                  <a:prstGeom prst="rect">
                    <a:avLst/>
                  </a:prstGeom>
                  <a:solidFill>
                    <a:srgbClr val="FFCC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Gold</a:t>
                    </a:r>
                    <a:endParaRPr lang="pt-BR" sz="1200" dirty="0"/>
                  </a:p>
                </p:txBody>
              </p:sp>
            </p:grpSp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B80795BC-7D77-AB24-2848-B60BB2A25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343450" y="4847924"/>
                  <a:ext cx="780528" cy="699081"/>
                </a:xfrm>
                <a:prstGeom prst="rect">
                  <a:avLst/>
                </a:prstGeom>
              </p:spPr>
            </p:pic>
            <p:cxnSp>
              <p:nvCxnSpPr>
                <p:cNvPr id="35" name="Conector de Seta Reta 34">
                  <a:extLst>
                    <a:ext uri="{FF2B5EF4-FFF2-40B4-BE49-F238E27FC236}">
                      <a16:creationId xmlns:a16="http://schemas.microsoft.com/office/drawing/2014/main" id="{4B806899-F03A-FC20-EDD0-A54A816B82D4}"/>
                    </a:ext>
                  </a:extLst>
                </p:cNvPr>
                <p:cNvCxnSpPr>
                  <a:cxnSpLocks/>
                  <a:stCxn id="43" idx="3"/>
                </p:cNvCxnSpPr>
                <p:nvPr/>
              </p:nvCxnSpPr>
              <p:spPr>
                <a:xfrm>
                  <a:off x="425527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35">
                  <a:extLst>
                    <a:ext uri="{FF2B5EF4-FFF2-40B4-BE49-F238E27FC236}">
                      <a16:creationId xmlns:a16="http://schemas.microsoft.com/office/drawing/2014/main" id="{BBD4D257-7A55-8874-568D-EC1C6A22A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754" y="4726430"/>
                  <a:ext cx="110355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409BF0F-4E19-E12C-38DE-C9A236A0E8E3}"/>
                    </a:ext>
                  </a:extLst>
                </p:cNvPr>
                <p:cNvSpPr txBox="1"/>
                <p:nvPr/>
              </p:nvSpPr>
              <p:spPr>
                <a:xfrm>
                  <a:off x="6197602" y="5526708"/>
                  <a:ext cx="129704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/>
                    <a:t>Deep Learning</a:t>
                  </a:r>
                  <a:endParaRPr lang="pt-BR" sz="1200" b="1" dirty="0"/>
                </a:p>
              </p:txBody>
            </p:sp>
          </p:grpSp>
        </p:grp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14081BD-2143-9E88-A419-05F06994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38388" y="5784655"/>
              <a:ext cx="378900" cy="3932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9C37C90-7D2C-E6E1-1494-DD6EE114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7995" y="5804090"/>
              <a:ext cx="438017" cy="357330"/>
            </a:xfrm>
            <a:prstGeom prst="rect">
              <a:avLst/>
            </a:prstGeom>
          </p:spPr>
        </p:pic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A52F86A2-8841-A54A-C6E8-2FD0CB60E75F}"/>
              </a:ext>
            </a:extLst>
          </p:cNvPr>
          <p:cNvSpPr/>
          <p:nvPr/>
        </p:nvSpPr>
        <p:spPr>
          <a:xfrm>
            <a:off x="2825078" y="4174150"/>
            <a:ext cx="1203177" cy="21438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4EF43B2-385E-28C6-A676-97596F33B74F}"/>
              </a:ext>
            </a:extLst>
          </p:cNvPr>
          <p:cNvGrpSpPr/>
          <p:nvPr/>
        </p:nvGrpSpPr>
        <p:grpSpPr>
          <a:xfrm>
            <a:off x="3047580" y="4553908"/>
            <a:ext cx="755147" cy="1119689"/>
            <a:chOff x="3047580" y="4553908"/>
            <a:chExt cx="755147" cy="1119689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B9D6D9B-34DB-E76F-64EE-983A2D582EE2}"/>
                </a:ext>
              </a:extLst>
            </p:cNvPr>
            <p:cNvSpPr/>
            <p:nvPr/>
          </p:nvSpPr>
          <p:spPr>
            <a:xfrm>
              <a:off x="3057887" y="5396099"/>
              <a:ext cx="744840" cy="277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Landing</a:t>
              </a:r>
              <a:endParaRPr lang="pt-BR" sz="1200" dirty="0"/>
            </a:p>
          </p:txBody>
        </p:sp>
        <p:pic>
          <p:nvPicPr>
            <p:cNvPr id="1026" name="Picture 2" descr="Landing page icon cartazes para a parede • posters vetor, símbolo, teia |  myloview.com.br">
              <a:extLst>
                <a:ext uri="{FF2B5EF4-FFF2-40B4-BE49-F238E27FC236}">
                  <a16:creationId xmlns:a16="http://schemas.microsoft.com/office/drawing/2014/main" id="{E9709005-DA98-6CBC-2127-502206C16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580" y="4553908"/>
              <a:ext cx="744257" cy="74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D0F6F18D-5361-619F-413C-A4104FD9270A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 flipV="1">
            <a:off x="4028255" y="5238576"/>
            <a:ext cx="290644" cy="749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: Angulado 1028">
            <a:extLst>
              <a:ext uri="{FF2B5EF4-FFF2-40B4-BE49-F238E27FC236}">
                <a16:creationId xmlns:a16="http://schemas.microsoft.com/office/drawing/2014/main" id="{2B9B6D4E-14AE-34ED-7425-919D0B7871AC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3182346" y="3513414"/>
            <a:ext cx="905058" cy="416415"/>
          </a:xfrm>
          <a:prstGeom prst="bentConnector3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4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IMAGEM DOCKER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Airflow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NIFI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sz="2400" noProof="1"/>
              <a:t>Spark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sz="2400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70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892177"/>
            <a:ext cx="8875609" cy="1325563"/>
          </a:xfrm>
        </p:spPr>
        <p:txBody>
          <a:bodyPr rtlCol="0"/>
          <a:lstStyle/>
          <a:p>
            <a:pPr marL="342900" indent="-342900" algn="l" rtl="0">
              <a:buFont typeface="+mj-lt"/>
              <a:buAutoNum type="arabicPeriod" startAt="5"/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SUBIR NO GIT (SO SERA COBRADO QUANDO HOUVER A AULA QUARTA)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765" y="2430066"/>
            <a:ext cx="9011478" cy="1837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1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81</TotalTime>
  <Words>226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Linha única</vt:lpstr>
      <vt:lpstr>PROJETO BIG DATA</vt:lpstr>
      <vt:lpstr> GRUPO 03 – Projeto BIG DATA</vt:lpstr>
      <vt:lpstr>DEFINIÇÃO DE UM PROBLEMA (PODEM ESCOLHER "A GOSTO")</vt:lpstr>
      <vt:lpstr>DEFINIÇÃO INGESTÃO EM DADOS (LOCAL DA ORIGEM, PODE JA EXISTIR OU PODE SER GERADO) </vt:lpstr>
      <vt:lpstr>DEFINIÇÃO ARQUITETURA (DESENHO NO MINIMO DE 2 PARTES DO TODO INGESTÃO E AMAZENAMENTO) </vt:lpstr>
      <vt:lpstr>Apresentação do PowerPoint</vt:lpstr>
      <vt:lpstr>IMAGEM DOCKER (SO SERA COBRADO QUANDO HOUVER A AULA QUARTA) </vt:lpstr>
      <vt:lpstr>SUBIR NO GIT (SO SERA COBRADO QUANDO HOUVER A AULA QUARTA)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BIG DATA</dc:title>
  <dc:creator>Flavio Tokuo</dc:creator>
  <cp:lastModifiedBy>Jefferson do Nascimento Costa</cp:lastModifiedBy>
  <cp:revision>10</cp:revision>
  <dcterms:created xsi:type="dcterms:W3CDTF">2023-05-17T17:15:27Z</dcterms:created>
  <dcterms:modified xsi:type="dcterms:W3CDTF">2023-06-01T00:41:04Z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