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l9NdJh54+hrsKx1Uquw3HbTzU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3e607eae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e3e607eae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e3e607eae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3e607eae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e3e607eae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e3e607eae2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3e607eae2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1e3e607eae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e3e607eae2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3e607eae2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e3e607eae2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e3e607eae2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e3e607eae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e3e607eae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e3e607eae2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3e607ea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e3e607ea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e3e607ea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3e607eae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e3e607eae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e3e607eae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3e607eae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1e3e607eae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e3e607eae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 3">
  <p:cSld name="Conteúdo  3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19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9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TxTwoObj">
  <p:cSld name="TWO_OBJECTS_WITH_TEXT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0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">
  <p:cSld name="Gráfico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2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ha do Tempo 2">
  <p:cSld name="Linha do Tempo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/>
          <p:nvPr>
            <p:ph idx="2" type="dgm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4" name="Google Shape;194;p24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Slide de 4 pessoas">
  <p:cSld name="Equipe Slide de 4 pessoas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5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25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2" name="Google Shape;202;p25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25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4" name="Google Shape;204;p25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5" name="Google Shape;205;p25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6" name="Google Shape;206;p25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25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25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25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25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11" name="Google Shape;211;p25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Slide de 8 Pessoas">
  <p:cSld name="Equipe Slide de 8 Pessoas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26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1" name="Google Shape;221;p26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26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26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26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5" name="Google Shape;225;p26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26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26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8" name="Google Shape;228;p26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26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26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1" name="Google Shape;231;p26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26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3" name="Google Shape;233;p26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26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26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26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7" name="Google Shape;237;p26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26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26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0" name="Google Shape;240;p26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26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mento">
  <p:cSld name="Financiamento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7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27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2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27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27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7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27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27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7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7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27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27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27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27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o">
  <p:cSld name="Resumo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3" name="Google Shape;273;p28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28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Conteúdos">
  <p:cSld name="Três Conteúdos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11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" name="Google Shape;23;p11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11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1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11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" type="title">
  <p:cSld name="TITLE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9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2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ha do Tempo">
  <p:cSld name="Linha do Temp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" name="Google Shape;48;p13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" name="Google Shape;49;p13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13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13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o Conteúdo 2">
  <p:cSld name="Coluna do Conteúdo 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o Conteúdo 3">
  <p:cSld name="Coluna do Conteúdo 3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ção" type="secHead">
  <p:cSld name="SECTION_HEADER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7" name="Google Shape;87;p16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a Seção">
  <p:cSld name="Intervalo da Seção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hyperlink" Target="https://power.larc.nasa.gov/#resourc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hyperlink" Target="https://github.com/flavio-tk/projet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wer.larc.nasa.gov/#resources" TargetMode="External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4.png"/><Relationship Id="rId13" Type="http://schemas.openxmlformats.org/officeDocument/2006/relationships/image" Target="../media/image24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15.jpg"/><Relationship Id="rId15" Type="http://schemas.openxmlformats.org/officeDocument/2006/relationships/image" Target="../media/image21.png"/><Relationship Id="rId14" Type="http://schemas.openxmlformats.org/officeDocument/2006/relationships/image" Target="../media/image16.png"/><Relationship Id="rId16" Type="http://schemas.openxmlformats.org/officeDocument/2006/relationships/image" Target="../media/image29.jpg"/><Relationship Id="rId5" Type="http://schemas.openxmlformats.org/officeDocument/2006/relationships/image" Target="../media/image17.png"/><Relationship Id="rId6" Type="http://schemas.openxmlformats.org/officeDocument/2006/relationships/image" Target="../media/image23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 txBox="1"/>
          <p:nvPr>
            <p:ph idx="4294967295"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BIG DATA</a:t>
            </a:r>
            <a:endParaRPr/>
          </a:p>
        </p:txBody>
      </p:sp>
      <p:sp>
        <p:nvSpPr>
          <p:cNvPr id="291" name="Google Shape;291;p1"/>
          <p:cNvSpPr txBox="1"/>
          <p:nvPr>
            <p:ph idx="4294967295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FIA – EAD – GRUPO 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3e607eae2_0_25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4.</a:t>
            </a:r>
            <a:r>
              <a:rPr b="1" lang="pt-BR" sz="1800">
                <a:solidFill>
                  <a:srgbClr val="000000"/>
                </a:solidFill>
              </a:rPr>
              <a:t> Definição das etapas de transformação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21" name="Google Shape;421;g1e3e607eae2_0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2" name="Google Shape;422;g1e3e607eae2_0_25"/>
          <p:cNvSpPr txBox="1"/>
          <p:nvPr>
            <p:ph idx="2" type="body"/>
          </p:nvPr>
        </p:nvSpPr>
        <p:spPr>
          <a:xfrm>
            <a:off x="1616775" y="1991199"/>
            <a:ext cx="90114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📌 Camada Gold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✅ Transformação 3 (Transferência de dados: Camada Bronze-&gt; Camada Silver)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Entrada: Arquivo PARQUET unificado do histórico com discretização diária são lidos da camada Silver.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Tratamento: Calculado a média mensal da radiação solar.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Saída: Arquivo CSV é salvo na camada Gold com discretização mensal.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3e607eae2_0_33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4.</a:t>
            </a:r>
            <a:r>
              <a:rPr b="1" lang="pt-BR" sz="1800">
                <a:solidFill>
                  <a:srgbClr val="000000"/>
                </a:solidFill>
              </a:rPr>
              <a:t> Definição das etapas de transformação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29" name="Google Shape;429;g1e3e607eae2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0" name="Google Shape;430;g1e3e607eae2_0_33"/>
          <p:cNvSpPr txBox="1"/>
          <p:nvPr>
            <p:ph idx="2" type="body"/>
          </p:nvPr>
        </p:nvSpPr>
        <p:spPr>
          <a:xfrm>
            <a:off x="1616775" y="1991199"/>
            <a:ext cx="90114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📌 Camada Gold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✅ Transformação 4 (Transferência de dados: Camada Gold &gt; Camada Gold)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Entrada: Arquivo CSV com radiação mensal é lido da camada Gold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Tratamento: É aplicado uma rede neural para fazer a previsão da radiação solar entre 2015 e 2022 com base no histórico entre 1985 e 2014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Saída: Gráficos de previsão de radiação solar futura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3e607eae2_0_41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5.</a:t>
            </a:r>
            <a:r>
              <a:rPr b="1" lang="pt-BR" sz="1800">
                <a:solidFill>
                  <a:srgbClr val="000000"/>
                </a:solidFill>
              </a:rPr>
              <a:t> Exploração de dados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37" name="Google Shape;437;g1e3e607eae2_0_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8" name="Google Shape;438;g1e3e607eae2_0_41"/>
          <p:cNvSpPr txBox="1"/>
          <p:nvPr>
            <p:ph idx="2" type="body"/>
          </p:nvPr>
        </p:nvSpPr>
        <p:spPr>
          <a:xfrm>
            <a:off x="1616775" y="1726425"/>
            <a:ext cx="90114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📌 Dados tratados da camada GOLD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🟦 Saída da transformação 3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🟦 Período entre Janeiro 1981 e Dezembro de 2022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39" name="Google Shape;439;g1e3e607eae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5" y="3228891"/>
            <a:ext cx="12192002" cy="362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3e607eae2_0_59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5. Exploração de dados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46" name="Google Shape;446;g1e3e607eae2_0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7" name="Google Shape;447;g1e3e607eae2_0_59"/>
          <p:cNvSpPr txBox="1"/>
          <p:nvPr>
            <p:ph idx="2" type="body"/>
          </p:nvPr>
        </p:nvSpPr>
        <p:spPr>
          <a:xfrm>
            <a:off x="1616775" y="1726425"/>
            <a:ext cx="90114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📌 Dados tratados da camada GOLD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🟦 Saída da transformação 3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🟦 </a:t>
            </a:r>
            <a:r>
              <a:rPr b="1" lang="pt-BR" sz="1800"/>
              <a:t>Catálogo</a:t>
            </a:r>
            <a:r>
              <a:rPr b="1" lang="pt-BR" sz="1800"/>
              <a:t> do dado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de radiação solar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48" name="Google Shape;448;g1e3e607eae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375" y="2217875"/>
            <a:ext cx="7171624" cy="427945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e3e607eae2_0_59"/>
          <p:cNvSpPr txBox="1"/>
          <p:nvPr>
            <p:ph idx="2" type="body"/>
          </p:nvPr>
        </p:nvSpPr>
        <p:spPr>
          <a:xfrm>
            <a:off x="1363275" y="6281344"/>
            <a:ext cx="90114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145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1800">
                <a:solidFill>
                  <a:srgbClr val="000000"/>
                </a:solidFill>
              </a:rPr>
              <a:t>Disponível em: &lt;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https://power.larc.nasa.gov/#resources</a:t>
            </a:r>
            <a:r>
              <a:rPr lang="pt-BR" sz="1800">
                <a:solidFill>
                  <a:srgbClr val="000000"/>
                </a:solidFill>
              </a:rPr>
              <a:t>&gt;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3e607eae2_0_49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6.</a:t>
            </a:r>
            <a:r>
              <a:rPr b="1" lang="pt-BR" sz="1800">
                <a:solidFill>
                  <a:srgbClr val="000000"/>
                </a:solidFill>
              </a:rPr>
              <a:t> Resultados da previsão da rede neural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6" name="Google Shape;456;g1e3e607eae2_0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7" name="Google Shape;457;g1e3e607eae2_0_49"/>
          <p:cNvSpPr txBox="1"/>
          <p:nvPr>
            <p:ph idx="2" type="body"/>
          </p:nvPr>
        </p:nvSpPr>
        <p:spPr>
          <a:xfrm>
            <a:off x="1616775" y="1726425"/>
            <a:ext cx="90114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📌 Dados tratados da camada GOLD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🟦 Saída da transformação 4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🟦 Previsão entre Janeiro 2015 e Dezembro de 2022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58" name="Google Shape;458;g1e3e607eae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" y="3293575"/>
            <a:ext cx="11851901" cy="3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7. Projeto no Github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5" name="Google Shape;4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6" name="Google Shape;46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50" y="2126150"/>
            <a:ext cx="8116875" cy="459532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8"/>
          <p:cNvSpPr txBox="1"/>
          <p:nvPr>
            <p:ph idx="2" type="body"/>
          </p:nvPr>
        </p:nvSpPr>
        <p:spPr>
          <a:xfrm>
            <a:off x="1590303" y="1622441"/>
            <a:ext cx="90114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t-BR" sz="1800">
                <a:solidFill>
                  <a:srgbClr val="000000"/>
                </a:solidFill>
              </a:rPr>
              <a:t>Disponível em: &lt;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https://github.com/flavio-tk/projeto</a:t>
            </a:r>
            <a:r>
              <a:rPr lang="pt-BR" sz="1800">
                <a:solidFill>
                  <a:srgbClr val="000000"/>
                </a:solidFill>
              </a:rPr>
              <a:t>&gt;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GRUPO 03 – PROJETO BIG DATA</a:t>
            </a:r>
            <a:endParaRPr/>
          </a:p>
        </p:txBody>
      </p:sp>
      <p:sp>
        <p:nvSpPr>
          <p:cNvPr id="298" name="Google Shape;298;p2"/>
          <p:cNvSpPr txBox="1"/>
          <p:nvPr>
            <p:ph idx="2" type="body"/>
          </p:nvPr>
        </p:nvSpPr>
        <p:spPr>
          <a:xfrm>
            <a:off x="1616765" y="2430066"/>
            <a:ext cx="9011478" cy="183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/>
              <a:t>Breno Cesar - (Turma 07)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/>
              <a:t>Flavio Tokuo - (Turma 08)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/>
              <a:t>Jefferson do Nascimento Costa - (Turma 07)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/>
              <a:t>Sandra Siqueira de Souza - (Turma 07)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/>
              <a:t>Thiago Ribeiro de Alencar - (Turma 07)</a:t>
            </a:r>
            <a:endParaRPr/>
          </a:p>
        </p:txBody>
      </p:sp>
      <p:sp>
        <p:nvSpPr>
          <p:cNvPr id="299" name="Google Shape;2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0" name="Google Shape;3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00" y="1374550"/>
            <a:ext cx="6435850" cy="43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pt-BR" sz="1800">
                <a:solidFill>
                  <a:srgbClr val="000000"/>
                </a:solidFill>
              </a:rPr>
              <a:t>Definição do problema</a:t>
            </a:r>
            <a:endParaRPr/>
          </a:p>
        </p:txBody>
      </p:sp>
      <p:sp>
        <p:nvSpPr>
          <p:cNvPr id="307" name="Google Shape;307;p3"/>
          <p:cNvSpPr txBox="1"/>
          <p:nvPr>
            <p:ph idx="2" type="body"/>
          </p:nvPr>
        </p:nvSpPr>
        <p:spPr>
          <a:xfrm>
            <a:off x="1616765" y="2430066"/>
            <a:ext cx="9011478" cy="183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Previsão do retorno de investimento da instalação dos painéis solares com base em dados de previsão de geração de energia solar através da radiação solar.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com dificuldade de prever a geração de energia solar de forma mensal e mais precisa no futuro.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2"/>
            </a:pPr>
            <a:r>
              <a:rPr b="1" lang="pt-BR" sz="1800">
                <a:solidFill>
                  <a:srgbClr val="000000"/>
                </a:solidFill>
              </a:rPr>
              <a:t>Definição da ingestão de dados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15" name="Google Shape;315;p4"/>
          <p:cNvSpPr txBox="1"/>
          <p:nvPr>
            <p:ph idx="2" type="body"/>
          </p:nvPr>
        </p:nvSpPr>
        <p:spPr>
          <a:xfrm>
            <a:off x="1590253" y="2006391"/>
            <a:ext cx="90114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de dados: </a:t>
            </a: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</a:t>
            </a:r>
            <a:r>
              <a:rPr lang="pt-BR" sz="1800">
                <a:solidFill>
                  <a:srgbClr val="000000"/>
                </a:solidFill>
              </a:rPr>
              <a:t>a nasa no site “Power project”</a:t>
            </a:r>
            <a:endParaRPr sz="1800"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t-BR" sz="1800">
                <a:solidFill>
                  <a:srgbClr val="000000"/>
                </a:solidFill>
              </a:rPr>
              <a:t>Disponível</a:t>
            </a:r>
            <a:r>
              <a:rPr lang="pt-BR" sz="1800">
                <a:solidFill>
                  <a:srgbClr val="000000"/>
                </a:solidFill>
              </a:rPr>
              <a:t> em: &lt;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https://power.larc.nasa.gov/#resources</a:t>
            </a:r>
            <a:r>
              <a:rPr lang="pt-BR" sz="1800">
                <a:solidFill>
                  <a:srgbClr val="000000"/>
                </a:solidFill>
              </a:rPr>
              <a:t>&gt;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7" name="Google Shape;31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250" y="2698525"/>
            <a:ext cx="8067677" cy="40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da arquitetura 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24" name="Google Shape;3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5" name="Google Shape;3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750" y="1827340"/>
            <a:ext cx="8136997" cy="433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0" y="0"/>
            <a:ext cx="1217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33" name="Google Shape;333;p6"/>
          <p:cNvGrpSpPr/>
          <p:nvPr/>
        </p:nvGrpSpPr>
        <p:grpSpPr>
          <a:xfrm>
            <a:off x="2296160" y="436858"/>
            <a:ext cx="9770386" cy="6207482"/>
            <a:chOff x="2175550" y="518181"/>
            <a:chExt cx="9770386" cy="6114541"/>
          </a:xfrm>
        </p:grpSpPr>
        <p:sp>
          <p:nvSpPr>
            <p:cNvPr id="334" name="Google Shape;334;p6"/>
            <p:cNvSpPr/>
            <p:nvPr/>
          </p:nvSpPr>
          <p:spPr>
            <a:xfrm>
              <a:off x="2175550" y="518181"/>
              <a:ext cx="9770386" cy="611454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" name="Google Shape;335;p6"/>
            <p:cNvPicPr preferRelativeResize="0"/>
            <p:nvPr/>
          </p:nvPicPr>
          <p:blipFill rotWithShape="1">
            <a:blip r:embed="rId3">
              <a:alphaModFix/>
            </a:blip>
            <a:srcRect b="26936" l="18685" r="17421" t="26067"/>
            <a:stretch/>
          </p:blipFill>
          <p:spPr>
            <a:xfrm>
              <a:off x="2729754" y="582950"/>
              <a:ext cx="1985435" cy="377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6"/>
          <p:cNvSpPr/>
          <p:nvPr/>
        </p:nvSpPr>
        <p:spPr>
          <a:xfrm>
            <a:off x="125454" y="436880"/>
            <a:ext cx="1932964" cy="620775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6"/>
          <p:cNvGrpSpPr/>
          <p:nvPr/>
        </p:nvGrpSpPr>
        <p:grpSpPr>
          <a:xfrm>
            <a:off x="125454" y="1803436"/>
            <a:ext cx="1932964" cy="1625564"/>
            <a:chOff x="439288" y="2216784"/>
            <a:chExt cx="1932964" cy="1625564"/>
          </a:xfrm>
        </p:grpSpPr>
        <p:sp>
          <p:nvSpPr>
            <p:cNvPr id="338" name="Google Shape;338;p6"/>
            <p:cNvSpPr/>
            <p:nvPr/>
          </p:nvSpPr>
          <p:spPr>
            <a:xfrm>
              <a:off x="439288" y="3288675"/>
              <a:ext cx="1932964" cy="553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API de Clima para extração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9" name="Google Shape;33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3854" y="2216784"/>
              <a:ext cx="1203832" cy="12038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6"/>
          <p:cNvSpPr txBox="1"/>
          <p:nvPr/>
        </p:nvSpPr>
        <p:spPr>
          <a:xfrm>
            <a:off x="125454" y="742122"/>
            <a:ext cx="19329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(Extraction)</a:t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2702562" y="957117"/>
            <a:ext cx="6733500" cy="231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/>
          <p:cNvSpPr txBox="1"/>
          <p:nvPr/>
        </p:nvSpPr>
        <p:spPr>
          <a:xfrm>
            <a:off x="3662285" y="1040643"/>
            <a:ext cx="12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343" name="Google Shape;343;p6"/>
          <p:cNvSpPr/>
          <p:nvPr/>
        </p:nvSpPr>
        <p:spPr>
          <a:xfrm>
            <a:off x="4979646" y="1409975"/>
            <a:ext cx="4192500" cy="1699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8222" y="2283935"/>
            <a:ext cx="1079726" cy="56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"/>
          <p:cNvPicPr preferRelativeResize="0"/>
          <p:nvPr/>
        </p:nvPicPr>
        <p:blipFill rotWithShape="1">
          <a:blip r:embed="rId6">
            <a:alphaModFix/>
          </a:blip>
          <a:srcRect b="13989" l="6149" r="4883" t="6553"/>
          <a:stretch/>
        </p:blipFill>
        <p:spPr>
          <a:xfrm>
            <a:off x="7915920" y="2339302"/>
            <a:ext cx="1079728" cy="542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6"/>
          <p:cNvCxnSpPr/>
          <p:nvPr/>
        </p:nvCxnSpPr>
        <p:spPr>
          <a:xfrm>
            <a:off x="2007686" y="2352344"/>
            <a:ext cx="694876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47" name="Google Shape;347;p6"/>
          <p:cNvSpPr/>
          <p:nvPr/>
        </p:nvSpPr>
        <p:spPr>
          <a:xfrm>
            <a:off x="10400550" y="1109525"/>
            <a:ext cx="1455300" cy="5310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6"/>
          <p:cNvPicPr preferRelativeResize="0"/>
          <p:nvPr/>
        </p:nvPicPr>
        <p:blipFill rotWithShape="1">
          <a:blip r:embed="rId7">
            <a:alphaModFix/>
          </a:blip>
          <a:srcRect b="19448" l="0" r="0" t="19407"/>
          <a:stretch/>
        </p:blipFill>
        <p:spPr>
          <a:xfrm>
            <a:off x="10382599" y="3479949"/>
            <a:ext cx="1455174" cy="444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6"/>
          <p:cNvCxnSpPr/>
          <p:nvPr/>
        </p:nvCxnSpPr>
        <p:spPr>
          <a:xfrm>
            <a:off x="9952428" y="4375975"/>
            <a:ext cx="4044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50" name="Google Shape;350;p6"/>
          <p:cNvCxnSpPr/>
          <p:nvPr/>
        </p:nvCxnSpPr>
        <p:spPr>
          <a:xfrm>
            <a:off x="9953517" y="4920261"/>
            <a:ext cx="4044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51" name="Google Shape;351;p6"/>
          <p:cNvCxnSpPr/>
          <p:nvPr/>
        </p:nvCxnSpPr>
        <p:spPr>
          <a:xfrm>
            <a:off x="9952428" y="5483786"/>
            <a:ext cx="4044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52" name="Google Shape;352;p6"/>
          <p:cNvSpPr txBox="1"/>
          <p:nvPr/>
        </p:nvSpPr>
        <p:spPr>
          <a:xfrm>
            <a:off x="10316126" y="1208000"/>
            <a:ext cx="153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1500"/>
          </a:p>
        </p:txBody>
      </p:sp>
      <p:pic>
        <p:nvPicPr>
          <p:cNvPr id="353" name="Google Shape;35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8012" y="1647548"/>
            <a:ext cx="1455167" cy="50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6"/>
          <p:cNvGrpSpPr/>
          <p:nvPr/>
        </p:nvGrpSpPr>
        <p:grpSpPr>
          <a:xfrm>
            <a:off x="2922641" y="1417117"/>
            <a:ext cx="1819263" cy="1699576"/>
            <a:chOff x="3877933" y="1569517"/>
            <a:chExt cx="1819263" cy="1699576"/>
          </a:xfrm>
        </p:grpSpPr>
        <p:sp>
          <p:nvSpPr>
            <p:cNvPr id="355" name="Google Shape;355;p6"/>
            <p:cNvSpPr/>
            <p:nvPr/>
          </p:nvSpPr>
          <p:spPr>
            <a:xfrm>
              <a:off x="3877933" y="1569517"/>
              <a:ext cx="1819263" cy="169957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" name="Google Shape;356;p6"/>
            <p:cNvPicPr preferRelativeResize="0"/>
            <p:nvPr/>
          </p:nvPicPr>
          <p:blipFill rotWithShape="1">
            <a:blip r:embed="rId9">
              <a:alphaModFix/>
            </a:blip>
            <a:srcRect b="28481" l="24201" r="22606" t="28138"/>
            <a:stretch/>
          </p:blipFill>
          <p:spPr>
            <a:xfrm>
              <a:off x="4105059" y="2203160"/>
              <a:ext cx="1374923" cy="560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6"/>
          <p:cNvGrpSpPr/>
          <p:nvPr/>
        </p:nvGrpSpPr>
        <p:grpSpPr>
          <a:xfrm>
            <a:off x="5189729" y="3241652"/>
            <a:ext cx="2475819" cy="509144"/>
            <a:chOff x="1390743" y="3255327"/>
            <a:chExt cx="6234751" cy="805863"/>
          </a:xfrm>
        </p:grpSpPr>
        <p:cxnSp>
          <p:nvCxnSpPr>
            <p:cNvPr id="358" name="Google Shape;358;p6"/>
            <p:cNvCxnSpPr/>
            <p:nvPr/>
          </p:nvCxnSpPr>
          <p:spPr>
            <a:xfrm rot="10800000">
              <a:off x="7324322" y="3261951"/>
              <a:ext cx="0" cy="3227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359" name="Google Shape;359;p6"/>
            <p:cNvSpPr txBox="1"/>
            <p:nvPr/>
          </p:nvSpPr>
          <p:spPr>
            <a:xfrm>
              <a:off x="1390743" y="3350048"/>
              <a:ext cx="4873200" cy="6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Processamento e Transformação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6"/>
            <p:cNvCxnSpPr/>
            <p:nvPr/>
          </p:nvCxnSpPr>
          <p:spPr>
            <a:xfrm>
              <a:off x="7324322" y="3729038"/>
              <a:ext cx="2908" cy="33215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61" name="Google Shape;361;p6"/>
            <p:cNvCxnSpPr/>
            <p:nvPr/>
          </p:nvCxnSpPr>
          <p:spPr>
            <a:xfrm rot="10800000">
              <a:off x="7622494" y="3255327"/>
              <a:ext cx="0" cy="3227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362" name="Google Shape;362;p6"/>
            <p:cNvCxnSpPr/>
            <p:nvPr/>
          </p:nvCxnSpPr>
          <p:spPr>
            <a:xfrm>
              <a:off x="7622494" y="3722414"/>
              <a:ext cx="3000" cy="332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363" name="Google Shape;363;p6"/>
          <p:cNvSpPr/>
          <p:nvPr/>
        </p:nvSpPr>
        <p:spPr>
          <a:xfrm>
            <a:off x="2702550" y="3793150"/>
            <a:ext cx="7249800" cy="2778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6"/>
          <p:cNvGrpSpPr/>
          <p:nvPr/>
        </p:nvGrpSpPr>
        <p:grpSpPr>
          <a:xfrm>
            <a:off x="4290161" y="3882963"/>
            <a:ext cx="5538539" cy="2610681"/>
            <a:chOff x="3138468" y="4065956"/>
            <a:chExt cx="5091037" cy="2289067"/>
          </a:xfrm>
        </p:grpSpPr>
        <p:grpSp>
          <p:nvGrpSpPr>
            <p:cNvPr id="365" name="Google Shape;365;p6"/>
            <p:cNvGrpSpPr/>
            <p:nvPr/>
          </p:nvGrpSpPr>
          <p:grpSpPr>
            <a:xfrm>
              <a:off x="3138468" y="4065956"/>
              <a:ext cx="5091037" cy="2289067"/>
              <a:chOff x="3138468" y="4065956"/>
              <a:chExt cx="5091037" cy="2289067"/>
            </a:xfrm>
          </p:grpSpPr>
          <p:grpSp>
            <p:nvGrpSpPr>
              <p:cNvPr id="366" name="Google Shape;366;p6"/>
              <p:cNvGrpSpPr/>
              <p:nvPr/>
            </p:nvGrpSpPr>
            <p:grpSpPr>
              <a:xfrm>
                <a:off x="3138468" y="4065956"/>
                <a:ext cx="5091037" cy="2289000"/>
                <a:chOff x="3138468" y="4065956"/>
                <a:chExt cx="5091037" cy="2289000"/>
              </a:xfrm>
            </p:grpSpPr>
            <p:sp>
              <p:nvSpPr>
                <p:cNvPr id="367" name="Google Shape;367;p6"/>
                <p:cNvSpPr/>
                <p:nvPr/>
              </p:nvSpPr>
              <p:spPr>
                <a:xfrm>
                  <a:off x="3154705" y="4065956"/>
                  <a:ext cx="5074800" cy="2289000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accent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6"/>
                <p:cNvSpPr txBox="1"/>
                <p:nvPr/>
              </p:nvSpPr>
              <p:spPr>
                <a:xfrm>
                  <a:off x="3138468" y="5833451"/>
                  <a:ext cx="1135200" cy="32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Storage</a:t>
                  </a:r>
                  <a:endParaRPr/>
                </a:p>
              </p:txBody>
            </p:sp>
          </p:grpSp>
          <p:grpSp>
            <p:nvGrpSpPr>
              <p:cNvPr id="369" name="Google Shape;369;p6"/>
              <p:cNvGrpSpPr/>
              <p:nvPr/>
            </p:nvGrpSpPr>
            <p:grpSpPr>
              <a:xfrm>
                <a:off x="3409707" y="4186978"/>
                <a:ext cx="4774687" cy="2168045"/>
                <a:chOff x="3453249" y="4186978"/>
                <a:chExt cx="4774687" cy="2168045"/>
              </a:xfrm>
            </p:grpSpPr>
            <p:grpSp>
              <p:nvGrpSpPr>
                <p:cNvPr id="370" name="Google Shape;370;p6"/>
                <p:cNvGrpSpPr/>
                <p:nvPr/>
              </p:nvGrpSpPr>
              <p:grpSpPr>
                <a:xfrm>
                  <a:off x="3453249" y="4186978"/>
                  <a:ext cx="802033" cy="1119477"/>
                  <a:chOff x="3322623" y="4578860"/>
                  <a:chExt cx="800107" cy="1116789"/>
                </a:xfrm>
              </p:grpSpPr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3388242" y="5418749"/>
                    <a:ext cx="693300" cy="276900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Bronze</a:t>
                    </a:r>
                    <a:endParaRPr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372" name="Google Shape;372;p6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3322623" y="4578860"/>
                    <a:ext cx="800107" cy="77243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373" name="Google Shape;373;p6"/>
                <p:cNvGrpSpPr/>
                <p:nvPr/>
              </p:nvGrpSpPr>
              <p:grpSpPr>
                <a:xfrm>
                  <a:off x="5358835" y="4237009"/>
                  <a:ext cx="782936" cy="1061676"/>
                  <a:chOff x="4913611" y="4628892"/>
                  <a:chExt cx="781056" cy="1059127"/>
                </a:xfrm>
              </p:grpSpPr>
              <p:pic>
                <p:nvPicPr>
                  <p:cNvPr id="374" name="Google Shape;374;p6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4913611" y="4628892"/>
                    <a:ext cx="781056" cy="697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5" name="Google Shape;375;p6"/>
                  <p:cNvSpPr/>
                  <p:nvPr/>
                </p:nvSpPr>
                <p:spPr>
                  <a:xfrm>
                    <a:off x="4982464" y="5411119"/>
                    <a:ext cx="639600" cy="276900"/>
                  </a:xfrm>
                  <a:prstGeom prst="rect">
                    <a:avLst/>
                  </a:prstGeom>
                  <a:solidFill>
                    <a:srgbClr val="D8D8D8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Silver</a:t>
                    </a:r>
                    <a:endParaRPr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6" name="Google Shape;376;p6"/>
                <p:cNvGrpSpPr/>
                <p:nvPr/>
              </p:nvGrpSpPr>
              <p:grpSpPr>
                <a:xfrm>
                  <a:off x="7335129" y="4231757"/>
                  <a:ext cx="763839" cy="1074580"/>
                  <a:chOff x="6464274" y="4623639"/>
                  <a:chExt cx="762005" cy="1072000"/>
                </a:xfrm>
              </p:grpSpPr>
              <p:pic>
                <p:nvPicPr>
                  <p:cNvPr id="377" name="Google Shape;377;p6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6464274" y="4623639"/>
                    <a:ext cx="762005" cy="697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6520059" y="5418739"/>
                    <a:ext cx="639600" cy="276900"/>
                  </a:xfrm>
                  <a:prstGeom prst="rect">
                    <a:avLst/>
                  </a:prstGeom>
                  <a:solidFill>
                    <a:srgbClr val="FFCC00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Gold</a:t>
                    </a:r>
                    <a:endParaRPr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379" name="Google Shape;379;p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7396852" y="5367686"/>
                  <a:ext cx="581660" cy="5209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80" name="Google Shape;380;p6"/>
                <p:cNvCxnSpPr>
                  <a:stCxn id="372" idx="3"/>
                </p:cNvCxnSpPr>
                <p:nvPr/>
              </p:nvCxnSpPr>
              <p:spPr>
                <a:xfrm>
                  <a:off x="4255282" y="4574126"/>
                  <a:ext cx="1103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  <p:cxnSp>
              <p:nvCxnSpPr>
                <p:cNvPr id="381" name="Google Shape;381;p6"/>
                <p:cNvCxnSpPr/>
                <p:nvPr/>
              </p:nvCxnSpPr>
              <p:spPr>
                <a:xfrm>
                  <a:off x="6223937" y="4574077"/>
                  <a:ext cx="1103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  <p:sp>
              <p:nvSpPr>
                <p:cNvPr id="382" name="Google Shape;382;p6"/>
                <p:cNvSpPr txBox="1"/>
                <p:nvPr/>
              </p:nvSpPr>
              <p:spPr>
                <a:xfrm>
                  <a:off x="7235536" y="5950023"/>
                  <a:ext cx="9924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Deep Learning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383" name="Google Shape;383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238388" y="5784655"/>
              <a:ext cx="378900" cy="393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67995" y="5804090"/>
              <a:ext cx="438017" cy="3573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6"/>
          <p:cNvSpPr/>
          <p:nvPr/>
        </p:nvSpPr>
        <p:spPr>
          <a:xfrm>
            <a:off x="2825075" y="3869350"/>
            <a:ext cx="1203300" cy="2610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6"/>
          <p:cNvGrpSpPr/>
          <p:nvPr/>
        </p:nvGrpSpPr>
        <p:grpSpPr>
          <a:xfrm>
            <a:off x="3047580" y="4172908"/>
            <a:ext cx="755147" cy="1119689"/>
            <a:chOff x="3047580" y="4553908"/>
            <a:chExt cx="755147" cy="1119689"/>
          </a:xfrm>
        </p:grpSpPr>
        <p:sp>
          <p:nvSpPr>
            <p:cNvPr id="387" name="Google Shape;387;p6"/>
            <p:cNvSpPr/>
            <p:nvPr/>
          </p:nvSpPr>
          <p:spPr>
            <a:xfrm>
              <a:off x="3057887" y="5396099"/>
              <a:ext cx="744840" cy="277498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Landing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nding page icon cartazes para a parede • posters vetor, símbolo, teia |  myloview.com.br" id="388" name="Google Shape;388;p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047580" y="4553908"/>
              <a:ext cx="744257" cy="7442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9" name="Google Shape;389;p6"/>
          <p:cNvCxnSpPr>
            <a:stCxn id="385" idx="3"/>
            <a:endCxn id="367" idx="1"/>
          </p:cNvCxnSpPr>
          <p:nvPr/>
        </p:nvCxnSpPr>
        <p:spPr>
          <a:xfrm>
            <a:off x="4028375" y="5174650"/>
            <a:ext cx="279600" cy="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90" name="Google Shape;390;p6"/>
          <p:cNvCxnSpPr>
            <a:endCxn id="385" idx="0"/>
          </p:cNvCxnSpPr>
          <p:nvPr/>
        </p:nvCxnSpPr>
        <p:spPr>
          <a:xfrm rot="5400000">
            <a:off x="3334775" y="3361000"/>
            <a:ext cx="600300" cy="416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3e607eae2_0_0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4. Definição das etapas de transformação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97" name="Google Shape;397;g1e3e607eae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8" name="Google Shape;398;g1e3e607eae2_0_0"/>
          <p:cNvSpPr txBox="1"/>
          <p:nvPr>
            <p:ph idx="2" type="body"/>
          </p:nvPr>
        </p:nvSpPr>
        <p:spPr>
          <a:xfrm>
            <a:off x="1616775" y="1991199"/>
            <a:ext cx="90114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000000"/>
                </a:solidFill>
              </a:rPr>
              <a:t>📌 Camada Landing: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✅ Transferência de dados: API -&gt; Camada Landing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Entrada: API da Nasa para latitude e longitude na cidade de São Paulo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Tratamento: nenhum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000000"/>
                </a:solidFill>
              </a:rPr>
              <a:t>🟦 Saída: Arquivos CSV do histórico diário na camada landing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3e607eae2_0_9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4.</a:t>
            </a:r>
            <a:r>
              <a:rPr b="1" lang="pt-BR" sz="1800">
                <a:solidFill>
                  <a:srgbClr val="000000"/>
                </a:solidFill>
              </a:rPr>
              <a:t> Definição das etapas de transformação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05" name="Google Shape;405;g1e3e607eae2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6" name="Google Shape;406;g1e3e607eae2_0_9"/>
          <p:cNvSpPr txBox="1"/>
          <p:nvPr>
            <p:ph idx="2" type="body"/>
          </p:nvPr>
        </p:nvSpPr>
        <p:spPr>
          <a:xfrm>
            <a:off x="1616775" y="1991199"/>
            <a:ext cx="90114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📌 Camada Bronze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✅ Transformação 1: (Transferência de dados: Camada Landing -&gt; Camada Bronze)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Entrada: Arquivos CSV são lidos da camada landing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Tratamento: Arquivos históricos de cada ano tratados para retirar o cabeçario dos arquivos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Saída: Arquivos do histórico tratados são salvos no formato PARQUET na camada Bronze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3e607eae2_0_17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4.</a:t>
            </a:r>
            <a:r>
              <a:rPr b="1" lang="pt-BR" sz="1800">
                <a:solidFill>
                  <a:srgbClr val="000000"/>
                </a:solidFill>
              </a:rPr>
              <a:t> Definição das etapas de transformação</a:t>
            </a:r>
            <a:b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13" name="Google Shape;413;g1e3e607eae2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4" name="Google Shape;414;g1e3e607eae2_0_17"/>
          <p:cNvSpPr txBox="1"/>
          <p:nvPr>
            <p:ph idx="2" type="body"/>
          </p:nvPr>
        </p:nvSpPr>
        <p:spPr>
          <a:xfrm>
            <a:off x="1616775" y="1991199"/>
            <a:ext cx="90114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📌 Camada Silver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✅ Transformação 2: (Transferência de dados: Camada Landing -&gt; Camada Bronze)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Entrada: Arquivos Parquet são lidos da camada Bronze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Tratamento: Arquivos históricos de cada ano são tratados e unificados em um mesmo histórico unificado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</a:rPr>
              <a:t>🟦 Saída: Arquivos do histórico unificado de radiação solar são salvos no formato PARQUET na camada Silver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ha única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2023-05-17T17:15:27Z</dcterms:created>
  <dc:creator>Flavio Tokuo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