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1.docx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oU053hDUC1OoWoiDjteDSxV9/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3e7a2b8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1e3e7a2b8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e3e7a2b8a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 3">
  <p:cSld name="Conteúdo  3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5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6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7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8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TxTwoObj">
  <p:cSld name="TWO_OBJECTS_WITH_TEXT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6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7" name="Google Shape;137;p27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">
  <p:cSld name="Gráfico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ha do Tempo 2">
  <p:cSld name="Linha do Tempo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6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7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8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9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3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4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5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6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7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25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26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27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9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/>
          <p:nvPr>
            <p:ph idx="2" type="dgm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4" name="Google Shape;194;p30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30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Slide de 4 pessoas">
  <p:cSld name="Equipe Slide de 4 pessoas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1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1311558" y="5084524"/>
            <a:ext cx="219661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31"/>
          <p:cNvSpPr txBox="1"/>
          <p:nvPr>
            <p:ph idx="3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2" name="Google Shape;202;p31"/>
          <p:cNvSpPr/>
          <p:nvPr>
            <p:ph idx="4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1"/>
          <p:cNvSpPr txBox="1"/>
          <p:nvPr>
            <p:ph idx="5" type="body"/>
          </p:nvPr>
        </p:nvSpPr>
        <p:spPr>
          <a:xfrm>
            <a:off x="3707607" y="5099206"/>
            <a:ext cx="21450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4" name="Google Shape;204;p31"/>
          <p:cNvSpPr txBox="1"/>
          <p:nvPr>
            <p:ph idx="6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5" name="Google Shape;205;p31"/>
          <p:cNvSpPr/>
          <p:nvPr>
            <p:ph idx="7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6" name="Google Shape;206;p31"/>
          <p:cNvSpPr txBox="1"/>
          <p:nvPr>
            <p:ph idx="8" type="body"/>
          </p:nvPr>
        </p:nvSpPr>
        <p:spPr>
          <a:xfrm>
            <a:off x="6198271" y="5099206"/>
            <a:ext cx="213298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1"/>
          <p:cNvSpPr txBox="1"/>
          <p:nvPr>
            <p:ph idx="9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31"/>
          <p:cNvSpPr/>
          <p:nvPr>
            <p:ph idx="13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31"/>
          <p:cNvSpPr txBox="1"/>
          <p:nvPr>
            <p:ph idx="14" type="body"/>
          </p:nvPr>
        </p:nvSpPr>
        <p:spPr>
          <a:xfrm>
            <a:off x="8618152" y="5084524"/>
            <a:ext cx="2132984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1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11" name="Google Shape;211;p31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31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 Slide de 8 Pessoas">
  <p:cSld name="Equipe Slide de 8 Pessoas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0" name="Google Shape;220;p32"/>
          <p:cNvSpPr txBox="1"/>
          <p:nvPr>
            <p:ph idx="3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1" name="Google Shape;221;p32"/>
          <p:cNvSpPr/>
          <p:nvPr>
            <p:ph idx="4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32"/>
          <p:cNvSpPr txBox="1"/>
          <p:nvPr>
            <p:ph idx="5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32"/>
          <p:cNvSpPr txBox="1"/>
          <p:nvPr>
            <p:ph idx="6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32"/>
          <p:cNvSpPr/>
          <p:nvPr>
            <p:ph idx="7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5" name="Google Shape;225;p32"/>
          <p:cNvSpPr txBox="1"/>
          <p:nvPr>
            <p:ph idx="8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2"/>
          <p:cNvSpPr txBox="1"/>
          <p:nvPr>
            <p:ph idx="9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2"/>
          <p:cNvSpPr/>
          <p:nvPr>
            <p:ph idx="13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8" name="Google Shape;228;p32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2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2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1" name="Google Shape;231;p32"/>
          <p:cNvSpPr txBox="1"/>
          <p:nvPr>
            <p:ph idx="17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2"/>
          <p:cNvSpPr txBox="1"/>
          <p:nvPr>
            <p:ph idx="18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3" name="Google Shape;233;p32"/>
          <p:cNvSpPr/>
          <p:nvPr>
            <p:ph idx="19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2"/>
          <p:cNvSpPr txBox="1"/>
          <p:nvPr>
            <p:ph idx="20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5" name="Google Shape;235;p32"/>
          <p:cNvSpPr txBox="1"/>
          <p:nvPr>
            <p:ph idx="21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6" name="Google Shape;236;p32"/>
          <p:cNvSpPr/>
          <p:nvPr>
            <p:ph idx="22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7" name="Google Shape;237;p32"/>
          <p:cNvSpPr txBox="1"/>
          <p:nvPr>
            <p:ph idx="23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2"/>
          <p:cNvSpPr txBox="1"/>
          <p:nvPr>
            <p:ph idx="24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2"/>
          <p:cNvSpPr/>
          <p:nvPr>
            <p:ph idx="25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0" name="Google Shape;240;p32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2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mento">
  <p:cSld name="Financiamento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33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33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3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107544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3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3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5" type="body"/>
          </p:nvPr>
        </p:nvSpPr>
        <p:spPr>
          <a:xfrm>
            <a:off x="381139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3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3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3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3"/>
          <p:cNvSpPr txBox="1"/>
          <p:nvPr>
            <p:ph idx="9" type="body"/>
          </p:nvPr>
        </p:nvSpPr>
        <p:spPr>
          <a:xfrm>
            <a:off x="6524377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3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3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3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3"/>
          <p:cNvSpPr txBox="1"/>
          <p:nvPr>
            <p:ph idx="16" type="body"/>
          </p:nvPr>
        </p:nvSpPr>
        <p:spPr>
          <a:xfrm>
            <a:off x="9260321" y="2118642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3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33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6" name="Google Shape;266;p33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o">
  <p:cSld name="Resumo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3" name="Google Shape;273;p34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34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" type="title">
  <p:cSld name="TITLE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5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Conteúdos">
  <p:cSld name="Três Conteúdo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8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18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18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8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a Seção">
  <p:cSld name="Intervalo da Seção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ha do Tempo">
  <p:cSld name="Linha do Temp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6" type="body"/>
          </p:nvPr>
        </p:nvSpPr>
        <p:spPr>
          <a:xfrm>
            <a:off x="4986028" y="267332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1" name="Google Shape;51;p20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20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" name="Google Shape;53;p20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" name="Google Shape;54;p20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o Conteúdo 2">
  <p:cSld name="Coluna do Conteúdo 2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21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" name="Google Shape;72;p21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o Conteúdo 3">
  <p:cSld name="Coluna do Conteúdo 3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ção" type="secHead">
  <p:cSld name="SECTION_HEADER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0" name="Google Shape;90;p23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23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4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24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lavio-tk/projeto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35.png"/><Relationship Id="rId10" Type="http://schemas.openxmlformats.org/officeDocument/2006/relationships/oleObject" Target="../embeddings/oleObject1.bin"/><Relationship Id="rId13" Type="http://schemas.openxmlformats.org/officeDocument/2006/relationships/oleObject" Target="../embeddings/oleObject2.bin"/><Relationship Id="rId1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hyperlink" Target="https://ericsson.sharepoint.com/sites/5GMonetizationClaroBR/Shared%20Documents/General/Presentation%20Docs/Design%20Thinking_Claro_Kick%20Off%20v3%20draft.pptx?web=1" TargetMode="External"/><Relationship Id="rId9" Type="http://schemas.openxmlformats.org/officeDocument/2006/relationships/oleObject" Target="../embeddings/oleObject1.bin"/><Relationship Id="rId15" Type="http://schemas.openxmlformats.org/officeDocument/2006/relationships/oleObject" Target="../embeddings/oleObject3.bin"/><Relationship Id="rId14" Type="http://schemas.openxmlformats.org/officeDocument/2006/relationships/image" Target="../media/image36.png"/><Relationship Id="rId17" Type="http://schemas.openxmlformats.org/officeDocument/2006/relationships/image" Target="../media/image37.png"/><Relationship Id="rId16" Type="http://schemas.openxmlformats.org/officeDocument/2006/relationships/oleObject" Target="../embeddings/oleObject3.bin"/><Relationship Id="rId5" Type="http://schemas.openxmlformats.org/officeDocument/2006/relationships/package" Target="../embeddings/Microsoft_Office_Word_Document1.docx"/><Relationship Id="rId19" Type="http://schemas.openxmlformats.org/officeDocument/2006/relationships/oleObject" Target="../embeddings/oleObject4.bin"/><Relationship Id="rId6" Type="http://schemas.openxmlformats.org/officeDocument/2006/relationships/package" Target="../embeddings/Microsoft_Office_Word_Document1.docx"/><Relationship Id="rId18" Type="http://schemas.openxmlformats.org/officeDocument/2006/relationships/oleObject" Target="../embeddings/oleObject4.bin"/><Relationship Id="rId7" Type="http://schemas.openxmlformats.org/officeDocument/2006/relationships/image" Target="../media/image32.png"/><Relationship Id="rId8" Type="http://schemas.openxmlformats.org/officeDocument/2006/relationships/hyperlink" Target="https://ericsson.sharepoint.com/sites/5GMonetizationClaroBR/Shared%20Documents/General/Presentation%20Docs/Design%20Thinking_Claro_Kick%20Off%20v3%20draft.pptx?web=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ricsson.sharepoint.com/sites/5GMonetizationClaroBR/Shared%20Documents/General/Presentation%20Docs/Design%20Thinking_Claro_Kick%20Off%20v3%20draft.pptx?web=1" TargetMode="External"/><Relationship Id="rId4" Type="http://schemas.openxmlformats.org/officeDocument/2006/relationships/hyperlink" Target="https://ericsson.sharepoint.com/sites/5GMonetizationClaroBR/Shared%20Documents/General/Presentation%20Docs/Design%20Thinking_Claro_Kick%20Off%20v3%20draft.pptx?web=1" TargetMode="External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3.png"/><Relationship Id="rId13" Type="http://schemas.openxmlformats.org/officeDocument/2006/relationships/image" Target="../media/image24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image" Target="../media/image26.png"/><Relationship Id="rId9" Type="http://schemas.openxmlformats.org/officeDocument/2006/relationships/image" Target="../media/image22.jpg"/><Relationship Id="rId15" Type="http://schemas.openxmlformats.org/officeDocument/2006/relationships/image" Target="../media/image30.png"/><Relationship Id="rId14" Type="http://schemas.openxmlformats.org/officeDocument/2006/relationships/image" Target="../media/image33.png"/><Relationship Id="rId16" Type="http://schemas.openxmlformats.org/officeDocument/2006/relationships/image" Target="../media/image29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wer.larc.nasa.gov/#resources" TargetMode="External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 txBox="1"/>
          <p:nvPr>
            <p:ph type="title"/>
          </p:nvPr>
        </p:nvSpPr>
        <p:spPr>
          <a:xfrm>
            <a:off x="1333499" y="1020445"/>
            <a:ext cx="46767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PROJETO BIG DATA</a:t>
            </a:r>
            <a:endParaRPr/>
          </a:p>
        </p:txBody>
      </p:sp>
      <p:sp>
        <p:nvSpPr>
          <p:cNvPr id="291" name="Google Shape;291;p1"/>
          <p:cNvSpPr txBox="1"/>
          <p:nvPr>
            <p:ph idx="1" type="body"/>
          </p:nvPr>
        </p:nvSpPr>
        <p:spPr>
          <a:xfrm>
            <a:off x="1333499" y="2924175"/>
            <a:ext cx="4457701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US"/>
              <a:t>FIA – EAD – GRUPO 03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Breno Cesar - (Turma 07)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Flavio Tokuo - (Turma 08)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Jefferson do Nascimento Costa - (Turma 07)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Sandra Siqueira de Souza - (Turma 07)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Thiago Ribeiro de Alencar - (Turma 07)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RESULTADOS DA PREVISÃO DA REDE NEURAL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 txBox="1"/>
          <p:nvPr/>
        </p:nvSpPr>
        <p:spPr>
          <a:xfrm>
            <a:off x="970800" y="1897875"/>
            <a:ext cx="6706350" cy="116955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 tratados da camada GOLD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 da transformação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Previsão entre Janeiro 2015 e Dezembro de 2022</a:t>
            </a:r>
            <a:endParaRPr/>
          </a:p>
        </p:txBody>
      </p:sp>
      <p:pic>
        <p:nvPicPr>
          <p:cNvPr id="371" name="Google Shape;3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75" y="3293575"/>
            <a:ext cx="11851901" cy="3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PROJETO NO GITHUB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1431234" y="2101334"/>
            <a:ext cx="6096000" cy="36933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Disponível em: &lt;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https://github.com/flavio-tk/projeto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pic>
        <p:nvPicPr>
          <p:cNvPr id="380" name="Google Shape;38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2688" y="2704585"/>
            <a:ext cx="6772700" cy="383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/>
          <p:nvPr/>
        </p:nvSpPr>
        <p:spPr>
          <a:xfrm>
            <a:off x="6905623" y="5445769"/>
            <a:ext cx="4026537" cy="1014711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2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INFORMAÇÕES ADICIONAIS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">
            <a:hlinkClick r:id="rId4"/>
          </p:cNvPr>
          <p:cNvSpPr txBox="1"/>
          <p:nvPr/>
        </p:nvSpPr>
        <p:spPr>
          <a:xfrm>
            <a:off x="609598" y="2021106"/>
            <a:ext cx="5991228" cy="2921377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Códigos Fonte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Extração Mensal do Dados na API NASA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01_NASA_POWER_WEATHER_EXTRACAO_MENSAL_API.ipynb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 Mensal dos Dados na Camada Bronze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02_NASA_POWER_WEATHER_INGESTAO_CARGA_MENSAL_BRONZE.ipynb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da Dimensão de Estação do Ano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03_NASA_POWER_WEATHER_INGESTAO_DIM_SEASON_WEEK.ipynb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 Mensal dos Dados na Camada Silver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04_NASA_POWER_WEATHER_CARGA_MENSAL_SILVER.ipynb</a:t>
            </a:r>
            <a:endParaRPr/>
          </a:p>
        </p:txBody>
      </p:sp>
      <p:sp>
        <p:nvSpPr>
          <p:cNvPr id="390" name="Google Shape;390;p12"/>
          <p:cNvSpPr txBox="1"/>
          <p:nvPr/>
        </p:nvSpPr>
        <p:spPr>
          <a:xfrm>
            <a:off x="573137" y="5445769"/>
            <a:ext cx="6027690" cy="101471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Detalhe Ingestao Dados Blob Storage</a:t>
            </a:r>
            <a:endParaRPr/>
          </a:p>
        </p:txBody>
      </p:sp>
      <p:graphicFrame>
        <p:nvGraphicFramePr>
          <p:cNvPr id="391" name="Google Shape;391;p12"/>
          <p:cNvGraphicFramePr/>
          <p:nvPr/>
        </p:nvGraphicFramePr>
        <p:xfrm>
          <a:off x="7383513" y="5654030"/>
          <a:ext cx="914400" cy="806450"/>
        </p:xfrm>
        <a:graphic>
          <a:graphicData uri="http://schemas.openxmlformats.org/presentationml/2006/ole">
            <mc:AlternateContent>
              <mc:Choice Requires="v">
                <p:oleObj r:id="rId5" imgH="806450" imgW="914400" progId="Word.Document.12" spid="_x0000_s1">
                  <p:embed/>
                </p:oleObj>
              </mc:Choice>
              <mc:Fallback>
                <p:oleObj r:id="rId6" imgH="806450" imgW="914400" progId="Word.Document.12">
                  <p:embed/>
                  <p:pic>
                    <p:nvPicPr>
                      <p:cNvPr id="391" name="Google Shape;391;p12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83513" y="5654030"/>
                        <a:ext cx="914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" name="Google Shape;392;p12">
            <a:hlinkClick r:id="rId8"/>
          </p:cNvPr>
          <p:cNvSpPr txBox="1"/>
          <p:nvPr/>
        </p:nvSpPr>
        <p:spPr>
          <a:xfrm>
            <a:off x="6905623" y="2021105"/>
            <a:ext cx="4026537" cy="2921377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" name="Google Shape;393;p12"/>
          <p:cNvGraphicFramePr/>
          <p:nvPr/>
        </p:nvGraphicFramePr>
        <p:xfrm>
          <a:off x="6920548" y="2443660"/>
          <a:ext cx="3494087" cy="481013"/>
        </p:xfrm>
        <a:graphic>
          <a:graphicData uri="http://schemas.openxmlformats.org/presentationml/2006/ole">
            <mc:AlternateContent>
              <mc:Choice Requires="v">
                <p:oleObj r:id="rId9" imgH="481013" imgW="3494087" progId="Package" spid="_x0000_s2">
                  <p:embed/>
                </p:oleObj>
              </mc:Choice>
              <mc:Fallback>
                <p:oleObj r:id="rId10" imgH="481013" imgW="3494087" progId="Package">
                  <p:embed/>
                  <p:pic>
                    <p:nvPicPr>
                      <p:cNvPr id="393" name="Google Shape;393;p12"/>
                      <p:cNvPicPr preferRelativeResize="0"/>
                      <p:nvPr/>
                    </p:nvPicPr>
                    <p:blipFill rotWithShape="1">
                      <a:blip r:embed="rId11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920548" y="2443660"/>
                        <a:ext cx="34940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" name="Google Shape;394;p12"/>
          <p:cNvGraphicFramePr/>
          <p:nvPr/>
        </p:nvGraphicFramePr>
        <p:xfrm>
          <a:off x="6920548" y="3128321"/>
          <a:ext cx="4211637" cy="481013"/>
        </p:xfrm>
        <a:graphic>
          <a:graphicData uri="http://schemas.openxmlformats.org/presentationml/2006/ole">
            <mc:AlternateContent>
              <mc:Choice Requires="v">
                <p:oleObj r:id="rId12" imgH="481013" imgW="4211637" progId="Package" spid="_x0000_s3">
                  <p:embed/>
                </p:oleObj>
              </mc:Choice>
              <mc:Fallback>
                <p:oleObj r:id="rId13" imgH="481013" imgW="4211637" progId="Package">
                  <p:embed/>
                  <p:pic>
                    <p:nvPicPr>
                      <p:cNvPr id="394" name="Google Shape;394;p12"/>
                      <p:cNvPicPr preferRelativeResize="0"/>
                      <p:nvPr/>
                    </p:nvPicPr>
                    <p:blipFill rotWithShape="1">
                      <a:blip r:embed="rId1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920548" y="3128321"/>
                        <a:ext cx="42116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" name="Google Shape;395;p12"/>
          <p:cNvGraphicFramePr/>
          <p:nvPr/>
        </p:nvGraphicFramePr>
        <p:xfrm>
          <a:off x="6920548" y="3759377"/>
          <a:ext cx="3881437" cy="481013"/>
        </p:xfrm>
        <a:graphic>
          <a:graphicData uri="http://schemas.openxmlformats.org/presentationml/2006/ole">
            <mc:AlternateContent>
              <mc:Choice Requires="v">
                <p:oleObj r:id="rId15" imgH="481013" imgW="3881437" progId="Package" spid="_x0000_s4">
                  <p:embed/>
                </p:oleObj>
              </mc:Choice>
              <mc:Fallback>
                <p:oleObj r:id="rId16" imgH="481013" imgW="3881437" progId="Package">
                  <p:embed/>
                  <p:pic>
                    <p:nvPicPr>
                      <p:cNvPr id="395" name="Google Shape;395;p12"/>
                      <p:cNvPicPr preferRelativeResize="0"/>
                      <p:nvPr/>
                    </p:nvPicPr>
                    <p:blipFill rotWithShape="1">
                      <a:blip r:embed="rId1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920548" y="3759377"/>
                        <a:ext cx="38814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" name="Google Shape;396;p12"/>
          <p:cNvGraphicFramePr/>
          <p:nvPr/>
        </p:nvGraphicFramePr>
        <p:xfrm>
          <a:off x="6920548" y="4433656"/>
          <a:ext cx="3459163" cy="481013"/>
        </p:xfrm>
        <a:graphic>
          <a:graphicData uri="http://schemas.openxmlformats.org/presentationml/2006/ole">
            <mc:AlternateContent>
              <mc:Choice Requires="v">
                <p:oleObj r:id="rId18" imgH="481013" imgW="3459163" progId="Package" spid="_x0000_s5">
                  <p:embed/>
                </p:oleObj>
              </mc:Choice>
              <mc:Fallback>
                <p:oleObj r:id="rId19" imgH="481013" imgW="3459163" progId="Package">
                  <p:embed/>
                  <p:pic>
                    <p:nvPicPr>
                      <p:cNvPr id="396" name="Google Shape;396;p12"/>
                      <p:cNvPicPr preferRelativeResize="0"/>
                      <p:nvPr/>
                    </p:nvPicPr>
                    <p:blipFill rotWithShape="1">
                      <a:blip r:embed="rId2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920548" y="4433656"/>
                        <a:ext cx="34591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3e7a2b8a3_0_1"/>
          <p:cNvSpPr txBox="1"/>
          <p:nvPr>
            <p:ph type="title"/>
          </p:nvPr>
        </p:nvSpPr>
        <p:spPr>
          <a:xfrm>
            <a:off x="1431234" y="892177"/>
            <a:ext cx="887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INFORMAÇÕES ADICIONAIS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e3e7a2b8a3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e3e7a2b8a3_0_1">
            <a:hlinkClick r:id="rId3"/>
          </p:cNvPr>
          <p:cNvSpPr txBox="1"/>
          <p:nvPr/>
        </p:nvSpPr>
        <p:spPr>
          <a:xfrm>
            <a:off x="609600" y="2021100"/>
            <a:ext cx="6039300" cy="4685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Códigos Fonte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Transformação 3 (Transferência de dados: Camada Silver-&gt; Camada Gold)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tratamentos_dados_mensais.ipynb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tratamentos_dados_mensais.py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Transformação 4 (Transferência de dados: Camada Gold &gt; Camada Gold)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previsor_energia_solar.ipynb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previsor_energia_solar.py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1e3e7a2b8a3_0_1">
            <a:hlinkClick r:id="rId4"/>
          </p:cNvPr>
          <p:cNvSpPr txBox="1"/>
          <p:nvPr/>
        </p:nvSpPr>
        <p:spPr>
          <a:xfrm>
            <a:off x="6905625" y="2021097"/>
            <a:ext cx="4026600" cy="4685700"/>
          </a:xfrm>
          <a:prstGeom prst="rect">
            <a:avLst/>
          </a:prstGeom>
          <a:solidFill>
            <a:srgbClr val="DDEAF6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g1e3e7a2b8a3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8750" y="2549063"/>
            <a:ext cx="28003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/>
          <p:nvPr/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8" name="Google Shape;418;p14"/>
          <p:cNvGrpSpPr/>
          <p:nvPr/>
        </p:nvGrpSpPr>
        <p:grpSpPr>
          <a:xfrm>
            <a:off x="2296160" y="436881"/>
            <a:ext cx="9770386" cy="6207758"/>
            <a:chOff x="2175550" y="518181"/>
            <a:chExt cx="9770386" cy="6114541"/>
          </a:xfrm>
        </p:grpSpPr>
        <p:sp>
          <p:nvSpPr>
            <p:cNvPr id="419" name="Google Shape;419;p14"/>
            <p:cNvSpPr/>
            <p:nvPr/>
          </p:nvSpPr>
          <p:spPr>
            <a:xfrm>
              <a:off x="2175550" y="518181"/>
              <a:ext cx="9770386" cy="611454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0" name="Google Shape;420;p14"/>
            <p:cNvPicPr preferRelativeResize="0"/>
            <p:nvPr/>
          </p:nvPicPr>
          <p:blipFill rotWithShape="1">
            <a:blip r:embed="rId3">
              <a:alphaModFix/>
            </a:blip>
            <a:srcRect b="26936" l="18685" r="17421" t="26067"/>
            <a:stretch/>
          </p:blipFill>
          <p:spPr>
            <a:xfrm>
              <a:off x="2729754" y="582950"/>
              <a:ext cx="1985435" cy="3772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14"/>
          <p:cNvSpPr/>
          <p:nvPr/>
        </p:nvSpPr>
        <p:spPr>
          <a:xfrm>
            <a:off x="125454" y="436880"/>
            <a:ext cx="1932964" cy="620775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14"/>
          <p:cNvGrpSpPr/>
          <p:nvPr/>
        </p:nvGrpSpPr>
        <p:grpSpPr>
          <a:xfrm>
            <a:off x="125454" y="1803436"/>
            <a:ext cx="1932964" cy="1625564"/>
            <a:chOff x="439288" y="2216784"/>
            <a:chExt cx="1932964" cy="1625564"/>
          </a:xfrm>
        </p:grpSpPr>
        <p:sp>
          <p:nvSpPr>
            <p:cNvPr id="423" name="Google Shape;423;p14"/>
            <p:cNvSpPr/>
            <p:nvPr/>
          </p:nvSpPr>
          <p:spPr>
            <a:xfrm>
              <a:off x="439288" y="3288675"/>
              <a:ext cx="1932964" cy="5536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API de Clima para extração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" name="Google Shape;42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3854" y="2216784"/>
              <a:ext cx="1203832" cy="12038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14"/>
          <p:cNvSpPr txBox="1"/>
          <p:nvPr/>
        </p:nvSpPr>
        <p:spPr>
          <a:xfrm>
            <a:off x="125454" y="742122"/>
            <a:ext cx="19329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(Extraction)</a:t>
            </a:r>
            <a:endParaRPr/>
          </a:p>
        </p:txBody>
      </p:sp>
      <p:sp>
        <p:nvSpPr>
          <p:cNvPr id="426" name="Google Shape;426;p14"/>
          <p:cNvSpPr/>
          <p:nvPr/>
        </p:nvSpPr>
        <p:spPr>
          <a:xfrm>
            <a:off x="2702562" y="1109517"/>
            <a:ext cx="6733481" cy="230989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 txBox="1"/>
          <p:nvPr/>
        </p:nvSpPr>
        <p:spPr>
          <a:xfrm>
            <a:off x="3662285" y="1193043"/>
            <a:ext cx="12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428" name="Google Shape;428;p14"/>
          <p:cNvSpPr/>
          <p:nvPr/>
        </p:nvSpPr>
        <p:spPr>
          <a:xfrm>
            <a:off x="4979646" y="1562375"/>
            <a:ext cx="4192559" cy="1699576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8222" y="2436335"/>
            <a:ext cx="1079726" cy="56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4"/>
          <p:cNvPicPr preferRelativeResize="0"/>
          <p:nvPr/>
        </p:nvPicPr>
        <p:blipFill rotWithShape="1">
          <a:blip r:embed="rId6">
            <a:alphaModFix/>
          </a:blip>
          <a:srcRect b="13989" l="6149" r="4883" t="6553"/>
          <a:stretch/>
        </p:blipFill>
        <p:spPr>
          <a:xfrm>
            <a:off x="7915920" y="2491702"/>
            <a:ext cx="1079727" cy="5424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14"/>
          <p:cNvCxnSpPr/>
          <p:nvPr/>
        </p:nvCxnSpPr>
        <p:spPr>
          <a:xfrm>
            <a:off x="2007686" y="2352344"/>
            <a:ext cx="694876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32" name="Google Shape;432;p14"/>
          <p:cNvSpPr/>
          <p:nvPr/>
        </p:nvSpPr>
        <p:spPr>
          <a:xfrm>
            <a:off x="9907172" y="1109516"/>
            <a:ext cx="1948519" cy="531053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14"/>
          <p:cNvPicPr preferRelativeResize="0"/>
          <p:nvPr/>
        </p:nvPicPr>
        <p:blipFill rotWithShape="1">
          <a:blip r:embed="rId7">
            <a:alphaModFix/>
          </a:blip>
          <a:srcRect b="19448" l="0" r="0" t="19407"/>
          <a:stretch/>
        </p:blipFill>
        <p:spPr>
          <a:xfrm>
            <a:off x="10000988" y="3479947"/>
            <a:ext cx="1836783" cy="561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14"/>
          <p:cNvCxnSpPr/>
          <p:nvPr/>
        </p:nvCxnSpPr>
        <p:spPr>
          <a:xfrm>
            <a:off x="9495228" y="4375975"/>
            <a:ext cx="404324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5" name="Google Shape;435;p14"/>
          <p:cNvCxnSpPr/>
          <p:nvPr/>
        </p:nvCxnSpPr>
        <p:spPr>
          <a:xfrm>
            <a:off x="9496317" y="4920261"/>
            <a:ext cx="404324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6" name="Google Shape;436;p14"/>
          <p:cNvCxnSpPr/>
          <p:nvPr/>
        </p:nvCxnSpPr>
        <p:spPr>
          <a:xfrm>
            <a:off x="9495228" y="5483786"/>
            <a:ext cx="404324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37" name="Google Shape;437;p14"/>
          <p:cNvSpPr txBox="1"/>
          <p:nvPr/>
        </p:nvSpPr>
        <p:spPr>
          <a:xfrm>
            <a:off x="9901961" y="1207993"/>
            <a:ext cx="1948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/>
          </a:p>
        </p:txBody>
      </p:sp>
      <p:pic>
        <p:nvPicPr>
          <p:cNvPr id="438" name="Google Shape;43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8012" y="1799948"/>
            <a:ext cx="1455169" cy="509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14"/>
          <p:cNvGrpSpPr/>
          <p:nvPr/>
        </p:nvGrpSpPr>
        <p:grpSpPr>
          <a:xfrm>
            <a:off x="2922641" y="1569517"/>
            <a:ext cx="1819263" cy="1699576"/>
            <a:chOff x="3877933" y="1569517"/>
            <a:chExt cx="1819263" cy="1699576"/>
          </a:xfrm>
        </p:grpSpPr>
        <p:sp>
          <p:nvSpPr>
            <p:cNvPr id="440" name="Google Shape;440;p14"/>
            <p:cNvSpPr/>
            <p:nvPr/>
          </p:nvSpPr>
          <p:spPr>
            <a:xfrm>
              <a:off x="3877933" y="1569517"/>
              <a:ext cx="1819263" cy="169957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1" name="Google Shape;441;p14"/>
            <p:cNvPicPr preferRelativeResize="0"/>
            <p:nvPr/>
          </p:nvPicPr>
          <p:blipFill rotWithShape="1">
            <a:blip r:embed="rId9">
              <a:alphaModFix/>
            </a:blip>
            <a:srcRect b="28481" l="24201" r="22606" t="28138"/>
            <a:stretch/>
          </p:blipFill>
          <p:spPr>
            <a:xfrm>
              <a:off x="4105059" y="2203160"/>
              <a:ext cx="1374923" cy="5606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14"/>
          <p:cNvGrpSpPr/>
          <p:nvPr/>
        </p:nvGrpSpPr>
        <p:grpSpPr>
          <a:xfrm>
            <a:off x="5964581" y="3255327"/>
            <a:ext cx="2043259" cy="805863"/>
            <a:chOff x="6483275" y="3255327"/>
            <a:chExt cx="2043259" cy="805863"/>
          </a:xfrm>
        </p:grpSpPr>
        <p:cxnSp>
          <p:nvCxnSpPr>
            <p:cNvPr id="443" name="Google Shape;443;p14"/>
            <p:cNvCxnSpPr/>
            <p:nvPr/>
          </p:nvCxnSpPr>
          <p:spPr>
            <a:xfrm rot="10800000">
              <a:off x="7324322" y="3261951"/>
              <a:ext cx="0" cy="3227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444" name="Google Shape;444;p14"/>
            <p:cNvSpPr txBox="1"/>
            <p:nvPr/>
          </p:nvSpPr>
          <p:spPr>
            <a:xfrm>
              <a:off x="6483275" y="3527535"/>
              <a:ext cx="204325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Processamento e Transformação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14"/>
            <p:cNvCxnSpPr/>
            <p:nvPr/>
          </p:nvCxnSpPr>
          <p:spPr>
            <a:xfrm>
              <a:off x="7324322" y="3729038"/>
              <a:ext cx="2908" cy="33215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446" name="Google Shape;446;p14"/>
            <p:cNvCxnSpPr/>
            <p:nvPr/>
          </p:nvCxnSpPr>
          <p:spPr>
            <a:xfrm rot="10800000">
              <a:off x="7622494" y="3255327"/>
              <a:ext cx="0" cy="3227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447" name="Google Shape;447;p14"/>
            <p:cNvCxnSpPr/>
            <p:nvPr/>
          </p:nvCxnSpPr>
          <p:spPr>
            <a:xfrm>
              <a:off x="7622494" y="3722414"/>
              <a:ext cx="2908" cy="33215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448" name="Google Shape;448;p14"/>
          <p:cNvSpPr/>
          <p:nvPr/>
        </p:nvSpPr>
        <p:spPr>
          <a:xfrm>
            <a:off x="2702562" y="4054897"/>
            <a:ext cx="6792666" cy="2365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14"/>
          <p:cNvGrpSpPr/>
          <p:nvPr/>
        </p:nvGrpSpPr>
        <p:grpSpPr>
          <a:xfrm>
            <a:off x="4302659" y="4166652"/>
            <a:ext cx="5091132" cy="2151346"/>
            <a:chOff x="3138468" y="4065951"/>
            <a:chExt cx="5091132" cy="2151346"/>
          </a:xfrm>
        </p:grpSpPr>
        <p:grpSp>
          <p:nvGrpSpPr>
            <p:cNvPr id="450" name="Google Shape;450;p14"/>
            <p:cNvGrpSpPr/>
            <p:nvPr/>
          </p:nvGrpSpPr>
          <p:grpSpPr>
            <a:xfrm>
              <a:off x="3138468" y="4065951"/>
              <a:ext cx="5091132" cy="2151346"/>
              <a:chOff x="3138468" y="4065951"/>
              <a:chExt cx="5091132" cy="2151346"/>
            </a:xfrm>
          </p:grpSpPr>
          <p:grpSp>
            <p:nvGrpSpPr>
              <p:cNvPr id="451" name="Google Shape;451;p14"/>
              <p:cNvGrpSpPr/>
              <p:nvPr/>
            </p:nvGrpSpPr>
            <p:grpSpPr>
              <a:xfrm>
                <a:off x="3138468" y="4065951"/>
                <a:ext cx="5091132" cy="2143847"/>
                <a:chOff x="3138468" y="4065951"/>
                <a:chExt cx="5091132" cy="2143847"/>
              </a:xfrm>
            </p:grpSpPr>
            <p:sp>
              <p:nvSpPr>
                <p:cNvPr id="452" name="Google Shape;452;p14"/>
                <p:cNvSpPr/>
                <p:nvPr/>
              </p:nvSpPr>
              <p:spPr>
                <a:xfrm>
                  <a:off x="3154708" y="4065951"/>
                  <a:ext cx="5074892" cy="2143847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chemeClr val="accent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4"/>
                <p:cNvSpPr txBox="1"/>
                <p:nvPr/>
              </p:nvSpPr>
              <p:spPr>
                <a:xfrm>
                  <a:off x="3138468" y="5833451"/>
                  <a:ext cx="11352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Storage</a:t>
                  </a:r>
                  <a:endParaRPr/>
                </a:p>
              </p:txBody>
            </p:sp>
          </p:grpSp>
          <p:grpSp>
            <p:nvGrpSpPr>
              <p:cNvPr id="454" name="Google Shape;454;p14"/>
              <p:cNvGrpSpPr/>
              <p:nvPr/>
            </p:nvGrpSpPr>
            <p:grpSpPr>
              <a:xfrm>
                <a:off x="3409706" y="4186972"/>
                <a:ext cx="4645721" cy="2030325"/>
                <a:chOff x="3453248" y="4186972"/>
                <a:chExt cx="4645721" cy="2030325"/>
              </a:xfrm>
            </p:grpSpPr>
            <p:sp>
              <p:nvSpPr>
                <p:cNvPr id="455" name="Google Shape;455;p14"/>
                <p:cNvSpPr/>
                <p:nvPr/>
              </p:nvSpPr>
              <p:spPr>
                <a:xfrm>
                  <a:off x="5865562" y="5696333"/>
                  <a:ext cx="1820308" cy="5209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Técnica para previsão de geração de energia solar</a:t>
                  </a: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56" name="Google Shape;456;p14"/>
                <p:cNvGrpSpPr/>
                <p:nvPr/>
              </p:nvGrpSpPr>
              <p:grpSpPr>
                <a:xfrm>
                  <a:off x="3453248" y="4186972"/>
                  <a:ext cx="802026" cy="1385980"/>
                  <a:chOff x="3322622" y="4578854"/>
                  <a:chExt cx="800100" cy="1382652"/>
                </a:xfrm>
              </p:grpSpPr>
              <p:sp>
                <p:nvSpPr>
                  <p:cNvPr id="457" name="Google Shape;457;p14"/>
                  <p:cNvSpPr/>
                  <p:nvPr/>
                </p:nvSpPr>
                <p:spPr>
                  <a:xfrm>
                    <a:off x="3388239" y="5684674"/>
                    <a:ext cx="639655" cy="276832"/>
                  </a:xfrm>
                  <a:prstGeom prst="rect">
                    <a:avLst/>
                  </a:prstGeom>
                  <a:solidFill>
                    <a:srgbClr val="CC6600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Bronze</a:t>
                    </a:r>
                    <a:endParaRPr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458" name="Google Shape;458;p14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3322622" y="4578854"/>
                    <a:ext cx="800100" cy="10763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459" name="Google Shape;459;p14"/>
                <p:cNvGrpSpPr/>
                <p:nvPr/>
              </p:nvGrpSpPr>
              <p:grpSpPr>
                <a:xfrm>
                  <a:off x="5358831" y="4237015"/>
                  <a:ext cx="782930" cy="1328177"/>
                  <a:chOff x="4913607" y="4628898"/>
                  <a:chExt cx="781050" cy="1324988"/>
                </a:xfrm>
              </p:grpSpPr>
              <p:pic>
                <p:nvPicPr>
                  <p:cNvPr id="460" name="Google Shape;460;p14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4913607" y="4628898"/>
                    <a:ext cx="781050" cy="1009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61" name="Google Shape;461;p14"/>
                  <p:cNvSpPr/>
                  <p:nvPr/>
                </p:nvSpPr>
                <p:spPr>
                  <a:xfrm>
                    <a:off x="4982464" y="5677054"/>
                    <a:ext cx="639655" cy="276832"/>
                  </a:xfrm>
                  <a:prstGeom prst="rect">
                    <a:avLst/>
                  </a:prstGeom>
                  <a:solidFill>
                    <a:srgbClr val="D8D8D8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Silver</a:t>
                    </a:r>
                    <a:endParaRPr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2" name="Google Shape;462;p14"/>
                <p:cNvGrpSpPr/>
                <p:nvPr/>
              </p:nvGrpSpPr>
              <p:grpSpPr>
                <a:xfrm>
                  <a:off x="7335135" y="4231755"/>
                  <a:ext cx="763834" cy="1341089"/>
                  <a:chOff x="6464280" y="4623637"/>
                  <a:chExt cx="762000" cy="1337869"/>
                </a:xfrm>
              </p:grpSpPr>
              <p:pic>
                <p:nvPicPr>
                  <p:cNvPr id="463" name="Google Shape;463;p14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6464280" y="4623637"/>
                    <a:ext cx="762000" cy="1009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64" name="Google Shape;464;p14"/>
                  <p:cNvSpPr/>
                  <p:nvPr/>
                </p:nvSpPr>
                <p:spPr>
                  <a:xfrm>
                    <a:off x="6520059" y="5684674"/>
                    <a:ext cx="639655" cy="276832"/>
                  </a:xfrm>
                  <a:prstGeom prst="rect">
                    <a:avLst/>
                  </a:prstGeom>
                  <a:solidFill>
                    <a:srgbClr val="FFCC00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Gold</a:t>
                    </a:r>
                    <a:endParaRPr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465" name="Google Shape;465;p1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343450" y="4847924"/>
                  <a:ext cx="780528" cy="6990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66" name="Google Shape;466;p14"/>
                <p:cNvCxnSpPr>
                  <a:stCxn id="458" idx="3"/>
                </p:cNvCxnSpPr>
                <p:nvPr/>
              </p:nvCxnSpPr>
              <p:spPr>
                <a:xfrm>
                  <a:off x="4255274" y="4726430"/>
                  <a:ext cx="1103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  <p:cxnSp>
              <p:nvCxnSpPr>
                <p:cNvPr id="467" name="Google Shape;467;p14"/>
                <p:cNvCxnSpPr/>
                <p:nvPr/>
              </p:nvCxnSpPr>
              <p:spPr>
                <a:xfrm>
                  <a:off x="6190754" y="4726430"/>
                  <a:ext cx="1103557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med" w="med" type="stealth"/>
                </a:ln>
              </p:spPr>
            </p:cxnSp>
            <p:sp>
              <p:nvSpPr>
                <p:cNvPr id="468" name="Google Shape;468;p14"/>
                <p:cNvSpPr txBox="1"/>
                <p:nvPr/>
              </p:nvSpPr>
              <p:spPr>
                <a:xfrm>
                  <a:off x="6197602" y="5526708"/>
                  <a:ext cx="12970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Deep Learning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469" name="Google Shape;469;p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238388" y="5784655"/>
              <a:ext cx="378900" cy="393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1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67995" y="5804090"/>
              <a:ext cx="438017" cy="3573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1" name="Google Shape;471;p14"/>
          <p:cNvSpPr/>
          <p:nvPr/>
        </p:nvSpPr>
        <p:spPr>
          <a:xfrm>
            <a:off x="2825078" y="4174150"/>
            <a:ext cx="1203177" cy="214384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2" name="Google Shape;472;p14"/>
          <p:cNvGrpSpPr/>
          <p:nvPr/>
        </p:nvGrpSpPr>
        <p:grpSpPr>
          <a:xfrm>
            <a:off x="3047580" y="4553908"/>
            <a:ext cx="755147" cy="1119689"/>
            <a:chOff x="3047580" y="4553908"/>
            <a:chExt cx="755147" cy="1119689"/>
          </a:xfrm>
        </p:grpSpPr>
        <p:sp>
          <p:nvSpPr>
            <p:cNvPr id="473" name="Google Shape;473;p14"/>
            <p:cNvSpPr/>
            <p:nvPr/>
          </p:nvSpPr>
          <p:spPr>
            <a:xfrm>
              <a:off x="3057887" y="5396099"/>
              <a:ext cx="744840" cy="277498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Landing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nding page icon cartazes para a parede • posters vetor, símbolo, teia |  myloview.com.br" id="474" name="Google Shape;474;p1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047580" y="4553908"/>
              <a:ext cx="744257" cy="74425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5" name="Google Shape;475;p14"/>
          <p:cNvCxnSpPr>
            <a:stCxn id="471" idx="3"/>
            <a:endCxn id="452" idx="1"/>
          </p:cNvCxnSpPr>
          <p:nvPr/>
        </p:nvCxnSpPr>
        <p:spPr>
          <a:xfrm flipH="1" rot="10800000">
            <a:off x="4028255" y="5238574"/>
            <a:ext cx="290700" cy="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76" name="Google Shape;476;p14"/>
          <p:cNvCxnSpPr>
            <a:endCxn id="471" idx="0"/>
          </p:cNvCxnSpPr>
          <p:nvPr/>
        </p:nvCxnSpPr>
        <p:spPr>
          <a:xfrm rot="5400000">
            <a:off x="3182317" y="3513400"/>
            <a:ext cx="905100" cy="416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"/>
          <p:cNvSpPr txBox="1"/>
          <p:nvPr>
            <p:ph idx="4294967295" type="dt"/>
          </p:nvPr>
        </p:nvSpPr>
        <p:spPr>
          <a:xfrm>
            <a:off x="0" y="6356350"/>
            <a:ext cx="985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97" name="Google Shape;297;p2"/>
          <p:cNvSpPr txBox="1"/>
          <p:nvPr>
            <p:ph idx="4294967295" type="ftr"/>
          </p:nvPr>
        </p:nvSpPr>
        <p:spPr>
          <a:xfrm>
            <a:off x="0" y="6356350"/>
            <a:ext cx="2482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Apresentação</a:t>
            </a:r>
            <a:endParaRPr/>
          </a:p>
        </p:txBody>
      </p:sp>
      <p:sp>
        <p:nvSpPr>
          <p:cNvPr id="298" name="Google Shape;298;p2"/>
          <p:cNvSpPr txBox="1"/>
          <p:nvPr>
            <p:ph idx="4294967295" type="sldNum"/>
          </p:nvPr>
        </p:nvSpPr>
        <p:spPr>
          <a:xfrm>
            <a:off x="0" y="6356350"/>
            <a:ext cx="989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"/>
          <p:cNvSpPr txBox="1"/>
          <p:nvPr/>
        </p:nvSpPr>
        <p:spPr>
          <a:xfrm flipH="1">
            <a:off x="4660899" y="1430020"/>
            <a:ext cx="2870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Conteúdo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"/>
          <p:cNvSpPr/>
          <p:nvPr/>
        </p:nvSpPr>
        <p:spPr>
          <a:xfrm>
            <a:off x="4660899" y="1974017"/>
            <a:ext cx="5166320" cy="39089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Objetivo do Trabalho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Base de Dados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Definição da Arquitetura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Processamento e Transformações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Exploração de dados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Resultados da previsão da rede neural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Projeto no Github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Informações adicionais </a:t>
            </a:r>
            <a:endParaRPr/>
          </a:p>
          <a:p>
            <a:pPr indent="-2540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  <p:sp>
        <p:nvSpPr>
          <p:cNvPr id="307" name="Google Shape;307;p3"/>
          <p:cNvSpPr txBox="1"/>
          <p:nvPr>
            <p:ph idx="2" type="body"/>
          </p:nvPr>
        </p:nvSpPr>
        <p:spPr>
          <a:xfrm>
            <a:off x="1616765" y="2430066"/>
            <a:ext cx="9011478" cy="183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Previsão do retorno de investimento da instalação dos painéis solares com base em dados de previsão de geração de energia solar.</a:t>
            </a:r>
            <a:endParaRPr/>
          </a:p>
          <a:p>
            <a:pPr indent="-171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 com dificuldade de prever a geração de energia solar de forma mensal e mais precisa no futuro.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2"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DADOS</a:t>
            </a:r>
            <a:b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15" name="Google Shape;315;p4"/>
          <p:cNvSpPr txBox="1"/>
          <p:nvPr>
            <p:ph idx="2" type="body"/>
          </p:nvPr>
        </p:nvSpPr>
        <p:spPr>
          <a:xfrm>
            <a:off x="856836" y="1687116"/>
            <a:ext cx="9011478" cy="1837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de dados: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</a:t>
            </a:r>
            <a:r>
              <a:rPr lang="en-US" sz="1800">
                <a:solidFill>
                  <a:srgbClr val="000000"/>
                </a:solidFill>
              </a:rPr>
              <a:t>a nasa no site “Power project”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Disponível em: &lt;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https://power.larc.nasa.gov/#resources</a:t>
            </a:r>
            <a:r>
              <a:rPr lang="en-US" sz="1800">
                <a:solidFill>
                  <a:srgbClr val="000000"/>
                </a:solidFill>
              </a:rPr>
              <a:t>&gt;</a:t>
            </a:r>
            <a:endParaRPr/>
          </a:p>
        </p:txBody>
      </p:sp>
      <p:sp>
        <p:nvSpPr>
          <p:cNvPr id="316" name="Google Shape;3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1234" y="2698524"/>
            <a:ext cx="8067677" cy="40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ARQUITETURA</a:t>
            </a:r>
            <a:endParaRPr/>
          </a:p>
        </p:txBody>
      </p:sp>
      <p:sp>
        <p:nvSpPr>
          <p:cNvPr id="324" name="Google Shape;3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5" name="Google Shape;32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225" y="1867040"/>
            <a:ext cx="8168467" cy="433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PROCESSAMENTO E TRANSFORMAÇÕES - 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400050" y="2237037"/>
            <a:ext cx="8496300" cy="116955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Camada Landing: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Transferência de dados: API -&gt; Camada Landing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Entrada: API da Nasa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Tratamento: nenhum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Saída: Arquivos CSV do histórico diário na camada landing</a:t>
            </a:r>
            <a:endParaRPr/>
          </a:p>
        </p:txBody>
      </p:sp>
      <p:sp>
        <p:nvSpPr>
          <p:cNvPr id="334" name="Google Shape;334;p6"/>
          <p:cNvSpPr txBox="1"/>
          <p:nvPr/>
        </p:nvSpPr>
        <p:spPr>
          <a:xfrm>
            <a:off x="400050" y="3776981"/>
            <a:ext cx="10696576" cy="116955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Camada Bronze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Transformação 1: (Transferência de dados: Camada Landing -&gt; Camada Bronze)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Entrada: Arquivos CSV são lidos da camada landing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Tratamento: Arquivos históricos de cada ano tratados para retirar o cabeçario dos arquivos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Saída: Arquivos do histórico tratados são salvos no formato PARQUET na camada Bronze</a:t>
            </a:r>
            <a:endParaRPr/>
          </a:p>
        </p:txBody>
      </p:sp>
      <p:sp>
        <p:nvSpPr>
          <p:cNvPr id="335" name="Google Shape;335;p6"/>
          <p:cNvSpPr txBox="1"/>
          <p:nvPr/>
        </p:nvSpPr>
        <p:spPr>
          <a:xfrm>
            <a:off x="365867" y="5316926"/>
            <a:ext cx="11283208" cy="116955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Camada Silver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Transformação 2: (Transferência de dados: Camada Landing -&gt; Camada Bronze)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Entrada: Arquivos Parquet são lidos da camada Bronze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Tratamento: Arquivos históricos de cada ano são tratados e unificados em um mesmo histórico unificado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Saída: Arquivos do histórico unificado de radiação solar são salvos no formato PARQUET na camada Silver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PROCESSAMENTO E TRANSFORMAÇÕES - II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 txBox="1"/>
          <p:nvPr/>
        </p:nvSpPr>
        <p:spPr>
          <a:xfrm>
            <a:off x="400049" y="2237037"/>
            <a:ext cx="9134475" cy="116955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Camada Gold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Transformação 3 (Transferência de dados: Camada </a:t>
            </a:r>
            <a:r>
              <a:rPr lang="en-US">
                <a:solidFill>
                  <a:schemeClr val="dk1"/>
                </a:solidFill>
              </a:rPr>
              <a:t>Silver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 Camada </a:t>
            </a:r>
            <a:r>
              <a:rPr lang="en-US">
                <a:solidFill>
                  <a:schemeClr val="dk1"/>
                </a:solidFill>
              </a:rPr>
              <a:t>Gold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Entrada: Arquivo PARQUET unificado do histórico com discretização diária são lidos da camada Silver.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Tratamento: Calculado a média mensal da radiação solar.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Saída: Arquivo CSV é salvo na camada Gold com discretização mensal</a:t>
            </a:r>
            <a:endParaRPr/>
          </a:p>
        </p:txBody>
      </p:sp>
      <p:sp>
        <p:nvSpPr>
          <p:cNvPr id="344" name="Google Shape;344;p7"/>
          <p:cNvSpPr txBox="1"/>
          <p:nvPr/>
        </p:nvSpPr>
        <p:spPr>
          <a:xfrm>
            <a:off x="400049" y="4700468"/>
            <a:ext cx="11658600" cy="116955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Camada Gold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Transformação 4 (Transferência de dados: Camada Gold &gt; Camada Gold)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Entrada: Arquivo CSV com radiação mensal é lido da camada Gold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Tratamento: É aplicado uma rede neural para fazer a previsão da radiação solar entre 2015 e 2022 com base no histórico entre 1985 e 2014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Saída: Gráficos de previsão de radição solar futuro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EXPLORAÇÃO DE DADOS 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8"/>
          <p:cNvSpPr txBox="1"/>
          <p:nvPr/>
        </p:nvSpPr>
        <p:spPr>
          <a:xfrm>
            <a:off x="970800" y="1897875"/>
            <a:ext cx="9011400" cy="1169551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Dados tratados da camada GOLD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 da transformação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Período entre Janeiro 1981 e Dezembro de 2022</a:t>
            </a:r>
            <a:endParaRPr/>
          </a:p>
        </p:txBody>
      </p:sp>
      <p:pic>
        <p:nvPicPr>
          <p:cNvPr id="353" name="Google Shape;3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5" y="3257466"/>
            <a:ext cx="12192002" cy="362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"/>
          <p:cNvSpPr txBox="1"/>
          <p:nvPr>
            <p:ph type="title"/>
          </p:nvPr>
        </p:nvSpPr>
        <p:spPr>
          <a:xfrm>
            <a:off x="1431234" y="892177"/>
            <a:ext cx="887560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EXPLORAÇÃO DE DADOS II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 txBox="1"/>
          <p:nvPr/>
        </p:nvSpPr>
        <p:spPr>
          <a:xfrm>
            <a:off x="970800" y="1897875"/>
            <a:ext cx="3620250" cy="138499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Dados tratados da camada GOLD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Saída da transformação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🟦 Catálogo do dado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radiação solar</a:t>
            </a:r>
            <a:endParaRPr/>
          </a:p>
        </p:txBody>
      </p:sp>
      <p:pic>
        <p:nvPicPr>
          <p:cNvPr id="362" name="Google Shape;3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0375" y="2578550"/>
            <a:ext cx="7171624" cy="427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ha única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2023-05-17T17:15:27Z</dcterms:created>
  <dc:creator>Flavio Tokuo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ef13d6b-8409-435a-bdb4-7fbaf6279b43_Enabled">
    <vt:lpwstr>true</vt:lpwstr>
  </property>
  <property fmtid="{D5CDD505-2E9C-101B-9397-08002B2CF9AE}" pid="4" name="MSIP_Label_8ef13d6b-8409-435a-bdb4-7fbaf6279b43_SetDate">
    <vt:lpwstr>2023-05-17T17:15:27Z</vt:lpwstr>
  </property>
  <property fmtid="{D5CDD505-2E9C-101B-9397-08002B2CF9AE}" pid="5" name="MSIP_Label_8ef13d6b-8409-435a-bdb4-7fbaf6279b43_Method">
    <vt:lpwstr>Standard</vt:lpwstr>
  </property>
  <property fmtid="{D5CDD505-2E9C-101B-9397-08002B2CF9AE}" pid="6" name="MSIP_Label_8ef13d6b-8409-435a-bdb4-7fbaf6279b43_Name">
    <vt:lpwstr>Publico</vt:lpwstr>
  </property>
  <property fmtid="{D5CDD505-2E9C-101B-9397-08002B2CF9AE}" pid="7" name="MSIP_Label_8ef13d6b-8409-435a-bdb4-7fbaf6279b43_SiteId">
    <vt:lpwstr>8483f5da-75f1-4c68-8a9a-64db18715699</vt:lpwstr>
  </property>
  <property fmtid="{D5CDD505-2E9C-101B-9397-08002B2CF9AE}" pid="8" name="MSIP_Label_8ef13d6b-8409-435a-bdb4-7fbaf6279b43_ActionId">
    <vt:lpwstr>71b7fd3f-c0cf-4de3-ab96-4b02f264112e</vt:lpwstr>
  </property>
  <property fmtid="{D5CDD505-2E9C-101B-9397-08002B2CF9AE}" pid="9" name="MSIP_Label_8ef13d6b-8409-435a-bdb4-7fbaf6279b43_ContentBits">
    <vt:lpwstr>0</vt:lpwstr>
  </property>
</Properties>
</file>