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7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9798" y="-18668"/>
            <a:ext cx="21447505" cy="1515668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945" y="5301107"/>
            <a:ext cx="13626025" cy="3629486"/>
          </a:xfrm>
        </p:spPr>
        <p:txBody>
          <a:bodyPr anchor="b">
            <a:noAutofit/>
          </a:bodyPr>
          <a:lstStyle>
            <a:lvl1pPr algn="r">
              <a:defRPr sz="11905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3945" y="8930590"/>
            <a:ext cx="13626025" cy="241825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2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5" y="1343942"/>
            <a:ext cx="14844394" cy="7503677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5" y="9855576"/>
            <a:ext cx="14844394" cy="3463389"/>
          </a:xfrm>
        </p:spPr>
        <p:txBody>
          <a:bodyPr anchor="ctr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8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101" y="1343942"/>
            <a:ext cx="14200051" cy="6663714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74908" y="8007656"/>
            <a:ext cx="12674437" cy="83996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52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FontTx/>
              <a:buNone/>
              <a:defRPr/>
            </a:lvl2pPr>
            <a:lvl3pPr marL="2015886" indent="0">
              <a:buFontTx/>
              <a:buNone/>
              <a:defRPr/>
            </a:lvl3pPr>
            <a:lvl4pPr marL="3023829" indent="0">
              <a:buFontTx/>
              <a:buNone/>
              <a:defRPr/>
            </a:lvl4pPr>
            <a:lvl5pPr marL="4031772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855576"/>
            <a:ext cx="14844396" cy="3463389"/>
          </a:xfrm>
        </p:spPr>
        <p:txBody>
          <a:bodyPr anchor="ctr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1128841" y="1742491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79776" y="6363787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22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2" y="4259318"/>
            <a:ext cx="14844396" cy="5722028"/>
          </a:xfrm>
        </p:spPr>
        <p:txBody>
          <a:bodyPr anchor="b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3337620"/>
          </a:xfrm>
        </p:spPr>
        <p:txBody>
          <a:bodyPr anchor="t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3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101" y="1343942"/>
            <a:ext cx="14200051" cy="6663714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5568" y="8847620"/>
            <a:ext cx="14844398" cy="113372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29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FontTx/>
              <a:buNone/>
              <a:defRPr/>
            </a:lvl2pPr>
            <a:lvl3pPr marL="2015886" indent="0">
              <a:buFontTx/>
              <a:buNone/>
              <a:defRPr/>
            </a:lvl3pPr>
            <a:lvl4pPr marL="3023829" indent="0">
              <a:buFontTx/>
              <a:buNone/>
              <a:defRPr/>
            </a:lvl4pPr>
            <a:lvl5pPr marL="4031772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3337620"/>
          </a:xfrm>
        </p:spPr>
        <p:txBody>
          <a:bodyPr anchor="t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1128841" y="1742491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79776" y="6363787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48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7" y="1343942"/>
            <a:ext cx="14829780" cy="6663714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5568" y="8847620"/>
            <a:ext cx="14844398" cy="113372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291">
                <a:solidFill>
                  <a:schemeClr val="accent1"/>
                </a:solidFill>
              </a:defRPr>
            </a:lvl1pPr>
            <a:lvl2pPr marL="1007943" indent="0">
              <a:buFontTx/>
              <a:buNone/>
              <a:defRPr/>
            </a:lvl2pPr>
            <a:lvl3pPr marL="2015886" indent="0">
              <a:buFontTx/>
              <a:buNone/>
              <a:defRPr/>
            </a:lvl3pPr>
            <a:lvl4pPr marL="3023829" indent="0">
              <a:buFontTx/>
              <a:buNone/>
              <a:defRPr/>
            </a:lvl4pPr>
            <a:lvl5pPr marL="4031772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3337620"/>
          </a:xfrm>
        </p:spPr>
        <p:txBody>
          <a:bodyPr anchor="t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4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37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78193" y="1343944"/>
            <a:ext cx="2288993" cy="1157750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5573" y="1343944"/>
            <a:ext cx="12148785" cy="1157750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1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93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7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2" y="5954415"/>
            <a:ext cx="14844396" cy="4026935"/>
          </a:xfrm>
        </p:spPr>
        <p:txBody>
          <a:bodyPr anchor="b"/>
          <a:lstStyle>
            <a:lvl1pPr algn="l">
              <a:defRPr sz="8818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1896863"/>
          </a:xfrm>
        </p:spPr>
        <p:txBody>
          <a:bodyPr anchor="t"/>
          <a:lstStyle>
            <a:lvl1pPr marL="0" indent="0" algn="l">
              <a:buNone/>
              <a:defRPr sz="44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9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5" y="1343942"/>
            <a:ext cx="14844394" cy="29118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5576" y="4763298"/>
            <a:ext cx="7221672" cy="8555665"/>
          </a:xfrm>
        </p:spPr>
        <p:txBody>
          <a:bodyPr>
            <a:normAutofit/>
          </a:bodyPr>
          <a:lstStyle>
            <a:lvl1pPr>
              <a:defRPr sz="3968"/>
            </a:lvl1pPr>
            <a:lvl2pPr>
              <a:defRPr sz="3527"/>
            </a:lvl2pPr>
            <a:lvl3pPr>
              <a:defRPr sz="3086"/>
            </a:lvl3pPr>
            <a:lvl4pPr>
              <a:defRPr sz="2646"/>
            </a:lvl4pPr>
            <a:lvl5pPr>
              <a:defRPr sz="2646"/>
            </a:lvl5pPr>
            <a:lvl6pPr>
              <a:defRPr sz="2646"/>
            </a:lvl6pPr>
            <a:lvl7pPr>
              <a:defRPr sz="2646"/>
            </a:lvl7pPr>
            <a:lvl8pPr>
              <a:defRPr sz="2646"/>
            </a:lvl8pPr>
            <a:lvl9pPr>
              <a:defRPr sz="2646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48295" y="4763302"/>
            <a:ext cx="7221674" cy="8555667"/>
          </a:xfrm>
        </p:spPr>
        <p:txBody>
          <a:bodyPr>
            <a:normAutofit/>
          </a:bodyPr>
          <a:lstStyle>
            <a:lvl1pPr>
              <a:defRPr sz="3968"/>
            </a:lvl1pPr>
            <a:lvl2pPr>
              <a:defRPr sz="3527"/>
            </a:lvl2pPr>
            <a:lvl3pPr>
              <a:defRPr sz="3086"/>
            </a:lvl3pPr>
            <a:lvl4pPr>
              <a:defRPr sz="2646"/>
            </a:lvl4pPr>
            <a:lvl5pPr>
              <a:defRPr sz="2646"/>
            </a:lvl5pPr>
            <a:lvl6pPr>
              <a:defRPr sz="2646"/>
            </a:lvl6pPr>
            <a:lvl7pPr>
              <a:defRPr sz="2646"/>
            </a:lvl7pPr>
            <a:lvl8pPr>
              <a:defRPr sz="2646"/>
            </a:lvl8pPr>
            <a:lvl9pPr>
              <a:defRPr sz="2646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4" y="1343942"/>
            <a:ext cx="14844391" cy="291187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3" y="4764167"/>
            <a:ext cx="7227665" cy="1270444"/>
          </a:xfrm>
        </p:spPr>
        <p:txBody>
          <a:bodyPr anchor="b">
            <a:noAutofit/>
          </a:bodyPr>
          <a:lstStyle>
            <a:lvl1pPr marL="0" indent="0">
              <a:buNone/>
              <a:defRPr sz="5291" b="0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5573" y="6034615"/>
            <a:ext cx="7227665" cy="728435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42299" y="4764167"/>
            <a:ext cx="7227665" cy="1270444"/>
          </a:xfrm>
        </p:spPr>
        <p:txBody>
          <a:bodyPr anchor="b">
            <a:noAutofit/>
          </a:bodyPr>
          <a:lstStyle>
            <a:lvl1pPr marL="0" indent="0">
              <a:buNone/>
              <a:defRPr sz="5291" b="0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42299" y="6034615"/>
            <a:ext cx="7227665" cy="728435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1343942"/>
            <a:ext cx="14844394" cy="29118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10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51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3303867"/>
            <a:ext cx="6524957" cy="2818544"/>
          </a:xfrm>
        </p:spPr>
        <p:txBody>
          <a:bodyPr anchor="b">
            <a:normAutofit/>
          </a:bodyPr>
          <a:lstStyle>
            <a:lvl1pPr>
              <a:defRPr sz="44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1576" y="1135220"/>
            <a:ext cx="7918389" cy="121837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573" y="6122410"/>
            <a:ext cx="6524957" cy="5697753"/>
          </a:xfrm>
        </p:spPr>
        <p:txBody>
          <a:bodyPr>
            <a:normAutofit/>
          </a:bodyPr>
          <a:lstStyle>
            <a:lvl1pPr marL="0" indent="0">
              <a:buNone/>
              <a:defRPr sz="3086"/>
            </a:lvl1pPr>
            <a:lvl2pPr marL="755957" indent="0">
              <a:buNone/>
              <a:defRPr sz="2315"/>
            </a:lvl2pPr>
            <a:lvl3pPr marL="1511915" indent="0">
              <a:buNone/>
              <a:defRPr sz="1984"/>
            </a:lvl3pPr>
            <a:lvl4pPr marL="2267872" indent="0">
              <a:buNone/>
              <a:defRPr sz="1653"/>
            </a:lvl4pPr>
            <a:lvl5pPr marL="3023829" indent="0">
              <a:buNone/>
              <a:defRPr sz="1653"/>
            </a:lvl5pPr>
            <a:lvl6pPr marL="3779787" indent="0">
              <a:buNone/>
              <a:defRPr sz="1653"/>
            </a:lvl6pPr>
            <a:lvl7pPr marL="4535744" indent="0">
              <a:buNone/>
              <a:defRPr sz="1653"/>
            </a:lvl7pPr>
            <a:lvl8pPr marL="5291701" indent="0">
              <a:buNone/>
              <a:defRPr sz="1653"/>
            </a:lvl8pPr>
            <a:lvl9pPr marL="6047659" indent="0">
              <a:buNone/>
              <a:defRPr sz="165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10583545"/>
            <a:ext cx="14844394" cy="1249447"/>
          </a:xfrm>
        </p:spPr>
        <p:txBody>
          <a:bodyPr anchor="b">
            <a:normAutofit/>
          </a:bodyPr>
          <a:lstStyle>
            <a:lvl1pPr algn="l">
              <a:defRPr sz="5291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5573" y="1343942"/>
            <a:ext cx="14844394" cy="8478384"/>
          </a:xfrm>
        </p:spPr>
        <p:txBody>
          <a:bodyPr anchor="t">
            <a:normAutofit/>
          </a:bodyPr>
          <a:lstStyle>
            <a:lvl1pPr marL="0" indent="0" algn="ctr">
              <a:buNone/>
              <a:defRPr sz="3527"/>
            </a:lvl1pPr>
            <a:lvl2pPr marL="1007943" indent="0">
              <a:buNone/>
              <a:defRPr sz="3527"/>
            </a:lvl2pPr>
            <a:lvl3pPr marL="2015886" indent="0">
              <a:buNone/>
              <a:defRPr sz="3527"/>
            </a:lvl3pPr>
            <a:lvl4pPr marL="3023829" indent="0">
              <a:buNone/>
              <a:defRPr sz="3527"/>
            </a:lvl4pPr>
            <a:lvl5pPr marL="4031772" indent="0">
              <a:buNone/>
              <a:defRPr sz="3527"/>
            </a:lvl5pPr>
            <a:lvl6pPr marL="5039716" indent="0">
              <a:buNone/>
              <a:defRPr sz="3527"/>
            </a:lvl6pPr>
            <a:lvl7pPr marL="6047659" indent="0">
              <a:buNone/>
              <a:defRPr sz="3527"/>
            </a:lvl7pPr>
            <a:lvl8pPr marL="7055602" indent="0">
              <a:buNone/>
              <a:defRPr sz="3527"/>
            </a:lvl8pPr>
            <a:lvl9pPr marL="8063545" indent="0">
              <a:buNone/>
              <a:defRPr sz="352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573" y="11832993"/>
            <a:ext cx="14844394" cy="1485973"/>
          </a:xfrm>
        </p:spPr>
        <p:txBody>
          <a:bodyPr>
            <a:normAutofit/>
          </a:bodyPr>
          <a:lstStyle>
            <a:lvl1pPr marL="0" indent="0">
              <a:buNone/>
              <a:defRPr sz="2646"/>
            </a:lvl1pPr>
            <a:lvl2pPr marL="1007943" indent="0">
              <a:buNone/>
              <a:defRPr sz="2646"/>
            </a:lvl2pPr>
            <a:lvl3pPr marL="2015886" indent="0">
              <a:buNone/>
              <a:defRPr sz="2205"/>
            </a:lvl3pPr>
            <a:lvl4pPr marL="3023829" indent="0">
              <a:buNone/>
              <a:defRPr sz="1984"/>
            </a:lvl4pPr>
            <a:lvl5pPr marL="4031772" indent="0">
              <a:buNone/>
              <a:defRPr sz="1984"/>
            </a:lvl5pPr>
            <a:lvl6pPr marL="5039716" indent="0">
              <a:buNone/>
              <a:defRPr sz="1984"/>
            </a:lvl6pPr>
            <a:lvl7pPr marL="6047659" indent="0">
              <a:buNone/>
              <a:defRPr sz="1984"/>
            </a:lvl7pPr>
            <a:lvl8pPr marL="7055602" indent="0">
              <a:buNone/>
              <a:defRPr sz="1984"/>
            </a:lvl8pPr>
            <a:lvl9pPr marL="8063545" indent="0">
              <a:buNone/>
              <a:defRPr sz="198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1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9799" y="-18668"/>
            <a:ext cx="21447507" cy="1515668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5574" y="1343942"/>
            <a:ext cx="14844391" cy="291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3" y="4763302"/>
            <a:ext cx="14844394" cy="855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40421" y="13318969"/>
            <a:ext cx="159987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A917-C272-441A-92EE-F01DF0D33BF7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5574" y="13318969"/>
            <a:ext cx="1081101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71144" y="13318969"/>
            <a:ext cx="119882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accent1"/>
                </a:solidFill>
              </a:defRPr>
            </a:lvl1pPr>
          </a:lstStyle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8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1007943" rtl="0" eaLnBrk="1" latinLnBrk="0" hangingPunct="1">
        <a:spcBef>
          <a:spcPct val="0"/>
        </a:spcBef>
        <a:buNone/>
        <a:defRPr sz="793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55957" indent="-755957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637908" indent="-629964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52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519858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27801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535744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3687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1630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59573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67517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E668C8-9A2A-42A9-9576-A9563C30BEA2}"/>
              </a:ext>
            </a:extLst>
          </p:cNvPr>
          <p:cNvSpPr txBox="1"/>
          <p:nvPr/>
        </p:nvSpPr>
        <p:spPr>
          <a:xfrm>
            <a:off x="4717381" y="331466"/>
            <a:ext cx="9962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bg1">
                    <a:lumMod val="6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Profan</a:t>
            </a:r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sujet 1</a:t>
            </a:r>
          </a:p>
          <a:p>
            <a:pPr algn="ctr"/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Amélioration de la gestion de stock</a:t>
            </a:r>
          </a:p>
          <a:p>
            <a:pPr algn="ctr"/>
            <a:r>
              <a:rPr lang="fr-FR" sz="4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 web </a:t>
            </a:r>
            <a:r>
              <a:rPr lang="fr-FR" sz="4000" i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Gestock</a:t>
            </a:r>
            <a:endParaRPr lang="fr-FR" sz="40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A1A542-F62D-4BFD-934A-128DF49D0743}"/>
              </a:ext>
            </a:extLst>
          </p:cNvPr>
          <p:cNvSpPr txBox="1"/>
          <p:nvPr/>
        </p:nvSpPr>
        <p:spPr>
          <a:xfrm>
            <a:off x="662824" y="3238470"/>
            <a:ext cx="55036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Contexte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L’imprimerie du pôle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Plurimédia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du lycée La Fayette a besoin de connaître l’état de ses stocks en temps réel, c’est-à-dire la quantité de papier, d’encre ou de produits divers liés à l’utilisation des machines, disponible à tout moment ainsi que l’emplacement de tout ces produits.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CE1361F7-66AC-418A-B9A7-D9E3C33994B1}"/>
              </a:ext>
            </a:extLst>
          </p:cNvPr>
          <p:cNvGrpSpPr/>
          <p:nvPr/>
        </p:nvGrpSpPr>
        <p:grpSpPr>
          <a:xfrm>
            <a:off x="530955" y="171358"/>
            <a:ext cx="2900226" cy="2847015"/>
            <a:chOff x="1528646" y="228619"/>
            <a:chExt cx="2900226" cy="284701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2D5D6EE-C124-458C-A87D-7C611F9FF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8646" y="257233"/>
              <a:ext cx="2900226" cy="2818401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6EB0593-E684-458D-81F1-33A87A5BF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169" y="228619"/>
              <a:ext cx="2552722" cy="493577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DF4DCBF4-9F10-410A-8EE3-DF144B60C147}"/>
              </a:ext>
            </a:extLst>
          </p:cNvPr>
          <p:cNvGrpSpPr/>
          <p:nvPr/>
        </p:nvGrpSpPr>
        <p:grpSpPr>
          <a:xfrm>
            <a:off x="937302" y="5593904"/>
            <a:ext cx="4954668" cy="2890721"/>
            <a:chOff x="4470751" y="11775711"/>
            <a:chExt cx="4954668" cy="2890721"/>
          </a:xfrm>
          <a:solidFill>
            <a:schemeClr val="bg2">
              <a:lumMod val="7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5F8968-1B98-4E47-9434-A56C35569C19}"/>
                </a:ext>
              </a:extLst>
            </p:cNvPr>
            <p:cNvSpPr/>
            <p:nvPr/>
          </p:nvSpPr>
          <p:spPr>
            <a:xfrm>
              <a:off x="4470751" y="11775711"/>
              <a:ext cx="4954668" cy="2890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537EBBC-0EBD-4E92-A5AE-2FBBD8428A03}"/>
                </a:ext>
              </a:extLst>
            </p:cNvPr>
            <p:cNvSpPr txBox="1"/>
            <p:nvPr/>
          </p:nvSpPr>
          <p:spPr>
            <a:xfrm>
              <a:off x="4833901" y="11853199"/>
              <a:ext cx="42791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u="sng" dirty="0"/>
                <a:t>Imprimerie – Pôle </a:t>
              </a:r>
              <a:r>
                <a:rPr lang="fr-FR" sz="2400" u="sng" dirty="0" err="1"/>
                <a:t>Plurimédia</a:t>
              </a:r>
              <a:endParaRPr lang="fr-FR" sz="2400" u="sng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07D29E6-C4CB-45E6-A9CE-F344B0502D85}"/>
                </a:ext>
              </a:extLst>
            </p:cNvPr>
            <p:cNvGrpSpPr/>
            <p:nvPr/>
          </p:nvGrpSpPr>
          <p:grpSpPr>
            <a:xfrm>
              <a:off x="7686010" y="12387084"/>
              <a:ext cx="1580528" cy="994814"/>
              <a:chOff x="7453621" y="12463587"/>
              <a:chExt cx="1580528" cy="994814"/>
            </a:xfrm>
            <a:grpFill/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46469D87-9D4E-46FF-AE09-782239608866}"/>
                  </a:ext>
                </a:extLst>
              </p:cNvPr>
              <p:cNvSpPr/>
              <p:nvPr/>
            </p:nvSpPr>
            <p:spPr>
              <a:xfrm>
                <a:off x="7453621" y="12463587"/>
                <a:ext cx="1580528" cy="9948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A2D8681-46F2-47F3-B6EA-3C2239E3CD26}"/>
                  </a:ext>
                </a:extLst>
              </p:cNvPr>
              <p:cNvSpPr txBox="1"/>
              <p:nvPr/>
            </p:nvSpPr>
            <p:spPr>
              <a:xfrm>
                <a:off x="7602278" y="12570092"/>
                <a:ext cx="1283214" cy="83099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Salle Encre </a:t>
                </a: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C90C884-0AC7-4E1C-8D81-4FB91F219231}"/>
                </a:ext>
              </a:extLst>
            </p:cNvPr>
            <p:cNvGrpSpPr/>
            <p:nvPr/>
          </p:nvGrpSpPr>
          <p:grpSpPr>
            <a:xfrm>
              <a:off x="6157821" y="13548651"/>
              <a:ext cx="1580528" cy="994814"/>
              <a:chOff x="5857965" y="13579175"/>
              <a:chExt cx="1580528" cy="994814"/>
            </a:xfrm>
            <a:grpFill/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86695427-2133-4622-9DD5-DA9A556AB058}"/>
                  </a:ext>
                </a:extLst>
              </p:cNvPr>
              <p:cNvSpPr/>
              <p:nvPr/>
            </p:nvSpPr>
            <p:spPr>
              <a:xfrm>
                <a:off x="5857965" y="13579175"/>
                <a:ext cx="1580528" cy="9948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E138C72-F7C0-4036-AA44-11E43D40E1D9}"/>
                  </a:ext>
                </a:extLst>
              </p:cNvPr>
              <p:cNvSpPr txBox="1"/>
              <p:nvPr/>
            </p:nvSpPr>
            <p:spPr>
              <a:xfrm>
                <a:off x="5965916" y="13857127"/>
                <a:ext cx="1364626" cy="46166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Atelier </a:t>
                </a: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E00C99CC-087C-47C0-B523-56ECEC79F780}"/>
                </a:ext>
              </a:extLst>
            </p:cNvPr>
            <p:cNvGrpSpPr/>
            <p:nvPr/>
          </p:nvGrpSpPr>
          <p:grpSpPr>
            <a:xfrm>
              <a:off x="4685244" y="12398241"/>
              <a:ext cx="1580528" cy="994814"/>
              <a:chOff x="4504191" y="12488184"/>
              <a:chExt cx="1580528" cy="994814"/>
            </a:xfrm>
            <a:grpFill/>
          </p:grpSpPr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9C48CB7E-6698-4430-9FDF-2E12F0F1EE40}"/>
                  </a:ext>
                </a:extLst>
              </p:cNvPr>
              <p:cNvSpPr/>
              <p:nvPr/>
            </p:nvSpPr>
            <p:spPr>
              <a:xfrm>
                <a:off x="4504191" y="12488184"/>
                <a:ext cx="1580528" cy="9948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80DF8F9-23B2-47BA-AA2F-879E42AAB357}"/>
                  </a:ext>
                </a:extLst>
              </p:cNvPr>
              <p:cNvSpPr txBox="1"/>
              <p:nvPr/>
            </p:nvSpPr>
            <p:spPr>
              <a:xfrm>
                <a:off x="4652848" y="12570091"/>
                <a:ext cx="1283214" cy="83099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Salle papier </a:t>
                </a: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49A2ADB-1C53-45B2-B470-A627D1CD1C95}"/>
              </a:ext>
            </a:extLst>
          </p:cNvPr>
          <p:cNvGrpSpPr/>
          <p:nvPr/>
        </p:nvGrpSpPr>
        <p:grpSpPr>
          <a:xfrm>
            <a:off x="1056851" y="11426608"/>
            <a:ext cx="4715570" cy="3244796"/>
            <a:chOff x="578885" y="1594338"/>
            <a:chExt cx="4715570" cy="3244796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0C1986C-E7A3-4C55-94F3-B0B748FC81AD}"/>
                </a:ext>
              </a:extLst>
            </p:cNvPr>
            <p:cNvSpPr/>
            <p:nvPr/>
          </p:nvSpPr>
          <p:spPr>
            <a:xfrm>
              <a:off x="703385" y="1594348"/>
              <a:ext cx="4591070" cy="3244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000000"/>
                </a:highlight>
              </a:endParaRPr>
            </a:p>
          </p:txBody>
        </p:sp>
        <p:pic>
          <p:nvPicPr>
            <p:cNvPr id="22" name="Image 21" descr="RÃ©sultat de recherche d'images pour &quot;php&quot;">
              <a:extLst>
                <a:ext uri="{FF2B5EF4-FFF2-40B4-BE49-F238E27FC236}">
                  <a16:creationId xmlns:a16="http://schemas.microsoft.com/office/drawing/2014/main" id="{7D27AA16-EF59-4840-AA34-7F3A401C0E80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749" y="2309039"/>
              <a:ext cx="2165350" cy="1082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RÃ©sultat de recherche d'images pour &quot;symfony&quot;">
              <a:extLst>
                <a:ext uri="{FF2B5EF4-FFF2-40B4-BE49-F238E27FC236}">
                  <a16:creationId xmlns:a16="http://schemas.microsoft.com/office/drawing/2014/main" id="{55ECDD03-A0B8-48A6-B503-0EF26B034C10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85" y="3481546"/>
              <a:ext cx="2169160" cy="1156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RÃ©sultat de recherche d'images pour &quot;html 5 css js&quot;">
              <a:extLst>
                <a:ext uri="{FF2B5EF4-FFF2-40B4-BE49-F238E27FC236}">
                  <a16:creationId xmlns:a16="http://schemas.microsoft.com/office/drawing/2014/main" id="{C6C3393F-C373-447A-A29E-1BF535FF3436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717" y="2226223"/>
              <a:ext cx="2327910" cy="1309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RÃ©sultat de recherche d'images pour &quot;bootstrap&quot;">
              <a:extLst>
                <a:ext uri="{FF2B5EF4-FFF2-40B4-BE49-F238E27FC236}">
                  <a16:creationId xmlns:a16="http://schemas.microsoft.com/office/drawing/2014/main" id="{CBDD4BEF-D68A-48AC-8876-E37B60230313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975" y="3794554"/>
              <a:ext cx="1763395" cy="783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B0604F4-194B-42FB-BAA2-E7D3329A48F7}"/>
                </a:ext>
              </a:extLst>
            </p:cNvPr>
            <p:cNvSpPr txBox="1"/>
            <p:nvPr/>
          </p:nvSpPr>
          <p:spPr>
            <a:xfrm>
              <a:off x="855705" y="1594338"/>
              <a:ext cx="4286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u="sng" dirty="0"/>
                <a:t>Technologies utilisées</a:t>
              </a:r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815C0758-EB57-487F-A85E-CEE8DCCE3B40}"/>
              </a:ext>
            </a:extLst>
          </p:cNvPr>
          <p:cNvSpPr txBox="1"/>
          <p:nvPr/>
        </p:nvSpPr>
        <p:spPr>
          <a:xfrm>
            <a:off x="662824" y="8660505"/>
            <a:ext cx="5503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Conception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La solution doit pouvoir être disponible depuis n’importe quel appareil et depuis n’importe où. Nous avons donc opté pour une application web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avec utilisation du Framework Symfony, un Framework très puissant et très utilisé. La gestion du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(Html,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JS) est assurée par le Framework Bootstrap.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6D62951-3D07-437C-B02C-D785FA67900A}"/>
              </a:ext>
            </a:extLst>
          </p:cNvPr>
          <p:cNvSpPr txBox="1"/>
          <p:nvPr/>
        </p:nvSpPr>
        <p:spPr>
          <a:xfrm>
            <a:off x="7202537" y="2428020"/>
            <a:ext cx="57851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La base de données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Nous avons du élaborer une structure de données pour concevoir notre base de données. Nous avons séparé dans un premier temps 3 types de produits, le papier, les encres et les autres, avant de les rassembler. 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4096620-DD58-45B8-87C9-E4C58D7702C8}"/>
              </a:ext>
            </a:extLst>
          </p:cNvPr>
          <p:cNvSpPr txBox="1"/>
          <p:nvPr/>
        </p:nvSpPr>
        <p:spPr>
          <a:xfrm>
            <a:off x="7160332" y="9241394"/>
            <a:ext cx="58228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4. Les droits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Il existe 3 types de comptes utilisateurs possédant les droits nécessaires à leur utilisation dans l’imprimerie: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Administrateur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Professeur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Etudiant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38FE817-A0CB-4537-8BF5-F0C5DE085F93}"/>
              </a:ext>
            </a:extLst>
          </p:cNvPr>
          <p:cNvSpPr txBox="1"/>
          <p:nvPr/>
        </p:nvSpPr>
        <p:spPr>
          <a:xfrm>
            <a:off x="7152537" y="11674555"/>
            <a:ext cx="61659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5. Résultat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Notre application web comporte plusieurs pages ayant des fonctions pour effectuer chacun des points précisés dans le cahier des charges voire plus. 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Accueil : Historique des modifications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Stock : Accès à la liste des produits en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Tutoriel : Documentation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Utilisateurs : Gestion des utilisateurs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1A89E08-B875-44C8-AF9A-14B5D3A44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506" y="516037"/>
            <a:ext cx="6058613" cy="3367191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B64210FD-C202-434A-BC9A-AD5CF2E45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622" y="4062198"/>
            <a:ext cx="6007497" cy="4111797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9D69D4DA-B551-4BE7-BBF0-A346862D5F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622" y="8364252"/>
            <a:ext cx="6058209" cy="253333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399CCA3-D8CD-4538-8A06-5F41FA992006}"/>
              </a:ext>
            </a:extLst>
          </p:cNvPr>
          <p:cNvSpPr txBox="1"/>
          <p:nvPr/>
        </p:nvSpPr>
        <p:spPr>
          <a:xfrm>
            <a:off x="19184112" y="14218713"/>
            <a:ext cx="306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Flavio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Ranchon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Jaël Vavasseur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EF8CAB-8572-4468-B2A0-FA2C0DAA16AD}"/>
              </a:ext>
            </a:extLst>
          </p:cNvPr>
          <p:cNvGrpSpPr/>
          <p:nvPr/>
        </p:nvGrpSpPr>
        <p:grpSpPr>
          <a:xfrm>
            <a:off x="14234911" y="11655527"/>
            <a:ext cx="6562208" cy="2288246"/>
            <a:chOff x="7160332" y="12294168"/>
            <a:chExt cx="6562208" cy="2288246"/>
          </a:xfrm>
        </p:grpSpPr>
        <p:pic>
          <p:nvPicPr>
            <p:cNvPr id="1026" name="Picture 2" descr="RÃ©sultat de recherche d'images pour &quot;code barres&quot;">
              <a:extLst>
                <a:ext uri="{FF2B5EF4-FFF2-40B4-BE49-F238E27FC236}">
                  <a16:creationId xmlns:a16="http://schemas.microsoft.com/office/drawing/2014/main" id="{AAD8237E-1321-4D41-AE95-46E2B2C1A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0432" y="12962276"/>
              <a:ext cx="2232108" cy="162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4A01F0A-B6AF-4D9E-A5F3-D65F56EC4D58}"/>
                </a:ext>
              </a:extLst>
            </p:cNvPr>
            <p:cNvSpPr txBox="1"/>
            <p:nvPr/>
          </p:nvSpPr>
          <p:spPr>
            <a:xfrm>
              <a:off x="7160332" y="12294168"/>
              <a:ext cx="433010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6. La fonction Scanner</a:t>
              </a:r>
            </a:p>
            <a:p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just"/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	Nous avons développé une fonction qui permet, quand c’est possible, d’ouvrir la caméra et de scanner un code-barres pour soit rechercher une produit, soit pour l’ajouter au Stock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0BF1029-595B-465A-BDBC-9E21940A4598}"/>
                </a:ext>
              </a:extLst>
            </p:cNvPr>
            <p:cNvSpPr txBox="1"/>
            <p:nvPr/>
          </p:nvSpPr>
          <p:spPr>
            <a:xfrm>
              <a:off x="11670528" y="12650407"/>
              <a:ext cx="1871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>
                  <a:solidFill>
                    <a:schemeClr val="bg1">
                      <a:lumMod val="65000"/>
                    </a:schemeClr>
                  </a:solidFill>
                </a:rPr>
                <a:t>Un essai?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B38691D-3684-4711-8F8C-8E3F6E5E9788}"/>
              </a:ext>
            </a:extLst>
          </p:cNvPr>
          <p:cNvGrpSpPr/>
          <p:nvPr/>
        </p:nvGrpSpPr>
        <p:grpSpPr>
          <a:xfrm>
            <a:off x="7425241" y="4417423"/>
            <a:ext cx="5557929" cy="4709018"/>
            <a:chOff x="7425241" y="5386687"/>
            <a:chExt cx="5557929" cy="4709018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97F171C5-E990-473F-8296-2761BF0BB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13406" y="5553145"/>
              <a:ext cx="3169764" cy="3903768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0D140CC3-FC2D-4866-AEE2-AF6FCFDE9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25241" y="5386687"/>
              <a:ext cx="1954806" cy="4401241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10E9D1C-A699-41F6-B2A3-A1948D9B8DA3}"/>
                </a:ext>
              </a:extLst>
            </p:cNvPr>
            <p:cNvSpPr txBox="1"/>
            <p:nvPr/>
          </p:nvSpPr>
          <p:spPr>
            <a:xfrm>
              <a:off x="7468007" y="9787928"/>
              <a:ext cx="1871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>
                  <a:solidFill>
                    <a:schemeClr val="bg1">
                      <a:lumMod val="65000"/>
                    </a:schemeClr>
                  </a:solidFill>
                </a:rPr>
                <a:t>Ancienne structure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9BC98D7-32D9-408A-BD03-4ABCA44E1FDB}"/>
                </a:ext>
              </a:extLst>
            </p:cNvPr>
            <p:cNvSpPr txBox="1"/>
            <p:nvPr/>
          </p:nvSpPr>
          <p:spPr>
            <a:xfrm>
              <a:off x="10462330" y="9513188"/>
              <a:ext cx="1871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>
                  <a:solidFill>
                    <a:schemeClr val="bg1">
                      <a:lumMod val="65000"/>
                    </a:schemeClr>
                  </a:solidFill>
                </a:rPr>
                <a:t>Nouvelle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1183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1525</TotalTime>
  <Words>78</Words>
  <Application>Microsoft Office PowerPoint</Application>
  <PresentationFormat>Personnalisé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Sans Unicode</vt:lpstr>
      <vt:lpstr>Trebuchet MS</vt:lpstr>
      <vt:lpstr>Wingdings 3</vt:lpstr>
      <vt:lpstr>Facette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groupe 1h</dc:title>
  <dc:creator>Jael Vavasseur</dc:creator>
  <cp:keywords>profan projet</cp:keywords>
  <cp:lastModifiedBy>Jael Vavasseur</cp:lastModifiedBy>
  <cp:revision>55</cp:revision>
  <dcterms:created xsi:type="dcterms:W3CDTF">2019-05-19T21:39:50Z</dcterms:created>
  <dcterms:modified xsi:type="dcterms:W3CDTF">2019-05-25T17:05:10Z</dcterms:modified>
</cp:coreProperties>
</file>