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305" r:id="rId6"/>
    <p:sldId id="260" r:id="rId7"/>
    <p:sldId id="259" r:id="rId8"/>
    <p:sldId id="266" r:id="rId9"/>
    <p:sldId id="258" r:id="rId10"/>
    <p:sldId id="267" r:id="rId11"/>
    <p:sldId id="268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62" r:id="rId23"/>
    <p:sldId id="264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050E-7A77-224E-049F-62F043EF3462}" v="431" dt="2022-09-23T01:48:57.138"/>
    <p1510:client id="{2FF4D043-A94F-8E10-B44A-9788EC521AA7}" v="4" dt="2022-09-26T17:47:49.426"/>
    <p1510:client id="{320DE934-1D39-D58B-D334-F3730B170B9F}" v="7" dt="2022-09-29T12:57:14.601"/>
    <p1510:client id="{450BDD4E-A59B-44B5-9533-5596781D0496}" v="172" dt="2022-09-21T02:50:47.022"/>
    <p1510:client id="{4F7FFD7D-015A-332F-360C-9E95FBB173BF}" v="896" dt="2022-09-22T03:21:49.777"/>
    <p1510:client id="{877D9BDC-AC5D-E699-1C6B-2247B6BB97BB}" v="601" dt="2022-09-23T03:49:12.165"/>
    <p1510:client id="{97E04EA7-B7AA-18AA-3B8A-1DDE87402604}" v="130" dt="2022-09-21T02:54:39.198"/>
    <p1510:client id="{ABA765FE-F70F-EA6B-5187-927BBACE6082}" v="26" dt="2022-10-06T02:53:19.007"/>
    <p1510:client id="{D5DCC204-BEEB-DC57-7D03-B29C9DB6A1B8}" v="70" dt="2022-09-24T02:52:0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B4D-9CEF-466E-A918-A70FCA46F07B}" type="datetimeFigureOut">
              <a:t>26/10/2022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28B8-49BC-4D4E-AD3E-5CD08F22A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2969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8378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52660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7926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35396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Se o banco </a:t>
            </a:r>
            <a:r>
              <a:rPr lang="en-US" dirty="0" err="1">
                <a:cs typeface="Calibri"/>
              </a:rPr>
              <a:t>estiver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modelado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vocẽ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sofrer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ORM.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Difuldade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abstrair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consulta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dentro</a:t>
            </a:r>
            <a:r>
              <a:rPr lang="en-US" dirty="0">
                <a:cs typeface="Calibri"/>
              </a:rPr>
              <a:t> do ORM. As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com SQL.</a:t>
            </a:r>
          </a:p>
        </p:txBody>
      </p:sp>
    </p:spTree>
    <p:extLst>
      <p:ext uri="{BB962C8B-B14F-4D97-AF65-F5344CB8AC3E}">
        <p14:creationId xmlns:p14="http://schemas.microsoft.com/office/powerpoint/2010/main" val="24133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Subquery versus um join com group by having. Subquery </a:t>
            </a:r>
            <a:r>
              <a:rPr lang="en-US" dirty="0" err="1">
                <a:cs typeface="Calibri"/>
              </a:rPr>
              <a:t>requer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performance. Podemos usar o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mundos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5476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02634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0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0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4121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dialetos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5133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0817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ocs.sqlalchemy.org/en/14/or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orm/tutorial.html" TargetMode="External"/><Relationship Id="rId5" Type="http://schemas.openxmlformats.org/officeDocument/2006/relationships/hyperlink" Target="https://docs.sqlalchemy.org/en/14/orm/quickstart.html" TargetMode="External"/><Relationship Id="rId4" Type="http://schemas.openxmlformats.org/officeDocument/2006/relationships/hyperlink" Target="https://docs.sqlalchemy.org/en/14/tutorial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dialects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tutorial/data_select.html#tutorial-selecting-data" TargetMode="External"/><Relationship Id="rId5" Type="http://schemas.openxmlformats.org/officeDocument/2006/relationships/hyperlink" Target="https://docs.sqlalchemy.org/en/14/dialects/mysql.html" TargetMode="External"/><Relationship Id="rId4" Type="http://schemas.openxmlformats.org/officeDocument/2006/relationships/hyperlink" Target="https://docs.sqlalchemy.org/en/14/dialects/sqli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orm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core/tutorial.html" TargetMode="External"/><Relationship Id="rId5" Type="http://schemas.openxmlformats.org/officeDocument/2006/relationships/hyperlink" Target="https://docs.sqlalchemy.org/en/14/core/index.html" TargetMode="External"/><Relationship Id="rId4" Type="http://schemas.openxmlformats.org/officeDocument/2006/relationships/hyperlink" Target="https://docs.sqlalchemy.org/en/14/orm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qlalchemy.org/en/14/dialects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com BDs 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relacional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e NoSQL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ORM e CORE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do 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meio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Queries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via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Config: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Sessões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eventos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Extensões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I/O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assíncrono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Associação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proxy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Indexação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especiais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9F05A-13A6-A772-71E0-D73C1CD2B464}"/>
              </a:ext>
            </a:extLst>
          </p:cNvPr>
          <p:cNvSpPr/>
          <p:nvPr/>
        </p:nvSpPr>
        <p:spPr>
          <a:xfrm>
            <a:off x="4689894" y="5847271"/>
            <a:ext cx="3047997" cy="618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12C21-56EA-F307-A809-CA4EED5A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909" y="2780308"/>
            <a:ext cx="6236898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193777" cy="17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ORM - Object Relational Mapping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-&gt;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Mais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programador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521D0E-4A60-A7DA-07BA-D97360DDF4CA}"/>
              </a:ext>
            </a:extLst>
          </p:cNvPr>
          <p:cNvSpPr/>
          <p:nvPr/>
        </p:nvSpPr>
        <p:spPr>
          <a:xfrm>
            <a:off x="820588" y="4680908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CRUD</a:t>
            </a:r>
            <a:endParaRPr lang="en-US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A888B0-E56B-22FA-72CA-CA358EB97A5B}"/>
              </a:ext>
            </a:extLst>
          </p:cNvPr>
          <p:cNvSpPr/>
          <p:nvPr/>
        </p:nvSpPr>
        <p:spPr>
          <a:xfrm>
            <a:off x="5421342" y="4537133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BCC52D-7ECD-BB0F-7934-64C6B7F380C6}"/>
              </a:ext>
            </a:extLst>
          </p:cNvPr>
          <p:cNvSpPr/>
          <p:nvPr/>
        </p:nvSpPr>
        <p:spPr>
          <a:xfrm>
            <a:off x="2833419" y="5787962"/>
            <a:ext cx="304799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3586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Vantagens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Menos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manutanção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conectores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Indicado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CRUDs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499" y="538304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9747D-AD18-0309-D4B8-2E541F8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2321655"/>
            <a:ext cx="10866407" cy="39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682607" cy="33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Desvantagens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X ORM</a:t>
            </a:r>
            <a:endParaRPr lang="en-US" dirty="0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Retorno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DE7AB7-829D-4B05-C2F0-DB88EADD64B7}"/>
              </a:ext>
            </a:extLst>
          </p:cNvPr>
          <p:cNvSpPr/>
          <p:nvPr/>
        </p:nvSpPr>
        <p:spPr>
          <a:xfrm>
            <a:off x="4071668" y="1167356"/>
            <a:ext cx="3968149" cy="13083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Se </a:t>
            </a:r>
            <a:r>
              <a:rPr lang="en-US" dirty="0" err="1">
                <a:cs typeface="Arial"/>
              </a:rPr>
              <a:t>pergunte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está</a:t>
            </a:r>
            <a:r>
              <a:rPr lang="en-US" dirty="0">
                <a:cs typeface="Arial"/>
              </a:rPr>
              <a:t> </a:t>
            </a:r>
          </a:p>
          <a:p>
            <a:pPr algn="ctr"/>
            <a:r>
              <a:rPr lang="en-US" dirty="0" err="1">
                <a:cs typeface="Arial"/>
              </a:rPr>
              <a:t>seu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de dados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performance</a:t>
            </a:r>
            <a:endParaRPr lang="en-US"/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Deixa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SQL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eficiência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construção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instâncias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velocidade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782" y="926066"/>
            <a:ext cx="2743200" cy="1097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B535E64-4E89-7609-6BA4-E3941D109638}"/>
              </a:ext>
            </a:extLst>
          </p:cNvPr>
          <p:cNvSpPr/>
          <p:nvPr/>
        </p:nvSpPr>
        <p:spPr>
          <a:xfrm>
            <a:off x="5509404" y="1914979"/>
            <a:ext cx="3177395" cy="110705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Nem sempre </a:t>
            </a:r>
            <a:r>
              <a:rPr lang="en-US" dirty="0" err="1">
                <a:cs typeface="Arial"/>
              </a:rPr>
              <a:t>será</a:t>
            </a:r>
            <a:r>
              <a:rPr lang="en-US" dirty="0">
                <a:cs typeface="Arial"/>
              </a:rPr>
              <a:t> a query </a:t>
            </a:r>
            <a:r>
              <a:rPr lang="en-US" dirty="0" err="1">
                <a:cs typeface="Arial"/>
              </a:rPr>
              <a:t>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otimizada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24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Por que usar?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SGBD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facilitada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MVC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Diminuição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DRY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Evita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FD50150-85ED-1247-2A5C-C867843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7" y="853057"/>
            <a:ext cx="4986067" cy="2319546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912184" y="3684665"/>
            <a:ext cx="5928570" cy="22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mundos</a:t>
            </a:r>
            <a:endParaRPr lang="en-US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Qual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ferramenta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&amp;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3B860-C0FE-CC82-B350-7943181B819E}"/>
              </a:ext>
            </a:extLst>
          </p:cNvPr>
          <p:cNvSpPr/>
          <p:nvPr/>
        </p:nvSpPr>
        <p:spPr>
          <a:xfrm>
            <a:off x="1857554" y="2353574"/>
            <a:ext cx="3421810" cy="66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Arial"/>
              </a:rPr>
              <a:t>Uso</a:t>
            </a:r>
            <a:r>
              <a:rPr lang="en-US" sz="2400" dirty="0">
                <a:cs typeface="Arial"/>
              </a:rPr>
              <a:t> de views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1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268" name="Imagem 268" descr="Menina de cabelo longo sorrindo&#10;&#10;Descrição gerada automaticamente">
            <a:extLst>
              <a:ext uri="{FF2B5EF4-FFF2-40B4-BE49-F238E27FC236}">
                <a16:creationId xmlns:a16="http://schemas.microsoft.com/office/drawing/2014/main" id="{FB1DD8DC-4D54-4400-A8C0-76C9EDA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910089"/>
            <a:ext cx="3556957" cy="3571335"/>
          </a:xfrm>
          <a:prstGeom prst="rect">
            <a:avLst/>
          </a:prstGeom>
        </p:spPr>
      </p:pic>
      <p:sp>
        <p:nvSpPr>
          <p:cNvPr id="270" name="Google Shape;168;p3">
            <a:extLst>
              <a:ext uri="{FF2B5EF4-FFF2-40B4-BE49-F238E27FC236}">
                <a16:creationId xmlns:a16="http://schemas.microsoft.com/office/drawing/2014/main" id="{F33F3CEA-CEC1-4E97-A5B8-AEC9F054FAAA}"/>
              </a:ext>
            </a:extLst>
          </p:cNvPr>
          <p:cNvSpPr txBox="1"/>
          <p:nvPr/>
        </p:nvSpPr>
        <p:spPr>
          <a:xfrm>
            <a:off x="5067241" y="1714969"/>
            <a:ext cx="6404748" cy="4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SzPts val="1600"/>
            </a:pPr>
            <a:r>
              <a:rPr lang="en-US" sz="3733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3733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Education Specialist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@SimplificandoRedes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@SimplificandoProgramação</a:t>
            </a:r>
          </a:p>
          <a:p>
            <a:pPr marL="101597" lvl="1" algn="just">
              <a:buSzPts val="1600"/>
            </a:pPr>
            <a:endParaRPr lang="en-US"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Cientista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667"/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Java/Python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 </a:t>
            </a: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Computacional - LNCC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711281BD-BAA1-44B9-AF6B-6AB5D3FFA3DE}"/>
              </a:ext>
            </a:extLst>
          </p:cNvPr>
          <p:cNvGrpSpPr/>
          <p:nvPr/>
        </p:nvGrpSpPr>
        <p:grpSpPr>
          <a:xfrm>
            <a:off x="874143" y="4605070"/>
            <a:ext cx="3202485" cy="940280"/>
            <a:chOff x="655607" y="2990131"/>
            <a:chExt cx="2401864" cy="705210"/>
          </a:xfrm>
        </p:grpSpPr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5B8D6F7C-F774-4571-BDBD-71535D984EBB}"/>
                </a:ext>
              </a:extLst>
            </p:cNvPr>
            <p:cNvSpPr txBox="1"/>
            <p:nvPr/>
          </p:nvSpPr>
          <p:spPr>
            <a:xfrm>
              <a:off x="1475117" y="3173442"/>
              <a:ext cx="158235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https://github.com/julianazanelatto</a:t>
              </a:r>
            </a:p>
          </p:txBody>
        </p:sp>
        <p:pic>
          <p:nvPicPr>
            <p:cNvPr id="272" name="Imagem 272">
              <a:extLst>
                <a:ext uri="{FF2B5EF4-FFF2-40B4-BE49-F238E27FC236}">
                  <a16:creationId xmlns:a16="http://schemas.microsoft.com/office/drawing/2014/main" id="{12A9920E-8E10-4253-B8F3-1A7289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7" y="2990131"/>
              <a:ext cx="705210" cy="70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61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95533"/>
            <a:ext cx="10689200" cy="405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e SQLite</a:t>
            </a: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https://www.sqlalchemy.org/</a:t>
            </a:r>
            <a:endParaRPr lang="en-US" sz="2400">
              <a:solidFill>
                <a:schemeClr val="dk1"/>
              </a:solidFill>
              <a:latin typeface="Calibri"/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https://docs.sqlalchemy.org/en/14/tutorial/index.html</a:t>
            </a:r>
            <a:endParaRPr lang="en-US" sz="2400">
              <a:solidFill>
                <a:schemeClr val="dk1"/>
              </a:solidFill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https://docs.sqlalchemy.org/en/14/orm/quickstart.html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https://docs.sqlalchemy.org/en/14/orm/tutorial.html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145855"/>
            <a:ext cx="10689200" cy="42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alibri"/>
                <a:ea typeface="+mn-lt"/>
                <a:cs typeface="+mn-lt"/>
              </a:rPr>
              <a:t>Dialetos</a:t>
            </a:r>
            <a:endParaRPr lang="en-US" sz="2400">
              <a:latin typeface="Calibri"/>
              <a:cs typeface="Arial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https://docs.sqlalchemy.org/en/14/dialects/index.html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SQLite - </a:t>
            </a: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https://docs.sqlalchemy.org/en/14/dialects/sqlite.html</a:t>
            </a:r>
            <a:endParaRPr lang="en-US" sz="2400">
              <a:latin typeface="Calibri"/>
              <a:ea typeface="+mn-lt"/>
              <a:cs typeface="+mn-lt"/>
              <a:hlinkClick r:id="" action="ppaction://noaction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MySQL - </a:t>
            </a: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https://docs.sqlalchemy.org/en/14/dialects/mysql.html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Subqueries 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demais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recursos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endParaRPr lang="en-US" sz="2400">
              <a:latin typeface="Calibri"/>
              <a:cs typeface="Arial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https://docs.sqlalchemy.org/en/14/tutorial/data_select.html#tutorial-selecting-data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941748"/>
            <a:ext cx="10689200" cy="440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ORM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https://docs.sqlalchemy.org/en/14/orm/index.html</a:t>
            </a:r>
            <a:endParaRPr lang="en-US">
              <a:ea typeface="+mn-lt"/>
              <a:cs typeface="+mn-lt"/>
              <a:hlinkClick r:id="rId3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https://docs.sqlalchemy.org/en/14/orm/quickstart.html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Core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https://docs.sqlalchemy.org/en/14/core/index.html</a:t>
            </a:r>
            <a:endParaRPr lang="en-US">
              <a:ea typeface="+mn-lt"/>
              <a:cs typeface="+mn-lt"/>
              <a:hlinkClick r:id="rId5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https://docs.sqlalchemy.org/en/14/core/tutorial.html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0965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Trabalhar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com a principal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biblioteca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ORM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SGBDs com Python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Além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podemos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deixar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fora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bancos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dados NoSQL. Sendo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assim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utilizaremos</a:t>
            </a:r>
            <a:r>
              <a:rPr lang="en-US" sz="32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Pymongo.</a:t>
            </a:r>
            <a:endParaRPr lang="en-US"/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1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SQLite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Conhecendo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Framework – open source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Licença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MIT – 2019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Mapeamento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93" y="1165859"/>
            <a:ext cx="2743200" cy="10972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7FFCB48-5BBE-7F4C-8E2E-A540E42E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9" y="2123162"/>
            <a:ext cx="6580414" cy="38363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C4465-1388-1399-4688-A6998FF0857F}"/>
              </a:ext>
            </a:extLst>
          </p:cNvPr>
          <p:cNvSpPr/>
          <p:nvPr/>
        </p:nvSpPr>
        <p:spPr>
          <a:xfrm>
            <a:off x="481693" y="6115049"/>
            <a:ext cx="2367642" cy="449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5"/>
              </a:rPr>
              <a:t>Documentação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857994" y="2476967"/>
            <a:ext cx="5540382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externos</a:t>
            </a: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857995" y="848733"/>
            <a:ext cx="554210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9" y="4132217"/>
            <a:ext cx="2743200" cy="109728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490083C-62FE-76A4-9F66-3F6B9A93A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" b="2434"/>
          <a:stretch/>
        </p:blipFill>
        <p:spPr>
          <a:xfrm>
            <a:off x="310551" y="266816"/>
            <a:ext cx="5316756" cy="6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Vastamento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utilizado</a:t>
            </a:r>
            <a:endParaRPr lang="en-US" dirty="0" err="1"/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Framework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completo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Flexibilização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SQL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Segurança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instruções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2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5034A0-C586-4FFD-A0AF-EB637B806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55CC3-38BE-4045-B032-B6ADABF0AD7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DF303B4-2D44-4417-AE4B-B821F168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Ecrã Panorâmico</PresentationFormat>
  <Paragraphs>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689</cp:revision>
  <dcterms:created xsi:type="dcterms:W3CDTF">2022-09-21T01:53:18Z</dcterms:created>
  <dcterms:modified xsi:type="dcterms:W3CDTF">2022-10-26T20:37:05Z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