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7" r:id="rId2"/>
    <p:sldId id="258" r:id="rId3"/>
    <p:sldId id="259" r:id="rId4"/>
    <p:sldId id="260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31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2C4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29228-0532-4E45-BE2A-4BDA7AEE642E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6C70C-7B6D-4EDB-BECE-D59CE00B1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61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F8818-31B4-4201-948B-F17456FD3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88C31F-4266-48BB-A59A-57B867DA7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9202CA-222F-4CCC-B9EE-04E2DB97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9C69-FC59-47DE-8BAF-B2AAC6DE3B41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98CEF-CB00-4311-BEBF-AB98D8E6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EFBB4C-5BF1-4852-A92C-3F2C917D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07CF-1108-4CE9-9494-4C1B23737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50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27483-96F3-4DF6-BEDD-7F9E6EF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54B13B-78F0-4A07-9CB6-AAFE93B1C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648078-EDDD-4E06-8341-8344227F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9C69-FC59-47DE-8BAF-B2AAC6DE3B41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8AC3C7-D1B8-448C-BD40-51D0A4DC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B32688-1989-4AD7-9515-CD4D7106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07CF-1108-4CE9-9494-4C1B23737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31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6759FB-D860-43F0-A717-9AE337B81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D51254-5950-4A6F-8BAB-93697D5F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E75D4-3E3D-4D8D-9068-3286F348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9C69-FC59-47DE-8BAF-B2AAC6DE3B41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941FD0-A202-417A-BE69-FD03D134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AFECA7-1A57-40D2-B569-93A16397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07CF-1108-4CE9-9494-4C1B23737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65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CB4D2-DB92-4A17-97AA-85B92290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0BD495-6AC4-46BE-B7E6-418456DBF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AF4D56-DE67-4772-AE6E-F0BC9E45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9C69-FC59-47DE-8BAF-B2AAC6DE3B41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65834B-5B57-435A-8E90-814BCF9D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507FF6-DEF9-4A70-9ADC-C4F6A0C8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07CF-1108-4CE9-9494-4C1B23737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08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DDB60-D02D-4853-97EB-188C804B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FCA356-F683-47ED-954F-08E99AD62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251D05-FE39-46FE-AC01-85232A94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9C69-FC59-47DE-8BAF-B2AAC6DE3B41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C5C1E6-8006-4905-BB06-EFDF7596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76157D-CBE5-49EE-84B2-FA1D88AE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07CF-1108-4CE9-9494-4C1B23737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22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B2FA9-64D2-48F0-83A6-72C1E630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421C06-C3AF-4E04-B054-31A0A7540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86CD46-D25C-42A6-9132-E6DF6CD66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5E4BA6-A15E-4652-A20A-EF378DFE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9C69-FC59-47DE-8BAF-B2AAC6DE3B41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07F631-6F29-4630-9336-1AAC55F0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152DC4-88B3-46D2-9810-86E1ADC7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07CF-1108-4CE9-9494-4C1B23737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05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8019C-FDF7-4107-B1FF-F6C599EF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E8F4F4-1FF5-44EC-A194-DB3F560BD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EE170A-6905-4226-A7A4-7A6A12110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741A41-25D2-4864-A096-C591CBE97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7D4C9D-1D21-4603-8736-206CEAB33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D85265-170B-4AAB-998A-D4B35240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9C69-FC59-47DE-8BAF-B2AAC6DE3B41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0B311B-A0DC-4AEB-813B-75315EAC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59BF6F-0CFD-4477-BB2E-DB9A7052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07CF-1108-4CE9-9494-4C1B23737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87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14F58-9A38-49C6-9FC4-84AF75ED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48E4BE-630A-4DE6-AFBA-4B5712FC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9C69-FC59-47DE-8BAF-B2AAC6DE3B41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199445-C172-445B-89CC-622FC97E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0EA072-34B1-4C7C-8823-E99CAAD0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07CF-1108-4CE9-9494-4C1B23737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99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89DD6D-7D44-487A-A2F1-E1E8EB47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9C69-FC59-47DE-8BAF-B2AAC6DE3B41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AD24BB-9CAA-4AD1-B1B2-F5FA1575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CA0238-8E33-456E-8C64-695FF38C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07CF-1108-4CE9-9494-4C1B23737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86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D77B1-BDC8-4605-8395-DE72438A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B3505B-7754-4FB9-B4C9-637B0665E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521C79-E807-4ED7-A72F-21E5AC551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413A8A-21E7-488F-87F2-102484F4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9C69-FC59-47DE-8BAF-B2AAC6DE3B41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64B7BA-4890-4A8D-B29B-CA597011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C33035-18D7-446C-8A43-13F930D8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07CF-1108-4CE9-9494-4C1B23737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02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C3F59-8C8E-4DC7-82F2-54A76035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F83CD2-3FE6-4DF6-A46B-C246DA54A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28353A-8A34-46A4-95C1-1AFCFF9BC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8C84D8-8B7D-4632-9466-F50BCC1E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9C69-FC59-47DE-8BAF-B2AAC6DE3B41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D84CA6-DA0A-4D10-B316-4A10CC9C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A92453-CF8D-48FA-B031-0D41D6C9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07CF-1108-4CE9-9494-4C1B23737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46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2D8165-1CF6-4991-8588-4263E93B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4A50BB-8378-43DF-AA3C-E1353C831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965BA1-0294-4E6D-954C-350757CE1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D9C69-FC59-47DE-8BAF-B2AAC6DE3B41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92293D-A042-4F11-99B1-5A9746231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780158-4A22-4CA2-ACF0-E37A96127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07CF-1108-4CE9-9494-4C1B23737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73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t-br/pycharm/" TargetMode="External"/><Relationship Id="rId7" Type="http://schemas.openxmlformats.org/officeDocument/2006/relationships/slide" Target="slid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UtSDUW0ZD7E?feature=oembed" TargetMode="External"/><Relationship Id="rId5" Type="http://schemas.openxmlformats.org/officeDocument/2006/relationships/slide" Target="slide8.xml"/><Relationship Id="rId4" Type="http://schemas.openxmlformats.org/officeDocument/2006/relationships/hyperlink" Target="https://www.jetbrains.com/pt-br/pycharm/download/#section=windows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5TrH4DJnCcA2ATYL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SyzDMiSVymc?feature=oembed" TargetMode="External"/><Relationship Id="rId5" Type="http://schemas.openxmlformats.org/officeDocument/2006/relationships/slide" Target="slide8.xml"/><Relationship Id="rId4" Type="http://schemas.openxmlformats.org/officeDocument/2006/relationships/hyperlink" Target="https://www.jetbrains.com/pt-br/pycharm/download/#section=ma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QGgbVioBoRw?feature=oembed" TargetMode="External"/><Relationship Id="rId5" Type="http://schemas.openxmlformats.org/officeDocument/2006/relationships/slide" Target="slide8.xml"/><Relationship Id="rId4" Type="http://schemas.openxmlformats.org/officeDocument/2006/relationships/hyperlink" Target="https://www.jetbrains.com/pt-br/pycharm/download/#section=linu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822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52686" y="79448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INÍCIO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9D8AAC2-39EF-4026-AB9B-F85EB2071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345" y="2853890"/>
            <a:ext cx="5329821" cy="225600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88423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88423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67043" y="688423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15074" y="593312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1355AC-BDCC-42E6-9212-C494B0C6EE0A}"/>
              </a:ext>
            </a:extLst>
          </p:cNvPr>
          <p:cNvSpPr txBox="1"/>
          <p:nvPr/>
        </p:nvSpPr>
        <p:spPr>
          <a:xfrm>
            <a:off x="136097" y="2258614"/>
            <a:ext cx="68563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4"/>
                </a:solidFill>
                <a:latin typeface="Arial Black" panose="020B0A04020102020204" pitchFamily="34" charset="0"/>
              </a:rPr>
              <a:t>Curso introdutório sobre Python</a:t>
            </a:r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907E8ED-6CAB-41FC-AAB4-4D34025C3500}"/>
              </a:ext>
            </a:extLst>
          </p:cNvPr>
          <p:cNvSpPr txBox="1"/>
          <p:nvPr/>
        </p:nvSpPr>
        <p:spPr>
          <a:xfrm>
            <a:off x="245534" y="2684234"/>
            <a:ext cx="621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accent4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objetivo desse curso é dar uma noção básica e introdutória sobre a lógica de programação e a sintaxe da linguagem Python.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D06CE3B-D695-41C1-A878-09C27C873B19}"/>
              </a:ext>
            </a:extLst>
          </p:cNvPr>
          <p:cNvSpPr txBox="1"/>
          <p:nvPr/>
        </p:nvSpPr>
        <p:spPr>
          <a:xfrm>
            <a:off x="-15688" y="6183695"/>
            <a:ext cx="61116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Desenvolvido por Flávio Augusto Lima Ceciliato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5688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88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267156" y="79448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VARIÁVEIS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CE49AFA-7F59-4FF2-BF4D-0CCEC7F22AA2}"/>
              </a:ext>
            </a:extLst>
          </p:cNvPr>
          <p:cNvSpPr txBox="1"/>
          <p:nvPr/>
        </p:nvSpPr>
        <p:spPr>
          <a:xfrm>
            <a:off x="452684" y="1748117"/>
            <a:ext cx="5773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atribuição de valor para uma variável pode ser feita utilizando o comando input(), que solicita ao usuário o valor a ser atribuído à variável.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43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INPUT()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7C91BD7A-9C04-4445-9B00-1F9B76D24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F8BB7D5C-AD6E-4C00-8DFD-F05B35565653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10 – Logo do Python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E81B00E-E2ED-4162-B9F1-95B11BBE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69" y="2693474"/>
            <a:ext cx="3409950" cy="4572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EEA70BC-0AEA-428D-92E2-0964910DB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81" y="3313272"/>
            <a:ext cx="3386138" cy="604325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BAD8D1EC-BA82-47CD-A36C-5202AEC57F73}"/>
              </a:ext>
            </a:extLst>
          </p:cNvPr>
          <p:cNvSpPr txBox="1"/>
          <p:nvPr/>
        </p:nvSpPr>
        <p:spPr>
          <a:xfrm>
            <a:off x="452683" y="4202555"/>
            <a:ext cx="5773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comando input() vai sempre ser uma string, para retornar dados do tipo inteiro ou float, será necessário fazer a conversão do valor a ser lido. Então, para inteiro, usar int() antes do input() e para float, usar float() antes do input().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84D43E4B-18A4-47F6-8249-70B83AD6E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81" y="5381273"/>
            <a:ext cx="3781425" cy="42862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98ADD54-96D6-402B-ADBC-914D388EC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4315" y="5381273"/>
            <a:ext cx="3781425" cy="393409"/>
          </a:xfrm>
          <a:prstGeom prst="rect">
            <a:avLst/>
          </a:prstGeom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7394DCA5-C3DE-4009-8362-41734A47398A}"/>
              </a:ext>
            </a:extLst>
          </p:cNvPr>
          <p:cNvSpPr txBox="1"/>
          <p:nvPr/>
        </p:nvSpPr>
        <p:spPr>
          <a:xfrm>
            <a:off x="1839405" y="5748532"/>
            <a:ext cx="6210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Inteiro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06593EB-39D7-4A8F-8152-ACA68E7E80D9}"/>
              </a:ext>
            </a:extLst>
          </p:cNvPr>
          <p:cNvSpPr txBox="1"/>
          <p:nvPr/>
        </p:nvSpPr>
        <p:spPr>
          <a:xfrm>
            <a:off x="6103116" y="5745374"/>
            <a:ext cx="57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698FBDC2-8DD6-49B5-9F90-8C248F4245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7649" y="6014562"/>
            <a:ext cx="2142179" cy="450538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C4B3DAE-5254-4390-9DD6-A11E32F41F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9681" y="6006914"/>
            <a:ext cx="1793144" cy="450539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E7B398EC-0620-453C-9749-067E4379A131}"/>
              </a:ext>
            </a:extLst>
          </p:cNvPr>
          <p:cNvSpPr txBox="1"/>
          <p:nvPr/>
        </p:nvSpPr>
        <p:spPr>
          <a:xfrm>
            <a:off x="3855562" y="2744091"/>
            <a:ext cx="2357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Linhas de Comando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B8E635ED-81F7-4FE8-A605-F00C074A9A8F}"/>
              </a:ext>
            </a:extLst>
          </p:cNvPr>
          <p:cNvSpPr txBox="1"/>
          <p:nvPr/>
        </p:nvSpPr>
        <p:spPr>
          <a:xfrm>
            <a:off x="3855562" y="3412542"/>
            <a:ext cx="112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1884324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267156" y="79448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VARIÁVEIS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CE49AFA-7F59-4FF2-BF4D-0CCEC7F22AA2}"/>
              </a:ext>
            </a:extLst>
          </p:cNvPr>
          <p:cNvSpPr txBox="1"/>
          <p:nvPr/>
        </p:nvSpPr>
        <p:spPr>
          <a:xfrm>
            <a:off x="452684" y="1748117"/>
            <a:ext cx="5773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Python, os nomes das variáveis devem ser iniciados com uma letra, mas podem possuir outros tipos de caracteres, como números e símbolos. O símbolo sublinha ( _ ) também é aceito no início de nomes de variáveis.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43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NOMES VÁLIDOS E INVÁLIDOS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7C91BD7A-9C04-4445-9B00-1F9B76D24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F8BB7D5C-AD6E-4C00-8DFD-F05B35565653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12 – Logo do Python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C0D21D5-6E44-4842-8EA7-535141F40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77" y="3130083"/>
            <a:ext cx="6219825" cy="2905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1E9288B9-6B50-4B6E-B07C-4901A6379DEB}"/>
              </a:ext>
            </a:extLst>
          </p:cNvPr>
          <p:cNvSpPr txBox="1"/>
          <p:nvPr/>
        </p:nvSpPr>
        <p:spPr>
          <a:xfrm>
            <a:off x="1510943" y="2822306"/>
            <a:ext cx="57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Figura 11 - Exemplos de nomes válidos e inválidos.</a:t>
            </a:r>
          </a:p>
        </p:txBody>
      </p:sp>
    </p:spTree>
    <p:extLst>
      <p:ext uri="{BB962C8B-B14F-4D97-AF65-F5344CB8AC3E}">
        <p14:creationId xmlns:p14="http://schemas.microsoft.com/office/powerpoint/2010/main" val="1349929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267156" y="79448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VARIÁVEIS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43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ENCERRAMENTO DO TÓPICO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7C91BD7A-9C04-4445-9B00-1F9B76D24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F8BB7D5C-AD6E-4C00-8DFD-F05B35565653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13 – Logo do Python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186E807-9858-434D-8BFF-18012A982644}"/>
              </a:ext>
            </a:extLst>
          </p:cNvPr>
          <p:cNvSpPr txBox="1"/>
          <p:nvPr/>
        </p:nvSpPr>
        <p:spPr>
          <a:xfrm>
            <a:off x="452684" y="1748117"/>
            <a:ext cx="57733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chegou ao fim do segundo tópico do curso =D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Relembrando, neste tópico foram visto: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Input() 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Nomes válidos e inválidos.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A2C0FFA-FFF2-44CD-8989-06D2E1D6FA9E}"/>
              </a:ext>
            </a:extLst>
          </p:cNvPr>
          <p:cNvSpPr txBox="1"/>
          <p:nvPr/>
        </p:nvSpPr>
        <p:spPr>
          <a:xfrm>
            <a:off x="412344" y="3691255"/>
            <a:ext cx="577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próximo tópico iremos trabalhar sobre o termo STRINGS, aguardo vocês na próxima aula, até mais =D.</a:t>
            </a:r>
          </a:p>
        </p:txBody>
      </p:sp>
      <p:sp>
        <p:nvSpPr>
          <p:cNvPr id="23" name="Retângulo 22">
            <a:hlinkClick r:id="rId3" action="ppaction://hlinksldjump"/>
            <a:extLst>
              <a:ext uri="{FF2B5EF4-FFF2-40B4-BE49-F238E27FC236}">
                <a16:creationId xmlns:a16="http://schemas.microsoft.com/office/drawing/2014/main" id="{598CDDF3-C794-45A6-B691-F3483F79FE15}"/>
              </a:ext>
            </a:extLst>
          </p:cNvPr>
          <p:cNvSpPr/>
          <p:nvPr/>
        </p:nvSpPr>
        <p:spPr>
          <a:xfrm>
            <a:off x="9342783" y="5724939"/>
            <a:ext cx="2637182" cy="5412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03864"/>
                </a:solidFill>
                <a:latin typeface="Arial Black" panose="020B0A04020102020204" pitchFamily="34" charset="0"/>
              </a:rPr>
              <a:t>PRÓXIMO TÓPICO</a:t>
            </a:r>
          </a:p>
        </p:txBody>
      </p:sp>
    </p:spTree>
    <p:extLst>
      <p:ext uri="{BB962C8B-B14F-4D97-AF65-F5344CB8AC3E}">
        <p14:creationId xmlns:p14="http://schemas.microsoft.com/office/powerpoint/2010/main" val="319467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267156" y="79448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VARIÁVEIS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3" y="885239"/>
            <a:ext cx="543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STRINGS E CONCATENAÇÃO DE STRINGS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7C91BD7A-9C04-4445-9B00-1F9B76D24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F8BB7D5C-AD6E-4C00-8DFD-F05B35565653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14 – Logo do Python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186E807-9858-434D-8BFF-18012A982644}"/>
              </a:ext>
            </a:extLst>
          </p:cNvPr>
          <p:cNvSpPr txBox="1"/>
          <p:nvPr/>
        </p:nvSpPr>
        <p:spPr>
          <a:xfrm>
            <a:off x="452684" y="1748117"/>
            <a:ext cx="5773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string é uma sequência de caracteres simples. Na linguagem Python, as strings são utilizadas com aspas simples ('... ') ou aspas duplas ("...").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exibir uma string, utiliza-se o comando print().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5B660D1-C4D2-4B03-9C6B-C303CF408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18" y="2855912"/>
            <a:ext cx="2000250" cy="40005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333FA6E-043E-47F6-BA9D-0EB97830B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18" y="3437166"/>
            <a:ext cx="2819400" cy="638175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15E67AC4-1C75-4E9C-91B4-32D93E582B37}"/>
              </a:ext>
            </a:extLst>
          </p:cNvPr>
          <p:cNvSpPr txBox="1"/>
          <p:nvPr/>
        </p:nvSpPr>
        <p:spPr>
          <a:xfrm>
            <a:off x="2499458" y="2779174"/>
            <a:ext cx="112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Linhas de comando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BB7DDDD-7E78-43BA-90FC-D24C67D6FF8F}"/>
              </a:ext>
            </a:extLst>
          </p:cNvPr>
          <p:cNvSpPr txBox="1"/>
          <p:nvPr/>
        </p:nvSpPr>
        <p:spPr>
          <a:xfrm>
            <a:off x="3330218" y="3593781"/>
            <a:ext cx="112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7A9649E0-021E-4AA9-9EEA-78FC67EAA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18" y="4597536"/>
            <a:ext cx="2152650" cy="84772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75BCD742-184D-4B12-BCD7-8AA21EF26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040" y="5708261"/>
            <a:ext cx="2971800" cy="6858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D8A9327-F289-4E15-BD82-C00F204D11EC}"/>
              </a:ext>
            </a:extLst>
          </p:cNvPr>
          <p:cNvSpPr txBox="1"/>
          <p:nvPr/>
        </p:nvSpPr>
        <p:spPr>
          <a:xfrm>
            <a:off x="452684" y="4218417"/>
            <a:ext cx="4140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concatenar strings, utiliza-se o operador +.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AF8ED6F-257E-4BF2-8000-F234395BA6B0}"/>
              </a:ext>
            </a:extLst>
          </p:cNvPr>
          <p:cNvSpPr txBox="1"/>
          <p:nvPr/>
        </p:nvSpPr>
        <p:spPr>
          <a:xfrm>
            <a:off x="2646065" y="4787886"/>
            <a:ext cx="112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Linhas de comando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78F097B-EC09-4ABF-954E-6BBD5688C7FC}"/>
              </a:ext>
            </a:extLst>
          </p:cNvPr>
          <p:cNvSpPr txBox="1"/>
          <p:nvPr/>
        </p:nvSpPr>
        <p:spPr>
          <a:xfrm>
            <a:off x="3548551" y="5868929"/>
            <a:ext cx="112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</a:p>
        </p:txBody>
      </p:sp>
    </p:spTree>
    <p:extLst>
      <p:ext uri="{BB962C8B-B14F-4D97-AF65-F5344CB8AC3E}">
        <p14:creationId xmlns:p14="http://schemas.microsoft.com/office/powerpoint/2010/main" val="3586442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STRINGS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MANIPULAÇÃO DE STRINGS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186E807-9858-434D-8BFF-18012A982644}"/>
              </a:ext>
            </a:extLst>
          </p:cNvPr>
          <p:cNvSpPr txBox="1"/>
          <p:nvPr/>
        </p:nvSpPr>
        <p:spPr>
          <a:xfrm>
            <a:off x="412344" y="1250690"/>
            <a:ext cx="5773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Python, existem várias funções (métodos) para manipular strings. Na tabela ao lado são apresentados os principais métodos para a manipulação as strings.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390A4924-E8DE-4708-B2CE-0383A78C7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894" y="852236"/>
            <a:ext cx="4586019" cy="5499604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72FDB406-E133-4B08-8945-091596B1B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18" y="2198491"/>
            <a:ext cx="2571750" cy="381000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DF06D81E-9A22-4999-A2B5-C075D8F38B69}"/>
              </a:ext>
            </a:extLst>
          </p:cNvPr>
          <p:cNvSpPr txBox="1"/>
          <p:nvPr/>
        </p:nvSpPr>
        <p:spPr>
          <a:xfrm>
            <a:off x="418893" y="3936634"/>
            <a:ext cx="5773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exemplo acima, utilizados a função len() para retornar o tamanho da string,  o resultado foi 15, mesmo contendo apenas 13 letras, porém, a função entende os espaços “   ” como 1, como tiveram 2, o resultado foi 15.</a:t>
            </a:r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238AF5C2-193F-4AAE-900B-9D8BFC3C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18" y="2927695"/>
            <a:ext cx="27432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8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STRINGS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MANIPULAÇÃO DE STRINGS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099FE176-21A3-44FC-8659-E6233716A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54" y="2244762"/>
            <a:ext cx="4810125" cy="321945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F45FA2A5-2A92-45CE-B02E-AF56D0407E3F}"/>
              </a:ext>
            </a:extLst>
          </p:cNvPr>
          <p:cNvSpPr txBox="1"/>
          <p:nvPr/>
        </p:nvSpPr>
        <p:spPr>
          <a:xfrm>
            <a:off x="412344" y="1250690"/>
            <a:ext cx="57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Continuação da tabela 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9DF7A74-7E5C-4286-8160-1B5844EA4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882C5BF-3E31-481C-8CA9-48CF05DD248B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15 – Logo do Python</a:t>
            </a:r>
          </a:p>
        </p:txBody>
      </p:sp>
    </p:spTree>
    <p:extLst>
      <p:ext uri="{BB962C8B-B14F-4D97-AF65-F5344CB8AC3E}">
        <p14:creationId xmlns:p14="http://schemas.microsoft.com/office/powerpoint/2010/main" val="3022189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816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STRINGS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FATIAMENTO DE STRINGS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45FA2A5-2A92-45CE-B02E-AF56D0407E3F}"/>
              </a:ext>
            </a:extLst>
          </p:cNvPr>
          <p:cNvSpPr txBox="1"/>
          <p:nvPr/>
        </p:nvSpPr>
        <p:spPr>
          <a:xfrm>
            <a:off x="412344" y="1250690"/>
            <a:ext cx="57733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fatiamento é uma ferramenta usada para extrair apenas uma parte dos elementos de uma string.</a:t>
            </a:r>
          </a:p>
          <a:p>
            <a:endParaRPr lang="pt-BR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Nome_String [Limite_Inferior : Limite_Superior] </a:t>
            </a:r>
          </a:p>
          <a:p>
            <a:endParaRPr lang="pt-BR" sz="1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Retorna uma string com os elementos das posições do limite inferior até o limite superior - 1. 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9DF7A74-7E5C-4286-8160-1B5844EA4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882C5BF-3E31-481C-8CA9-48CF05DD248B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16 – Logo do Python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C20203B-344E-4C5C-BE67-193CB996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41" y="3121254"/>
            <a:ext cx="2447925" cy="43815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11C4842-48CE-4999-B493-1A03965DB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65" y="4087157"/>
            <a:ext cx="2428875" cy="447675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60AD5C58-13EC-426D-B33F-60F4BF1CB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41" y="4906105"/>
            <a:ext cx="2381250" cy="466725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D5DB8D7D-AAE1-4365-B97B-9C5A20585E3C}"/>
              </a:ext>
            </a:extLst>
          </p:cNvPr>
          <p:cNvSpPr txBox="1"/>
          <p:nvPr/>
        </p:nvSpPr>
        <p:spPr>
          <a:xfrm>
            <a:off x="2937240" y="3193912"/>
            <a:ext cx="393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Seleciona os elementos a partir da posição 0.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C825140-70F0-4107-9AA9-9EAD5415E334}"/>
              </a:ext>
            </a:extLst>
          </p:cNvPr>
          <p:cNvSpPr txBox="1"/>
          <p:nvPr/>
        </p:nvSpPr>
        <p:spPr>
          <a:xfrm>
            <a:off x="2934939" y="4149654"/>
            <a:ext cx="405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Seleciona os elementos entre a posição 0 e 7-1.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D77D94-CBC9-4C2B-BCBA-84B8182B1CDD}"/>
              </a:ext>
            </a:extLst>
          </p:cNvPr>
          <p:cNvSpPr txBox="1"/>
          <p:nvPr/>
        </p:nvSpPr>
        <p:spPr>
          <a:xfrm>
            <a:off x="2934940" y="5010014"/>
            <a:ext cx="393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Seleciona os elementos até a posição 4 -1.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1F97B98-1304-444F-A5AD-EB4CBE3C3165}"/>
              </a:ext>
            </a:extLst>
          </p:cNvPr>
          <p:cNvSpPr txBox="1"/>
          <p:nvPr/>
        </p:nvSpPr>
        <p:spPr>
          <a:xfrm>
            <a:off x="498841" y="3566665"/>
            <a:ext cx="3932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 = Curso de Python</a:t>
            </a:r>
          </a:p>
          <a:p>
            <a:pPr algn="l"/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Obs: Conta também o espaço.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D6194C2-C26F-4378-A6C1-DE8CC7E15FB4}"/>
              </a:ext>
            </a:extLst>
          </p:cNvPr>
          <p:cNvSpPr txBox="1"/>
          <p:nvPr/>
        </p:nvSpPr>
        <p:spPr>
          <a:xfrm>
            <a:off x="498841" y="4569584"/>
            <a:ext cx="4331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 = Curso d 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9879420-CC98-4230-81B8-5579840E2911}"/>
              </a:ext>
            </a:extLst>
          </p:cNvPr>
          <p:cNvSpPr txBox="1"/>
          <p:nvPr/>
        </p:nvSpPr>
        <p:spPr>
          <a:xfrm>
            <a:off x="498841" y="5385936"/>
            <a:ext cx="4331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 = Curs</a:t>
            </a:r>
          </a:p>
        </p:txBody>
      </p:sp>
    </p:spTree>
    <p:extLst>
      <p:ext uri="{BB962C8B-B14F-4D97-AF65-F5344CB8AC3E}">
        <p14:creationId xmlns:p14="http://schemas.microsoft.com/office/powerpoint/2010/main" val="2956709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STRINGS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EXERCÍCIOS SOBRE STRINGS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45FA2A5-2A92-45CE-B02E-AF56D0407E3F}"/>
              </a:ext>
            </a:extLst>
          </p:cNvPr>
          <p:cNvSpPr txBox="1"/>
          <p:nvPr/>
        </p:nvSpPr>
        <p:spPr>
          <a:xfrm>
            <a:off x="412344" y="1250690"/>
            <a:ext cx="577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Chegou a hora de por a mão na massa e fazer você mesmo suas primeiras linhas de código =D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9DF7A74-7E5C-4286-8160-1B5844EA4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882C5BF-3E31-481C-8CA9-48CF05DD248B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17 – Logo do Python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AC49B95-5FF3-4D98-BE57-CADEB94EC139}"/>
              </a:ext>
            </a:extLst>
          </p:cNvPr>
          <p:cNvSpPr txBox="1"/>
          <p:nvPr/>
        </p:nvSpPr>
        <p:spPr>
          <a:xfrm>
            <a:off x="412344" y="2171345"/>
            <a:ext cx="5773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Considere a string a seguir: 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1400" b="1" i="0" dirty="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 ninho de mafagafos, cinco mafagafinhos há! </a:t>
            </a: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pt-BR" sz="1400" b="1" i="0" dirty="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Quem os desmafagafizá-los, um bom desmafagafizador será.</a:t>
            </a:r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Que fatia corresponde a “</a:t>
            </a:r>
            <a:r>
              <a:rPr lang="pt-BR" sz="1400" b="1" i="0" dirty="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cinco mafagafinhos há! </a:t>
            </a:r>
            <a:r>
              <a:rPr lang="pt-BR" sz="1400" i="0" dirty="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pt-BR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CDCB21B-98E8-4B38-8588-5560022D9F6D}"/>
              </a:ext>
            </a:extLst>
          </p:cNvPr>
          <p:cNvSpPr txBox="1"/>
          <p:nvPr/>
        </p:nvSpPr>
        <p:spPr>
          <a:xfrm>
            <a:off x="412344" y="3368442"/>
            <a:ext cx="577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Peça ao usuário para escrever uma frase qualquer, após isso, 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transforme-a em toda MAIÚSCULA e sem espaços.</a:t>
            </a:r>
          </a:p>
        </p:txBody>
      </p:sp>
    </p:spTree>
    <p:extLst>
      <p:ext uri="{BB962C8B-B14F-4D97-AF65-F5344CB8AC3E}">
        <p14:creationId xmlns:p14="http://schemas.microsoft.com/office/powerpoint/2010/main" val="79054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43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ENCERRAMENTO DO TÓPICO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7C91BD7A-9C04-4445-9B00-1F9B76D24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F8BB7D5C-AD6E-4C00-8DFD-F05B35565653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18 – Logo do Python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186E807-9858-434D-8BFF-18012A982644}"/>
              </a:ext>
            </a:extLst>
          </p:cNvPr>
          <p:cNvSpPr txBox="1"/>
          <p:nvPr/>
        </p:nvSpPr>
        <p:spPr>
          <a:xfrm>
            <a:off x="452684" y="1748117"/>
            <a:ext cx="57733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chegou ao fim do terceiro tópico do curso =D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Relembrando, neste tópico foram visto: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Concatenação de Strings;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Manipulação de Strings 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Fatiamento de Strings.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A2C0FFA-FFF2-44CD-8989-06D2E1D6FA9E}"/>
              </a:ext>
            </a:extLst>
          </p:cNvPr>
          <p:cNvSpPr txBox="1"/>
          <p:nvPr/>
        </p:nvSpPr>
        <p:spPr>
          <a:xfrm>
            <a:off x="412344" y="3691255"/>
            <a:ext cx="601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próximo tópico iremos trabalhar sobre o termo NÚMEROS E OPERADORES LÓGICOS, aguardo vocês na próxima aula, até mais =D.</a:t>
            </a:r>
          </a:p>
        </p:txBody>
      </p:sp>
      <p:sp>
        <p:nvSpPr>
          <p:cNvPr id="23" name="Retângulo 22">
            <a:hlinkClick r:id="rId3" action="ppaction://hlinksldjump"/>
            <a:extLst>
              <a:ext uri="{FF2B5EF4-FFF2-40B4-BE49-F238E27FC236}">
                <a16:creationId xmlns:a16="http://schemas.microsoft.com/office/drawing/2014/main" id="{598CDDF3-C794-45A6-B691-F3483F79FE15}"/>
              </a:ext>
            </a:extLst>
          </p:cNvPr>
          <p:cNvSpPr/>
          <p:nvPr/>
        </p:nvSpPr>
        <p:spPr>
          <a:xfrm>
            <a:off x="9342783" y="5724939"/>
            <a:ext cx="2637182" cy="5412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03864"/>
                </a:solidFill>
                <a:latin typeface="Arial Black" panose="020B0A04020102020204" pitchFamily="34" charset="0"/>
              </a:rPr>
              <a:t>PRÓXIMO TÓPICO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ADE0B1F-5259-403A-AFE1-075ECC44578C}"/>
              </a:ext>
            </a:extLst>
          </p:cNvPr>
          <p:cNvSpPr txBox="1"/>
          <p:nvPr/>
        </p:nvSpPr>
        <p:spPr>
          <a:xfrm>
            <a:off x="412344" y="64949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STRINGS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F2A982-D1EF-4545-9F66-DB2948907B5D}"/>
              </a:ext>
            </a:extLst>
          </p:cNvPr>
          <p:cNvSpPr/>
          <p:nvPr/>
        </p:nvSpPr>
        <p:spPr>
          <a:xfrm>
            <a:off x="452684" y="5698798"/>
            <a:ext cx="2637182" cy="5648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03864"/>
                </a:solidFill>
                <a:latin typeface="Arial Black" panose="020B0A04020102020204" pitchFamily="34" charset="0"/>
              </a:rPr>
              <a:t>RESOLUÇÃO DOS EXERCÍCIOS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6014DFA-A9F5-4468-9F45-0FE46B68D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84" y="789013"/>
            <a:ext cx="11229290" cy="472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6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NÚMEROS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NÚMEROS E OPERADORES NÚMERICOS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45FA2A5-2A92-45CE-B02E-AF56D0407E3F}"/>
              </a:ext>
            </a:extLst>
          </p:cNvPr>
          <p:cNvSpPr txBox="1"/>
          <p:nvPr/>
        </p:nvSpPr>
        <p:spPr>
          <a:xfrm>
            <a:off x="412344" y="1250690"/>
            <a:ext cx="5773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quatro tipos numéricos simples, utilizados em Python, são números inteiros (int), números longos (long), números decimais (float) e números complexos (complex). A linguagem Python também possui operadores aritméticos, lógicos, de comparação e de bit.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9DF7A74-7E5C-4286-8160-1B5844EA4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882C5BF-3E31-481C-8CA9-48CF05DD248B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19 – Logo do Python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D9CB315-2F8F-4E4A-B950-C7429DFB4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44" y="3566145"/>
            <a:ext cx="4312524" cy="2407334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B625F605-D5C3-4D8B-8992-08EFC665F314}"/>
              </a:ext>
            </a:extLst>
          </p:cNvPr>
          <p:cNvSpPr txBox="1"/>
          <p:nvPr/>
        </p:nvSpPr>
        <p:spPr>
          <a:xfrm>
            <a:off x="416225" y="2408472"/>
            <a:ext cx="5773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EXEMPLOS: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somar = 30 + 50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subtrair = 20 – 13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F0D380C-3282-4325-9F7E-BCB9B3315D22}"/>
              </a:ext>
            </a:extLst>
          </p:cNvPr>
          <p:cNvSpPr txBox="1"/>
          <p:nvPr/>
        </p:nvSpPr>
        <p:spPr>
          <a:xfrm>
            <a:off x="412344" y="3153883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OPERADORES ARITMÉTICOS</a:t>
            </a:r>
          </a:p>
        </p:txBody>
      </p:sp>
    </p:spTree>
    <p:extLst>
      <p:ext uri="{BB962C8B-B14F-4D97-AF65-F5344CB8AC3E}">
        <p14:creationId xmlns:p14="http://schemas.microsoft.com/office/powerpoint/2010/main" val="169616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52686" y="79448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INÍCIO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79448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88423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67043" y="688423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1822" y="593037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2587811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19468C-75BC-4D41-BBCC-45EB426362C7}"/>
              </a:ext>
            </a:extLst>
          </p:cNvPr>
          <p:cNvSpPr txBox="1"/>
          <p:nvPr/>
        </p:nvSpPr>
        <p:spPr>
          <a:xfrm>
            <a:off x="401590" y="893033"/>
            <a:ext cx="462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CARACTERÍSTICAS DO PYTHON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CD48FF-8985-4534-AC73-54357E5CBC0A}"/>
              </a:ext>
            </a:extLst>
          </p:cNvPr>
          <p:cNvSpPr txBox="1"/>
          <p:nvPr/>
        </p:nvSpPr>
        <p:spPr>
          <a:xfrm>
            <a:off x="452686" y="1488668"/>
            <a:ext cx="6577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linguagem de programação Python foi criada em 1991 por Guido Van Rossum, com a finalidade de ser uma linguagem simples e de fácil compreensão. Apesar de simples, Python é uma linguagem muito poderosa, que pode ser usada para desenvolver e administrar grandes sistemas.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48ED81E0-A2BE-4502-9B14-26FDFD025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69" y="1318276"/>
            <a:ext cx="3925554" cy="3939524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602501-CD52-4519-B4E7-565382224E12}"/>
              </a:ext>
            </a:extLst>
          </p:cNvPr>
          <p:cNvSpPr txBox="1"/>
          <p:nvPr/>
        </p:nvSpPr>
        <p:spPr>
          <a:xfrm>
            <a:off x="8221305" y="5272288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1 – Guido Van Rossum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A965EAB-EB8F-4199-ABF7-B16F6F398695}"/>
              </a:ext>
            </a:extLst>
          </p:cNvPr>
          <p:cNvSpPr txBox="1"/>
          <p:nvPr/>
        </p:nvSpPr>
        <p:spPr>
          <a:xfrm>
            <a:off x="452686" y="2998440"/>
            <a:ext cx="6577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característica muito importante é a legibilidade dos códigos em Python, pois em comparação com outras linguagens, não tem marcação excessiva de marcações como (ponto e vírgula, ou apenas a vírgula), de marcadores (colchetes, chaves e parênteses).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EA47F2A-F611-4748-9CD4-2CD7911D0C61}"/>
              </a:ext>
            </a:extLst>
          </p:cNvPr>
          <p:cNvSpPr txBox="1"/>
          <p:nvPr/>
        </p:nvSpPr>
        <p:spPr>
          <a:xfrm>
            <a:off x="401590" y="4415225"/>
            <a:ext cx="6577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é um software livre, ou seja, permite que usuários e colaboradores possam modificar seu código fonte e compartilhar essas novas atualizações, contribuindo para o constante aperfeiçoamento da linguagem. A especificação da linguagem é mantida pela empresa Python Software Foundation (PSF).</a:t>
            </a:r>
          </a:p>
        </p:txBody>
      </p:sp>
    </p:spTree>
    <p:extLst>
      <p:ext uri="{BB962C8B-B14F-4D97-AF65-F5344CB8AC3E}">
        <p14:creationId xmlns:p14="http://schemas.microsoft.com/office/powerpoint/2010/main" val="1334251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NÚMEROS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9DF7A74-7E5C-4286-8160-1B5844EA4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882C5BF-3E31-481C-8CA9-48CF05DD248B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20 – Logo do Python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DF302CC-F704-448C-8394-9A093C12AC65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OPERADORES DE COMPARAÇÃO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6A3E797-9FD0-4DD3-B3DB-56E2F430C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69" y="1433513"/>
            <a:ext cx="42862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71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NÚMEROS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0B46E61-3D17-400E-BB12-9FD83E2A65CC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OPERADORES LÓGICOS NOT, AND E OR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F31EE57-1229-4014-95A0-B4CC08C54E10}"/>
              </a:ext>
            </a:extLst>
          </p:cNvPr>
          <p:cNvSpPr txBox="1"/>
          <p:nvPr/>
        </p:nvSpPr>
        <p:spPr>
          <a:xfrm>
            <a:off x="412344" y="1250690"/>
            <a:ext cx="5773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operadores lógicos </a:t>
            </a:r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NOT, AND E OR</a:t>
            </a: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são os mais básicos e utilizados dentro do Python, a tabela ao lado </a:t>
            </a:r>
            <a:r>
              <a:rPr lang="pt-BR" sz="1400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resume o funcionamento dos operadores lógicos em Python:</a:t>
            </a:r>
            <a:endParaRPr lang="pt-BR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F68AD3B-1362-4E3F-840E-3B167468C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796" y="693145"/>
            <a:ext cx="5015229" cy="574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00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NÚMEROS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OPERADORES LÓGICOS NOT, AND E OR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C524BFC-2E51-4175-B197-2C3569DD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7" y="1348713"/>
            <a:ext cx="8614983" cy="4943728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91EA465B-A88C-43E2-90A1-F32C9FB251F9}"/>
              </a:ext>
            </a:extLst>
          </p:cNvPr>
          <p:cNvSpPr txBox="1"/>
          <p:nvPr/>
        </p:nvSpPr>
        <p:spPr>
          <a:xfrm>
            <a:off x="9210152" y="5116926"/>
            <a:ext cx="29425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se preocupem com termos não vistos ainda como por exemplo: “</a:t>
            </a:r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e “</a:t>
            </a:r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veremos sobre eles nas próximas aulas e tudo ficará mais claro =D</a:t>
            </a:r>
          </a:p>
        </p:txBody>
      </p:sp>
    </p:spTree>
    <p:extLst>
      <p:ext uri="{BB962C8B-B14F-4D97-AF65-F5344CB8AC3E}">
        <p14:creationId xmlns:p14="http://schemas.microsoft.com/office/powerpoint/2010/main" val="2517079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43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ENCERRAMENTO DO TÓPICO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7C91BD7A-9C04-4445-9B00-1F9B76D24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F8BB7D5C-AD6E-4C00-8DFD-F05B35565653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21 – Logo do Python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186E807-9858-434D-8BFF-18012A982644}"/>
              </a:ext>
            </a:extLst>
          </p:cNvPr>
          <p:cNvSpPr txBox="1"/>
          <p:nvPr/>
        </p:nvSpPr>
        <p:spPr>
          <a:xfrm>
            <a:off x="452684" y="1748117"/>
            <a:ext cx="57733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chegou ao fim do quarto tópico do curso =D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Relembrando, neste tópico foram visto: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 e operadores numéricos;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Operadores aritméticos;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Operadores de comparação 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Operadores lógicos not, and e or.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A2C0FFA-FFF2-44CD-8989-06D2E1D6FA9E}"/>
              </a:ext>
            </a:extLst>
          </p:cNvPr>
          <p:cNvSpPr txBox="1"/>
          <p:nvPr/>
        </p:nvSpPr>
        <p:spPr>
          <a:xfrm>
            <a:off x="412344" y="3691255"/>
            <a:ext cx="601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próximo tópico iremos trabalhar sobre o termo LISTAS, aguardo vocês na próxima aula, até mais =D.</a:t>
            </a:r>
          </a:p>
        </p:txBody>
      </p:sp>
      <p:sp>
        <p:nvSpPr>
          <p:cNvPr id="23" name="Retângulo 22">
            <a:hlinkClick r:id="rId3" action="ppaction://hlinksldjump"/>
            <a:extLst>
              <a:ext uri="{FF2B5EF4-FFF2-40B4-BE49-F238E27FC236}">
                <a16:creationId xmlns:a16="http://schemas.microsoft.com/office/drawing/2014/main" id="{598CDDF3-C794-45A6-B691-F3483F79FE15}"/>
              </a:ext>
            </a:extLst>
          </p:cNvPr>
          <p:cNvSpPr/>
          <p:nvPr/>
        </p:nvSpPr>
        <p:spPr>
          <a:xfrm>
            <a:off x="9342783" y="5724939"/>
            <a:ext cx="2637182" cy="5412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03864"/>
                </a:solidFill>
                <a:latin typeface="Arial Black" panose="020B0A04020102020204" pitchFamily="34" charset="0"/>
              </a:rPr>
              <a:t>PRÓXIMO TÓPICO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ADE0B1F-5259-403A-AFE1-075ECC44578C}"/>
              </a:ext>
            </a:extLst>
          </p:cNvPr>
          <p:cNvSpPr txBox="1"/>
          <p:nvPr/>
        </p:nvSpPr>
        <p:spPr>
          <a:xfrm>
            <a:off x="412344" y="64949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NÚMEROS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00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-1822" y="-200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LISTAS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LISTA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1581D6B-ED98-405D-B807-63E6BF07CE88}"/>
              </a:ext>
            </a:extLst>
          </p:cNvPr>
          <p:cNvSpPr txBox="1"/>
          <p:nvPr/>
        </p:nvSpPr>
        <p:spPr>
          <a:xfrm>
            <a:off x="412344" y="1250690"/>
            <a:ext cx="57733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é um conjunto sequencial de valores, onde cada valor é identificado através de um índice. O primeiro valor tem índice 0 e tentativa de acesso a um índice inexistente resultará em erro. Uma lista em Python é declarada da seguinte forma: </a:t>
            </a:r>
          </a:p>
          <a:p>
            <a:endParaRPr lang="pt-BR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Nome_Lista = [ valor1, valor2, ..., valorN] </a:t>
            </a:r>
          </a:p>
          <a:p>
            <a:endParaRPr lang="pt-BR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lista pode ter valores de qualquer tipo, incluindo outras listas.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10F6AFA-5744-449D-A473-CDAC0FA6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9" y="3058497"/>
            <a:ext cx="5048250" cy="98107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49B767C-40BC-4B36-BA38-920D1DA08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49" y="4569181"/>
            <a:ext cx="3400425" cy="76200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FF4E4496-2346-4795-ABE5-5740775D545C}"/>
              </a:ext>
            </a:extLst>
          </p:cNvPr>
          <p:cNvSpPr txBox="1"/>
          <p:nvPr/>
        </p:nvSpPr>
        <p:spPr>
          <a:xfrm>
            <a:off x="6095089" y="1250690"/>
            <a:ext cx="577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alterar um elemento da lista, basta fazer uma atribuição de valor através do índice. O valor existente será substituído pelo novo valor. 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4B6BBA9-1E9B-4E99-94B1-D552CC9E5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647" y="2048892"/>
            <a:ext cx="4848225" cy="6858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4D2D3B6E-E250-4D2F-BECC-077636A3A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647" y="3156503"/>
            <a:ext cx="46863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2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LISTAS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FUNÇÕES PARA MANIPULAÇÃO DE LISTAS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2CD51B-8EF5-4F7D-BAF1-DC1ACA7CADC3}"/>
              </a:ext>
            </a:extLst>
          </p:cNvPr>
          <p:cNvSpPr txBox="1"/>
          <p:nvPr/>
        </p:nvSpPr>
        <p:spPr>
          <a:xfrm>
            <a:off x="412344" y="1254571"/>
            <a:ext cx="577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lista é uma estrutura mutável, ou seja, ela pode ser modificada. Na tabela a seguir estão algumas funções utilizadas para manipular listas.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AF581AB-9CB3-439C-A17A-F38F814D0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9" y="1816310"/>
            <a:ext cx="4876800" cy="439102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0DB377F-7041-4CA0-A3A2-A526D2D9D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1111A832-505D-4F0A-AACB-A4FEC416FAB9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22 – Logo do Python</a:t>
            </a:r>
          </a:p>
        </p:txBody>
      </p:sp>
    </p:spTree>
    <p:extLst>
      <p:ext uri="{BB962C8B-B14F-4D97-AF65-F5344CB8AC3E}">
        <p14:creationId xmlns:p14="http://schemas.microsoft.com/office/powerpoint/2010/main" val="348100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LISTAS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OPERÃÇÕES COM LISTAS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44E2A7-9553-4B0F-8BB7-BA0AC618FB3F}"/>
              </a:ext>
            </a:extLst>
          </p:cNvPr>
          <p:cNvSpPr txBox="1"/>
          <p:nvPr/>
        </p:nvSpPr>
        <p:spPr>
          <a:xfrm>
            <a:off x="412344" y="1302178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CONCATENAÇÃO (+)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E180D57-1C8A-4637-A14F-B122B7A5F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17" y="2191439"/>
            <a:ext cx="3429000" cy="93345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862F190-0102-4D1C-A46F-D5117986B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17" y="3969312"/>
            <a:ext cx="3543300" cy="6858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B59F36CC-E644-46B1-9766-FBA3AEC42536}"/>
              </a:ext>
            </a:extLst>
          </p:cNvPr>
          <p:cNvSpPr txBox="1"/>
          <p:nvPr/>
        </p:nvSpPr>
        <p:spPr>
          <a:xfrm>
            <a:off x="6202728" y="1289776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REPETIÇÃO (*)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21A71ED5-495A-407D-B7F6-B983CE3DD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744" y="1997012"/>
            <a:ext cx="3381375" cy="6858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6870CE4-4CCA-4B18-B2E2-B232609E4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744" y="3965024"/>
            <a:ext cx="36290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86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LISTAS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FATIAMENTO DE LISTAS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A3C3418-2906-44D1-8A6B-57A09AB7C937}"/>
              </a:ext>
            </a:extLst>
          </p:cNvPr>
          <p:cNvSpPr txBox="1"/>
          <p:nvPr/>
        </p:nvSpPr>
        <p:spPr>
          <a:xfrm>
            <a:off x="412344" y="1250690"/>
            <a:ext cx="57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fatiamento de listas é semelhante ao fatiamento de strings.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F3FFB96-5CBD-4826-9050-9AC2F4B3E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60" y="1868234"/>
            <a:ext cx="5534025" cy="16002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CBAD70A-D97F-41B2-9E17-28A009F3D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44" y="4011823"/>
            <a:ext cx="6572250" cy="77152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DAB5BF7-D40C-4C81-A96C-D653A17FF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3DC92B87-191E-47CA-B3D3-D326E93EB150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23 – Logo do Python</a:t>
            </a:r>
          </a:p>
        </p:txBody>
      </p:sp>
    </p:spTree>
    <p:extLst>
      <p:ext uri="{BB962C8B-B14F-4D97-AF65-F5344CB8AC3E}">
        <p14:creationId xmlns:p14="http://schemas.microsoft.com/office/powerpoint/2010/main" val="3380988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LISTAS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CRIAÇÃO DE LISTA COM RANGE()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29A8F7-65C1-4CAF-AFCE-611920DE47B5}"/>
              </a:ext>
            </a:extLst>
          </p:cNvPr>
          <p:cNvSpPr txBox="1"/>
          <p:nvPr/>
        </p:nvSpPr>
        <p:spPr>
          <a:xfrm>
            <a:off x="412344" y="1254571"/>
            <a:ext cx="57733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função range() define um intervalo de valores inteiros. Associada a list(), cria uma lista com os valores do intervalo. </a:t>
            </a:r>
          </a:p>
          <a:p>
            <a:endParaRPr lang="pt-BR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função range() pode ter de 1 a 3 parâmetros: </a:t>
            </a:r>
          </a:p>
          <a:p>
            <a:endParaRPr lang="pt-BR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range(n) - gera um intervalo de </a:t>
            </a:r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range(i , n) - gera um intervalo de </a:t>
            </a:r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range(i , n, p) - gera um intervalo de </a:t>
            </a:r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intervalo </a:t>
            </a:r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os números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2785EC3-0A6A-4A02-957E-69F1E1025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8" y="3418104"/>
            <a:ext cx="3009900" cy="18478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EA9AD4E-976B-46D0-AD70-C9C637D45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30" y="5556029"/>
            <a:ext cx="2495550" cy="66675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49FE680-1B91-4134-96C8-5A74D1B18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2CADB9D-A6E8-487A-A96A-0A5EAC9AAC5B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24 – Logo do Python</a:t>
            </a:r>
          </a:p>
        </p:txBody>
      </p:sp>
    </p:spTree>
    <p:extLst>
      <p:ext uri="{BB962C8B-B14F-4D97-AF65-F5344CB8AC3E}">
        <p14:creationId xmlns:p14="http://schemas.microsoft.com/office/powerpoint/2010/main" val="1454313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LISTAS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EXERCÍCIOS SOBRE LISTAS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45FA2A5-2A92-45CE-B02E-AF56D0407E3F}"/>
              </a:ext>
            </a:extLst>
          </p:cNvPr>
          <p:cNvSpPr txBox="1"/>
          <p:nvPr/>
        </p:nvSpPr>
        <p:spPr>
          <a:xfrm>
            <a:off x="412344" y="1250690"/>
            <a:ext cx="577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Chegou a hora de por a mão na massa e fazer você mesmo suas linhas de código =D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9DF7A74-7E5C-4286-8160-1B5844EA4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882C5BF-3E31-481C-8CA9-48CF05DD248B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25 – Logo do Python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AC49B95-5FF3-4D98-BE57-CADEB94EC139}"/>
              </a:ext>
            </a:extLst>
          </p:cNvPr>
          <p:cNvSpPr txBox="1"/>
          <p:nvPr/>
        </p:nvSpPr>
        <p:spPr>
          <a:xfrm>
            <a:off x="412343" y="1967049"/>
            <a:ext cx="57733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Dada a lista L = [7, 5, 2, 4, 14, 0, 3], escreva um programa que imprima as seguintes informações: 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a) tamanho da lista.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b) maior valor da lista. 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c) menor valor da lista. 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d) soma de todos os elementos da lista. 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e) lista em ordem crescente. 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f) lista em ordem decrescente.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CDCB21B-98E8-4B38-8588-5560022D9F6D}"/>
              </a:ext>
            </a:extLst>
          </p:cNvPr>
          <p:cNvSpPr txBox="1"/>
          <p:nvPr/>
        </p:nvSpPr>
        <p:spPr>
          <a:xfrm>
            <a:off x="412342" y="4167416"/>
            <a:ext cx="57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 uma lista de contendo os múltiplos de 4 entre 1 e 60. </a:t>
            </a:r>
          </a:p>
        </p:txBody>
      </p:sp>
    </p:spTree>
    <p:extLst>
      <p:ext uri="{BB962C8B-B14F-4D97-AF65-F5344CB8AC3E}">
        <p14:creationId xmlns:p14="http://schemas.microsoft.com/office/powerpoint/2010/main" val="1286329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52686" y="79448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INÍCIO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79448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88423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67043" y="688423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1822" y="593037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2587811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19468C-75BC-4D41-BBCC-45EB426362C7}"/>
              </a:ext>
            </a:extLst>
          </p:cNvPr>
          <p:cNvSpPr txBox="1"/>
          <p:nvPr/>
        </p:nvSpPr>
        <p:spPr>
          <a:xfrm>
            <a:off x="401590" y="893033"/>
            <a:ext cx="569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SITES E APP FAMOSOS FEITOS EM PYTHON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3FAD1FE-10CE-4FBA-B716-CB2A92B52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86" y="177287"/>
            <a:ext cx="3731452" cy="3731452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33303EF-3BCA-4B23-83E9-8622034B478F}"/>
              </a:ext>
            </a:extLst>
          </p:cNvPr>
          <p:cNvSpPr txBox="1"/>
          <p:nvPr/>
        </p:nvSpPr>
        <p:spPr>
          <a:xfrm>
            <a:off x="1177400" y="2599933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2 – Logo Instagram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4B3A8E8-02BF-4187-8359-59BB1F05C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89" y="1733339"/>
            <a:ext cx="5196858" cy="1695661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67FED933-4BD0-4950-AABD-377FAB88F959}"/>
              </a:ext>
            </a:extLst>
          </p:cNvPr>
          <p:cNvSpPr txBox="1"/>
          <p:nvPr/>
        </p:nvSpPr>
        <p:spPr>
          <a:xfrm>
            <a:off x="6822810" y="3509963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3 – Logo da Google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43240A2D-53DC-4F44-9907-1485A17E0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9" y="3847192"/>
            <a:ext cx="4402016" cy="1188545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2AA7645D-9961-4DD1-829B-07393C67561B}"/>
              </a:ext>
            </a:extLst>
          </p:cNvPr>
          <p:cNvSpPr txBox="1"/>
          <p:nvPr/>
        </p:nvSpPr>
        <p:spPr>
          <a:xfrm>
            <a:off x="1382530" y="5099361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4 – Logo da Netflix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84DD045C-DD57-4285-8535-A81DBE574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016" y="4428905"/>
            <a:ext cx="4985094" cy="1523223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B76686A4-5665-44D8-8C19-30ACC1E372A7}"/>
              </a:ext>
            </a:extLst>
          </p:cNvPr>
          <p:cNvSpPr txBox="1"/>
          <p:nvPr/>
        </p:nvSpPr>
        <p:spPr>
          <a:xfrm>
            <a:off x="7640633" y="5776890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5 – Logo do Spotify</a:t>
            </a:r>
          </a:p>
        </p:txBody>
      </p:sp>
    </p:spTree>
    <p:extLst>
      <p:ext uri="{BB962C8B-B14F-4D97-AF65-F5344CB8AC3E}">
        <p14:creationId xmlns:p14="http://schemas.microsoft.com/office/powerpoint/2010/main" val="1503007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43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ENCERRAMENTO DO TÓPICO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7C91BD7A-9C04-4445-9B00-1F9B76D24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F8BB7D5C-AD6E-4C00-8DFD-F05B35565653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26 – Logo do Python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186E807-9858-434D-8BFF-18012A982644}"/>
              </a:ext>
            </a:extLst>
          </p:cNvPr>
          <p:cNvSpPr txBox="1"/>
          <p:nvPr/>
        </p:nvSpPr>
        <p:spPr>
          <a:xfrm>
            <a:off x="452684" y="1748117"/>
            <a:ext cx="57733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chegou ao fim do quinto tópico do curso =D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Relembrando, neste tópico foram visto: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Operações com listas;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Fatiamento de listas 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de listas com range().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A2C0FFA-FFF2-44CD-8989-06D2E1D6FA9E}"/>
              </a:ext>
            </a:extLst>
          </p:cNvPr>
          <p:cNvSpPr txBox="1"/>
          <p:nvPr/>
        </p:nvSpPr>
        <p:spPr>
          <a:xfrm>
            <a:off x="412344" y="3691255"/>
            <a:ext cx="601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próximo tópico iremos trabalhar sobre o termo TUPLAS, aguardo vocês na próxima aula, até mais =D.</a:t>
            </a:r>
          </a:p>
        </p:txBody>
      </p:sp>
      <p:sp>
        <p:nvSpPr>
          <p:cNvPr id="23" name="Retângulo 22">
            <a:hlinkClick r:id="rId3" action="ppaction://hlinksldjump"/>
            <a:extLst>
              <a:ext uri="{FF2B5EF4-FFF2-40B4-BE49-F238E27FC236}">
                <a16:creationId xmlns:a16="http://schemas.microsoft.com/office/drawing/2014/main" id="{598CDDF3-C794-45A6-B691-F3483F79FE15}"/>
              </a:ext>
            </a:extLst>
          </p:cNvPr>
          <p:cNvSpPr/>
          <p:nvPr/>
        </p:nvSpPr>
        <p:spPr>
          <a:xfrm>
            <a:off x="9342783" y="5724939"/>
            <a:ext cx="2637182" cy="5412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03864"/>
                </a:solidFill>
                <a:latin typeface="Arial Black" panose="020B0A04020102020204" pitchFamily="34" charset="0"/>
              </a:rPr>
              <a:t>PRÓXIMO TÓPICO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ADE0B1F-5259-403A-AFE1-075ECC44578C}"/>
              </a:ext>
            </a:extLst>
          </p:cNvPr>
          <p:cNvSpPr txBox="1"/>
          <p:nvPr/>
        </p:nvSpPr>
        <p:spPr>
          <a:xfrm>
            <a:off x="412344" y="64949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LISTAS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8E1CF48-823A-427C-AECE-1B660FAFD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84" y="831607"/>
            <a:ext cx="11235511" cy="3833157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FD1921E2-002E-4ECC-BC38-E03EC67C2453}"/>
              </a:ext>
            </a:extLst>
          </p:cNvPr>
          <p:cNvSpPr/>
          <p:nvPr/>
        </p:nvSpPr>
        <p:spPr>
          <a:xfrm>
            <a:off x="452684" y="5698798"/>
            <a:ext cx="2637182" cy="5648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03864"/>
                </a:solidFill>
                <a:latin typeface="Arial Black" panose="020B0A04020102020204" pitchFamily="34" charset="0"/>
              </a:rPr>
              <a:t>RESOLUÇÃO DOS EXERCÍCIOS</a:t>
            </a:r>
          </a:p>
        </p:txBody>
      </p:sp>
    </p:spTree>
    <p:extLst>
      <p:ext uri="{BB962C8B-B14F-4D97-AF65-F5344CB8AC3E}">
        <p14:creationId xmlns:p14="http://schemas.microsoft.com/office/powerpoint/2010/main" val="242901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TUPLAS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TUPLAS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E088A62-F2A7-486C-9542-3303BEEE639E}"/>
              </a:ext>
            </a:extLst>
          </p:cNvPr>
          <p:cNvSpPr txBox="1"/>
          <p:nvPr/>
        </p:nvSpPr>
        <p:spPr>
          <a:xfrm>
            <a:off x="412344" y="1250690"/>
            <a:ext cx="577330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Tupla, assim como a Lista, é um conjunto sequencial de valores, onde cada valor é identificado através de um índice. A principal diferença entre elas é que as tuplas são imutáveis, ou seja, seus elementos não podem ser alterados. 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Dentre as utilidades das tuplas, destacam-se as operações de empacotamento e desempacotamento de valores. 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diferença na sintaxe das </a:t>
            </a:r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Listas</a:t>
            </a: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as </a:t>
            </a:r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Tuplas</a:t>
            </a: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a troca dos </a:t>
            </a:r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</a:t>
            </a: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listas por </a:t>
            </a:r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tuplas.</a:t>
            </a:r>
          </a:p>
          <a:p>
            <a:endParaRPr lang="pt-BR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tupla em Python é declarada da seguinte forma: 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Nome_tupla = (valor1, valor2, ..., valorN)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559F8F8-3879-460D-A432-E9203C89F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78" y="3811891"/>
            <a:ext cx="3705225" cy="66675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531282E-1873-49FC-99B0-D855A70DB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78" y="4987174"/>
            <a:ext cx="2447925" cy="4667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F2D3F68-73DB-4A46-B05D-FC5981322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607" y="1818957"/>
            <a:ext cx="5143500" cy="27622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345D243-886A-42F2-AA56-E72BA8BD0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607" y="2861048"/>
            <a:ext cx="5581075" cy="74099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D324B29-F5E5-44CD-9BF7-F2AE9334CD3A}"/>
              </a:ext>
            </a:extLst>
          </p:cNvPr>
          <p:cNvSpPr txBox="1"/>
          <p:nvPr/>
        </p:nvSpPr>
        <p:spPr>
          <a:xfrm>
            <a:off x="6346491" y="1252763"/>
            <a:ext cx="57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Tentando mudar o valor da posição 3: 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2EAAFEB-6710-413B-8D9B-011425EC512F}"/>
              </a:ext>
            </a:extLst>
          </p:cNvPr>
          <p:cNvSpPr txBox="1"/>
          <p:nvPr/>
        </p:nvSpPr>
        <p:spPr>
          <a:xfrm>
            <a:off x="6346491" y="2226835"/>
            <a:ext cx="57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Erro: </a:t>
            </a:r>
          </a:p>
        </p:txBody>
      </p:sp>
    </p:spTree>
    <p:extLst>
      <p:ext uri="{BB962C8B-B14F-4D97-AF65-F5344CB8AC3E}">
        <p14:creationId xmlns:p14="http://schemas.microsoft.com/office/powerpoint/2010/main" val="4270401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TUPLAS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DESEMPACOTAMENTO DE TUPLAS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E393D51-FE1F-41EE-9FE3-80297B6672D9}"/>
              </a:ext>
            </a:extLst>
          </p:cNvPr>
          <p:cNvSpPr txBox="1"/>
          <p:nvPr/>
        </p:nvSpPr>
        <p:spPr>
          <a:xfrm>
            <a:off x="412344" y="1250690"/>
            <a:ext cx="5773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ferramenta muito utilizada em tuplas é o desempacotamento, que permite atribuir os elementos armazenados em uma tupla a diversas variáveis.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7DF255E-FFE5-4546-8D62-8DFEAC88E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07" y="2356401"/>
            <a:ext cx="3514725" cy="9239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D4B8107-DE02-4DF4-895B-22200F16B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07" y="4020394"/>
            <a:ext cx="4067175" cy="90487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0EC7B61-977E-410A-8899-7D4675F3D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7B10A4F-0E92-414D-8D13-F8AC8077A781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27 – Logo do Python</a:t>
            </a:r>
          </a:p>
        </p:txBody>
      </p:sp>
    </p:spTree>
    <p:extLst>
      <p:ext uri="{BB962C8B-B14F-4D97-AF65-F5344CB8AC3E}">
        <p14:creationId xmlns:p14="http://schemas.microsoft.com/office/powerpoint/2010/main" val="2607121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43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ENCERRAMENTO DO TÓPICO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7C91BD7A-9C04-4445-9B00-1F9B76D24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F8BB7D5C-AD6E-4C00-8DFD-F05B35565653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28 – Logo do Python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186E807-9858-434D-8BFF-18012A982644}"/>
              </a:ext>
            </a:extLst>
          </p:cNvPr>
          <p:cNvSpPr txBox="1"/>
          <p:nvPr/>
        </p:nvSpPr>
        <p:spPr>
          <a:xfrm>
            <a:off x="452684" y="1748117"/>
            <a:ext cx="5773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chegou ao fim do sexto tópico do curso =D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Relembrando, neste tópico foram visto: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Tuplas 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Desempacotamento de tuplas;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A2C0FFA-FFF2-44CD-8989-06D2E1D6FA9E}"/>
              </a:ext>
            </a:extLst>
          </p:cNvPr>
          <p:cNvSpPr txBox="1"/>
          <p:nvPr/>
        </p:nvSpPr>
        <p:spPr>
          <a:xfrm>
            <a:off x="412344" y="3691255"/>
            <a:ext cx="601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próximo tópico iremos trabalhar sobre o termo ESTRUTURAS DE DECIÇÃO, aguardo vocês na próxima aula, até mais =D.</a:t>
            </a:r>
          </a:p>
        </p:txBody>
      </p:sp>
      <p:sp>
        <p:nvSpPr>
          <p:cNvPr id="23" name="Retângulo 22">
            <a:hlinkClick r:id="rId3" action="ppaction://hlinksldjump"/>
            <a:extLst>
              <a:ext uri="{FF2B5EF4-FFF2-40B4-BE49-F238E27FC236}">
                <a16:creationId xmlns:a16="http://schemas.microsoft.com/office/drawing/2014/main" id="{598CDDF3-C794-45A6-B691-F3483F79FE15}"/>
              </a:ext>
            </a:extLst>
          </p:cNvPr>
          <p:cNvSpPr/>
          <p:nvPr/>
        </p:nvSpPr>
        <p:spPr>
          <a:xfrm>
            <a:off x="9342783" y="5724939"/>
            <a:ext cx="2637182" cy="5412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03864"/>
                </a:solidFill>
                <a:latin typeface="Arial Black" panose="020B0A04020102020204" pitchFamily="34" charset="0"/>
              </a:rPr>
              <a:t>PRÓXIMO TÓPICO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ADE0B1F-5259-403A-AFE1-075ECC44578C}"/>
              </a:ext>
            </a:extLst>
          </p:cNvPr>
          <p:cNvSpPr txBox="1"/>
          <p:nvPr/>
        </p:nvSpPr>
        <p:spPr>
          <a:xfrm>
            <a:off x="412344" y="64949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TUPLAS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3258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ESTRUTURAS DE DECIÇÃO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3891384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ESTRUTURAS DE DECISÃO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8FB979B-B280-4242-A469-B923E0D0BBE3}"/>
              </a:ext>
            </a:extLst>
          </p:cNvPr>
          <p:cNvSpPr txBox="1"/>
          <p:nvPr/>
        </p:nvSpPr>
        <p:spPr>
          <a:xfrm>
            <a:off x="412344" y="1250690"/>
            <a:ext cx="57733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estruturas de decisão permitem alterar o curso do fluxo de execução de um programa, de acordo com o valor (Verdadeiro/Falso) de um teste lógico. 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Python temos as seguintes estruturas de decisão: 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(se) 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if..else (se..senão) 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if..elif..else (se..senão..senão se)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9E69CFE-E324-4D11-9560-E1916543EEB5}"/>
              </a:ext>
            </a:extLst>
          </p:cNvPr>
          <p:cNvSpPr txBox="1"/>
          <p:nvPr/>
        </p:nvSpPr>
        <p:spPr>
          <a:xfrm>
            <a:off x="412344" y="2959913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ESTRUTURA IF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52FA681-0771-4FB2-B531-A404AE2A2FBE}"/>
              </a:ext>
            </a:extLst>
          </p:cNvPr>
          <p:cNvSpPr txBox="1"/>
          <p:nvPr/>
        </p:nvSpPr>
        <p:spPr>
          <a:xfrm>
            <a:off x="399287" y="3329245"/>
            <a:ext cx="57733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comando if é utilizado quando precisamos decidir se um trecho do programa deve ou não ser executado. Ele é associado a uma condição, e o trecho de código será executado se o valor da condição for verdadeiro.</a:t>
            </a:r>
          </a:p>
          <a:p>
            <a:endParaRPr lang="pt-BR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SINTAXE: </a:t>
            </a: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&lt;condição&gt;:</a:t>
            </a: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&lt;blocos de comando&gt;</a:t>
            </a:r>
          </a:p>
          <a:p>
            <a:endParaRPr lang="pt-BR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C5A81DC-920B-4722-A211-87FB821FF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44" y="5153807"/>
            <a:ext cx="4324350" cy="67627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B320785-6112-46D1-9657-0EF6C783E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44" y="5921651"/>
            <a:ext cx="3057525" cy="48577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F571D154-E3E0-4D94-8D53-19DE3434B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E175F158-5DC6-4817-BC69-D2705ECF80F9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29 – Logo do Python</a:t>
            </a:r>
          </a:p>
        </p:txBody>
      </p:sp>
    </p:spTree>
    <p:extLst>
      <p:ext uri="{BB962C8B-B14F-4D97-AF65-F5344CB8AC3E}">
        <p14:creationId xmlns:p14="http://schemas.microsoft.com/office/powerpoint/2010/main" val="2910168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3258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ESTRUTURAS DE DECIÇÃO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3891384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ESTRUTURA IF..ELSE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8FB979B-B280-4242-A469-B923E0D0BBE3}"/>
              </a:ext>
            </a:extLst>
          </p:cNvPr>
          <p:cNvSpPr txBox="1"/>
          <p:nvPr/>
        </p:nvSpPr>
        <p:spPr>
          <a:xfrm>
            <a:off x="412344" y="1250690"/>
            <a:ext cx="57733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Nesta estrutura, um trecho de código será executado se a condição for verdadeira e outro se a condição for falsa.</a:t>
            </a:r>
          </a:p>
          <a:p>
            <a:endParaRPr lang="pt-BR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SINTAXE:</a:t>
            </a: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&lt;condição&gt;:</a:t>
            </a: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&lt;blocos de comando para condição verdadeira&gt;</a:t>
            </a: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else:</a:t>
            </a: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&lt;blocos de comando para condição falsa&gt;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F571D154-E3E0-4D94-8D53-19DE3434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E175F158-5DC6-4817-BC69-D2705ECF80F9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30 – Logo do Python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2A1CD03-8F57-4773-8C1C-3F89C91AD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76" y="3275413"/>
            <a:ext cx="3914775" cy="1143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91791E7-F897-4F18-B5D7-487FA0C63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51" y="4903539"/>
            <a:ext cx="31146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57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3258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ESTRUTURAS DE DECIÇÃO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3891384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ESTRUTURA IF..ELIF..ELSE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8FB979B-B280-4242-A469-B923E0D0BBE3}"/>
              </a:ext>
            </a:extLst>
          </p:cNvPr>
          <p:cNvSpPr txBox="1"/>
          <p:nvPr/>
        </p:nvSpPr>
        <p:spPr>
          <a:xfrm>
            <a:off x="412344" y="1250690"/>
            <a:ext cx="57733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houver diversas condições, cada uma associada a um trecho de código, utiliza-se o </a:t>
            </a:r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SINTAXE:</a:t>
            </a: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&lt;condição 1&gt;:</a:t>
            </a: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&lt;blocos de comando 1&gt;</a:t>
            </a: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elif&lt;condição 2&gt;:</a:t>
            </a: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&lt;blocos de comando 2&gt;</a:t>
            </a: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elif&lt;condição etc&gt;:</a:t>
            </a: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&lt;blocos de comando etc&gt;</a:t>
            </a: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else:</a:t>
            </a: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&lt;blocos de comando para condição default&gt;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B0E517E-071D-4596-B71F-D2EEA5D8423E}"/>
              </a:ext>
            </a:extLst>
          </p:cNvPr>
          <p:cNvSpPr txBox="1"/>
          <p:nvPr/>
        </p:nvSpPr>
        <p:spPr>
          <a:xfrm>
            <a:off x="412343" y="4069458"/>
            <a:ext cx="5773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Somente o bloco de comandos associado à primeira condição verdadeira encontrada será executado. Se nenhuma das condições tiver valor verdadeiro, executa o bloco de comandos default.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B8BD338-41E3-46EF-9461-B690B83F2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847" y="1328048"/>
            <a:ext cx="4038600" cy="207645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7E5C975-EE6A-4091-8E21-CAC0A7D46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166" y="3785152"/>
            <a:ext cx="26955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52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3258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ESTRUTURAS DE DECIÇÃO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3891384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DFB062A-BECA-4CAC-87CE-0F03C9E7F16A}"/>
              </a:ext>
            </a:extLst>
          </p:cNvPr>
          <p:cNvSpPr txBox="1"/>
          <p:nvPr/>
        </p:nvSpPr>
        <p:spPr>
          <a:xfrm>
            <a:off x="412343" y="885239"/>
            <a:ext cx="622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EXERCÍCIOS SOBRE ESTRUTURAS DE DECISÃO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1AC89E2-1EF1-4425-A449-A59AB77477F5}"/>
              </a:ext>
            </a:extLst>
          </p:cNvPr>
          <p:cNvSpPr txBox="1"/>
          <p:nvPr/>
        </p:nvSpPr>
        <p:spPr>
          <a:xfrm>
            <a:off x="412344" y="1250690"/>
            <a:ext cx="577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Chegou a hora de por a mão na massa e fazer você mesmo suas linhas de código =D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602FCD29-1514-4051-8AD8-B159D7F8F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17DA0926-ABDA-40A1-B3E9-11333623B556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31 – Logo do Python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45F7B5F-CDE5-4454-8AA0-C16B38B15181}"/>
              </a:ext>
            </a:extLst>
          </p:cNvPr>
          <p:cNvSpPr txBox="1"/>
          <p:nvPr/>
        </p:nvSpPr>
        <p:spPr>
          <a:xfrm>
            <a:off x="412343" y="1967049"/>
            <a:ext cx="5773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Faça um programa que leia 2 notas de um aluno, calcule a média e imprima aprovado ou reprovado (para ser aprovado a média deve ser no mínimo 6)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2DABB9-5883-4171-A471-FD7BDBE19904}"/>
              </a:ext>
            </a:extLst>
          </p:cNvPr>
          <p:cNvSpPr txBox="1"/>
          <p:nvPr/>
        </p:nvSpPr>
        <p:spPr>
          <a:xfrm>
            <a:off x="412343" y="3048859"/>
            <a:ext cx="5773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Refaça o exercício 1, identificando o conceito aprovado (média superior a 6), exame (média entre 4 e 6) ou reprovado (média inferior a 4).</a:t>
            </a:r>
          </a:p>
        </p:txBody>
      </p:sp>
    </p:spTree>
    <p:extLst>
      <p:ext uri="{BB962C8B-B14F-4D97-AF65-F5344CB8AC3E}">
        <p14:creationId xmlns:p14="http://schemas.microsoft.com/office/powerpoint/2010/main" val="42482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3258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ESTRUTURAS DE DECIÇÃO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3891384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4BA5241-725B-4F80-A2F8-496C6EB70E33}"/>
              </a:ext>
            </a:extLst>
          </p:cNvPr>
          <p:cNvSpPr txBox="1"/>
          <p:nvPr/>
        </p:nvSpPr>
        <p:spPr>
          <a:xfrm>
            <a:off x="412344" y="885239"/>
            <a:ext cx="43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ENCERRAMENTO DO TÓPICO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CD61EB6-ABB7-4F23-90B7-164968C6C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D99DD40E-8A4D-4DCE-8D97-417D554B15B0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32 – Logo do Python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B1E4D7F-B397-4CFF-B370-FE44E4DB5ED0}"/>
              </a:ext>
            </a:extLst>
          </p:cNvPr>
          <p:cNvSpPr txBox="1"/>
          <p:nvPr/>
        </p:nvSpPr>
        <p:spPr>
          <a:xfrm>
            <a:off x="452684" y="1748117"/>
            <a:ext cx="57733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chegou ao fim do sétimo tópico do curso =D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Relembrando, neste tópico foram visto: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 de decisão;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 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740C035-4CFD-40E2-A18F-2C9B142101EA}"/>
              </a:ext>
            </a:extLst>
          </p:cNvPr>
          <p:cNvSpPr txBox="1"/>
          <p:nvPr/>
        </p:nvSpPr>
        <p:spPr>
          <a:xfrm>
            <a:off x="412344" y="3691255"/>
            <a:ext cx="601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próximo tópico iremos trabalhar sobre o termo ESTRUTURAS DE REPETIÇÃO, aguardo vocês na próxima aula, até mais =D.</a:t>
            </a:r>
          </a:p>
        </p:txBody>
      </p:sp>
      <p:sp>
        <p:nvSpPr>
          <p:cNvPr id="31" name="Retângulo 30">
            <a:hlinkClick r:id="rId3" action="ppaction://hlinksldjump"/>
            <a:extLst>
              <a:ext uri="{FF2B5EF4-FFF2-40B4-BE49-F238E27FC236}">
                <a16:creationId xmlns:a16="http://schemas.microsoft.com/office/drawing/2014/main" id="{6BD8F0B9-BA20-4283-81F1-CFEEC6282D06}"/>
              </a:ext>
            </a:extLst>
          </p:cNvPr>
          <p:cNvSpPr/>
          <p:nvPr/>
        </p:nvSpPr>
        <p:spPr>
          <a:xfrm>
            <a:off x="9342783" y="5724939"/>
            <a:ext cx="2637182" cy="5412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03864"/>
                </a:solidFill>
                <a:latin typeface="Arial Black" panose="020B0A04020102020204" pitchFamily="34" charset="0"/>
              </a:rPr>
              <a:t>PRÓXIMO TÓPICO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582D04E-80DD-4195-8FE2-C6BFD15E5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26" y="742120"/>
            <a:ext cx="11171948" cy="482326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BD3D79C5-FB53-4971-9FB1-B330506CD94F}"/>
              </a:ext>
            </a:extLst>
          </p:cNvPr>
          <p:cNvSpPr/>
          <p:nvPr/>
        </p:nvSpPr>
        <p:spPr>
          <a:xfrm>
            <a:off x="452684" y="5698798"/>
            <a:ext cx="2637182" cy="5648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03864"/>
                </a:solidFill>
                <a:latin typeface="Arial Black" panose="020B0A04020102020204" pitchFamily="34" charset="0"/>
              </a:rPr>
              <a:t>RESOLUÇÃO DOS EXERCÍCIOS</a:t>
            </a:r>
          </a:p>
        </p:txBody>
      </p:sp>
    </p:spTree>
    <p:extLst>
      <p:ext uri="{BB962C8B-B14F-4D97-AF65-F5344CB8AC3E}">
        <p14:creationId xmlns:p14="http://schemas.microsoft.com/office/powerpoint/2010/main" val="148007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3479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ESTRUTURAS DE REPETIÇÃO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4315088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LAÇO WHILE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8FB979B-B280-4242-A469-B923E0D0BBE3}"/>
              </a:ext>
            </a:extLst>
          </p:cNvPr>
          <p:cNvSpPr txBox="1"/>
          <p:nvPr/>
        </p:nvSpPr>
        <p:spPr>
          <a:xfrm>
            <a:off x="412344" y="1250690"/>
            <a:ext cx="57733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laço while, o trecho de código da repetição está associado a uma condição. Enquanto a condição tiver valor verdadeiro, o trecho é executado. Quando a condição passa a ter valor falso, a repetição termina.</a:t>
            </a:r>
          </a:p>
          <a:p>
            <a:endParaRPr lang="pt-BR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SINTAXE:</a:t>
            </a: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while &lt;condição&gt;:</a:t>
            </a: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&lt;blocos de comando&gt;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F571D154-E3E0-4D94-8D53-19DE3434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E175F158-5DC6-4817-BC69-D2705ECF80F9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33 – Logo do Python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5A16110-D834-4659-A3F6-F6134F08E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44" y="3066572"/>
            <a:ext cx="4800600" cy="20193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D3C39B4-35C3-4024-AF2A-460839847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33" y="5248708"/>
            <a:ext cx="33909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04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52686" y="79448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INÍCIO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79448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79448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67043" y="688423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1822" y="589630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5895787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7758B4-1B4B-4A92-9CAC-B84E6BA61F30}"/>
              </a:ext>
            </a:extLst>
          </p:cNvPr>
          <p:cNvSpPr txBox="1"/>
          <p:nvPr/>
        </p:nvSpPr>
        <p:spPr>
          <a:xfrm>
            <a:off x="412344" y="885239"/>
            <a:ext cx="43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PYCHARM COMMUNITY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7646249-EB2D-407F-923F-7F066F3B9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91" y="3934007"/>
            <a:ext cx="4191000" cy="17145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5A5A18A-902E-4543-B124-E28767224B73}"/>
              </a:ext>
            </a:extLst>
          </p:cNvPr>
          <p:cNvSpPr txBox="1"/>
          <p:nvPr/>
        </p:nvSpPr>
        <p:spPr>
          <a:xfrm>
            <a:off x="452684" y="1748117"/>
            <a:ext cx="5773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Iremos utilizar ao decorrer do curso o ambiente de desenvolvimento PyCharm Community, um software gratuito e de código aberto muito interessante e de fácil compreensão de todas as suas ferramentas.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9194014-4565-409C-A01F-FA7C3D010679}"/>
              </a:ext>
            </a:extLst>
          </p:cNvPr>
          <p:cNvSpPr txBox="1"/>
          <p:nvPr/>
        </p:nvSpPr>
        <p:spPr>
          <a:xfrm>
            <a:off x="2024325" y="5211042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6 – Logo do PyCharm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34EBC25-C8B6-444B-BD94-220A4D7DE8F9}"/>
              </a:ext>
            </a:extLst>
          </p:cNvPr>
          <p:cNvSpPr txBox="1"/>
          <p:nvPr/>
        </p:nvSpPr>
        <p:spPr>
          <a:xfrm>
            <a:off x="412344" y="3032272"/>
            <a:ext cx="577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tiver vontade de saber todas as funcionalidades presentes no ambiente, acesse o site oficial do software clicando </a:t>
            </a: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AQUI</a:t>
            </a: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26AFC5E-BDC7-4B57-9FDF-4BA207215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44" y="2498565"/>
            <a:ext cx="6371547" cy="3393491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DE12AE4B-5C4D-4BEF-AF69-E3B9F26FA47D}"/>
              </a:ext>
            </a:extLst>
          </p:cNvPr>
          <p:cNvSpPr txBox="1"/>
          <p:nvPr/>
        </p:nvSpPr>
        <p:spPr>
          <a:xfrm>
            <a:off x="7855808" y="5933521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7 – Ambiente PyCharm</a:t>
            </a:r>
          </a:p>
        </p:txBody>
      </p:sp>
      <p:sp>
        <p:nvSpPr>
          <p:cNvPr id="31" name="Retângulo: Cantos Arredondados 30">
            <a:hlinkClick r:id="rId5" action="ppaction://hlinksldjump"/>
            <a:extLst>
              <a:ext uri="{FF2B5EF4-FFF2-40B4-BE49-F238E27FC236}">
                <a16:creationId xmlns:a16="http://schemas.microsoft.com/office/drawing/2014/main" id="{9DD75FA1-3A65-4B04-A862-62957A38D8C4}"/>
              </a:ext>
            </a:extLst>
          </p:cNvPr>
          <p:cNvSpPr/>
          <p:nvPr/>
        </p:nvSpPr>
        <p:spPr>
          <a:xfrm>
            <a:off x="6042212" y="1951558"/>
            <a:ext cx="1972235" cy="34562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</a:p>
        </p:txBody>
      </p:sp>
      <p:sp>
        <p:nvSpPr>
          <p:cNvPr id="32" name="Retângulo: Cantos Arredondados 31">
            <a:hlinkClick r:id="rId6" action="ppaction://hlinksldjump"/>
            <a:extLst>
              <a:ext uri="{FF2B5EF4-FFF2-40B4-BE49-F238E27FC236}">
                <a16:creationId xmlns:a16="http://schemas.microsoft.com/office/drawing/2014/main" id="{7AAF3B1E-A1E3-4FD8-8FAA-95A731272068}"/>
              </a:ext>
            </a:extLst>
          </p:cNvPr>
          <p:cNvSpPr/>
          <p:nvPr/>
        </p:nvSpPr>
        <p:spPr>
          <a:xfrm>
            <a:off x="8099644" y="1947235"/>
            <a:ext cx="1972235" cy="34562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</a:p>
        </p:txBody>
      </p:sp>
      <p:sp>
        <p:nvSpPr>
          <p:cNvPr id="34" name="Retângulo: Cantos Arredondados 33">
            <a:hlinkClick r:id="rId7" action="ppaction://hlinksldjump"/>
            <a:extLst>
              <a:ext uri="{FF2B5EF4-FFF2-40B4-BE49-F238E27FC236}">
                <a16:creationId xmlns:a16="http://schemas.microsoft.com/office/drawing/2014/main" id="{B98C29DF-D217-453E-9A78-D1D724D26231}"/>
              </a:ext>
            </a:extLst>
          </p:cNvPr>
          <p:cNvSpPr/>
          <p:nvPr/>
        </p:nvSpPr>
        <p:spPr>
          <a:xfrm>
            <a:off x="10152335" y="1936194"/>
            <a:ext cx="1972235" cy="34562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A86CC54-82E2-45C3-A3CF-77EF3CE344A9}"/>
              </a:ext>
            </a:extLst>
          </p:cNvPr>
          <p:cNvSpPr txBox="1"/>
          <p:nvPr/>
        </p:nvSpPr>
        <p:spPr>
          <a:xfrm>
            <a:off x="7079946" y="1627094"/>
            <a:ext cx="6006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SELECIONE SEU SISTEMA OPERACIONAL </a:t>
            </a:r>
          </a:p>
        </p:txBody>
      </p:sp>
    </p:spTree>
    <p:extLst>
      <p:ext uri="{BB962C8B-B14F-4D97-AF65-F5344CB8AC3E}">
        <p14:creationId xmlns:p14="http://schemas.microsoft.com/office/powerpoint/2010/main" val="324464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3479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ESTRUTURAS DE REPETIÇÃO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4315088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LAÇO WHILE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8FB979B-B280-4242-A469-B923E0D0BBE3}"/>
              </a:ext>
            </a:extLst>
          </p:cNvPr>
          <p:cNvSpPr txBox="1"/>
          <p:nvPr/>
        </p:nvSpPr>
        <p:spPr>
          <a:xfrm>
            <a:off x="412344" y="1250690"/>
            <a:ext cx="57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Outro exemplo: Encontrar a soma de 5 valores. 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F571D154-E3E0-4D94-8D53-19DE3434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E175F158-5DC6-4817-BC69-D2705ECF80F9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34 – Logo do Python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030F6DE-2EFC-408F-99F1-674607DEF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40" y="1757394"/>
            <a:ext cx="5534025" cy="15716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E03DB5F-4A2A-407C-89A3-05BF51343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40" y="3575534"/>
            <a:ext cx="28670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90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3479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ESTRUTURAS DE REPETIÇÃO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4315088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LAÇO FOR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8FB979B-B280-4242-A469-B923E0D0BBE3}"/>
              </a:ext>
            </a:extLst>
          </p:cNvPr>
          <p:cNvSpPr txBox="1"/>
          <p:nvPr/>
        </p:nvSpPr>
        <p:spPr>
          <a:xfrm>
            <a:off x="412344" y="1250690"/>
            <a:ext cx="577330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laço </a:t>
            </a:r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a estrutura de repetição mais utilizada em Python. Pode ser utilizado com uma sequência numérica (gerada com o comando </a:t>
            </a:r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ou associado a uma lista. O trecho de código da repetição é executado para cada valor da sequência numérica ou da lista.</a:t>
            </a:r>
          </a:p>
          <a:p>
            <a:endParaRPr lang="pt-BR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SINTAXE:</a:t>
            </a: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for &lt;variável&gt; in range (inicio, limite, passo):</a:t>
            </a: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&lt;blocos de comando&gt;</a:t>
            </a: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ou</a:t>
            </a: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for &lt;variável&gt; in &lt;lista&gt;:</a:t>
            </a: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&lt;blocos de comando&gt;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ACEB1FC-DA6E-48C5-8EFB-5CFEDB8E72D7}"/>
              </a:ext>
            </a:extLst>
          </p:cNvPr>
          <p:cNvSpPr txBox="1"/>
          <p:nvPr/>
        </p:nvSpPr>
        <p:spPr>
          <a:xfrm>
            <a:off x="412343" y="3712903"/>
            <a:ext cx="57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Encontrar a soma S = 1+4+7+10+13+16+19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A0C0360-137A-4924-BC52-773C9C8A8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59" y="4075341"/>
            <a:ext cx="3438525" cy="93345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DC602CE-9297-4800-88E8-9206BE023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59" y="5256445"/>
            <a:ext cx="3248025" cy="695325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9567FDF9-53A4-482F-9FD5-3CFD5AFB761B}"/>
              </a:ext>
            </a:extLst>
          </p:cNvPr>
          <p:cNvSpPr txBox="1"/>
          <p:nvPr/>
        </p:nvSpPr>
        <p:spPr>
          <a:xfrm>
            <a:off x="6431949" y="1250690"/>
            <a:ext cx="577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Outro exemplo: As notas de um aluno estão armazenadas em uma lista. Calcular a média dessas notas.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6C61D292-45D1-4A13-A2CF-C67FC434E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713" y="1902237"/>
            <a:ext cx="4410075" cy="1343025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840FE1-5211-4137-9089-0D6F2918A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713" y="3661233"/>
            <a:ext cx="30480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25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-911" y="2293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3479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ESTRUTURAS DE REPETIÇÃO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4315088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F571D154-E3E0-4D94-8D53-19DE3434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E175F158-5DC6-4817-BC69-D2705ECF80F9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35 – Logo do Python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DA86A62-346A-4CFE-8F94-8EB3BE89151E}"/>
              </a:ext>
            </a:extLst>
          </p:cNvPr>
          <p:cNvSpPr txBox="1"/>
          <p:nvPr/>
        </p:nvSpPr>
        <p:spPr>
          <a:xfrm>
            <a:off x="412343" y="885239"/>
            <a:ext cx="649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EXERCÍCIOS SOBRE ESTRUTURAS DE REPETIÇÃO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F547098-C7F5-40F5-A948-19DFDC0DAD94}"/>
              </a:ext>
            </a:extLst>
          </p:cNvPr>
          <p:cNvSpPr txBox="1"/>
          <p:nvPr/>
        </p:nvSpPr>
        <p:spPr>
          <a:xfrm>
            <a:off x="412344" y="1250690"/>
            <a:ext cx="577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Chegou a hora de por a mão na massa e fazer você mesmo suas linhas de código =D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CE319B7-B1C4-482C-A27B-ED87D3C610E6}"/>
              </a:ext>
            </a:extLst>
          </p:cNvPr>
          <p:cNvSpPr txBox="1"/>
          <p:nvPr/>
        </p:nvSpPr>
        <p:spPr>
          <a:xfrm>
            <a:off x="412343" y="1967049"/>
            <a:ext cx="577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Escreva um programa que leia 10 notas e informe a média dos alunos.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4E35841-D390-4577-B89F-3E16A4AEE37F}"/>
              </a:ext>
            </a:extLst>
          </p:cNvPr>
          <p:cNvSpPr txBox="1"/>
          <p:nvPr/>
        </p:nvSpPr>
        <p:spPr>
          <a:xfrm>
            <a:off x="412343" y="3048859"/>
            <a:ext cx="577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Escreva um programa que leia um número de 1 a 10, e mostre a tabuada desse número.</a:t>
            </a:r>
          </a:p>
        </p:txBody>
      </p:sp>
    </p:spTree>
    <p:extLst>
      <p:ext uri="{BB962C8B-B14F-4D97-AF65-F5344CB8AC3E}">
        <p14:creationId xmlns:p14="http://schemas.microsoft.com/office/powerpoint/2010/main" val="1558938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-911" y="2293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3479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ESTRUTURAS DE REPETIÇÃO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4315088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F571D154-E3E0-4D94-8D53-19DE3434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E175F158-5DC6-4817-BC69-D2705ECF80F9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36 – Logo do Python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8A5618E-6FB4-464F-9DB5-4DD0E9A60FFB}"/>
              </a:ext>
            </a:extLst>
          </p:cNvPr>
          <p:cNvSpPr txBox="1"/>
          <p:nvPr/>
        </p:nvSpPr>
        <p:spPr>
          <a:xfrm>
            <a:off x="412344" y="885239"/>
            <a:ext cx="43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ENCERRAMENTO DO TÓPICO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82217B9-CF39-4DC8-AF3C-389B21475160}"/>
              </a:ext>
            </a:extLst>
          </p:cNvPr>
          <p:cNvSpPr txBox="1"/>
          <p:nvPr/>
        </p:nvSpPr>
        <p:spPr>
          <a:xfrm>
            <a:off x="452684" y="1748117"/>
            <a:ext cx="57733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chegou ao fim do oitavo tópico do curso =D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Relembrando, neste tópico foram visto: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 de repetição;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Laço While 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Laço For;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AA3ABE-6202-44DB-B6C3-83C91ECAC30D}"/>
              </a:ext>
            </a:extLst>
          </p:cNvPr>
          <p:cNvSpPr txBox="1"/>
          <p:nvPr/>
        </p:nvSpPr>
        <p:spPr>
          <a:xfrm>
            <a:off x="412344" y="3691255"/>
            <a:ext cx="601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próximo tópico iremos trabalhar sobre o termo DICIONÁRIOS, aguardo vocês na próxima aula, até mais =D.</a:t>
            </a:r>
          </a:p>
        </p:txBody>
      </p:sp>
      <p:sp>
        <p:nvSpPr>
          <p:cNvPr id="30" name="Retângulo 29">
            <a:hlinkClick r:id="rId3" action="ppaction://hlinksldjump"/>
            <a:extLst>
              <a:ext uri="{FF2B5EF4-FFF2-40B4-BE49-F238E27FC236}">
                <a16:creationId xmlns:a16="http://schemas.microsoft.com/office/drawing/2014/main" id="{4CB08A20-35E0-48CB-B770-B563CBA26244}"/>
              </a:ext>
            </a:extLst>
          </p:cNvPr>
          <p:cNvSpPr/>
          <p:nvPr/>
        </p:nvSpPr>
        <p:spPr>
          <a:xfrm>
            <a:off x="9342783" y="5724939"/>
            <a:ext cx="2637182" cy="5412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03864"/>
                </a:solidFill>
                <a:latin typeface="Arial Black" panose="020B0A04020102020204" pitchFamily="34" charset="0"/>
              </a:rPr>
              <a:t>PRÓXIMO TÓPICO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80E6901-A05F-4B4C-8406-A07D2E337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44" y="851754"/>
            <a:ext cx="11331898" cy="3773255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7202ECFB-285D-4060-B760-6F137637F840}"/>
              </a:ext>
            </a:extLst>
          </p:cNvPr>
          <p:cNvSpPr/>
          <p:nvPr/>
        </p:nvSpPr>
        <p:spPr>
          <a:xfrm>
            <a:off x="452684" y="5698798"/>
            <a:ext cx="2637182" cy="5648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03864"/>
                </a:solidFill>
                <a:latin typeface="Arial Black" panose="020B0A04020102020204" pitchFamily="34" charset="0"/>
              </a:rPr>
              <a:t>RESOLUÇÃO DOS EXERCÍCIOS</a:t>
            </a:r>
          </a:p>
        </p:txBody>
      </p:sp>
    </p:spTree>
    <p:extLst>
      <p:ext uri="{BB962C8B-B14F-4D97-AF65-F5344CB8AC3E}">
        <p14:creationId xmlns:p14="http://schemas.microsoft.com/office/powerpoint/2010/main" val="1382792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DICIONÁRIOS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457628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DICIONÁRIOS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6CBCB3D-FF4E-410B-A01C-6621E4447312}"/>
              </a:ext>
            </a:extLst>
          </p:cNvPr>
          <p:cNvSpPr txBox="1"/>
          <p:nvPr/>
        </p:nvSpPr>
        <p:spPr>
          <a:xfrm>
            <a:off x="412344" y="1250690"/>
            <a:ext cx="57733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Dicionário é um conjunto de valores, onde cada valor é associado a uma chave de acesso. 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dicionário em Python é declarado da seguinte forma: Nome_dicionario = { chave1 : valor1, 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 chave2 : valor2, 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 chave3 : valor3, 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 ...... 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 chaveN : valorN}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3CE53B6-9AC1-48B7-B1F7-135EE24C8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44" y="3178743"/>
            <a:ext cx="6334125" cy="6953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D826C42-A022-4E6F-9955-F2EE98E26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44" y="4157689"/>
            <a:ext cx="6562725" cy="52387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19551D00-1472-43E5-B2CD-99B0E6857092}"/>
              </a:ext>
            </a:extLst>
          </p:cNvPr>
          <p:cNvSpPr txBox="1"/>
          <p:nvPr/>
        </p:nvSpPr>
        <p:spPr>
          <a:xfrm>
            <a:off x="412343" y="5237215"/>
            <a:ext cx="57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Tentar selecionar uma chave inexistente causa erro.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12E7745-955F-4FE0-B018-30BD48230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F1A070B-462E-4839-95C6-2FB93F597797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37 – Logo do Python</a:t>
            </a:r>
          </a:p>
        </p:txBody>
      </p:sp>
    </p:spTree>
    <p:extLst>
      <p:ext uri="{BB962C8B-B14F-4D97-AF65-F5344CB8AC3E}">
        <p14:creationId xmlns:p14="http://schemas.microsoft.com/office/powerpoint/2010/main" val="3861053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DICIONÁRIOS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457628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DICIONÁRIOS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6CBCB3D-FF4E-410B-A01C-6621E4447312}"/>
              </a:ext>
            </a:extLst>
          </p:cNvPr>
          <p:cNvSpPr txBox="1"/>
          <p:nvPr/>
        </p:nvSpPr>
        <p:spPr>
          <a:xfrm>
            <a:off x="412344" y="1250690"/>
            <a:ext cx="57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possível acrescentar ou modificar valores no dicionário: 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12E7745-955F-4FE0-B018-30BD48230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F1A070B-462E-4839-95C6-2FB93F597797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38 – Logo do Python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6D0A41A-5008-46CB-A3A6-816E7A42E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30" y="2318457"/>
            <a:ext cx="3714750" cy="93345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C6BB2AD-59C9-4608-8D0E-1D1FFFF31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30" y="3997898"/>
            <a:ext cx="73628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39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DICIONÁRIOS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457628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OPERAÇÕES EM DICIONÁRIOS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6CBCB3D-FF4E-410B-A01C-6621E4447312}"/>
              </a:ext>
            </a:extLst>
          </p:cNvPr>
          <p:cNvSpPr txBox="1"/>
          <p:nvPr/>
        </p:nvSpPr>
        <p:spPr>
          <a:xfrm>
            <a:off x="412344" y="1250690"/>
            <a:ext cx="577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tabela a baixo são apresentados alguns comandos para a manipulação de dicionários. 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12E7745-955F-4FE0-B018-30BD48230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F1A070B-462E-4839-95C6-2FB93F597797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39 – Logo do Python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96D9867-643A-4F36-A0B1-B3C43DB31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04" y="2263986"/>
            <a:ext cx="6096000" cy="1532965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32BE7DA0-B50A-4C66-95A6-0304B207EE49}"/>
              </a:ext>
            </a:extLst>
          </p:cNvPr>
          <p:cNvSpPr txBox="1"/>
          <p:nvPr/>
        </p:nvSpPr>
        <p:spPr>
          <a:xfrm>
            <a:off x="472304" y="3906759"/>
            <a:ext cx="57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dicionários podem ter valores de diferentes tipos.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85CB710-C7AB-4AC0-9593-D4742C9EA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04" y="4319381"/>
            <a:ext cx="4695825" cy="447675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502544CB-8D08-4037-819E-736C6112B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54" y="5159067"/>
            <a:ext cx="30289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17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DICIONÁRIOS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457628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12E7745-955F-4FE0-B018-30BD48230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F1A070B-462E-4839-95C6-2FB93F597797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40 – Logo do Python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E734CFE-6225-4A54-AD5D-A84285196B6E}"/>
              </a:ext>
            </a:extLst>
          </p:cNvPr>
          <p:cNvSpPr txBox="1"/>
          <p:nvPr/>
        </p:nvSpPr>
        <p:spPr>
          <a:xfrm>
            <a:off x="412343" y="885239"/>
            <a:ext cx="649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EXERCÍCIOS SOBRE DICIONÁRIOS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94C36A9-0E23-41A6-832E-8106563EC459}"/>
              </a:ext>
            </a:extLst>
          </p:cNvPr>
          <p:cNvSpPr txBox="1"/>
          <p:nvPr/>
        </p:nvSpPr>
        <p:spPr>
          <a:xfrm>
            <a:off x="412344" y="1250690"/>
            <a:ext cx="577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Chegou a hora de por a mão na massa e fazer você mesmo suas linhas de código =D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014DD7C-8E3F-49B2-94F1-05467CED4EE3}"/>
              </a:ext>
            </a:extLst>
          </p:cNvPr>
          <p:cNvSpPr txBox="1"/>
          <p:nvPr/>
        </p:nvSpPr>
        <p:spPr>
          <a:xfrm>
            <a:off x="412343" y="1967049"/>
            <a:ext cx="57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Dada a tabela a seguir, crie um dicionário que a represente: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F4DF8E8-FB60-4A13-9A49-FA09546254D9}"/>
              </a:ext>
            </a:extLst>
          </p:cNvPr>
          <p:cNvSpPr txBox="1"/>
          <p:nvPr/>
        </p:nvSpPr>
        <p:spPr>
          <a:xfrm>
            <a:off x="412343" y="3976765"/>
            <a:ext cx="577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Considere um dicionário com 5 nomes de alunos e suas notas. Escreva um programa que calcule a média dessas notas.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19D99F7-A122-4274-900B-F5B6C466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651" y="2513232"/>
            <a:ext cx="17049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11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DICIONÁRIOS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457628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12E7745-955F-4FE0-B018-30BD48230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F1A070B-462E-4839-95C6-2FB93F597797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41 – Logo do Python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4C51D9B-78AB-40CC-AC1B-2179FA3A56CE}"/>
              </a:ext>
            </a:extLst>
          </p:cNvPr>
          <p:cNvSpPr txBox="1"/>
          <p:nvPr/>
        </p:nvSpPr>
        <p:spPr>
          <a:xfrm>
            <a:off x="412344" y="885239"/>
            <a:ext cx="43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ENCERRAMENTO DO TÓPICO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1880FE1-B19A-4044-A54E-E1556561DA57}"/>
              </a:ext>
            </a:extLst>
          </p:cNvPr>
          <p:cNvSpPr txBox="1"/>
          <p:nvPr/>
        </p:nvSpPr>
        <p:spPr>
          <a:xfrm>
            <a:off x="452684" y="1748117"/>
            <a:ext cx="5773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chegou ao fim do nono tópico do curso =D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Relembrando, neste tópico foram visto: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Dicionários 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Operações em dicionários.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A7A007B-244A-476A-A8D0-8E95A5ECF7E6}"/>
              </a:ext>
            </a:extLst>
          </p:cNvPr>
          <p:cNvSpPr txBox="1"/>
          <p:nvPr/>
        </p:nvSpPr>
        <p:spPr>
          <a:xfrm>
            <a:off x="412344" y="3691255"/>
            <a:ext cx="601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próximo tópico iremos trabalhar sobre o termo BIBLIOTECAS, aguardo vocês na próxima aula, até mais =D.</a:t>
            </a:r>
          </a:p>
        </p:txBody>
      </p:sp>
      <p:sp>
        <p:nvSpPr>
          <p:cNvPr id="31" name="Retângulo 30">
            <a:hlinkClick r:id="rId3" action="ppaction://hlinksldjump"/>
            <a:extLst>
              <a:ext uri="{FF2B5EF4-FFF2-40B4-BE49-F238E27FC236}">
                <a16:creationId xmlns:a16="http://schemas.microsoft.com/office/drawing/2014/main" id="{FDDF4557-2EA2-46A5-BB13-A2B9ED62C255}"/>
              </a:ext>
            </a:extLst>
          </p:cNvPr>
          <p:cNvSpPr/>
          <p:nvPr/>
        </p:nvSpPr>
        <p:spPr>
          <a:xfrm>
            <a:off x="9342783" y="5724939"/>
            <a:ext cx="2637182" cy="5412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03864"/>
                </a:solidFill>
                <a:latin typeface="Arial Black" panose="020B0A04020102020204" pitchFamily="34" charset="0"/>
              </a:rPr>
              <a:t>PRÓXIMO TÓPICO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1013A1F-F2C3-4E16-B8AA-8E37A996B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98" y="897500"/>
            <a:ext cx="11327358" cy="4396527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99197267-086C-4C7C-94A3-4E67CE65546E}"/>
              </a:ext>
            </a:extLst>
          </p:cNvPr>
          <p:cNvSpPr/>
          <p:nvPr/>
        </p:nvSpPr>
        <p:spPr>
          <a:xfrm>
            <a:off x="452684" y="5698798"/>
            <a:ext cx="2637182" cy="5648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03864"/>
                </a:solidFill>
                <a:latin typeface="Arial Black" panose="020B0A04020102020204" pitchFamily="34" charset="0"/>
              </a:rPr>
              <a:t>RESOLUÇÃO DOS EXERCÍCIOS</a:t>
            </a:r>
          </a:p>
        </p:txBody>
      </p:sp>
    </p:spTree>
    <p:extLst>
      <p:ext uri="{BB962C8B-B14F-4D97-AF65-F5344CB8AC3E}">
        <p14:creationId xmlns:p14="http://schemas.microsoft.com/office/powerpoint/2010/main" val="1763581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3" y="64949"/>
            <a:ext cx="1974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BIBLIOTECAS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457628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BIBLIOTECAS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6CBCB3D-FF4E-410B-A01C-6621E4447312}"/>
              </a:ext>
            </a:extLst>
          </p:cNvPr>
          <p:cNvSpPr txBox="1"/>
          <p:nvPr/>
        </p:nvSpPr>
        <p:spPr>
          <a:xfrm>
            <a:off x="412344" y="1250690"/>
            <a:ext cx="5773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bibliotecas armazenam funções pré-definidas, que podem ser utilizados em qualquer momento do programa. Em Python, muitas bibliotecas são instaladas por padrão junto com o programa. Para usar uma biblioteca, deve-se utilizar o comando </a:t>
            </a:r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12E7745-955F-4FE0-B018-30BD48230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F1A070B-462E-4839-95C6-2FB93F597797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42 – Logo do Python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BBAA476-FFC3-47B9-A720-059E3EA66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32" y="2420132"/>
            <a:ext cx="2809875" cy="428625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E005382F-8C11-4FAD-BB17-167026BDD082}"/>
              </a:ext>
            </a:extLst>
          </p:cNvPr>
          <p:cNvSpPr txBox="1"/>
          <p:nvPr/>
        </p:nvSpPr>
        <p:spPr>
          <a:xfrm>
            <a:off x="412344" y="3119061"/>
            <a:ext cx="57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Pode-se importar uma função específica da biblioteca: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E6B0EEC-339F-41F0-8321-5EF457398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87" y="3698494"/>
            <a:ext cx="28860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97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52686" y="79448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INÍCIO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79448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79448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67043" y="688423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1822" y="589630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5895787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BB8DB1-F2CF-41FF-9453-A6F34AEC05B8}"/>
              </a:ext>
            </a:extLst>
          </p:cNvPr>
          <p:cNvSpPr txBox="1"/>
          <p:nvPr/>
        </p:nvSpPr>
        <p:spPr>
          <a:xfrm>
            <a:off x="412344" y="885239"/>
            <a:ext cx="43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INSTALAÇÃO NO WINDOWS</a:t>
            </a:r>
          </a:p>
        </p:txBody>
      </p:sp>
      <p:pic>
        <p:nvPicPr>
          <p:cNvPr id="5" name="Mídia Online 4" title="Instalação do Pycharm no Windows">
            <a:hlinkClick r:id="" action="ppaction://media"/>
            <a:extLst>
              <a:ext uri="{FF2B5EF4-FFF2-40B4-BE49-F238E27FC236}">
                <a16:creationId xmlns:a16="http://schemas.microsoft.com/office/drawing/2014/main" id="{5A57EF95-AFE9-48D6-A4E9-77AFDDF1AB7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36376" y="1513588"/>
            <a:ext cx="7530667" cy="425482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D80C666-5C0C-425A-85AC-87ECCC72C3C9}"/>
              </a:ext>
            </a:extLst>
          </p:cNvPr>
          <p:cNvSpPr txBox="1"/>
          <p:nvPr/>
        </p:nvSpPr>
        <p:spPr>
          <a:xfrm>
            <a:off x="106213" y="6027432"/>
            <a:ext cx="437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 Black" panose="020B0A04020102020204" pitchFamily="34" charset="0"/>
              </a:rPr>
              <a:t>PARA BAIXAR O AMBIENTE, CLIQUE EM</a:t>
            </a:r>
          </a:p>
        </p:txBody>
      </p:sp>
      <p:sp>
        <p:nvSpPr>
          <p:cNvPr id="12" name="Retângulo: Cantos Arredondados 11">
            <a:hlinkClick r:id="rId4"/>
            <a:extLst>
              <a:ext uri="{FF2B5EF4-FFF2-40B4-BE49-F238E27FC236}">
                <a16:creationId xmlns:a16="http://schemas.microsoft.com/office/drawing/2014/main" id="{CEBE9934-BA81-4EEB-8BAC-5D746B329F43}"/>
              </a:ext>
            </a:extLst>
          </p:cNvPr>
          <p:cNvSpPr/>
          <p:nvPr/>
        </p:nvSpPr>
        <p:spPr>
          <a:xfrm>
            <a:off x="4158321" y="5988183"/>
            <a:ext cx="1762540" cy="36027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203864"/>
                </a:solidFill>
                <a:latin typeface="Arial Black" panose="020B0A04020102020204" pitchFamily="34" charset="0"/>
              </a:rPr>
              <a:t>DOWNLOAD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5B54E10-0694-4D2E-9316-98E769FAEB0B}"/>
              </a:ext>
            </a:extLst>
          </p:cNvPr>
          <p:cNvSpPr txBox="1"/>
          <p:nvPr/>
        </p:nvSpPr>
        <p:spPr>
          <a:xfrm>
            <a:off x="5939859" y="6028940"/>
            <a:ext cx="437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 Black" panose="020B0A04020102020204" pitchFamily="34" charset="0"/>
              </a:rPr>
              <a:t>AO CONCLUIR A INSTALAÇÃO, CLIQUE EM </a:t>
            </a:r>
          </a:p>
        </p:txBody>
      </p:sp>
      <p:sp>
        <p:nvSpPr>
          <p:cNvPr id="18" name="Retângulo: Cantos Arredondados 17">
            <a:hlinkClick r:id="rId5" action="ppaction://hlinksldjump"/>
            <a:extLst>
              <a:ext uri="{FF2B5EF4-FFF2-40B4-BE49-F238E27FC236}">
                <a16:creationId xmlns:a16="http://schemas.microsoft.com/office/drawing/2014/main" id="{9B1C2FDC-9BA5-45F3-AB8A-B6905CE79C8B}"/>
              </a:ext>
            </a:extLst>
          </p:cNvPr>
          <p:cNvSpPr/>
          <p:nvPr/>
        </p:nvSpPr>
        <p:spPr>
          <a:xfrm>
            <a:off x="10266942" y="5974931"/>
            <a:ext cx="1762540" cy="36027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203864"/>
                </a:solidFill>
                <a:latin typeface="Arial Black" panose="020B0A04020102020204" pitchFamily="34" charset="0"/>
              </a:rPr>
              <a:t>PROSSEGUIR</a:t>
            </a:r>
          </a:p>
        </p:txBody>
      </p:sp>
    </p:spTree>
    <p:extLst>
      <p:ext uri="{BB962C8B-B14F-4D97-AF65-F5344CB8AC3E}">
        <p14:creationId xmlns:p14="http://schemas.microsoft.com/office/powerpoint/2010/main" val="478159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3" y="64949"/>
            <a:ext cx="1974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BIBLIOTECAS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457628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BIBLIOTECAS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6CBCB3D-FF4E-410B-A01C-6621E4447312}"/>
              </a:ext>
            </a:extLst>
          </p:cNvPr>
          <p:cNvSpPr txBox="1"/>
          <p:nvPr/>
        </p:nvSpPr>
        <p:spPr>
          <a:xfrm>
            <a:off x="412344" y="1250690"/>
            <a:ext cx="57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tabela a seguir, mostra algumas das bibliotecas padrão de Python. 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12E7745-955F-4FE0-B018-30BD48230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F1A070B-462E-4839-95C6-2FB93F597797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43 – Logo do Python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6F38464-5671-488B-B82F-B2C93628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37" y="1858951"/>
            <a:ext cx="3950752" cy="1524306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6CC673B3-92F6-4122-A7F4-AA1DF5418613}"/>
              </a:ext>
            </a:extLst>
          </p:cNvPr>
          <p:cNvSpPr txBox="1"/>
          <p:nvPr/>
        </p:nvSpPr>
        <p:spPr>
          <a:xfrm>
            <a:off x="412344" y="3729539"/>
            <a:ext cx="577330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Além das bibliotecas padrão, existem também outras bibliotecas externas de alto nível disponíveis para Python. A tabela a seguir mostra algumas dessas bibliotecas.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28B1D2B-C847-414A-B0C3-18D4B18AB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36" y="4669570"/>
            <a:ext cx="3953705" cy="93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15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4" y="64949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BIBLIOTECAS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457628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12E7745-955F-4FE0-B018-30BD48230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F1A070B-462E-4839-95C6-2FB93F597797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44 – Logo do Python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4C51D9B-78AB-40CC-AC1B-2179FA3A56CE}"/>
              </a:ext>
            </a:extLst>
          </p:cNvPr>
          <p:cNvSpPr txBox="1"/>
          <p:nvPr/>
        </p:nvSpPr>
        <p:spPr>
          <a:xfrm>
            <a:off x="412344" y="885239"/>
            <a:ext cx="43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ENCERRAMENTO DO TÓPICO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1880FE1-B19A-4044-A54E-E1556561DA57}"/>
              </a:ext>
            </a:extLst>
          </p:cNvPr>
          <p:cNvSpPr txBox="1"/>
          <p:nvPr/>
        </p:nvSpPr>
        <p:spPr>
          <a:xfrm>
            <a:off x="452684" y="1748117"/>
            <a:ext cx="5773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chegou ao fim do décimo tópico do curso =D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Relembrando, neste tópico foram visto: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Bibliotecas.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A7A007B-244A-476A-A8D0-8E95A5ECF7E6}"/>
              </a:ext>
            </a:extLst>
          </p:cNvPr>
          <p:cNvSpPr txBox="1"/>
          <p:nvPr/>
        </p:nvSpPr>
        <p:spPr>
          <a:xfrm>
            <a:off x="412344" y="3214085"/>
            <a:ext cx="601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próximo tópico iremos trabalhar sobre o último termo deste curso, FUNÇÕES, aguardo vocês na próxima aula, até mais =D.</a:t>
            </a:r>
          </a:p>
        </p:txBody>
      </p:sp>
      <p:sp>
        <p:nvSpPr>
          <p:cNvPr id="31" name="Retângulo 30">
            <a:hlinkClick r:id="rId3" action="ppaction://hlinksldjump"/>
            <a:extLst>
              <a:ext uri="{FF2B5EF4-FFF2-40B4-BE49-F238E27FC236}">
                <a16:creationId xmlns:a16="http://schemas.microsoft.com/office/drawing/2014/main" id="{FDDF4557-2EA2-46A5-BB13-A2B9ED62C255}"/>
              </a:ext>
            </a:extLst>
          </p:cNvPr>
          <p:cNvSpPr/>
          <p:nvPr/>
        </p:nvSpPr>
        <p:spPr>
          <a:xfrm>
            <a:off x="9342783" y="5724939"/>
            <a:ext cx="2637182" cy="5412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03864"/>
                </a:solidFill>
                <a:latin typeface="Arial Black" panose="020B0A04020102020204" pitchFamily="34" charset="0"/>
              </a:rPr>
              <a:t>PRÓXIMO TÓPICO</a:t>
            </a:r>
          </a:p>
        </p:txBody>
      </p:sp>
    </p:spTree>
    <p:extLst>
      <p:ext uri="{BB962C8B-B14F-4D97-AF65-F5344CB8AC3E}">
        <p14:creationId xmlns:p14="http://schemas.microsoft.com/office/powerpoint/2010/main" val="988458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3" y="64949"/>
            <a:ext cx="1974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FUNÇÕES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184952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FUNÇÕES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6CBCB3D-FF4E-410B-A01C-6621E4447312}"/>
              </a:ext>
            </a:extLst>
          </p:cNvPr>
          <p:cNvSpPr txBox="1"/>
          <p:nvPr/>
        </p:nvSpPr>
        <p:spPr>
          <a:xfrm>
            <a:off x="412344" y="1250690"/>
            <a:ext cx="5773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 são pequenos trechos de código reutilizáveis. Elas permitem dar um nome a um bloco de comandos e executar esse bloco, a partir de qualquer lugar do programa.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12E7745-955F-4FE0-B018-30BD48230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F1A070B-462E-4839-95C6-2FB93F597797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45 – Logo do Python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005382F-8C11-4FAD-BB17-167026BDD082}"/>
              </a:ext>
            </a:extLst>
          </p:cNvPr>
          <p:cNvSpPr txBox="1"/>
          <p:nvPr/>
        </p:nvSpPr>
        <p:spPr>
          <a:xfrm>
            <a:off x="412344" y="2367961"/>
            <a:ext cx="57733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 são definidas usando a palavra-chave def, conforme sintaxe a seguir: 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&lt;nome_função&gt;(&lt;definição dos parâmetros &gt;):</a:t>
            </a: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&lt;blocos de comando da função&gt; </a:t>
            </a:r>
          </a:p>
          <a:p>
            <a:endParaRPr lang="pt-BR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OBS:</a:t>
            </a: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definição dos parâmetros é opcional, irá depender de qual funcionalidade terá a função.</a:t>
            </a:r>
            <a:endParaRPr lang="pt-BR" sz="1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CF17C2C-3140-44C3-9F6A-2089AC7F5787}"/>
              </a:ext>
            </a:extLst>
          </p:cNvPr>
          <p:cNvSpPr txBox="1"/>
          <p:nvPr/>
        </p:nvSpPr>
        <p:spPr>
          <a:xfrm>
            <a:off x="412344" y="2007586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COMO DEFINIR UMA FUNÇÃO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0556FD0-0409-49F6-81C6-CD540702F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1" y="4407578"/>
            <a:ext cx="2886075" cy="466725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B0F60CB8-83CB-4B23-8F40-21441546BD16}"/>
              </a:ext>
            </a:extLst>
          </p:cNvPr>
          <p:cNvSpPr txBox="1"/>
          <p:nvPr/>
        </p:nvSpPr>
        <p:spPr>
          <a:xfrm>
            <a:off x="412343" y="3975312"/>
            <a:ext cx="57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de uma função bem simples: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6E8B478-8F01-4070-86DB-DC25ADA7CFE5}"/>
              </a:ext>
            </a:extLst>
          </p:cNvPr>
          <p:cNvSpPr txBox="1"/>
          <p:nvPr/>
        </p:nvSpPr>
        <p:spPr>
          <a:xfrm>
            <a:off x="412343" y="4999484"/>
            <a:ext cx="57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usar a função, basta chamá-la pelo próprio nome: 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7A586D9-46D6-4974-B3EB-E93451E85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44" y="5316179"/>
            <a:ext cx="1714500" cy="24765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BFDE39D9-1ACE-4851-B57D-702AA606E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31" y="5749784"/>
            <a:ext cx="1714500" cy="35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30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3" y="64949"/>
            <a:ext cx="1974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FUNÇÕES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184952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PARÂMETROS E ARGUMENTOS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6CBCB3D-FF4E-410B-A01C-6621E4447312}"/>
              </a:ext>
            </a:extLst>
          </p:cNvPr>
          <p:cNvSpPr txBox="1"/>
          <p:nvPr/>
        </p:nvSpPr>
        <p:spPr>
          <a:xfrm>
            <a:off x="412344" y="1250690"/>
            <a:ext cx="57733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Parâmetros são as variáveis que podem ser incluídas nos parênteses das funções. Quando a função é chamada são passados valores para essas variáveis. Esses valores são chamados argumentos. O corpo da função pode utilizar essas variáveis, cujos valores podem modificar o comportamento da função.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12E7745-955F-4FE0-B018-30BD48230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F1A070B-462E-4839-95C6-2FB93F597797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46 – Logo do Python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4B0E14B-BB77-468F-86ED-99E773A80721}"/>
              </a:ext>
            </a:extLst>
          </p:cNvPr>
          <p:cNvSpPr txBox="1"/>
          <p:nvPr/>
        </p:nvSpPr>
        <p:spPr>
          <a:xfrm>
            <a:off x="412344" y="2460501"/>
            <a:ext cx="57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 Função que irá imprimir o menor valor entre 2 valores: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4E6050D-CA4A-49F8-B130-5A5313066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20" y="2950143"/>
            <a:ext cx="3429000" cy="184785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16711C2-74A4-48AF-8874-0A9F74C35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20" y="5094876"/>
            <a:ext cx="3181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0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3" y="64949"/>
            <a:ext cx="1974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FUNÇÕES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184952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ESCOPO DAS VARIÁVEIS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6CBCB3D-FF4E-410B-A01C-6621E4447312}"/>
              </a:ext>
            </a:extLst>
          </p:cNvPr>
          <p:cNvSpPr txBox="1"/>
          <p:nvPr/>
        </p:nvSpPr>
        <p:spPr>
          <a:xfrm>
            <a:off x="412344" y="1250690"/>
            <a:ext cx="5773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 variável utilizada dentro de uma função tem escopo local, isto é, ela não será acessível por outras funções ou pelo programa principal. Se houver variável com o mesmo nome fora da função, será uma outra variável, completamente independentes entre si.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75BE452-6151-4C97-A50A-E20B530EA5B2}"/>
              </a:ext>
            </a:extLst>
          </p:cNvPr>
          <p:cNvSpPr txBox="1"/>
          <p:nvPr/>
        </p:nvSpPr>
        <p:spPr>
          <a:xfrm>
            <a:off x="412344" y="2361014"/>
            <a:ext cx="57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509062B-A0D0-445F-8D01-0E307AB06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28" y="2761788"/>
            <a:ext cx="3248025" cy="714375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560ACD92-7C77-432B-ABE2-23E6B1CD22F0}"/>
              </a:ext>
            </a:extLst>
          </p:cNvPr>
          <p:cNvSpPr txBox="1"/>
          <p:nvPr/>
        </p:nvSpPr>
        <p:spPr>
          <a:xfrm>
            <a:off x="412344" y="3622771"/>
            <a:ext cx="57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 principal: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A6B657F-7781-4252-A195-3D9F21BB3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90" y="4116280"/>
            <a:ext cx="3181350" cy="695325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3264FA50-714A-4D8F-971B-BA6917C3FCCC}"/>
              </a:ext>
            </a:extLst>
          </p:cNvPr>
          <p:cNvSpPr txBox="1"/>
          <p:nvPr/>
        </p:nvSpPr>
        <p:spPr>
          <a:xfrm>
            <a:off x="412344" y="4911143"/>
            <a:ext cx="57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D804F62C-1625-43A3-87C3-3EFC80549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90" y="5401071"/>
            <a:ext cx="2638425" cy="581025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081BFE19-5E00-4EB4-991F-13CB636B3449}"/>
              </a:ext>
            </a:extLst>
          </p:cNvPr>
          <p:cNvSpPr txBox="1"/>
          <p:nvPr/>
        </p:nvSpPr>
        <p:spPr>
          <a:xfrm>
            <a:off x="6445775" y="1250690"/>
            <a:ext cx="57733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uma variável ser compartilhada entre diversas funções e o programa principal, ela deve ser definida como </a:t>
            </a:r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variável</a:t>
            </a: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Para isto, utiliza-se a instrução </a:t>
            </a:r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declarar a variável em todas as funções para as quais ela deva estar acessível. O mesmo vale para o programa principal.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B489846-227F-40D9-90F9-04D55908895B}"/>
              </a:ext>
            </a:extLst>
          </p:cNvPr>
          <p:cNvSpPr txBox="1"/>
          <p:nvPr/>
        </p:nvSpPr>
        <p:spPr>
          <a:xfrm>
            <a:off x="6476682" y="2433129"/>
            <a:ext cx="57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AE9044B-0F6E-4F19-86D5-3EC4C80A7455}"/>
              </a:ext>
            </a:extLst>
          </p:cNvPr>
          <p:cNvSpPr txBox="1"/>
          <p:nvPr/>
        </p:nvSpPr>
        <p:spPr>
          <a:xfrm>
            <a:off x="6476682" y="3694886"/>
            <a:ext cx="57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 principal: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EB767F-3E36-400F-AB1A-22064F15B201}"/>
              </a:ext>
            </a:extLst>
          </p:cNvPr>
          <p:cNvSpPr txBox="1"/>
          <p:nvPr/>
        </p:nvSpPr>
        <p:spPr>
          <a:xfrm>
            <a:off x="6476682" y="4983258"/>
            <a:ext cx="57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CB55E707-B070-4552-AE72-D0007012E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794" y="2736185"/>
            <a:ext cx="3305175" cy="9144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6ED05F52-4EA2-4EC8-9721-61AD0DD75B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556" y="3975195"/>
            <a:ext cx="3295650" cy="962025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874E3C63-0D1D-4E04-ACC1-7FFB0A4499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4679" y="5448695"/>
            <a:ext cx="24288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04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3" y="64949"/>
            <a:ext cx="1974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FUNÇÕES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184952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RETORNO DE VARIÁVEIS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6CBCB3D-FF4E-410B-A01C-6621E4447312}"/>
              </a:ext>
            </a:extLst>
          </p:cNvPr>
          <p:cNvSpPr txBox="1"/>
          <p:nvPr/>
        </p:nvSpPr>
        <p:spPr>
          <a:xfrm>
            <a:off x="412344" y="1250690"/>
            <a:ext cx="5773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comando return é usado para retornar um valor de uma função e encerrá-la. Caso não seja declarado um valor de retorno, a função retorna o valor None (que significa nada, sem valor).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12E7745-955F-4FE0-B018-30BD48230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F1A070B-462E-4839-95C6-2FB93F597797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47 – Logo do Python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61501ED-3827-4395-B834-706AD016D879}"/>
              </a:ext>
            </a:extLst>
          </p:cNvPr>
          <p:cNvSpPr txBox="1"/>
          <p:nvPr/>
        </p:nvSpPr>
        <p:spPr>
          <a:xfrm>
            <a:off x="412344" y="2115050"/>
            <a:ext cx="57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31F9955-0414-4005-8842-0E32A1B4A17F}"/>
              </a:ext>
            </a:extLst>
          </p:cNvPr>
          <p:cNvSpPr txBox="1"/>
          <p:nvPr/>
        </p:nvSpPr>
        <p:spPr>
          <a:xfrm>
            <a:off x="412344" y="3376807"/>
            <a:ext cx="57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 principal: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A5AAE01-4A32-4341-AD13-31F6C185E5A1}"/>
              </a:ext>
            </a:extLst>
          </p:cNvPr>
          <p:cNvSpPr txBox="1"/>
          <p:nvPr/>
        </p:nvSpPr>
        <p:spPr>
          <a:xfrm>
            <a:off x="412344" y="4665179"/>
            <a:ext cx="57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C4137BE-7F26-4E3F-950A-C32DA5546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75" y="2548844"/>
            <a:ext cx="2743200" cy="67627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03B2A03-D62D-45DC-B133-E85FC33E4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75" y="3797441"/>
            <a:ext cx="2333625" cy="48577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6DD7B3A-808F-42AB-BB71-7A5A8639C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19" y="5082507"/>
            <a:ext cx="2800350" cy="676275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08ACF95A-FE99-45AC-9B6E-083C64BC35AA}"/>
              </a:ext>
            </a:extLst>
          </p:cNvPr>
          <p:cNvSpPr txBox="1"/>
          <p:nvPr/>
        </p:nvSpPr>
        <p:spPr>
          <a:xfrm>
            <a:off x="4908144" y="4938135"/>
            <a:ext cx="5773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Observações: </a:t>
            </a:r>
          </a:p>
          <a:p>
            <a:pPr marL="342900" indent="-342900">
              <a:buAutoNum type="alphaLcParenR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valor da variável total, calculado na função soma, retornou da função e foi atribuído à variável s. </a:t>
            </a:r>
          </a:p>
          <a:p>
            <a:pPr marL="342900" indent="-342900">
              <a:buAutoNum type="alphaLcParenR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comando após o </a:t>
            </a:r>
            <a:r>
              <a:rPr lang="pt-BR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foi ignorado.</a:t>
            </a:r>
          </a:p>
        </p:txBody>
      </p:sp>
    </p:spTree>
    <p:extLst>
      <p:ext uri="{BB962C8B-B14F-4D97-AF65-F5344CB8AC3E}">
        <p14:creationId xmlns:p14="http://schemas.microsoft.com/office/powerpoint/2010/main" val="4226561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3" y="64949"/>
            <a:ext cx="1974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FUNÇÕES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184952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60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VALOR PADRÃO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6CBCB3D-FF4E-410B-A01C-6621E4447312}"/>
              </a:ext>
            </a:extLst>
          </p:cNvPr>
          <p:cNvSpPr txBox="1"/>
          <p:nvPr/>
        </p:nvSpPr>
        <p:spPr>
          <a:xfrm>
            <a:off x="412344" y="1250690"/>
            <a:ext cx="5773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possível definir um valor padrão para os parâmetros da função. Neste caso, quando o valor é omitido na chamada da função, a variável assume o valor padrão. 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12E7745-955F-4FE0-B018-30BD48230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F1A070B-462E-4839-95C6-2FB93F597797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48 – Logo do Python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FD8A92C-82C3-462D-B712-33833111C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10" y="2241477"/>
            <a:ext cx="3924300" cy="13716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54F0E57-1829-4E8D-BBA9-9BB8C8748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38" y="4075341"/>
            <a:ext cx="31527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02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3" y="64949"/>
            <a:ext cx="1974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FUNÇÕES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184952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12E7745-955F-4FE0-B018-30BD48230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F1A070B-462E-4839-95C6-2FB93F597797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49 – Logo do Python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AE34E3D-3105-4548-B27E-0A3D4981E7B0}"/>
              </a:ext>
            </a:extLst>
          </p:cNvPr>
          <p:cNvSpPr txBox="1"/>
          <p:nvPr/>
        </p:nvSpPr>
        <p:spPr>
          <a:xfrm>
            <a:off x="412343" y="885239"/>
            <a:ext cx="649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EXERCÍCIOS SOBRE FUNÇÕES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94A8FBF-3576-4D6F-91EA-A10EFF6F6D5A}"/>
              </a:ext>
            </a:extLst>
          </p:cNvPr>
          <p:cNvSpPr txBox="1"/>
          <p:nvPr/>
        </p:nvSpPr>
        <p:spPr>
          <a:xfrm>
            <a:off x="412344" y="1250690"/>
            <a:ext cx="577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Chegou a hora de por a mão na massa e fazer você mesmo suas linhas de código =D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F16B7B7-28AD-423A-B11F-BEB088CBA164}"/>
              </a:ext>
            </a:extLst>
          </p:cNvPr>
          <p:cNvSpPr txBox="1"/>
          <p:nvPr/>
        </p:nvSpPr>
        <p:spPr>
          <a:xfrm>
            <a:off x="412343" y="1967049"/>
            <a:ext cx="577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Crie uma função para desenhar uma linha, usando o caractere '_'. O tamanho da linha deve ser definido na chamada da função.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7A224A2-732F-4A34-A820-0B69E714A810}"/>
              </a:ext>
            </a:extLst>
          </p:cNvPr>
          <p:cNvSpPr txBox="1"/>
          <p:nvPr/>
        </p:nvSpPr>
        <p:spPr>
          <a:xfrm>
            <a:off x="412343" y="3090501"/>
            <a:ext cx="577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Crie uma função que receba como parâmetro uma lista com valores numéricos e retorne a média desses valores.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3A745D2-D1FF-4D89-AB13-347E86E49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06" y="885239"/>
            <a:ext cx="11257068" cy="4661035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8302F59E-ED6F-48B8-ABE2-D1F6757672A9}"/>
              </a:ext>
            </a:extLst>
          </p:cNvPr>
          <p:cNvSpPr/>
          <p:nvPr/>
        </p:nvSpPr>
        <p:spPr>
          <a:xfrm>
            <a:off x="452684" y="5698798"/>
            <a:ext cx="2637182" cy="5648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03864"/>
                </a:solidFill>
                <a:latin typeface="Arial Black" panose="020B0A04020102020204" pitchFamily="34" charset="0"/>
              </a:rPr>
              <a:t>RESOLUÇÃO DOS EXERCÍCIOS</a:t>
            </a:r>
          </a:p>
        </p:txBody>
      </p:sp>
      <p:sp>
        <p:nvSpPr>
          <p:cNvPr id="28" name="Retângulo 27">
            <a:hlinkClick r:id="rId4" action="ppaction://hlinksldjump"/>
            <a:extLst>
              <a:ext uri="{FF2B5EF4-FFF2-40B4-BE49-F238E27FC236}">
                <a16:creationId xmlns:a16="http://schemas.microsoft.com/office/drawing/2014/main" id="{DCD82C99-255D-43A9-90C1-C03C8C9C5C01}"/>
              </a:ext>
            </a:extLst>
          </p:cNvPr>
          <p:cNvSpPr/>
          <p:nvPr/>
        </p:nvSpPr>
        <p:spPr>
          <a:xfrm>
            <a:off x="9342783" y="5724939"/>
            <a:ext cx="2637182" cy="5412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03864"/>
                </a:solidFill>
                <a:latin typeface="Arial Black" panose="020B0A04020102020204" pitchFamily="34" charset="0"/>
              </a:rPr>
              <a:t>PROSSEGUIR</a:t>
            </a:r>
          </a:p>
        </p:txBody>
      </p:sp>
    </p:spTree>
    <p:extLst>
      <p:ext uri="{BB962C8B-B14F-4D97-AF65-F5344CB8AC3E}">
        <p14:creationId xmlns:p14="http://schemas.microsoft.com/office/powerpoint/2010/main" val="237206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12343" y="64949"/>
            <a:ext cx="1974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FUNÇÕES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184952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12E7745-955F-4FE0-B018-30BD48230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F1A070B-462E-4839-95C6-2FB93F597797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50 – Logo do Python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BEDA0C3-E30F-4D21-A0E7-A6423C213EE9}"/>
              </a:ext>
            </a:extLst>
          </p:cNvPr>
          <p:cNvSpPr txBox="1"/>
          <p:nvPr/>
        </p:nvSpPr>
        <p:spPr>
          <a:xfrm>
            <a:off x="412344" y="885239"/>
            <a:ext cx="43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ENCERRAMENTO DO TÓPICO E DO CURSO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41491F1-2F68-499E-86F3-17ED076D4574}"/>
              </a:ext>
            </a:extLst>
          </p:cNvPr>
          <p:cNvSpPr txBox="1"/>
          <p:nvPr/>
        </p:nvSpPr>
        <p:spPr>
          <a:xfrm>
            <a:off x="452684" y="1748117"/>
            <a:ext cx="57733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chegou ao fim do décimo primeiro tópico do curso =D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Relembrando, neste tópico foram visto: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definir uma função;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Parâmetros e Argumentos;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Escopo das variáveis;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dar variáveis 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 padrão.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0C2BBB8-10BB-4894-81D5-5225DD5929AA}"/>
              </a:ext>
            </a:extLst>
          </p:cNvPr>
          <p:cNvSpPr txBox="1"/>
          <p:nvPr/>
        </p:nvSpPr>
        <p:spPr>
          <a:xfrm>
            <a:off x="412344" y="3676683"/>
            <a:ext cx="6016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chegou ao final do curso, espero que tenha entendido tudo que foi lhe passado durante essas aulas e coloque em prática suas novas habilidades adquiridas, mas antes de ir, temos uma pequena avaliação para provar para você mesmo tudo que aprendeu =D</a:t>
            </a:r>
          </a:p>
        </p:txBody>
      </p:sp>
      <p:sp>
        <p:nvSpPr>
          <p:cNvPr id="30" name="Retângulo 29">
            <a:hlinkClick r:id="rId3"/>
            <a:extLst>
              <a:ext uri="{FF2B5EF4-FFF2-40B4-BE49-F238E27FC236}">
                <a16:creationId xmlns:a16="http://schemas.microsoft.com/office/drawing/2014/main" id="{4AED179B-3C37-4238-829E-A83B4B2BCC1F}"/>
              </a:ext>
            </a:extLst>
          </p:cNvPr>
          <p:cNvSpPr/>
          <p:nvPr/>
        </p:nvSpPr>
        <p:spPr>
          <a:xfrm>
            <a:off x="4301338" y="5311106"/>
            <a:ext cx="2637182" cy="5412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03864"/>
                </a:solidFill>
                <a:latin typeface="Arial Black" panose="020B0A04020102020204" pitchFamily="34" charset="0"/>
              </a:rPr>
              <a:t>AVALIAÇÃO</a:t>
            </a:r>
          </a:p>
        </p:txBody>
      </p:sp>
      <p:sp>
        <p:nvSpPr>
          <p:cNvPr id="31" name="Retângulo 30">
            <a:hlinkClick r:id="rId4" action="ppaction://hlinksldjump"/>
            <a:extLst>
              <a:ext uri="{FF2B5EF4-FFF2-40B4-BE49-F238E27FC236}">
                <a16:creationId xmlns:a16="http://schemas.microsoft.com/office/drawing/2014/main" id="{EE27EF7E-170B-4B85-961C-5CFDF8C40747}"/>
              </a:ext>
            </a:extLst>
          </p:cNvPr>
          <p:cNvSpPr/>
          <p:nvPr/>
        </p:nvSpPr>
        <p:spPr>
          <a:xfrm>
            <a:off x="492242" y="5311106"/>
            <a:ext cx="2637182" cy="5412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03864"/>
                </a:solidFill>
                <a:latin typeface="Arial Black" panose="020B0A04020102020204" pitchFamily="34" charset="0"/>
              </a:rPr>
              <a:t>REVER AS AULAS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736BC06-3091-482C-B88A-8DDF0CA8B22E}"/>
              </a:ext>
            </a:extLst>
          </p:cNvPr>
          <p:cNvSpPr txBox="1"/>
          <p:nvPr/>
        </p:nvSpPr>
        <p:spPr>
          <a:xfrm>
            <a:off x="533987" y="4716516"/>
            <a:ext cx="577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está confiante? Você pode rever todas as aulas clicando no botão abaixo.</a:t>
            </a:r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FCA516EA-3AF8-4164-A96B-BFF70B2B792D}"/>
              </a:ext>
            </a:extLst>
          </p:cNvPr>
          <p:cNvSpPr/>
          <p:nvPr/>
        </p:nvSpPr>
        <p:spPr>
          <a:xfrm>
            <a:off x="1246909" y="5000314"/>
            <a:ext cx="277091" cy="243589"/>
          </a:xfrm>
          <a:prstGeom prst="downArrow">
            <a:avLst/>
          </a:prstGeom>
          <a:solidFill>
            <a:schemeClr val="accent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D78CFE0-C2F5-49C2-A8E1-4DCC2646BCB1}"/>
              </a:ext>
            </a:extLst>
          </p:cNvPr>
          <p:cNvSpPr txBox="1"/>
          <p:nvPr/>
        </p:nvSpPr>
        <p:spPr>
          <a:xfrm>
            <a:off x="4301338" y="5935290"/>
            <a:ext cx="577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se você está pronto, clique no botão acima para ir direto para a avaliação.</a:t>
            </a:r>
          </a:p>
        </p:txBody>
      </p:sp>
      <p:sp>
        <p:nvSpPr>
          <p:cNvPr id="34" name="Seta: para Baixo 33">
            <a:extLst>
              <a:ext uri="{FF2B5EF4-FFF2-40B4-BE49-F238E27FC236}">
                <a16:creationId xmlns:a16="http://schemas.microsoft.com/office/drawing/2014/main" id="{418E4FDC-82D0-439B-BEA4-3B1F6A853699}"/>
              </a:ext>
            </a:extLst>
          </p:cNvPr>
          <p:cNvSpPr/>
          <p:nvPr/>
        </p:nvSpPr>
        <p:spPr>
          <a:xfrm rot="10800000">
            <a:off x="5144359" y="6195669"/>
            <a:ext cx="277091" cy="243589"/>
          </a:xfrm>
          <a:prstGeom prst="downArrow">
            <a:avLst/>
          </a:prstGeom>
          <a:solidFill>
            <a:schemeClr val="accent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726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52686" y="79448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INÍCIO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79448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79448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67043" y="688423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1822" y="589630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5895787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733268-305F-40EB-B047-9C1F1FE2C396}"/>
              </a:ext>
            </a:extLst>
          </p:cNvPr>
          <p:cNvSpPr txBox="1"/>
          <p:nvPr/>
        </p:nvSpPr>
        <p:spPr>
          <a:xfrm>
            <a:off x="412344" y="885239"/>
            <a:ext cx="43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INSTALAÇÃO NO MacOS</a:t>
            </a:r>
          </a:p>
        </p:txBody>
      </p:sp>
      <p:pic>
        <p:nvPicPr>
          <p:cNvPr id="5" name="Mídia Online 4" title="Instalação do Pycharm no MacOS">
            <a:hlinkClick r:id="" action="ppaction://media"/>
            <a:extLst>
              <a:ext uri="{FF2B5EF4-FFF2-40B4-BE49-F238E27FC236}">
                <a16:creationId xmlns:a16="http://schemas.microsoft.com/office/drawing/2014/main" id="{DC97BD8A-7FF2-4A81-BB72-60C5B103B80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95275" y="1543462"/>
            <a:ext cx="7332133" cy="414265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D8A6EAC-6A85-4AC0-B24C-BBF4C42F40D6}"/>
              </a:ext>
            </a:extLst>
          </p:cNvPr>
          <p:cNvSpPr txBox="1"/>
          <p:nvPr/>
        </p:nvSpPr>
        <p:spPr>
          <a:xfrm>
            <a:off x="106213" y="6027432"/>
            <a:ext cx="437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 Black" panose="020B0A04020102020204" pitchFamily="34" charset="0"/>
              </a:rPr>
              <a:t>PARA BAIXAR O AMBIENTE, CLIQUE EM</a:t>
            </a:r>
          </a:p>
        </p:txBody>
      </p:sp>
      <p:sp>
        <p:nvSpPr>
          <p:cNvPr id="16" name="Retângulo: Cantos Arredondados 15">
            <a:hlinkClick r:id="rId4"/>
            <a:extLst>
              <a:ext uri="{FF2B5EF4-FFF2-40B4-BE49-F238E27FC236}">
                <a16:creationId xmlns:a16="http://schemas.microsoft.com/office/drawing/2014/main" id="{0A1F0E3A-EBDB-4086-9F7C-76B1B1A3E0E3}"/>
              </a:ext>
            </a:extLst>
          </p:cNvPr>
          <p:cNvSpPr/>
          <p:nvPr/>
        </p:nvSpPr>
        <p:spPr>
          <a:xfrm>
            <a:off x="4158321" y="5988183"/>
            <a:ext cx="1762540" cy="36027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203864"/>
                </a:solidFill>
                <a:latin typeface="Arial Black" panose="020B0A04020102020204" pitchFamily="34" charset="0"/>
              </a:rPr>
              <a:t>DOWNLOAD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53181DF-2075-4402-86F9-515BFE95E8D0}"/>
              </a:ext>
            </a:extLst>
          </p:cNvPr>
          <p:cNvSpPr txBox="1"/>
          <p:nvPr/>
        </p:nvSpPr>
        <p:spPr>
          <a:xfrm>
            <a:off x="5939859" y="6028940"/>
            <a:ext cx="437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 Black" panose="020B0A04020102020204" pitchFamily="34" charset="0"/>
              </a:rPr>
              <a:t>AO CONCLUIR A INSTALAÇÃO, CLIQUE EM </a:t>
            </a:r>
          </a:p>
        </p:txBody>
      </p:sp>
      <p:sp>
        <p:nvSpPr>
          <p:cNvPr id="18" name="Retângulo: Cantos Arredondados 17">
            <a:hlinkClick r:id="rId5" action="ppaction://hlinksldjump"/>
            <a:extLst>
              <a:ext uri="{FF2B5EF4-FFF2-40B4-BE49-F238E27FC236}">
                <a16:creationId xmlns:a16="http://schemas.microsoft.com/office/drawing/2014/main" id="{E1F6AFCD-4D8C-49AF-8B6B-830C6AA8F2D2}"/>
              </a:ext>
            </a:extLst>
          </p:cNvPr>
          <p:cNvSpPr/>
          <p:nvPr/>
        </p:nvSpPr>
        <p:spPr>
          <a:xfrm>
            <a:off x="10266942" y="5974931"/>
            <a:ext cx="1762540" cy="36027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203864"/>
                </a:solidFill>
                <a:latin typeface="Arial Black" panose="020B0A04020102020204" pitchFamily="34" charset="0"/>
              </a:rPr>
              <a:t>PROSSEGUIR</a:t>
            </a:r>
          </a:p>
        </p:txBody>
      </p:sp>
    </p:spTree>
    <p:extLst>
      <p:ext uri="{BB962C8B-B14F-4D97-AF65-F5344CB8AC3E}">
        <p14:creationId xmlns:p14="http://schemas.microsoft.com/office/powerpoint/2010/main" val="2232133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52686" y="79448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INÍCIO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79448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79448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67043" y="688423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1822" y="589630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5895787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906D5B9-8802-4335-BDA9-810F03833470}"/>
              </a:ext>
            </a:extLst>
          </p:cNvPr>
          <p:cNvSpPr txBox="1"/>
          <p:nvPr/>
        </p:nvSpPr>
        <p:spPr>
          <a:xfrm>
            <a:off x="412344" y="885239"/>
            <a:ext cx="43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INSTALAÇÃO NO LINUX</a:t>
            </a:r>
          </a:p>
        </p:txBody>
      </p:sp>
      <p:pic>
        <p:nvPicPr>
          <p:cNvPr id="5" name="Mídia Online 4" title="Instalação do PyCharm no Linux">
            <a:hlinkClick r:id="" action="ppaction://media"/>
            <a:extLst>
              <a:ext uri="{FF2B5EF4-FFF2-40B4-BE49-F238E27FC236}">
                <a16:creationId xmlns:a16="http://schemas.microsoft.com/office/drawing/2014/main" id="{DA46AD7A-DC60-4DC9-9ECB-71824EA4DA9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13457" y="1630904"/>
            <a:ext cx="7265014" cy="410473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74F9ED-946B-4A3E-BF78-EE1E85C3397D}"/>
              </a:ext>
            </a:extLst>
          </p:cNvPr>
          <p:cNvSpPr txBox="1"/>
          <p:nvPr/>
        </p:nvSpPr>
        <p:spPr>
          <a:xfrm>
            <a:off x="106213" y="6027432"/>
            <a:ext cx="437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 Black" panose="020B0A04020102020204" pitchFamily="34" charset="0"/>
              </a:rPr>
              <a:t>PARA BAIXAR O AMBIENTE, CLIQUE EM</a:t>
            </a:r>
          </a:p>
        </p:txBody>
      </p:sp>
      <p:sp>
        <p:nvSpPr>
          <p:cNvPr id="16" name="Retângulo: Cantos Arredondados 15">
            <a:hlinkClick r:id="rId4"/>
            <a:extLst>
              <a:ext uri="{FF2B5EF4-FFF2-40B4-BE49-F238E27FC236}">
                <a16:creationId xmlns:a16="http://schemas.microsoft.com/office/drawing/2014/main" id="{2C8BAA10-296A-4174-8BB8-2324B14ADBA2}"/>
              </a:ext>
            </a:extLst>
          </p:cNvPr>
          <p:cNvSpPr/>
          <p:nvPr/>
        </p:nvSpPr>
        <p:spPr>
          <a:xfrm>
            <a:off x="4158321" y="5988183"/>
            <a:ext cx="1762540" cy="36027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203864"/>
                </a:solidFill>
                <a:latin typeface="Arial Black" panose="020B0A04020102020204" pitchFamily="34" charset="0"/>
              </a:rPr>
              <a:t>DOWNLOAD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B881EFB-89E3-4CA3-B101-45E2CAB412E3}"/>
              </a:ext>
            </a:extLst>
          </p:cNvPr>
          <p:cNvSpPr txBox="1"/>
          <p:nvPr/>
        </p:nvSpPr>
        <p:spPr>
          <a:xfrm>
            <a:off x="5939859" y="6028940"/>
            <a:ext cx="437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 Black" panose="020B0A04020102020204" pitchFamily="34" charset="0"/>
              </a:rPr>
              <a:t>AO CONCLUIR A INSTALAÇÃO, CLIQUE EM </a:t>
            </a:r>
          </a:p>
        </p:txBody>
      </p:sp>
      <p:sp>
        <p:nvSpPr>
          <p:cNvPr id="18" name="Retângulo: Cantos Arredondados 17">
            <a:hlinkClick r:id="rId5" action="ppaction://hlinksldjump"/>
            <a:extLst>
              <a:ext uri="{FF2B5EF4-FFF2-40B4-BE49-F238E27FC236}">
                <a16:creationId xmlns:a16="http://schemas.microsoft.com/office/drawing/2014/main" id="{870EFE83-3CB2-4518-9BCC-B4487A3088C5}"/>
              </a:ext>
            </a:extLst>
          </p:cNvPr>
          <p:cNvSpPr/>
          <p:nvPr/>
        </p:nvSpPr>
        <p:spPr>
          <a:xfrm>
            <a:off x="10266942" y="5974931"/>
            <a:ext cx="1762540" cy="36027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203864"/>
                </a:solidFill>
                <a:latin typeface="Arial Black" panose="020B0A04020102020204" pitchFamily="34" charset="0"/>
              </a:rPr>
              <a:t>PROSSEGUIR</a:t>
            </a:r>
          </a:p>
        </p:txBody>
      </p:sp>
    </p:spTree>
    <p:extLst>
      <p:ext uri="{BB962C8B-B14F-4D97-AF65-F5344CB8AC3E}">
        <p14:creationId xmlns:p14="http://schemas.microsoft.com/office/powerpoint/2010/main" val="4179717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452686" y="79448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INÍCIO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79448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79448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67043" y="79448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602973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9493547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E06AFD8-3F2A-4304-8BC5-53971BEF3853}"/>
              </a:ext>
            </a:extLst>
          </p:cNvPr>
          <p:cNvSpPr txBox="1"/>
          <p:nvPr/>
        </p:nvSpPr>
        <p:spPr>
          <a:xfrm>
            <a:off x="412344" y="885239"/>
            <a:ext cx="43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ENCERRAMENTO DO TÓPICO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8445FC3-7639-4D0F-9ABF-0B9587185D65}"/>
              </a:ext>
            </a:extLst>
          </p:cNvPr>
          <p:cNvSpPr txBox="1"/>
          <p:nvPr/>
        </p:nvSpPr>
        <p:spPr>
          <a:xfrm>
            <a:off x="452684" y="1748117"/>
            <a:ext cx="57733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chegou ao fim do primeiro tópico do curso =D</a:t>
            </a:r>
          </a:p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Relembrando, neste tópico foram visto: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características do Python;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seu criador;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Sites e apps famoso desenvolvidos utilizando Python 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instalação do ambiente de desenvolvimento PyCharm.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CC73547-5ECF-4924-A894-C5C222CBC252}"/>
              </a:ext>
            </a:extLst>
          </p:cNvPr>
          <p:cNvSpPr txBox="1"/>
          <p:nvPr/>
        </p:nvSpPr>
        <p:spPr>
          <a:xfrm>
            <a:off x="412344" y="3691255"/>
            <a:ext cx="577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próximo tópico iremos trabalhar sobre o termo VARIÁVEIS, aguardo vocês na próxima aula, até mais =D.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D413B10-FAAC-4BB5-BC98-8F7ACE4F8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55" y="1566172"/>
            <a:ext cx="7403789" cy="313387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FCE6B6A-56D6-43CF-9F4A-297824CF18DC}"/>
              </a:ext>
            </a:extLst>
          </p:cNvPr>
          <p:cNvSpPr txBox="1"/>
          <p:nvPr/>
        </p:nvSpPr>
        <p:spPr>
          <a:xfrm>
            <a:off x="8151737" y="3720180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8 – Logo do Python</a:t>
            </a:r>
          </a:p>
        </p:txBody>
      </p:sp>
      <p:sp>
        <p:nvSpPr>
          <p:cNvPr id="5" name="Retângulo 4">
            <a:hlinkClick r:id="rId3" action="ppaction://hlinksldjump"/>
            <a:extLst>
              <a:ext uri="{FF2B5EF4-FFF2-40B4-BE49-F238E27FC236}">
                <a16:creationId xmlns:a16="http://schemas.microsoft.com/office/drawing/2014/main" id="{6FD8089E-7905-4BB1-BB55-6F2193FF293A}"/>
              </a:ext>
            </a:extLst>
          </p:cNvPr>
          <p:cNvSpPr/>
          <p:nvPr/>
        </p:nvSpPr>
        <p:spPr>
          <a:xfrm>
            <a:off x="9342783" y="5724939"/>
            <a:ext cx="2637182" cy="5412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03864"/>
                </a:solidFill>
                <a:latin typeface="Arial Black" panose="020B0A04020102020204" pitchFamily="34" charset="0"/>
              </a:rPr>
              <a:t>PRÓXIMO TÓPICO</a:t>
            </a:r>
          </a:p>
        </p:txBody>
      </p:sp>
    </p:spTree>
    <p:extLst>
      <p:ext uri="{BB962C8B-B14F-4D97-AF65-F5344CB8AC3E}">
        <p14:creationId xmlns:p14="http://schemas.microsoft.com/office/powerpoint/2010/main" val="3181098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93839-D304-4021-89CD-8AF030A6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98EDAF-53AC-47F8-B461-CF0EFA5EE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9954B6-67A3-4561-857F-76AB4A17A2D4}"/>
              </a:ext>
            </a:extLst>
          </p:cNvPr>
          <p:cNvSpPr/>
          <p:nvPr/>
        </p:nvSpPr>
        <p:spPr>
          <a:xfrm>
            <a:off x="195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3175A1-F66A-461B-9C71-784CD5371DFA}"/>
              </a:ext>
            </a:extLst>
          </p:cNvPr>
          <p:cNvSpPr/>
          <p:nvPr/>
        </p:nvSpPr>
        <p:spPr>
          <a:xfrm>
            <a:off x="-13252" y="6493565"/>
            <a:ext cx="12218504" cy="3909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39872-C59C-4D38-AC5B-B97A74BA82A0}"/>
              </a:ext>
            </a:extLst>
          </p:cNvPr>
          <p:cNvSpPr txBox="1"/>
          <p:nvPr/>
        </p:nvSpPr>
        <p:spPr>
          <a:xfrm>
            <a:off x="267156" y="79448"/>
            <a:ext cx="187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4"/>
                </a:solidFill>
                <a:latin typeface="Arial Black" panose="020B0A04020102020204" pitchFamily="34" charset="0"/>
              </a:rPr>
              <a:t>VARIÁVEIS</a:t>
            </a:r>
            <a:endParaRPr lang="pt-BR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EEE593-0E33-4B00-9509-8958139CC3C3}"/>
              </a:ext>
            </a:extLst>
          </p:cNvPr>
          <p:cNvSpPr txBox="1"/>
          <p:nvPr/>
        </p:nvSpPr>
        <p:spPr>
          <a:xfrm>
            <a:off x="2782298" y="662331"/>
            <a:ext cx="204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77225D-0256-4061-8252-40E6D0ED2960}"/>
              </a:ext>
            </a:extLst>
          </p:cNvPr>
          <p:cNvSpPr txBox="1"/>
          <p:nvPr/>
        </p:nvSpPr>
        <p:spPr>
          <a:xfrm>
            <a:off x="5282905" y="662331"/>
            <a:ext cx="3731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INSTALAÇÃO DO AMBIENTE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1574B9-76C5-45D2-A7DD-307DCE319278}"/>
              </a:ext>
            </a:extLst>
          </p:cNvPr>
          <p:cNvSpPr txBox="1"/>
          <p:nvPr/>
        </p:nvSpPr>
        <p:spPr>
          <a:xfrm>
            <a:off x="9409702" y="662331"/>
            <a:ext cx="22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C4F8D"/>
                </a:solidFill>
                <a:latin typeface="Arial Black" panose="020B0A04020102020204" pitchFamily="34" charset="0"/>
              </a:rPr>
              <a:t>ENCERRAMENTO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327F00-3AC1-437E-B20F-41E9B9FDECDA}"/>
              </a:ext>
            </a:extLst>
          </p:cNvPr>
          <p:cNvSpPr/>
          <p:nvPr/>
        </p:nvSpPr>
        <p:spPr>
          <a:xfrm>
            <a:off x="0" y="596346"/>
            <a:ext cx="12190178" cy="43187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960F30-BE0A-40D6-AD7E-004321F77EDA}"/>
              </a:ext>
            </a:extLst>
          </p:cNvPr>
          <p:cNvSpPr/>
          <p:nvPr/>
        </p:nvSpPr>
        <p:spPr>
          <a:xfrm>
            <a:off x="0" y="450574"/>
            <a:ext cx="12192000" cy="145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B76276-3930-484B-A5EE-72BD91B7820F}"/>
              </a:ext>
            </a:extLst>
          </p:cNvPr>
          <p:cNvSpPr/>
          <p:nvPr/>
        </p:nvSpPr>
        <p:spPr>
          <a:xfrm>
            <a:off x="-13252" y="450574"/>
            <a:ext cx="2054150" cy="145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06CB2-26B5-41AB-9583-172252CA962D}"/>
              </a:ext>
            </a:extLst>
          </p:cNvPr>
          <p:cNvSpPr txBox="1"/>
          <p:nvPr/>
        </p:nvSpPr>
        <p:spPr>
          <a:xfrm>
            <a:off x="412344" y="885239"/>
            <a:ext cx="43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/>
                </a:solidFill>
                <a:latin typeface="Arial Black" panose="020B0A04020102020204" pitchFamily="34" charset="0"/>
              </a:rPr>
              <a:t>VARIÁVEL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CE49AFA-7F59-4FF2-BF4D-0CCEC7F22AA2}"/>
              </a:ext>
            </a:extLst>
          </p:cNvPr>
          <p:cNvSpPr txBox="1"/>
          <p:nvPr/>
        </p:nvSpPr>
        <p:spPr>
          <a:xfrm>
            <a:off x="452684" y="1748117"/>
            <a:ext cx="57733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Variáveis são pequenos espaços de memória, utilizados para armazenar e manipular dados. Em Python, os tipos de dados básicos são: tipo inteiro (armazena números inteiros), tipo float (armazena números em formato decimal), e tipo string (armazena um conjunto de caracteres). Cada variável pode armazenar apenas um tipo de dado a cada instante.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D93B7A0-EAED-44D7-AA4C-51E6A7179994}"/>
              </a:ext>
            </a:extLst>
          </p:cNvPr>
          <p:cNvSpPr txBox="1"/>
          <p:nvPr/>
        </p:nvSpPr>
        <p:spPr>
          <a:xfrm>
            <a:off x="452684" y="3479873"/>
            <a:ext cx="57733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Python, diferentemente de outras linguagens de programação, não é preciso declarar de que tipo será cada variável no início do programa. Quando se faz uma atribuição de valor, automaticamente a variável se torna do tipo do valor armazenado, como apresentado nos exemplos a seguir: 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018DFE4B-9E84-4C75-85E5-7C85EA9DA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48" y="5011778"/>
            <a:ext cx="2076450" cy="48577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DB3C3F0C-8107-491B-9CF7-EA551C5CC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48" y="5598892"/>
            <a:ext cx="2076450" cy="496986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03100507-D781-490C-B193-1F8ECEECECB9}"/>
              </a:ext>
            </a:extLst>
          </p:cNvPr>
          <p:cNvSpPr txBox="1"/>
          <p:nvPr/>
        </p:nvSpPr>
        <p:spPr>
          <a:xfrm>
            <a:off x="2810055" y="4972747"/>
            <a:ext cx="112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Linhas de comando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40566D9-B76C-4CBD-8CFE-CE9F58598C8B}"/>
              </a:ext>
            </a:extLst>
          </p:cNvPr>
          <p:cNvSpPr txBox="1"/>
          <p:nvPr/>
        </p:nvSpPr>
        <p:spPr>
          <a:xfrm>
            <a:off x="2810055" y="5721794"/>
            <a:ext cx="112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E68DDD3-23DC-4FF9-9374-EA3DF9ABC574}"/>
              </a:ext>
            </a:extLst>
          </p:cNvPr>
          <p:cNvSpPr txBox="1"/>
          <p:nvPr/>
        </p:nvSpPr>
        <p:spPr>
          <a:xfrm>
            <a:off x="6363708" y="4977242"/>
            <a:ext cx="112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Linhas de comando</a:t>
            </a: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782CD1AB-D085-499B-B7FB-3A5D0F2A8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229" y="5006879"/>
            <a:ext cx="2069824" cy="485775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A05906F7-9AD0-477A-A397-1FC38F818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564" y="5587591"/>
            <a:ext cx="2080246" cy="49550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91E3CB83-E5AC-41D4-A4CD-01D984105928}"/>
              </a:ext>
            </a:extLst>
          </p:cNvPr>
          <p:cNvSpPr txBox="1"/>
          <p:nvPr/>
        </p:nvSpPr>
        <p:spPr>
          <a:xfrm>
            <a:off x="9891004" y="4974758"/>
            <a:ext cx="112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Linhas de comando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518ADFB-821E-4B73-9572-892A9280D46D}"/>
              </a:ext>
            </a:extLst>
          </p:cNvPr>
          <p:cNvSpPr txBox="1"/>
          <p:nvPr/>
        </p:nvSpPr>
        <p:spPr>
          <a:xfrm>
            <a:off x="9891004" y="5723805"/>
            <a:ext cx="112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251028C8-1801-4942-A41F-CACD4FD7B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5628" y="5006879"/>
            <a:ext cx="2028825" cy="466725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AB8426F0-035F-4DA8-A535-CEDE06F311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6860" y="5580555"/>
            <a:ext cx="2026196" cy="481137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7C91BD7A-9C04-4445-9B00-1F9B76D241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95023"/>
            <a:ext cx="6096000" cy="2580318"/>
          </a:xfrm>
          <a:prstGeom prst="rect">
            <a:avLst/>
          </a:prstGeom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F8BB7D5C-AD6E-4C00-8DFD-F05B35565653}"/>
              </a:ext>
            </a:extLst>
          </p:cNvPr>
          <p:cNvSpPr txBox="1"/>
          <p:nvPr/>
        </p:nvSpPr>
        <p:spPr>
          <a:xfrm>
            <a:off x="8229736" y="3322275"/>
            <a:ext cx="365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Figura 9 – Logo do Python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A5270531-2F34-4DE7-9FBB-079619E0637B}"/>
              </a:ext>
            </a:extLst>
          </p:cNvPr>
          <p:cNvSpPr/>
          <p:nvPr/>
        </p:nvSpPr>
        <p:spPr>
          <a:xfrm>
            <a:off x="563537" y="4652595"/>
            <a:ext cx="3337438" cy="31026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498F2880-A98C-4357-A8F7-F7E89B113591}"/>
              </a:ext>
            </a:extLst>
          </p:cNvPr>
          <p:cNvSpPr/>
          <p:nvPr/>
        </p:nvSpPr>
        <p:spPr>
          <a:xfrm>
            <a:off x="4127219" y="4646194"/>
            <a:ext cx="3337438" cy="31026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45E46748-6672-4495-BC69-D6E20914D6DA}"/>
              </a:ext>
            </a:extLst>
          </p:cNvPr>
          <p:cNvSpPr/>
          <p:nvPr/>
        </p:nvSpPr>
        <p:spPr>
          <a:xfrm>
            <a:off x="7648922" y="4644523"/>
            <a:ext cx="3337438" cy="31026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17C641-ECCF-415A-B0EA-6E4B5757A091}"/>
              </a:ext>
            </a:extLst>
          </p:cNvPr>
          <p:cNvSpPr txBox="1"/>
          <p:nvPr/>
        </p:nvSpPr>
        <p:spPr>
          <a:xfrm>
            <a:off x="763082" y="4623934"/>
            <a:ext cx="3337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variável V recebe um valor inteiro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DBCC2E0-7A0D-421E-B1C2-47203A4CD16B}"/>
              </a:ext>
            </a:extLst>
          </p:cNvPr>
          <p:cNvSpPr txBox="1"/>
          <p:nvPr/>
        </p:nvSpPr>
        <p:spPr>
          <a:xfrm>
            <a:off x="4266232" y="4643203"/>
            <a:ext cx="3337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variável V recebe um valor float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C92D7BB4-8A97-4FAE-8A98-DA2960E4F867}"/>
              </a:ext>
            </a:extLst>
          </p:cNvPr>
          <p:cNvSpPr txBox="1"/>
          <p:nvPr/>
        </p:nvSpPr>
        <p:spPr>
          <a:xfrm>
            <a:off x="7767024" y="4640719"/>
            <a:ext cx="3337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variável V recebe um valor string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9A7DFEE-5812-43AC-810F-1917AC75BC7D}"/>
              </a:ext>
            </a:extLst>
          </p:cNvPr>
          <p:cNvSpPr txBox="1"/>
          <p:nvPr/>
        </p:nvSpPr>
        <p:spPr>
          <a:xfrm>
            <a:off x="6386112" y="5719783"/>
            <a:ext cx="112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</a:p>
        </p:txBody>
      </p:sp>
    </p:spTree>
    <p:extLst>
      <p:ext uri="{BB962C8B-B14F-4D97-AF65-F5344CB8AC3E}">
        <p14:creationId xmlns:p14="http://schemas.microsoft.com/office/powerpoint/2010/main" val="1129850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accent4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4294</Words>
  <Application>Microsoft Office PowerPoint</Application>
  <PresentationFormat>Widescreen</PresentationFormat>
  <Paragraphs>642</Paragraphs>
  <Slides>58</Slides>
  <Notes>0</Notes>
  <HiddenSlides>0</HiddenSlides>
  <MMClips>3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3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Augusto</dc:creator>
  <cp:lastModifiedBy>Flávio Augusto</cp:lastModifiedBy>
  <cp:revision>278</cp:revision>
  <dcterms:created xsi:type="dcterms:W3CDTF">2021-08-12T16:36:26Z</dcterms:created>
  <dcterms:modified xsi:type="dcterms:W3CDTF">2021-08-19T20:22:55Z</dcterms:modified>
</cp:coreProperties>
</file>