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4" r:id="rId2"/>
  </p:sldMasterIdLst>
  <p:sldIdLst>
    <p:sldId id="260" r:id="rId3"/>
    <p:sldId id="301" r:id="rId4"/>
    <p:sldId id="261" r:id="rId5"/>
    <p:sldId id="265" r:id="rId6"/>
    <p:sldId id="266" r:id="rId7"/>
    <p:sldId id="268" r:id="rId8"/>
    <p:sldId id="267" r:id="rId9"/>
    <p:sldId id="269" r:id="rId10"/>
    <p:sldId id="270" r:id="rId11"/>
    <p:sldId id="271" r:id="rId12"/>
    <p:sldId id="272" r:id="rId13"/>
    <p:sldId id="273" r:id="rId14"/>
    <p:sldId id="264" r:id="rId15"/>
    <p:sldId id="275" r:id="rId16"/>
    <p:sldId id="263" r:id="rId17"/>
    <p:sldId id="277" r:id="rId18"/>
    <p:sldId id="279" r:id="rId19"/>
    <p:sldId id="300" r:id="rId20"/>
    <p:sldId id="280" r:id="rId21"/>
    <p:sldId id="281" r:id="rId22"/>
    <p:sldId id="282" r:id="rId23"/>
    <p:sldId id="283" r:id="rId24"/>
    <p:sldId id="284" r:id="rId25"/>
    <p:sldId id="285" r:id="rId26"/>
    <p:sldId id="287" r:id="rId27"/>
    <p:sldId id="286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93"/>
    <p:restoredTop sz="94674"/>
  </p:normalViewPr>
  <p:slideViewPr>
    <p:cSldViewPr snapToGrid="0" snapToObjects="1">
      <p:cViewPr>
        <p:scale>
          <a:sx n="70" d="100"/>
          <a:sy n="70" d="100"/>
        </p:scale>
        <p:origin x="-600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pp.powerbi.com/reports/e29dcf3f-cd77-4258-b538-dbcc0104cd3d/ReportSectionc8b206463070fe3f82d8?pbi_source=PowerPoint" TargetMode="Externa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pp.powerbi.com/reports/e29dcf3f-cd77-4258-b538-dbcc0104cd3d/ReportSectiona7106e2eb9d80465ba63?pbi_source=PowerPoint" TargetMode="Externa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pp.powerbi.com/reports/834ebf99-4e74-410d-b419-8efe1307d4d7/ReportSection?pbi_source=PowerPoint" TargetMode="Externa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pp.powerbi.com/reports/e29dcf3f-cd77-4258-b538-dbcc0104cd3d/ReportSection80de95d5c04a6b40db70?pbi_source=PowerPoint" TargetMode="Externa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0b336.s0.b2make.com/os-numeros-da-asma" TargetMode="External"/><Relationship Id="rId2" Type="http://schemas.openxmlformats.org/officeDocument/2006/relationships/hyperlink" Target="https://s0b336.s0.b2make.com/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pp.powerbi.com/reports/834ebf99-4e74-410d-b419-8efe1307d4d7/ReportSection8617dae3f9dae01a7322?pbi_source=PowerPoint" TargetMode="Externa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pp.powerbi.com/reports/834ebf99-4e74-410d-b419-8efe1307d4d7/ReportSection59af0d15bf63e14b709f?pbi_source=PowerPoint" TargetMode="Externa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2725" y="4370454"/>
            <a:ext cx="11761692" cy="1325563"/>
          </a:xfrm>
        </p:spPr>
        <p:txBody>
          <a:bodyPr/>
          <a:lstStyle/>
          <a:p>
            <a:r>
              <a:rPr lang="pt-BR" b="1" dirty="0" smtClean="0"/>
              <a:t>Estudo Descritivo Sobre Asma no Brasil</a:t>
            </a:r>
            <a:endParaRPr lang="pt-BR" b="1" dirty="0"/>
          </a:p>
        </p:txBody>
      </p:sp>
      <p:sp>
        <p:nvSpPr>
          <p:cNvPr id="6" name="AutoShape 2" descr="data:image/jpg;base64,%20/9j/4AAQSkZJRgABAQEAYABgAAD/2wBDAAUDBAQEAwUEBAQFBQUGBwwIBwcHBw8LCwkMEQ8SEhEPERETFhwXExQaFRERGCEYGh0dHx8fExciJCIeJBweHx7/2wBDAQUFBQcGBw4ICA4eFBEUHh4eHh4eHh4eHh4eHh4eHh4eHh4eHh4eHh4eHh4eHh4eHh4eHh4eHh4eHh4eHh4eHh7/wAARCADzAu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HpaKK/RT8fCiiikJhS0UtIQlKKSlFAgpRSUooAKXtRR2pAFLSUtAgoooFIQtJS0UXAKKWikIKO9LRQAUUUUCCilxRikIBS0gpaQAKWkFLQAUUUtIQCigUtAgFFFFAgpcUlPVXb7qs30GaQDaXmuhtPCV7caUmo/2nosKMhcRzXypIMdip6HjpXPdqiM4y2ZpUpTppOStcKO1avhnQ7nXLySKKaG2ggjM1zczNiOCMfxH+QHeuz8I6X4Tjupxo2rQ61rvl4sIL+1MMDSdyMkhmx90Njms6teNO/V/1v2N8Pgqlezukn3a19Fu/l1PPUtrl1DJbzsp6FYyQad9ju/8An0uP+/Tf4V0Vz488bJcPHJr15A6MVaNQqBCOCNoGBimf8J94z/6GS/8A++x/hS5q3Zfe/wDITjhf5pf+Ar/5Iw7fTdRuJVhg0+7lkY4CpCxJ/SuvufBVvpngvVL7VLrGt2ywyCyjcH7OjyBf3mP4jzx2rJuPHHjCeJopPEeolGGCBLt/UVe8Pw3S+APFdxcRzAXEdq6SSA/vP3+CQT15rOrKrZNtLVbepvh44ZuSinJ8st9LWi3sm+vn8jkUXc6rnGSBn0rqNV8H/Y7B7i11ZL+UYxBDY3AZsnsWQDiuWUsrBlJDA5BHY1ujxl4t/wChk1X/AMCm/wAa1qKo2uR/19xy0JUFGSqq99vL8V+piPG6SGN0ZXB2lSMEH0xXR6H4ds20q41jxFfXGmWUcy26LHbl5ZJCN3CnGABzmrfw5mlk8Qarq87efe22m3N3FLL85EwHDnPUjJNWdc1rVNa+FUE2q3kl3NFrBjWSTltvk5wT35JrKpUnzci02uzow+HpKm6stdG0umlt9b9ehgeKdAn0XUGhSRry0aJJ4bpIyFeNxlSf7p9qx69abX9Wg8VeDdDjuiNMn0+zSe1KgxyiQYbcD14/KvO/Eeh6lpV1NJcaXd2to07rBJLEyqw3HGCfalQrOSUZ7/mGOwcIXnRvZOz022e+umvUyaK6XwTqmh2kptdc0vT5YGJc3U1u80i8cKFVl4qXWbPwZJ9rurHxBciVtzw2y6ayRg9kBLnA7Z5rR1bS5WmcywvNTU4zXpdJ/jb8DlaUUUVqcguKKM0UAGKMUtFK4gA4opR0opCCiiigQUUvalouAgpaKKQgFFKKKAEFLRS0CEpaBS0gEpcUUUhCU6kp1AhtKKWigAopaKQhKUUUvagBKKXFGKQBQKMUoFAgq1ax7RuPU/yqK3j3Nk/dFWxUsyqS6C0UUVJkOooooEcVS0lFewfRsKdTadSYgooooBhS0lKKQgxSiigUAFLRRSEFAopRQISloopAFFLRQIKKMUYpALRRRQIWiiigQtFFFIBaKB0opAFFFLQIKMUClpCEApaBRQIdFHJLKsUSNJI5CqqjJYnoAK6oeA9RhVf7W1bRdHlZQwgvbwLKM+qqCR+Nanw20u/h0a513TLT7Rq08ps9NJA2wHbmWck8DapABPQms+50Twvbzv8A2x40a4vGOZTZWjXChu+ZCRuPuK5J125uMXt5XZ6lLBqNNVJxvfu1Ffe931stlbuZmveFdX0e0S+lW3u7B22reWcwmhz6EjofY4qvoXiDWtC83+yNQms/Ox5nl4+bHTqPc12nhPThp08t14f1aDxFo8ibNV07y2jnMJ4ZvKbqR1DKTjFcd4u0j+wvEd7pYcyRxPmJ/wC/Gw3IfxUiinUVRunPX5fmmRXoSoRVelePTe/3SW6evpsx+s+KvEWs2f2PVNWuLq33B/LcLjI6HgVreGBb6L4Su/FT2cF5em8WyslnTfHC2ze0hU8E4wBmuRrrrcrZ/CW6aQCX+0dVWOFT0hMSZZx7ncF+lOrCMYqMVZNojDVZzqSqTd2ot3etu347eepT1bxr4h1TSJtLvrqGSCZlZytuiMdpyFyoHGe1YNtNJb3EVxCxSWJw6MOzA5Bq9Lot3H4dt9dG2S0mne3OzJaN1APzemQePpWditKcYJNQWhz16laUlKq23bS/bdHYf8LE1u4vWbVodPv7GVv39o9ogRlPXBAyD75zmoPF/hK/sPEV1b6Vpmo3Fgdslu627v8AI6hgMgckZx+Fc1ayLBcxTvEkyxurtG/RwDnB9jXc/EjX/EFl4uuRZ69qcNrcRxXMESXLKsaSIGCgA4GM4rBw9nUSppK6f6HZGqq9CUsRJtpq3V6p9+mhleHPBt9qM8i6it9pkaYILadNI0meyhV6/UivQvEFxaeH9AsrG90VrjT72SLT47SZ8PFDGd5dyp+WVmcMF7ADNeYr4j8WXEcoXXNZlRELSYupCFXpk88DkVs+EXkvPBeuwTOz/ZryzvELHOHMmxj+IP6VlXpTk1Kb0TWiOnBYijBOnRi+Zp6vyTdrara6/O5z3izTY9H8TalpcLs8drcvGjN1Kg8ZrNFdD8TP+Sg67/1+PXPCuuk26cW+yPIxUVCvOMdk3+Z3Xwy0mdrXU9QnntLO1vLKfT7aS5mEYlncDCrnr7ntVbVLG6034ay2F7C0NzBr7JIh7EQVX8Qf8k88Kjt5t7/6GldJ8Wrq2+w31l56faf7VilMW75tn2RBux6Z4zXHeTqp92/wdj1lGEcNJdYxXz51zfhYhvYLy48f+DksPJ+0rpllInnZ2DapY5xzjAPSrVu9trkuq6PbeNP7TvNYziG6s5ViEineDGxJ2nggZHSn+Hpre/8AiR4buLa6t3hstEja5k8wBY9kLBgT2IyM1S8B+GZNO8a6bfz654feKOc5WLUEZzkEAAdzkisZNJauzS/G7/4B1QjKUlyxvGU2nq9FaKvo13e9zzplwSp6g4NH0qzqltLZandWc4AlgmeNwDkZBINVhXpp3Vz5eSabTPSb7wXouoaHYt4faUXc0CtbzyTbo72TbmSE/wDPOUHOF7iuP8N6nP4f1vfNAoAbyrmOW2SR1XPzAK4IDcVN4R8RSaLLJbXMRu9LuSPtNtuxnHR0P8LjqDXb+KNBt/FFrBeWdyk9/Kn+hXuAq6ioH+qk/u3Cj/vrH5cLk6TcKusX1/r+vlt7ihDFRVbDLlqR3S/T+tdnrZywtc1bwPrF6Lu7j15ZAgTEENvEuB7KAM89a5G1sLy+lkXTrG7ulUk4iiLkDtnAqGSF4rhoLhWhdX2SBlwUIPOR7V1fiTxZcQ3K6X4Wv57HRrQBIPs5MTTED5pHIwSSc9a3UXTtGGvrscMqscRepX0t2Wrb+fS2/wDmcnIjxyNHIjI6nDKwwQfcVo+H7jRbWaWXWdNuNQUKPJijuPKUt33HBOPpXRNq2h+JNFjfxZqNxb6raSbFuYLbzJLqEjgNyBlT3PODWXrvh+3t9KTWtG1IalppkEUjGLy5YHPRXXnGexHBo9ope7NWfz/Mn6u6b9rSaklr0v8AOOu3zXXYt3en6DrmiXup+H7WfTruwUS3NjJN5qPETgujHngkZB9a5Sus8DrH/YHiloTuv/7NxGh4Bh3jzSP9oDHH1rlKKV05R7f5EYqzjTqWSck720Wja22Xov1EpaMUYrY4gHSlo7UYpAApaKKACigUUCFFLSDrS0mIKKKKQgpcUgpaAClpKdQISlFFFIQUUUo6UAJSjpRS0gEpaKBQIKdGpZgopMVbgj2Lz949aRMpWQ9FCqFFKOtFA61Jzi0UtJSAWilooA4sdaWkHWlr1z6ESloopAFFFLQISl7UUo6UAJSiilFIQUUUtACUooxQKBBS0UUgCiijvSELRRRQIXtRRRQIWiiikAuKMUUUgCigUtAgFFApaBCCpbaCa5uI7e3jaWaVgiIvVmJwAKjro9H8TWun2EVq/hTQr148/wCkTxuZG5zkkMKicpJe6rmtKMJStOVkU9Z8MeINFtVutV0m6s4WfYHkXALen6GsitbxHrX9s3Ecq6bZ6eqLt8q13hWOfvHcTzWVilTcuX39xV/ZKbVLb+vJfkfQHg1pNN+FmhLDGSXSS6kQY/0hA5MkWO+YyzD3SvF/GOjnQvENzYK2+3yJLaQdJIW5Rh+Br03wHq73XhLSY47gRNA/2Eu3SC5Vi9s5/wBlwzRn60a7o+j+KIxZSXaabJpqtcMzjLWcO/E1vJ6bWyY89QcCvIoVHQrS5tm3f7z6fGUI4zC01TeqSt9yuv66q3c4/wAKzz+FvCF54mifydRv3FnprY5CqQ0sgz24C/ial+L94mrX2ia8kYjOoaVG7qOgdWZSP0rG8Vap/wAJDrcFvpdu0dlAq2mm2wHITOB/wJicn3NW/iS8UGp2WgwSCRNGs0s3cdGlyWkI/wCBMR+FdkYfvYza953+7t+X4nk1K3+zTpRfuKyXnK7bfz1+Vjla6jwvqGmXOiXXhfXLhrW1mmFza3YXcLacDadwHJVhwcdMVzMMck0gjhjeR24CopJP0AqS5tLu22/abWeDd93zIyufpmumpFTXK2edRqSpPnSutn29DsvDt7deBfEliza5ZXmlXMoa6SynEqPGDjLKRwRnI78Vj+K/DeqaVqUrNbyXNnM7SW13CpeKZCchgw46du1c/XeeFdY1i2+Gupx6LqNxa3WnX0d04jfkwOuw8egYAn61hOMqbU1u7J/odlKcMRF0ZXSV2ra201Wve1+hl6H4f0sW0Gra9rljDY48xrW3k8y6kGfubR90npknis3xTq8mu69c6m8QhWUgRxDpGigKq/gAK9MgfRPts1/q1hvsPEOk28ryxW8jQm5VsyA+VypyO3euMn13wvFM8beA7UFSR819Op/InisqVWUpOXK2/lb9OpvisLCnSUFOMU/W7a2bsnpZ3W2/XcxtD1iTSrXVLdIVkGoWZtWJJGwFgcj16V1HwvjspNB8TDUbz7HaKlrJLNsLEBZs4AHUnGB9aE/4RzUvBmt6oPCsOmfZlSK1nS7lcvOzfdAY4OFyTVDSlNh8MtYupflOqXcNrAO7CMl3I9h8o/GnUanFpKzuv09ehFCEqFSMnJSioya3ta0lrdJ6sxvFWpJrHiXUdUjjMcd1cPKit1Ck8Z98Vm0lKK64pRSSPJqTc5OUt3qdR4hH/Fu/C3/XS9/9DSrXjW0k12ytvGGnKZ4Xgjh1BU5a2mRQpLDsrAAg9Kr68C3w48MSLyqz3qMfRtyHH5VkeHNbvtB1JL6xkIxxLEeUmTujDoQRXNCLceaO6cvzPQq1YKfs6nwyjD5NRVn59dDW+G3/ACFNU99GvP8A0XWT4T48T6Sf+nyH/wBDFdzpWjx23xK1fT9JhYxXekTy2sI6gSwhlT8C2KybbTfCvhnUrf8AtnWL281G2lV5IdOiVoonU52l2PzHjnFR7aLcrdUjV4ScIw5mkoyabbst195h+ORt8aa2P+n+b/0M1jiu41TT/DHibXLq903xR9kur65Z1tr6zZRudvuh13Dqa5PWdPm0rVrrTbho3mtZWidkOVJBwcVtRqJxUetjixlCUZyqaOLb1TT/AC/Up1v+EfEUmiyyW1zEbvSrkj7TbbsdOjof4XHUEVNpfhiFtLh1XXdZt9GtLjP2YPE0sswHBZUX+H3NZevWFpp94sVjq1vqcDoHWaFWXHsytyD7UOUKl4f194owr4a1ZafNX18t7P0s0eieKNBt/FFpBe2Vwk+oTJ/oV7wq6ioH+qk/u3Cj/vrH5eWzRyQzPDNG0ciMVdGGCpHUEVu+EfEUmiySW1zGbvSrkj7TbbsHI6Oh/hcdQa7XxRoNv4otYL2yuY59QmT/AEO8wFXUVA/1Un924Uf99Y/LnhN4d8k/h6P+v6+W3oVaUMxg6tJWqLdd/wCvx2etnLyyum0CaGLwXrVmsnn32ozQQwWkalnwjb2kwB07fnXOTRSQyvDMjRyIxV0YYKkdQRXVeE/CPii9hi1bR5FtJiHa0zP5U0wA+YxjqRzjPAres4qPvO39XPOwUKkqtqcW3ZrTs1Z/np5ljStPuPCvh/U9U1iNrW71C0azsbSTiVw+N8hXqFAHfqTXF1Y1GS9kvZW1CSd7oMVlM7EuGHUHPNQU6cWrtvVmeIqxnaEFZR77+bYUUUVocwoooHSikIWiiigQClpBS0AFFFFIQUuKB1paQCYpaKWgQlLRRQIKKKWkAlKOlGKUUAFFFFIQUo6UlT28Wfmbp2oE3Ydbx4G9uvYVPRQKgwbuFA60UUEi0UUUgFooooEcYKWilr2D6ISilopCEpaKWgBKUUUCkIWikpRQAUopKUUhBRRS0AFAooFIQtHeiiiwhaKKWkIKKKKAFpKWikIKKWigLhRSjpRSEIK2/CHhnVPFGpfYtNjUBcebNIcRxAnAJP8AIDk1i11milk+F/iBkYq39o2fIOD0krKtKUY+7vovvZ04WEJ1Pf2Sb+5XKfjvwvN4T1OCxnuluTNbiYMI2jI5IwVbkcitvUfhhrUHhyDWbOaK+DwJM8CIyuFZN3yk8Pgdcc+1cTc3FxdSCS6uJZ3AChpHLHA6DJrqfhfdXU3j/QoprqeSOOYqiNISqja3AB6CsaqrQpqXNqt9NzooPC1a7g4O0mktdr/mckKWnTD9/J/vn+danhnw/fa9dOluUgtoRvubuY7YoE9WP8h1NdEpKK5mcEKcqkuSCuzY+Fb3M2vS6T9le607UITHfqDtEcY5Eu48KUPIP4UvjLXLRLaTw9oVzNcWXm+Ze38p/e6hKP4mP9wdh+NRa9rtjaaY/hzwv5kenE/6XeOMTXzDuf7qei/nU3gXw3Y3Bg1rxPdJY6L5wjj8wlTdSZ+6uOdo/ibsK45JJutNei7/APB/r09ODnKKwtF3fWXRLqk+3d9b2Wj10vh7oV7YaRc+LFtVnv44HbSbQkb3I4acKeWCZ4x1NcBI7ySNJIxZ2YszHqSepNdN4z1DxJZeNWu75jY31sV+yCA4jiiH3BF2KY/PnNX5rWx8cRtdaZHDY+JFG6eyGFivfV4vR/Ve/anCTi/aT2fXt/wPMitTjVSoUrqUL6P7Xd+vl2tbU5DTru4sL2K8tZ5YJo2yskT7XHrg9uM12eq+KPC+rCMapp/ia9EWfL8/Vg+3PXGVrh5o5IZXhmjaORCVZGGCpHUEUlbzpRm1J7nHSxVSjFwWz6NJ/mS3rW73czWcckVuXJiSR9zKvYE8ZNX/AAtrU+g6st7DGk0bKYriB/uTRNwyH6j9cVlV13gnwfD4g02a8m1Ge323K28cUFoZ3dihboCMDANKrKEYPn2DDQrVKy9j8W/Rf8A2tOi1y0H9p/DfV7m60/f5r6aJMzW57q8R++O24ZzVfUtQ0/VNQlvtZ+H+pyanK26XybmVEkb1KlSR9Aa5nxPpk/hfxTdabDeu0to4Czx5jY5UHPByOtSr4x8WLH5Y8SaoF9PtLf41zKi5WlHW/XVP523O+WMUL0qias9VZSjddlLb5NnTajpuqatbW03iGKDwp4atMmC227WOeuyM/M7n+8a5jxdraavcwQWVubTSrKPybK3zkqueWb1ZjyTWZczX+oztcXEtzdy93ctIfzqAqVJVgQR1BHStadHld30/r7/M48Ti3NNRWj3b3dtl0SS6JfojV8I2tre65DaXWn3F+soZVhguFhYtjIO5uOxrofEfgnUC4m0fw9c2VvHGTKLjUIZSSOcjBHauJoqpwm5c0X+f+ZnTr0lSdOcL+asv/bW/xOr8JTWuraHdeEr64S3eaYXOmzyHCJOBgox7Bxxn1Aqhp+hCDxH/AGb4ll/seKHL3BmUhiq9VQfxE9sVh10en+NtctbRLO4ktNStoxiOLULdZwg9AW5A/GolCavydf60LpVqM1FVlrHrvddmrr709tDT0zxZdSfEebW9P0qW7M6NbQWkbEOItoRQCASCABz61N4g0nwRZaj9hvJdX0q72K0yxSJeRxMeqsflOR361l3HjnXGt3gsBYaVHINr/wBn2qwsw9Nw+b9a5kksSxJJJySe9RGi73+HS2j/AKRtVxsORx+O7b1SSV97W119V6HeeFdD8PWviWw1KPxhpVxaWs6zvHMrwSkLyAFYYJyB3ridRuZL3ULm8kYs88ryMT6sSf61d0HRLjWXlW3utPt/KAJN3dLCDn03daravYSaZfSWU01rNIoBLW8wlQ5GeGHFXBJTd5XZz15ylQjy0+WN3tezfzb7HRfEdWc6DeqdsM+jwCKI8NHsG08dgTkg981yY611vxLjaa90zVoVJsLvTrdbdx90FECsn1DA8e9ZeoeHby10jTtVhDXdrews5eKMkQspIZGPqMZ/GlRmlTimysbSnPEVHFXtr8tNfR/qY9b3hHxFJosslrcxG70q5I+0227ByOjof4XHUEVhV2Xw48Lx6uz6peQNc2sEoijtVOPPlxuwzfwRgDLN6cU67goNz2MsDCtOvFUfi/q9/Ly67HbXfh/R9bew1m8X+0p5MNaNGwjOpRgcGcfwbMYd+hHucUXV3LfXb2VnuuQ0avP5Lm3lv4RkbbM9BHGRwoOWIpl9efbi0NtexRW00gtZdS2AwPOuClsV6x2x6D+91Pu3VLrT/DejpearYmMs/m2OiTctbXSt80kbg5WA4zjv2ryUpaJ6vov6/r00R9fJwXNJWS3k+/5/rfZc3vN0PHMOjjw6dQ1xlu725iH9lzLGYL2TsftCfdIXGN3evLKu65qt/rWpzalqU7TXEpyxPQDsAOwHpVKvVw9J042bPkswxUcTV5oxsvxfm/P7/V7lrTLX7dqEFn5yQ+a4XzHBKr7kAE/kK2Ne8LXGmQRyQX0OpFmIK20MuUGOp3KOKxLO5uLO5jurSeSCeM5SSNtrKfUGtZvF/ipgVbxFqhB4I+0t/jRNVOZOOxnQlhvZtVU79Gv+HX5GJRRRWpxgKMUoooABRRRSEFLQOtLQAgpaBS0hCCloooEFFFLikAlKOlGKWgAooooEFKKSpYY93J6UmJuwsMe47j0/nVkdKQcDFKKkxk7hSiiikSFA60UDrQIWilpKQDqKSigDjR1paQUtewfQMKKKKTAWlptOpCYUUUCgQUopKUUALRSUtIQUCilFIAoAopRQIKKKWkIKKKKACgUtFAgopaKVwCilpKQhRXV+GvAmtayHeWOXTotivHJcWsxWUH+7tU/X8a5TFXo9Y1eNFSPVb9EUYVVuHAA9BzWdRTatB2N6EqMZXqptEviXR5dC1mbTJpkmeIKS6o6A5GejgH9K9D8AR2OofDp9Ia1s/wDTLqa3uZpF+aOcpm1YnsM7lz6mvLriee4mM1xNLNK3V5HLMfxNanhbXrnQbuVkhjurS4Ty7q1l+5MnofQjqCOQaxr0pzpJX1R04PE0qOIcre67rvZP+rPyuZt7a3FjeS2d5C8FxCxSSNxgqRXffB/Tri3nfX/scUsrOlppgnTIedmG5h7IgYk9q6bSLpfFNnaXWkwRX6rex2k8er6el1LZoyk7xKCCyDGPm/Oub8SeNfPlfTfD63d1eyg2gvJUVGVCcGO3iT5Yw3r1Nc061SunTUbPqd1LC0cJNYhzuvs6b+np6b722OR8ZPYyeLdVfTI447L7U4hWMYXaDjj271r+DS194S8UaJyW+zJfxAH+KFvm/wDHWP5VSHgjxh/0LWqf+A5qt4a1a68M+IVvhapLLD5kUtvMCFYMCrKw/p7V0ytOnywd2rfgedBzpYj2laLipXvp0ejt6XNPw/oNla6cniPxRvi00n/RbRTia+Ydl9E9W/KsrxNrt5r1+Li6CRRRr5dvbRDEUEY6Ko/zmpZ7rVfF/ie3S6nD3V3KkEQxhIgTgKo7KPQVuXl14F03UZNGbw/dXtvC5hm1E3bJMzA4Log+UDOcA9am7jK8leXl0X9fNlcsZ03GnJRhfd3vJ+dk/u2Xe5V0LWrDU9Mj8OeKHYWycWOoAbpLInsf70fqO3arPhvwvfaf8RtLsNRjXyUkF358bZjlhQby6sOowKwPFuj/ANheIbnTVm8+OMq0UuMb42UMpx64IrQ0Txlq2l6Fd6MBHcW80LxQmUZe23jDGM9QCOo6UpQk43pbS/XqiqdWEaqjilrB7+n2X37J9PNbY+uXz6prV7qUpy9zO8p/4ExNU8UldH4KfRHuzZ6tpNvdtM37ue41B7aOIAHIJUHrW8n7OOi2OCEXWqWlKzfV3/RM53HFex6V4d0y38EWVn5epyC88vUJJYblI2WQQO5VcjptB/HFcZ4+t9AtLS3i0qw02KaRyzS2eqvdYUDowZRjOevtXePrWk6foOh2t7rFtaStpkcmySCVzh4HizlRj+LP4VwYqpKcIuKf9eh7eW0KdGrUVSSdktemvrbocx8a9Mt4r2016NJ4rjUy/nRSSK4XYqBcEDuDXnlek/F++ttS8O+Hbyzuo7qF3uFEkaMoJXy1PDc9q83rfBt+xV/P8GcGcKKxk3DZ2f3pO/zOh8FeJLjQbiSN9Q1S2sZfmkSxdFdnxgH5gRU+u33hG/F3drH4il1GbLCW4miKl/VsDOPpXL0Vq6Mebn6nMsZUVL2T1Xnrb0CtDQNG1DXL4WenQeY4XdI7HakSjqzseFHvVfTbO51HULews4zJcXEgjjUdyTXc6hHAul6n4Z0S+SCw0uDztQugMtqFxuChBjnZuOAPbNTVq8ui3HhcMql5y2X3t72Xy1b6L5GdIvhDw+mPIl8TXgO1pdzRWSt3C4+Z/wAwK09D8RNfQSNHc+D/AA+iNtWCXTdzMMdc7WJ/E0+08IeJIPDc+kNrVhCLhleTT5lJCycEDzCu1JCMcZB7Vu+F9Oh8KeHBJqELWd2qCW/kQRtMpeURxR7mDBRty5HU1xVKlNx35nf+tLW+5HtYehXVRe7yQtd6W+V07t9dWnvpocto+vTeINWj0m68N+HdTklZljYQ/ZWbAJ+V0xyccZHpVc+H9F1/f/wi9xNa6iud2k3zDexHURSdGP8AsnBrpvF/hO+uPENrqmjfZLOe3ldb65ysUcMkb5SZl/h3JtbAHJ6VmXfguU62dR1LXIjFcTfvbqCFoWt55M+WzowBEZb+IcU41afxRdvL/gbfkyKuFr3cKsOfXfRad099Ot7pddjkNJ1XVvDt7P8AZCLa4x5UqywKxGD0wwODmreqeMNf1Swksb26heCTG5Vto1Jwc9QoIrc1u3l8SadffbFRfE+iArdlCD9sgU4L8dXXue4rhQK6oKFT3nFXR5VeVbDr2cJvke269U136Nfobeg+JtR0i1exVLW90+Rtz2d5EJIi3qAeVPuCK1PBXiYWniG5juZjp+k6kksM0MBYQwmRSA4XP8Jx+Ga53R9POpXy2n2y0tNwJ826k2IMds+tWtd0G50maKP7Va33mKW3WbmQL7Hjg0pwpNuL3YqNfEwjGpHWMX/S72Jdd8K63oweW5spJLNeVvIRvgdT0YOOOaseCvER0eafT7wySaNqC+VfRKxB2njep7MP16ViC6vI7ZrMXNwkBPzQ+YQp+q9Kgq/ZuUeWepiq6pVVUoXXrr8ul0ey6vdWnhjTmvtc8u7u5ITaR2oCtHqkS4MNw4/h2jgnqcV5Preq32tanLqGozma4lPJ7KOygdgOwqtcXFxcMrXE8kzKgRS7FiFHQDPYeldb4L8YRaRYNY363Dwocwi3t7ckZJLbjIhJ9q54UXRjzJXf3HdWxkcdUVOUuSH36+e39ebbOPFbnh/w3canayajdXUOm6VE22S8uM7Sf7qAcu3sK1Wlbxx4xgtzI0OnxBnaR4o0eKBRudm2AAng4+orJ8Xa62tXqpbx/ZtMtR5djar92KMd/dj1JrTnnK0Vo+vl/wAE5VRo0k6knzRvZdLvr6Jfe/LW2gbnwHYkxw6Xq2sMP+Ws9yLdD7hVBOPqaPtfgO8ISbRtW0on/lrb3YnA9yrgfoa5Win7Fd39/wDSI+uy25I27cq/Pf8AE39c8MyWdgNW029i1XSS237TCCDEeyyIeUP6e9YGK2PCWtyaHqizFfOs5h5V5btys0R4YEeuOQexrU1Tw1pNj4hv7G815NPtkKyWbvbvL50TjcpG30GBSU3B8stf68hyoRrRVSira2ab0T3Vm+js93066HKCius1rwc1lo/9pWN5dagmA3GmzRrsIzv3MMYrlauFSM1eJz18PUoS5ai/J/kNpaWiqMBBS0ClxQIQdaWiikIKKKXFACU6kxS0rAFFFLQISlFFSwxbvmbpSE3YSKPdyelWRwOOlAoqTGTuFKKSlFIkKWkpaACjvRQOtAhaKKKQC0UUUCOOpaKK9g+hClpKWkJhRRRSEFKOlFAoAMUCloFABQOlLQKQhKBS0ooEJSjrS0UgCiiikIKKXFGKBBS0YoxQIKKKMUgFr0z4Q+FNI1bTLjVNSt47yT7QYIoZC21cIGJKqQWY5wBkdDXmddn8HdSvbXxrY6fDN/od9LsuYGUMkgCkjIPcevWuXGKboy5HZnoZXKmsVD2kbp6fea/ibwRpf/CfaRpti5tLPURI8qKxfyxGzByhPJUhSRmqOnf8Iv4ouLrRbHw8ulSLbyy2N2k7u7GNS2JQeDuAPToab4G1XUNY+KVne6lctcTkTKCQAFURPhQBwAPQVQ+FP/I4x/8AXndf+iHrncZxg+aWsVf56/ft1O1TpVKkXTglGc2notrR+7dvT9Ch4G0m21rX47W9kkS0jikuLjy/vmONCxA9zjH41uW//CO+KLHU7ax8Px6Nd2dpJd2ssM7v5iJgskgbqSO471S+Fn/Ifu/+wVef+iWo+Gf/AB+6x/2BLv8A9AFaVr80nfZK34nNhVHkhGy95yT08lbXp8h/w4kkRPEmyR0B0O4J2sR3WuUUlSGUlSOhB5FdR8O/ueI/+wFcfzSuXraH8SfyOSs37Cn8/wAzptG8a6lptgtotnp12FJPm3UJkkOfVs1gwW93f3DC1tpriViWKxRlj+QqvXdeItV1Dwxo2i6ToNxLYRXNhHe3FxAdslzI+c5Yc4XGAKmSVOXuLVlQcq8G60nyw+b1OPtJrvStUhuUV4Lq1lWRQ6kFWU5GQa6u5vfAOoX7a1eW+sQTyMZZ9OhCGKSQnJ2yE5VSe2MijUby48R/DufVdXfztQ029ighu3H7yaOQElGP8RXGcnnFdD4W0Kwm0nQ1Tw9ZX+lXluz6tqcj4ktXycgNn5NoAIGOawrVUlzS0a00fz/rqdmGw03L2dNpxaUldedtlfZ79Las878S6tPruuXOqTRrG0zDbGnRFAAVR9AAK6bUI/DfhJ49LvtEGuap5aPePLcNHFCzDd5aBeSQCMk1y1xpl9GJJo7K8a1DnZMYGClc8HOMV1Wpjw/4vkj1eXXrfRdTaNFvYbqJzHIygL5kbKD1AHynvWlSy5Vry+V/ltqc9BzfPJ29o9VzW21va+l9vxsZfirS9MXS7HxBoazRafeu8T28zbmt5kwSu7+JSCCDXO11Hi26so9C07Q9GFzPp1rI8z3ssJQXMz4BKg9FAAA71zFaUW+TX+uxzYxRVX3bbK9tr21t5X7adtBD0r1+abwVHo+hr4rhtJL7+y4dh8u4P7rB252HGeteQGur+Iv3/D//AGA7b/2assRT9pKMbtb7HRga/sKdSfKpbaNXW52txrXwwn06106ZLVrW1Z2gj8m6+QuctznJzgVh+NbLwjceD31XwvbWyGC8jhmdBOrfMrEDEhx2rjPDulTa5rdrpMEiRy3L7Fd87RwTzj6V0UNrcWvwq1QXEMkXmanbPGWUjeu1wGHqODWHsY0pLlm73Wl+7OtYyeLpy56UUrPVR191d/uOOord8F6La69qEllPNfpLs3RJaWwmZsdc5YYxV/xj4Z0vw/bhGvNWW+cBoobqxESuucE7gx6V1OtBT5Op5UcHVlRdZL3fVC+AP+JfY654jyqyWNqIbZj/AAzTHYGHuBuNLb+F4onW50/xPpGpXcJE0drbiV5JWU52gbetL4f8n/hXmp+eCYf7Xs/PAOCY8Pnmuz+H9vpNrc63b6PK00cepEO9uzNI1psby8FfnKb8btvNclaq4Ocl/W3+Z62Ew0a0aVN2ta+7vduWtvRL0sW/Gmpahp3h+XVrR5LSWOaOd7O4XcrLdFmeGWM8FlZcg9dpFeX+IfFGqa3bx2tx9mt7SNt621rCIo9394gdT7mui+J4177Jb+f9g/sjzm2ixVwomxz5of59+P73bpXBVWDoxUFJ2bMc4xlV1nTTaVtfP/gbetjqbLx5r1taRQH7DcSQqEgubi1WSaIDphj6ds5xXe+Ol1BfCF3aW0F7qku2OzklCmVgvyzvK56/MzYXsADXjPavZfAw13+z7P8AtvyT/o4+z+Ssx1ARYPl8x8AZ+75nas8XTjT5ZxSNsqxFXEKdGcm7q1+y2/H9Dg9Ju9J8PeIdJ1HS9TuL7bIBeRy2vlAIcBl6ndkFh+FZvi/TV0fxTqWmx5McFwyxk90PK/oRXT/EHT9NuL3W7/7THHqNpDaedFEVCyXD8S4HfHGcd81nfFnH/Cc3X97yLff/AL3kpmtqM+aafdf5P9TkxlB06M4u1lJWt58yfV78q6nLKzKyspwwIII7Gu10HXfiRrkrx6XqupTiPHmPvVUT/eY4AriOf4QSewHeuw+IU02mfYvCtsWgsrS1iklRePOmdAzO3qecD0xWlZKTUbJvzObBylThKpzNRVtna7d7fk9dRbvwR4ovLqW6up9NlnlYvI7alCSzHqT81Rf8K/8AEH97Sv8AwYw//FVye1f7o/Kjav8AdH5UKNVfaX3f8Eh1cK3d05f+Bf8A2p10fgz7E4m8Q61pen2q8sIrlZ5nHoiJnJ+vFT/Eb+ypNJ8N3Oj6eLK1ltZtqHBdgspUM57scZ/GuMAA6Cur8XI//CG+EH2Ns+yTjdjjPnHvWcoyU4OTvr+jN6dWnLD1o04WVk+7+KPXT8EvMTwYPK8M+LLxf9amnxwqfQSSqG/QVytdT8OWS4v7/QZHCDV7N7aMnp5ow0f/AI8uPxrmZEeORo5FKuhKsD2I6irhpUkvT8v+Ac9fWhSktldfO9/yaG4oxS0VqcQAcV1eqf8AE58A2Ooj5rrR5PsVxzyYW+aJj9DuX8q5UdK7r4XaPqN6t4JLdf7F1GGSzuJnlRQjgbkYAkE7Wx09awryUYqbex3ZfCVWo6KV+ZW/yfydr+VzE8P22v65FcWtvqzw2ltDuna5vGjhRMhQDk45JxiqGvaRfaLfCzvljDsiyRtG4dJEPRlYcEGuq0htM0HwJcDV7Ce8/ta+e3cQXHltsgwcqcEH5zVL4r+SniwWtsGWG1sreFI2OTGBGDtz36/nUQqN1eVLTX8Lfqb18LCOEVSTvPS+u17taW7JPc5OigUtdJ5AlLRRQIKKKWkAUtIKWgTClpKWkxBS0AZ6VPHHt5brSE3YbHH/ABN+VTikoFJmbdxaKKKRLClFJSikIKUUlKKACgdaKBQIWiiikAtFFFAjj+9LRRXrn0IUUUtAhKWilpAJS0Uo6UCEoFLQKQBRRS4oEFAopRSEFFFFAC0UUUhC0UUUCFooooAKKKmsraa8vIbS3CtNM4RAzBQSenJ4FS3YEm3ZEVdP8KSB8RdEyQP9Ix+JU1R13wzrGiW0dxqMMMcbvsUpcxyHOM9FYmsq3mlt5454JGjljYOjqcFWByCKylarTai9zenzYavGU4tNNO2x1fwwjdPiNaqylWjNwXBH3cRvnPpio/hOpbxnCi8s1rcqoHUkwvgUl9471q6tLiIQ6bbT3SGO5u7e0WOeZT1DOPXvjGaxNBGp/wBsWp0VZ21BXDW4gXL7hzwKydOcozctLq35/wCZ0xrU6c6Sp3lyyvtbe2nXsbvwtUjXb1sHCaTeFj/d/dEc/jSfDJS2o6tGoyzaLdhQOpOzoK2tYb4h3em3Vu3hNrBLhc3k1ppnlPOByd7Dt3IGK4bSdQvNK1GHUNPnaC5hbcjr/X1BHaoSdVTd1d+dypSjhpU4tOybeqtvbZeRv/DtT5HiWTHyLoc4LdhkpiuXrodY8X6nqWnSaettp1hbzsGuFsbUQ+eRyN5HXnnHSo9B8Mz6xZG6i1XR7Ybyvl3V2I34749K0i+S856XOepFVeWlR961/LqYVdJpXieFNIi0jXNHt9Ys7ck22+VopYMnJCuv8JPY1gXELQTyRMVYoxXcpyrYOMg9xU+j6beavqUOn6fCZrmY4RcgdskkngADJzWlSMJRvLYwozqU52p7vS1r38rdTQ8ReIn1S1t9OtLG30zS7Zi0VpASRvPV2Y8s3ua19Eli8LeFYdeaGO41TUpHWwjlG6OGNDhpivRmzwM9MZrG8Q+G9S0JIJro201vOSsdxazrLGzDqu4dx6V3HhtNP1vwNbQ3DRIsNrNps8zqD9kkaQSwyn+6jHKlu1ctWUI048usb6/16/fsejhYVZ15+00qJaX6bfpt0W/Q49fG/i8XX2n/AISLUC+c4MpKfTb0x7Yq/rostf8ADg8UQWcNtfWtwkGqQQrtjl3cpKo/hJwQR61i6/4d1nQWX+1LCW3R2Ijl6xyf7rDg8VswQtpPw0vZLsGOXW7mFbWNuC0URLNJj0yQAaqSprllTtutuvf8DKEq8nOnXvZJt36O2j12u7LzudVq+tWuo2urC11wanY6hZrDpuhwwMZLeT5dvy4wuzB5HWvNdV0jVdKZF1TTbuyL/d8+Fk3fTNdLotzPo3w3u9W0pjFfXWoC0nuU4eGIJuCg9V3HPPtUvgTUL/WBqeh6tdT3mmyWE07+e5f7O6LuWRSfunOB75rKneipOOy+/wDr8zfEOOLlCNR2nJaW21bfV3+7Rdtzh+1dZ8Rfv+H/APsB238jXKfw/hXWfEUH/inX/hbRLfa3Y43A10z/AIkfmefR/wB3qfL8yP4V/wDJQ9G/67n/ANBauw8bf8kntv8Adsf/AGtXDfD67+xeNNLuhbz3JSbiKBd0j5UjCjuea7zx9FLbfDCG2uYzDPH9ijkjb7yOFlJU+4BHHvXHif8AeIfL82erlz/2Cr/29+S/yPJ0ZkbcjMp9QcGlZ3cgu7OfVjmrvh/SrnW9ZttLtNoluH2hm+6o6lj7AAn8K6W20XwXqF+NF07WdTF+7eXBdTxILaaTsMD5lBPANdk6sYPU8ajhalaN42teyu7XfZFfwCP7Qstc8N8GTULTzLYHvPCd6ge5G4VTNnY2CWD6V4ill1aaRAy28TxpAG7GQkEsCecDHWsyKS+0XWVkQtb31lPx6o6n/EV2N5YaFqk3/CWpbXLaXNkalb2bAS6fcH/loB3jJ5H5VjP3JX6P8/8AgnXRXtqShZc0dNbqyve6t2d776O/RnX+M9L1DUPD0uk2itcu8sdvJeXL7VRbUsHllkPAZmbAHXaBXmHiHwtqeiWyXkzWt1Zu2wXNpMJIw/8AdJ6g/UV2mk+J7/Utbk0yzOl3ZiBkbWZ43UCNAP3zxE7S4GBkjOQK0vDuoW3ifQ3hvrp9Qn/1N3zHHLMI5Q8UwDkBhjKnnIzXHTnUw61WnX5/1/wD18TRw2YSvFvms0u2nTz1fS689Dh7LwHrlxaRTNJp9tLMoeC1ubpY5pAemFPTPbOM13vjn+0G8JXl1DNfaXMEjvni3GJiPlgeJwOoBXKnoQTWX438X31jqa2+jvb3OPNuNUhVBPC29vljcj7wRNq5BwD0rM1LxBZ+IvDUlq9/HpdzI2fsFtZyzNcsv+rUysxOMnhegpv2tVxnJaXM19Uw0atGk3zW6tK7t0flfVX+TMbRvC9xceIdCtJpEaPUYkvGZf8AlnDk7i2e4Cms7xdqS6x4n1HU0BEc9wzRg9k6L+gFb9//AMUf4fm06STdr+owiO4G7P2G2PPl57O3cdhWTa+EtcuNMXUobeA2zRmQMbuIHaP9ktn8K6oTV+eT02X9f1seTWoyUPYUou/xSW9tLJP01b7Xt0LvwwVV8Q3N3tVpbPTrm4hLDIWRYztbHtVqXQIdS0qz1PXPFC22s6khniW+3FHiB2gs/JUnBxnjFZ3gK8s7C71W5vruC1hGkXS+ZNIEXJTAGT3JqDxzq+lahqlh/Z+qWV3DFpdrGphuFcKRGMjg9ck5qJtuvyp2NqUVHAKpKPMrvTW13bXTqkvxL3/CFt/0NHhf/wAGI/wo/wCELb/oaPDH/gxH+FYOsWLaUlm91PbYu7VLqPbIDhGzgH0PFc7qPifw9p4P2rV7RSP4Vfe35Lmrcmldz0OeMIylyRoNvsm/8j0JPCdhbMJdV8WaJHbLy/2SYzysPRVA6/Wut1SeSS61XQkKv4eXw99o06LqNqqGST2fcWya+dJvib4YjcKhvZRnllgwB+ZFe0eBPFvh3xT4dg/sfUorm8tPDV9DdQnKyxASZQMp56HqOK46lWEmrT5n/Wv4HsYbB4ilCXNRcFprrr0s/LW9vIyPh5/yPehf9f0X/oVZutf8hm+/6+ZP/QjWn8PP+R60L/r+i/8AQqzta/5DN9/18yf+hGu9fxX6fqz59/7pH/E/yRTop8cbyOEjRnY9FUZJqb7De/8APlc/9+W/wrS6ORRk9kdJ8P8Aw/o+sRXlzq+oRwiDasVt9qSBpSep3P0A+legQeHdLPht7O00JdVt7ZZrq2jGpCbzZ/3alcx4xxXk2l+H9Z1O5W3s9LupHJ6mMqq+5Y8Ae5rX8W3dvp9lp3hvS7sTLp+97m4hYhZbh8btpHVQABnviuGtTlOolGX/AAPuZ7uCxNPD4eUqlLpa+nvNvbVPZa9tF3O2sNDuPETWGjat4LvdCtrQsbW4hkZkjy25g6t1DYxnqOK838aXq6j4t1W8X7kl0+z/AHQcD9AKz/tl5j/j8uP+/rf41DWtGg4Sbb/rru2cWNx8cRTUIxs76vTWysloktNRBS0Ciug8sKKKWkAClpKWgTAUtIKWgQU5VLHApY4y3XgVOoCjA4qWS5WERAo46+tPpKWkZhQKKUUAFFFFIQUopKUUhBSikpaACgdaKB1oELRRRSAdxRSUUAchRRS167PfEpaKKQBS0lLQIKUUlKOlABQKKBSBi0DpRSigQUopKUUhBRRRSELRSUooAWiiigQUUUUgFxV/QtUn0e8N1BbWVw5QpturdZUwe+D3461QoqWlJWY4TlBqUXqdhBrXiDxQJNGsNA0eWWdDn7LpsaOq9yG/h+tVbnwD4vghab+xZpkX7xt3SUj8FJNafgK+TQfCOv65JZw3nnPBp6wzZ2Orks4456KP0qK2u/A7z/ara58SeHp85227LOin/ZbKt+dcXNOEmqcdF5X/AF/Q9b2dOrThKtO8mu9rK7XVNdO6OOkjkikaORGjdThlYYIPoRWl4b1q50G/N5a29nPKUKj7TCJAvuPQ+9dX8Vp7G60nw3dwz3F5cz28rveXMSxzTRh9qbwvXo2CecVwNdFOSrU/eRw14PCV7QltZp+qv+pta/4n1fWbz7TNMLb5AhjtcxRkepUHrzUmheEta1a1+3RwxWlgDg3l5IIYfwZvvfhmtTQtKsdD0qDXtbszf3dypfTNMwSJFH/LaUDnYMcDvj0qjqGsxeIbS8uPEGpX39oRgGxSNAbYKP8AlnsH3PYisub7NJWS6/5L9TZ003z4iV5PW17fe+l+i3floT/8I/4WtztvPHFuzjqLSxllH/fRwDWz4fMWmRyW/hf4i2MBmYMY7yzaEM2MD5mDAVyXh/xFrGg+cNJvPs/nY8z92rZx0+8D6mpdNkv4buLxZc2aXdql+BMZVUpJIfmKlfcZ7YqZ0ptNSldfLX5W/UqjiaUXF04WfW3Nou91L9Eavj2Txv8AZoIfE0jz2e/fBNGqNC5xjKugwfpmsXwprDaFrcWofZ1uYwjxSwltu+N1KsM9jg9a2tN1q6s/E15Y+FY5dS0i6lYpps8ZdJo8bipTsQM8jniq/ifRbCTTU8SeHfMOlyP5dxbucyWUp/gb1U/wt+FEGkvZzVk+2m/ddGKqpSm69KTbi+ur06p9V+Xa2pox/ZPElhHoPh+0/sfRrBnvry6vp/MKkgLuJA6YwAo5NTaDp8dpcTXPgjxUL7UIoWMtlPZmL7TGB8wUNkOMc7TzVDwN5epaDrnhmOaKC+vxDLamRwqytGxJiyeASDxnuK3fhb4E8Tx+M7K/vdOuNPt7GXzZJJht3ED7q+ufXpisaso04zTla3R9fv1euh14aE686Uow5nLRtXXLraytZKys9V1MRvG1uyox8I6IZ0OULCQxo3qIi20flVhEtNY0r/hKvGF5qd0bi7+wwRWSqPL2qD3GAozwo6816LpnwX0USPcavf3V1LI5cxwkRRrk5wOpP5ius8P+B9D0FJU0v7ZAkpBdDcMylh0bDZAPuK46mPw8V+7vf+ur2PVw+R5hVf8AtFuXt59G0rJ/NngVzc3ngfxNqmjwtb6hZlhHPBcx5jnTAZdy9mGeo5BzUGp+Knm0uXTNL0mw0a1uMfaBahi8wHQM7Enb7V7pL8LfB81815dWd1czO5kkaW7kbex6555qS/8Ahh4Ju9udGWDb/wA8JXTP1weaFmWGunJNvr/w1yZcO5haUac4qOtld6J9L2v/AJnzJXQ6R4u1TT9Oj04w6ffWsRJhjvbVZvKz12k8ge1e4f8ACo/BP/Pjc/8AgW/+NH/Co/BP/Pjc/wDgW/8AjWs81w01aSf3f8E5qXDGZUnzQnFP1f8AkeNR+OtQjcPHovhxHByGXTEBB+tZ3iTxNquviJL54UhiJaOGCIRxhj1bA6n3Ne7f8Kj8E/8APjc/+BT/AONH/CpPBP8Az43P/gU/+NRHMcJF3UXf0/4JrPh7NpxcJVFZ+b/yPGvh9/o0HiDWCcCz0qREP+3KRGv8zXMQSNDLHMnDRsGH1BzX0xbfDfwpb6Vd6bDaTrb3jI0w+0PlthJXnOQMmqf/AAqTwT/z43P/AIFP/jRHNKClJtPX+u/qTU4XxrpwhFx0vfV7t+nax4x8UIkHjO7uo/8AVXyRXiH2kQMf1zWRoOsahod+L3TpzFJja6kZSRT1VlPBB9K+i9T+G/hTUhai7s53+y2628RFw4Oxc4BweevWq9p8K/BdtcxzrpskhjYMFlnd1P1BOCKUM0oKmoSTehVbhjHSxDq05RV3fd6fgeNPJ4P17dI7y+Gb9h84RDLaOfYD5k+nIrQOgXk3hf8AsW31Xw3qEC3P2m3uBqKxvESMONrYOG46+lexat8PfB+pQpHJotvAEbcGth5TH2JXGRWb/wAKk8E/8+Nz/wCBT/41msxpWWr/AD/W5u+HcUm7qLurXTcb+qs19y8zyyw0ZtI0i+0+/wDFHh+wgvtgnMMhuZyinOwBOxPUd8Cqg17RtARo/CdpLJekFTql6o8xf+uSdE+pya9f/wCFS+Cf+fG5/wDAp/8AGnR/CfwUjq39nztg5w105B+vNP8AtCg78138lb8yHw/j4pKkoxts7ttemll8kn5nz7Yalc2eqDUl8q4uNxYm5jEqsT1LBuvWtifxnqk0MkTWGiBXUqSumxA4PoccV7hffC/wXdyLIdKMGFC7YZnQH3IB6+9OuPhl4LmtY4DpATywAJEldXb6nPNXLM8NKzcX+BjDhnM6acYVEl6vX8D4c+O0kwi0qDc3ksZGK9iw24/ma8tHHTivuP8AaO+COk6h8Mry88L2VwdX00/aoozMzmVAP3iAHvt5HuoHevhyvJxlaNas5x2Z9fkuDqYPBxo1LXV9vW4rOzAbmZsdMnNJRRXKeqFWtL1C+0u9S9066ltbhMgSRsQcHgj3BHUd6q0UJ2E0mrM+jvgP4607WfF/h+HULiG01EX0Ssjnash3DlSeOfSt/Wv+Q1ff9fMn/oRr5SGQQQcEdDXqvwl8XXV3cjQdUmaZipNtM5y3HJQnvxyPpXt4LH89RRqbvS58HnvDyoYd1MN8Kbk12Vlt5Kx6tp19eabeJeWFzJbXCZ2yRnDDIwa7f4eeLPE19430m0vNcvZ4JZ9skbyZVhtPBrgadBJJBMs0MjxSIcq6MQwPsRXq1aUakWmtT4/CYyphqkZRk7Jp2Ttc2NZ8TeIr8zW15rV/NBvYGNpjtIz0IHWsWj6nmirjGMVZI56tWdWXNNtvz1AV0Xgmy064/ta81K0a8i0+wa4WDzTGHbeq4JHOOTWFbW89zMsFtDJPK33UjUsx/AV03hCCa2sfFcNxDJDKukMGSRSrD96nUGs6z921+35nRgYXrJtXWvpdJsh8ZWWmx2GiapplkbFdRtnkkg80yKjLIV4J57VzgViMhSR7Cuq8TxTT+GPB8METyyNZzBURSzE+c3QCtmx8UafoNmmlAeK7Hyx80JaFcE8nAZM4JzWUakowVld3f5nTVw1KpXbnLkjaPTq4p7aI88oqzqbWTX8raclwlqTmMTsGfpzkjjrmq1dKd0eTJWbVxRS0gpyqW+nrQSxB1qVI+7flTlUL0p1S2ZuQUtJS0iQpaSloEFKKSlFIAoopaBMSlHSkpRSEFLRRQAUCigdaBC0UUtIAooooEciOtLTRTq9c+gYUUUUhBS0lLQAUtJSigQYoFFFIBaKKUUCCgUUCkIKKWgdaACilopCuFFLRQIKKWhQWYADJJwKVwCitvVPCfiTS7Fr7UNHuba2XG6VwMDPTvUPhHT/7V8U6Xp3ae6jVv93cM/pms/aw5XJO6Rt7Coqipyi0330O41TwndJ4PsPDFnqmkSail095eW7XaxOGdFCLhsZIGfzrkNS8HeKdPVmudBvgg/5aJGXT/vpcioPGl8uqeLtV1BeUmu5Cn+6DgfoBUGmaxrOnSKdN1S9tXzgCGZl5+mawpQqxinda66rv/XY68TVw1So1ytJaJp9FotGv1N34pZg8Q22k9tM0+3tcDswQM3/jzGqHgTSYNY8SQQXhIsYFa5uyO0MY3N+eMfjWn8Xriabxibe4l82e0s4LeaQ9XkCAuT6nLGo/B26Hwn4tuoziQ2sFsD0wJJRn9FqYtrDK27S/HqVUjGWPmnqk27eUbu34WH3Ov65Lean4tjsl+zXiyadFKRlbVWUAIuD8pCcDtyaz9c0jT7fTNO1jTLp7iwucRzRuwE0Eyj50I9D1Bq7pOn+ILDUtX8KfaNPtmli2Xcd5OixHGCGVm43DOQRz1rP8MaLPqHiP7Es1ootC088sjboljjOWYkfeHHbrmnHljqmkl+KtoTPnqWjKLbk+vSV9bfrf9DUvbG+8V6qq6fpcOjabZ2g8k3J8pI4AfvvIR8xJPX3qprsOu6Xo7+Gbyx2W9neG5kmjUsrO6AL844I28j616L4v8SWVhpj311Jfa1Y6tdPJZWU0wS3MKhcErt3bN+cLkZwMin2GsWmqeHo9Q/tK8s9Mnt59MNteS+bbwzsFEQbauSNpOCcngDNckcRNJPk939fzvv0PSngaMpyiqvv21229NrbPR7dLHm5tl0Xw5oXiC0nmi1S4uppEYNwqRlQpx67s1q6Jqd3H4okvNa0lrPR/EB8i6RYWSFg/R0z3DYbj3rIi0OxtdUvtK8Ra5/Zk1lJ5QC27zq57429B0/OoNUOo3guLa01O91fTdOQOsjbwkacKG2Mfl5IFdTjGel9+vk9rPY8xTnStJK1raXT1Ss7rfXW+hNa+FdQuPHB8KJ/x8rdNCz44VVPL/TbzX1FoGlWui6Tb6bZ7zFCoXc7bmY9yT6muD+Henrc+O7vX5FDSyaLZNk9d0ifMfr+7r0qvAzLEyquMOyX3n2/D2XQw0J1VvJtL/CnoFFFFeYfRhRRRQAUUUUAFFFIrK33WB+hoAWio7ieG3haa4mjhjX7zuwVR9Saisr+xvgTZXttcgdTDKr4/I07O1yeaN7X1LNFJuXdt3Dd6Z5oZlUZZgB6k0ihaKByKRWViQrA464PSgBaKKKACisDxxrV/oemRXGnWUN3M8oQrLLsUDBOentXL6b478RTX1vFdaNpscLyKsjLdNlQTgkZGKAPR6+YPj9+zVpuq6hN4l8HX0OlXN1LuuLGZD5DueSyEcpnuMEfSvp5SGUMpBBGQR3rzz4xSaZrHhnUdHv76Wy08Qsbq7hl8towBkkN2wOtc+JrKlC99TpwlF1alradT45/4Z5+Inmbdmk7c/f8AtnH/AKDmuk0H9mfVJGVtc8S2lundLOFpG/NsD9DWl4f+GfhvXmhudMg8dXOlSuFS/fUoUVl/vhCd+38M+1ex/D/wXpfgnTZ7DS7i/njnl812u5zK2cY49BXmV8bUirKWvp/wWetQwNOTu46ev/AR8pfG/wAN+CvB2ow+G/D0mo3erQYa/ubiUFFBGQgUAfNyCfSvN69Y+OPhfUtS/aAvNH0+LzLnVpIZLcHgfMgBJPoNrZPsag8f/A/xd4S0WTWDNZ6nZQLuuGtiwaIdyVYcgeor0aNaEYQUpatHnVqM5Tm4x0TPLq7X4F2Ntqfxc8N6fdtKsFxeCJmjPzDcpAP5kVxVeifs5Kq/F7RLyRXMdnMJ32KWOAQOAOSea7qKbqJI8rHTjDDzc9rM9n1G2ay1G5s2YO0EzxFh3KkjP6V0XgfSdJvre5l1RbaTa4WMSaotqw454KncOnNdJ4o0ttSttbuJfBVzpojLT2N3FDJvlO/kSjn7wJOcDFeZV9RCftoaOz/rsfkdaisDXTkuZa20+XVfob/iV/DkYls9L0u5guYpdpnN+J4mA64wozn1qt4Z0OfW7uRRKlrZ26eZd3Un3IU9T6k9h3rMhikmlSGJC8kjBUUDkknAFejJBaQXsXgi30y51RbVPNvUt5hEs91xkyP2jQcfWipL2UeWO/8AXcMNSWKqupNJLayVrt7LRffZXsu9ihe6lcaf4cefwdbmy0kTG3uL4MDdytjguRzGp7AYratLmbUPh1NqN9IZ71tKuoWnfl3RJ4toY98ZPJq1beG7LStdZFv9Ms9J1PTit/ZyX6t5JZTtZSfvqGAIPXrVPVLDWIfA2k+HvDci6slyLj7VPbQ8EB1JUO3Rc9+M4ric4Ssl3vf792e5GjXpKcp3tytcq73VuVaaO/a61vqSWs0ll8MbfUrRzFewaSVhmX70Ye6IbaexI4zWFpuqXl94cafxZbnUtFWUQR3UjgXUTn/nkx5cDqQcitrw9Ya5/wAIfrfhrxFjS7WO1R7ae4iyqZlBxvXOV3fXGc1bk8NWWqavY2jalpd1pGnad/otpDfKDcShdzk45UFskt6CkpQi5X73v5eTCVGvVjTcLr3VHlf812nzLXTTtd6JannfibQpNHnhkinW80+6XzLS7QfLKvofRh0I7VkjrXpBhsxft4PvNLuNKtdRTfEs04ljguv4JIX7o3Q/WuBuLaS0uZbWeMpNE5SRT1DA4Iruo1OZWe585mGGjRlzQ22tro+q119L69N0yFI/735VJSUtbHmNhS0lLSZIUtJS0gClpKWgQUopKUUAFFFFSJhSiigUCFooooAKB1ooHWgQtFFFIBaKWigRyFLRRXrnvhS4pKWkAYpcUlLQIMUUUopAJSiigUCCloopCCiloFABQKKUUhBRRRQAtFFFIQVNZzC3u4p2hinEbhjFICUfB6HHY1FXZ6R4Ce60lNSvtf07T42s/t3lsrySLDu27yFHAzxWdSpCC95m+HoVK0rU1e2vT9SN/Gtuw2t4P8OsPQxSEf8AodJ8NGWLXtQ1oxqq6bp9xdKo6K5XagH4sKZ/wjnhn/ofLD/wCn/wrY0i08LWHh3WdNXxtZG41JYoxL9jmASNW3MOnfj8q45umoOME9fKR6VGNeVWM6ko+7dr3ob202fex59yeTye9bPgWwGpeMtIsm+490hf/dU7m/QGreo+D76PT5NS0q+sdbsohmWSxkLNEPV0IDAe+Kn+Gm22vdW1hv8AmHaXPKh/22Hlr+r1vUqp0pOD/wCHOKhhpQxEI1Fpe/yW/qSHRb3xZ4q1HUZPtFnaXU8s0d09nLIjDfwBsU9v5VqWug/2Zp3ibQY70XktxpaXkZFvJET5MuSMOAT8uTxXH2XiDXrO1S2tNa1GCFBhY47l1VfoAeKt6J4o1Gz8TWesX91cX5hOyQTyFy8LZDpz2IJrOdKrayei2Xpsb0sThuZOSfM73fro+vn2KmrS6trDy63ewzSqdiSXAhITIUKoJAxnArX0XxBbaNoumx6bK1vqf29pru58kErDgKEBP3gQWJHTpV7xRp3iC51a08P6ff3F/pNxH5ukIZgsTxYyoAJA3L93B5yKyDrN3pely6CmiWVnckNFdTyW265fJ+7ls7fTgCjSpBJJenl5/wBbkNSoVZSbafdr7Wj0af43216npuu2+javZ6h9ujsb3TLedry2Gl3m65ihYIpcRhdvUZKnHJPFOeSz8O2QijbStNtbKxnkjhku/Ou4riUK0bGN1wX4A4yACa800W6j0nQ5JLCa5t/Ez3yxQiIsjxw7TuHodzEDB9KtjSdasRf6r4o8I6nqAddzXFw8kXlt/eLDr1HWuR4ZL3XLTt39Lu39ff6izBy9+MPea1e9t3q0r9Fp0XXtR1I6HfaS+pG91mTWpCGuPOhRoZJSfm+cHI7kZFS6lrFsm630C3WOPUNMgtLtDFjMoILFfcso596jt7qabwMdIs9NvJGbUDdTzpGWTase1VyO4ySa2/CU8U2n2Os6paRx6Z4ajfY2ebu4dy0cf1yQT7CuqT5Vdq9n/wAN+Ox5lNe0koxaTaTbs/nr6NtvrsesfDYhPEuvWIYN9gtdPtGx/eSJtw/Mmu7ryH9nO6mvrjxNeXL7555oZZD6s3mE/wA69er5nHQ5K7j6fkj9EyWqquDjNbNy/wDSmFFFFch6oUUUUAFFFFAHPfEbWm0DwZqOoRc3Hl+VbKOrSv8AKgH4nP4VxPw006XwN42/4Re4ld4dX06O7jZjn/SUGJQPryfoBWj8RYLrxR440XwpZXklmlmh1S6nSMP5bKdsXDcE7s8Gsv4ieH/EGi2ll4um8TXesy6JcpMIZLWKPEbECTBQA9O1ejRjFU1Tb1l/S/H8z5rG1JvEPERi2qTWulv7/W+ztot0S/Ei4063+JOnSeNIpX8MCyP2bcjPbi63cmQDqdvTNbXh7Sfhzqus2useGJNNjvbRtw/s+QR7lxgh0HUc+lW9Z8daFYXiWusWt3Hp9xbxzQ3rWzSW8gYfdJAOCOOvrXJXMXh/xF448PXfgSwVJbO686/v7a2MMIhA5QnADMemOacVJwSd42W/T5hUlShXcouM25J2a99bbPst1pt1KnjNbux+LGreKLEu0uiWtpPLEv8Ay1t23LKv/fPP4VP8ar4eJtKubLT7gtp2macNTuZEPDu4xAn5Fm/Kum0mFJvjD4nimjDxSaXaoysOGB3Ais3xJ4RsPCPwf8S2Ng8s3nRPI0knLEZAVfooAAq41YqcL7rlt87fl+phVwtWVGvy/BJzcvWLdreul/JeZ0y6vFoPwvg1ibG210qOQA/xN5Y2j8TgfjXBfD6xvPBni/RjqEsjL4psS1yXPC3gJkx/3y2PrV/xZHPr2j+DPBNrM8DX1vFdXUqoG8uGKMEZB4OWxwfSk+I3hHxJH4cbWG8W3mqXGkOt9bwSWkSDchySCgB+7mppqKXJJ25r/wCS/EvEyqTkqtODfskrWtvo5db/AA2Wie7PVqKo6BqUOsaJZapb/wCruoVlUemRnH4dKtXUnk20s2M7ELY9cCvMl7t79D6im1UScep5j8fP+Exul0bTfCUlnEskrveyzAExqANpGfXLdAelfM3xfh8TaNPNp+taxLeGSESIySEIwJx04xyDX1FcTSXE7zTMWdzkmvnr9qO3ji1ezuFlZpJ7YKyE8KFY4I+vP5VyZfmMq2I9na0bP1ObibJ40MH9YUm5c0eulttv6Z9O6bqX2DwDoVtC3+kPptuAf7o8teawZo45onimRZI3BDq4yGB6gg9a220K5Oi6bNb/ALzZZQoyZ5G1AOKyCrYztbH0ryMxlUdZ8y06H1uVRpRw65Xr1MrTvD+j6bfNeabYxWMjqVkW3Xy0kHqyjgkdjjNadFFcDbe56aSWxx+u+CIdQ+Jeh+N4blYrjTopIJYWTImRlYAg9mBY/hV/4mXEVr8O/EU8+3y102fIPQ5QgD8zXQ1w3x9trq6+D/iKK0LbxbCRgOpRWVmH5A1tTk5zgpPsvxMakVCE3Fef4Hw+Ogr3r9jvTWTxvbavIhxJcCCI464UliPxx+VeEW8MtxcRwQoXlkYIijqSeAK+vPgLYyaBJFZQyYlstIumVwBxJsLFh/wImvuMFScuafRJ/ifmee4yNJUqF9ZyX3Jpv/I1fh1c6g/xE0xpbi7YSXJEhZ2IYEHr61yl0MXUwxjEjfzrq9G8deLJdWso5NbuGR541YbV5BYZHSsjxyoXxnrKgAAX0vA/3jXvw5lVfMun5fLzPzfEOnLCrkk3aT3Vt0vN9i98NYo/+EmF/MgeLTrea9YHpmNSV/8AHttQ6Pp+u3Wpq0tnrQg1Ag3LWsD7po2O447EHrzxVnwF/wAePijb9/8AsSXH03Jmuu0xy0mh+B31nUra3ntEupprdyWlZxu8sMT8kaqO3cdKyq1HGcrf0t7nXg8NGrRppu2rfq20kvuX5lfxBp62E03i7xDp8CxxqlrpWlPIHOUXC+bjsoG4j1rP8ZeItYv/AABoIuLxsXctw04jGwNscBVwP4QD0p+o6rFrXg/X4Y7WO30rTpLddNQDJVi7Akt1LMuSax9YXd8PfDrN/Bc3a/qhrOnDWPOtU/0/r5m2LxHLGp7GXuyhf1fOk29uztotOiuzU+H+v6vY+EfEkdtduFtoIpoN/wAwRjIFIAPGCOorS8PWI1K5t/GHh+wthPGzQappiuIw5ZSCY88AMpPHr0rnvDGE8FeKn9YraP8AOXP9K1dJ1ZdD8E6S32WK50+/up49TRhzJjbtGeoIXke9FWGsuVat2/D+vmThcReFJVn7sY380+dpNb+V9Hp0ehia9pesQ6k8VvY619ls8m1FzA26FB83bIAB9OKn+IqrNq9rqyAbdUsorpsf3yNr/wDjymuvvZFhvdS8FW+sajcWktm9zBLM5DQME3qobPzxsvBBrjvFv/IveFs/e/s9/wAvNbFVSqOUo3/pNX/Q58bho0qVVJ36+kotK2nZS/qxzdLSUtdp88ApaSlpMQUtJS0gYUtJS0CClFJSikAUtJRQIKUUlKKQhaBR2ooAKBRQOtAhaKKKQC0UtFAjkRS0UV6574UUUuKBCUtGKWkAlKKKBQIKUUYoFIAoopRQIKBRilFIQUCiloEFFFFIBaKKKBC16qP+Rab/ALEpf/R9eVdq7/R/Gfh/+wxp+raTqHnDTP7Mae1nX5ot+7O1hw2e/NceLhKSi4q9menltSnBzU5WuupwFLXU7/h3/wA+/if/AL+wf4Ub/h5/z7+KP+/sH+Fae2/us5vqq/5+R+//AIBh6Jql9o2pRajp07Q3ERyCOjDupHcHuK9B8TwWFj4Av9e0uOOCDxLJbKsKn/Uld7SoPbevHtXN+Z8PP+ffxP8A9/YP8Kb4s13S7zQNK0PRYb+OzsHlkJu2UszOR/d445/OsKkXUnFqLWuvpv8AmddGaw9GopTT00t3ej/Bu/yOYA4pcUDpSZHrXaeQdN4a160TTjoHiCOWfSmfzIZYv9dZSf34z6eq961p9P13TdZi8WReX4stYxmG8UtKAQuEMi/eUrxweOK4Qc1c0rU9R0q4+0aZfXFnL3aGQrn646/jXNOhq3Hr0/rY7qWM0Ual9Nmt1bbyaXS/yZoeTb6lo2pa1c6o/wDbMN0ryRSsAZkc8svcsG6j0p2jzw3lpqI1bVtQldbfFpaJK7GeYnAz1G1ep9au/wDCe65JzeQaRfN3e506J2P44FI3j7xEqlbJrDTsjG6zso4m/wC+gM1HLVtay+/b8DTnwyalzPbX3d99X7xo+HtK1zSdMM+t65e+HNGkyxgEpWa5yOQkWc5I4ycCsXxFrL65LaaVpdmbTTLdvLsrNDklicbmP8Tt3NY15dXV7cNcXlxNczN96SVyzH8TUQ4PFXGj73PLcwqYv3PZU7qPm7t/5LyXzue2/AjRPEWgaxqEOraRc2ttcwKVkcDG9TwOD6Mfyr1+vlHwl4lbQb77a1hHqE6srQtNPIvlEZ6bTzn3r6N8CeLNO8WaQt3aMqXCgC4tyfmib+o9DXgZph6in7VrT+vNn3PDWYYeVFYaLs1dpN3f5JHQ0UUV5J9SFFFFABRRRQAd896DRRQAYGMY4oAx04oooAO+aDRRQAYGelFFFAAOOlNlQSRPGejKQfxp1FD1BOx5nMPJZ1kIXyyQxJwBjrXzr8fPEdn4qvLTT9IZJIbJmLTnpIxx931AxX0l4kggutRvra4jWSCV2SRD0ZTwQatr8JPhwQD/AMIrZ/8Afb//ABVeVlFOlCtKcr3jt+J08TxxmJw0KNBpKWrve+lmkfJyftW/E22mW2Fp4dMcTCPH2R+QDj+/X3HYyfarCCd0UebErle3IzivPD8BvhCZfNPgbTi+7dkvIef++q7DWtQu9LVUgs4zbhQqPk4X2I7V6derCnHmexx4LD1pS5G7s5rXoY4NXuIogFQNkAdsjNUaknlknmeaRtzucsfeo6+SqSUptrY+2pxcYJPcKju7eG7tZrW4jEkMyNHIp6MpGCPyqSsjVdTaTT9Sj0WWG51CzhErxA5YJnDMPUr1IrXDYariaihTWv5epzY/H0MDRdWs7Lt1fWyXVnz38OPh5pvhT4l6k3iq1a6062me3s2STDqrfdnHqVUjg98+lew+GNKl0PxzqmmSuJPL0262SDpIhiJVh9QRXHWNre6vqUdrbJJc3dy+FA5LE9z/AI16HZaxo9n8VQbq7gNlaaf/AGe00mTHIyxBDnGeCcjNfpcaDw9L2a1dtfN9z8JnmH9pYpYmquVKaUfJO+l+ttHfpfzOZ8L+FdeupbHUlsvKs/ORxNPIsSsAwJK7iM/hVvx74a17/hJtU1CPSbuWznupJIpoo/MVlLEg5XNT+IPDPirXdQe++02GsF/mjFpeIwVOwRCQQB6AVV8LaT4qsfE+m2TQ6tpyy3SK/Dxrt3c+3TNb+0d+fmV7bf0/0OB4aMYqg6U7Nr3vPba1uu1/mZ/g3UYNJ1t11JJFtLmCS0ugF+ZEcYJx6g4OPatvSfCviLS9Zg1TRbnTryGFt0N39pTyipGPmBII4PIrA8WXn9oeKNUvhyJrqRlPtuwP0ArMx7Vq4OXvLS616nBHEwpP2bTai24tOz/J9r+Xc63yvDOhxSRXl7Lr1yzb2tbRzHaKw6bn6tjJ6D8ayPEGt3GsNAjQW9paWylLe2t12xxgnJ9yT3JrKFdJpPhG8u7CW+vrj+yoYwGDXNtLhlIzuBVSMUnGFP3pPX+uglUrYpOlRilHsvv1b1+92vsjP8P61caNPM0UUFxBcR+XcW867o5UznBH16HtWyF8L65AILe6m8PXG7cIJ3MtmzdMhuqHHrmsnWdKsbG3SW18QWGoszbTHArhlGOvzACsmnyRn70XZ/10ZCr1MP8AuqiUl20f3NO6+T9Udrq3hnxJqmrSajqk2mW0LhQ92t1GIFRVCjbg5IwOlY/jPUbS+v7e200s1hp9slrbuwwZAuSXI9ySazNJtILy9W3uL63sIyCTNMGKjHb5QTzXSr4Ie40+S80/Wra/RVYqILWdt5H8IOzGaz0ptc72200/U6LVMVCXsIfE7u8k27a+WnXbV9TkRS0MrKxVlKsDgg9QfSiug8dgKWkFLQwClpKWkJhS0lLQIKUUlAoAWiiikIKUUlKKQhaKKKACgdaKB1oELS0lFIBaKWigDkqKKK9dnusWlptOpAFFFFABSjpSUo6UCCiilpCClHSkpRSEwpRSUooEFFFApALRRQKBC4pMUtFABRWh4cltYNctJr5oVtlfMhmgMyYx3QEbvpmuw8QeJdDt4YxpFh4e1F3JEgbRWh2DHBBLnNYTqyjJRUbnVRw8J03OU0rff917nAYoxS9+ldre2/hvwl5VhqWkHXNXMSyXQkuGigtywyEAXlmAIyc4pzqcrStdszo0HUTk2kl1f/AuzisUV1v/AAknhf8A6ECw/wDA6b/GpLbU/BeqzpY3nhn+xllYKt5aXbuYieAWV+GX171HtpLVwf4f5miwtNu0asb/APb36xscna+R9oi+1eZ5G8eb5eN23POM8ZxXcXfjLTdP0e3s/DkUjPEQudQ062cbOf4gMk5x1rkdf0y40XWrvSrrBmtZTGxHRvQj2IwfxqjTnThVs3qiaeIq4VyhHR7PuX9c1a61i8F3eJbLIECYggWJcD2UAZ561QNKKDzWiSSsjmnOU5OUndml4l0eXQtWOnTzRyyiGORigOBvQNjn0zV/RPDcd3pP9raprFppFi0phhkmVnaZx12qozgZ5NdFr9/Z6r8PrrUlhZ2VrCwWWRB5hljjYuxI6Ag498Vi6Vqmg33hy30PxD9ut/sUsklrdWiK5w+NyMpI7jIIrkVWpKn5p2f3dD05YehCs9U01eKbst7JN+mu66BqHgfVLe1nuLO803VEhUSOllciSQRno+zrjp9K5g8HB4Ndro83g3Sb1bzT/E3iW2mXgtDZojFe4zu74rnfFmpQ6x4jv9Ut7f7NFczGRY+4Hvjuep+tXRqTcrS272sYYulRjBSg7PsmpfO6/JmXnmrukanqGk3yX2m3ctrcJ0eM449D6j2Nd9ruoXvh25s9N0rw/Z3egtaRON9kJBe7kBZ2kwTnJPQ8Yqpa6fpni21e3OjNoGrwrLJG1vasLaWNU3YkLH5TwRmo+sJxvKPuv5/ejX6g41OWnP315Na+T/La53fw2+JF1rEaWurTWT3xYqkUMMvmyADO7CqV9fTpW541+Ill4YS1M2mXs7XBbC7GiwBjn51GevavmyJ2Rg8bsjDoVOCPxq3p9veaxqdrp8ckks1xKsUe9icFjjvXJPK6LnzvbselR4nxaoexWs+j3/Pdnvfhz4nR635ssWhT2tlb4NxeXFyiQxD3Pc+w5pmofGPwrbz+XbxX94AeZI4gq/huIP6V5F481KI3S+HdLbZpGlkxRqv/AC2kHDyt6knP0Fc0oBYZOATyfSphldCXvNWXb/MuvxNjKT9nGSbW7st/Ly9b330PpLS/iRo2swlNFja5v+osp5Fgkcf7Jb5WPtmi++J3hjTWEGoXOLsf62G2zOIz6FgME/SvAPFWkPoGv3GmGfzvJKskwXaHVlDBh+BrLFKOVUJWkm7P+v60HU4px1O8JRXMtH2+7v8AO3kfSn/CxNNvLCS68P276u0KlprZHEc6qP4gjD5h9M1zX/C7tN/6AF5/3+WvGNPvLrT72G9s5nhuIXDxuvBBFb/xBht5L2x1y0hWGLV7RbpolGAkuSsgHtuGfxprLaEZcsldMmfEmOq0nUpyScd1ZWs+qvrvo/U9I/4Xdpv/AEAbz/v8tdT4f8f6brWnxXVv9mikZJC9vNeRpIjL91cHru9e1fNFLj2q55VQa93Qwo8VY6Er1HzL0S/Q+lv+Eyvv+gFB/wCDi2/+Ko/4TK+/6AVv/wCDi2/+Kr5pwvoKMD0FR/ZVP+r/AOZt/rXiPP74/wDyB9Lf8Jlff9AK3/8ABvbf/FVV174jW+i6VDeXumgzyzmMW8N7FKwULneSpIx2r5zwPQUqjngULKqV9f1/zJlxXiuV8u/nZ/8AtqPprwr450/XLC0uWhaze8nkht4pG3M5RQzcgYHB71dj8X6HJDHMt7GY5bWS7Q7X5iQ4Zvu9iOnWvKfh1/x5eEf+wnff+iBSad/yB9N/7Fe//wDRjVwzwVPndv63/wAj3KOd4l0YuVm7dvKH/wAk/wADrrq4ju7mS7hbdHMxkRvUHkGqUfxks/PFrH4evpZQ2wKkiksRxwKdYp5dlBH/AHY1H5CvG7mWex1uea2meGaG4cpIjbWUhjyDXicOUKderWUlfa34nv8AG+Y4nA0MNKk7XvfRPou/zPou38d6bJpYuprO/gn8su1s1pMWU4+7kJj8elcmvxktbuSO0t/D8jSzOI1E9yqpknHJwcCvI7/xJ4gvojDda3qM0Wc7HuWIP61mRIZZUj7uwX8zX1dPKKSTdT+vyPmpZrjqqjyT5e/uq/6nuT3E3muXWEMWOVibcgPop7j3pPtDf3RVW3iWGCOFBhY1CgewGKz/ABBrdpo9vumO+Zh+7iB5b/Ae9fmEKMsRW5KMbtvRH7BKtDDUOetKyS1ZnfETVZobGKzimZHmYlthwdo7fif5VxGlaheaXfxX9hO0FxEco6/yPqPaotU1K61K9a6un3MeAo6KPQV2XgtfDE+hZ1K30P7UjsGN5d3EcjDqOEBXFfpeAwP9nYNU5K7627v+rH4hxDUrZrmUsRGfLBfDd2tb8m3qMtdc8N3dw15NDqPh/UJUZJptLIaKQN975Dgrn0BqCNvA2nMJootV1uZeVjuAsEOf9rBLEe3FcywUO20ADJxg8V0umeCNcvo7aRxaWa3ODELq5WN2U/xBCckd66pQhT3lZev9M+epYjEYh2hTUpLrb9Ph+9GTrerXmr6kb+5KI4UJGkS7FiQfdVQOgFWLDxP4isVKWutX0aEYK+cWX8jxWzFp/gm41EaLBeamtwz+THqD7PIaToMp1CE981m+IPC17o9mbp7yxvIkm8ic2s2/yZMZ2twPQ0KdJ2g196M50cXByrRnfu4vr5/1YwqktoZrmdILeJ5pXO1ERcsx9AO9Rir2gWl1f63Z2VjMIbmaZUikLldrHocjkVtJ2TZ59OPPNRte7Ks0MsErQzxPFIpwyOpBH4GrL6pqb25t31G8aHbtMZmYrj0xnGK7zU4tP8QWNj4fuPF8V5rMN0ypPLaSYfICiPdjPBB5PrXOeCdKil8bx2GoIkyWrTPKgOVkMSsce4JWsFWi4uUlqv66nozwFSFaNOnK6m0r3W76Oze1zIXR9Way+3Lpl4bXGfOEDbMeucdKpVuP4v8AET6r/aY1W5SXduVFciNR/d2dNvbGKk+IFvbw+IRNawrBHeW0N2Yl+6jSIGYD2zmqjKXNaSOarRoum6lFvRpO/nfVfdt+LMBFZ3CIpZicAAZJNa8q+JdGtkEg1bT7dj8oPmRoSfToK0vCDnTPDmt+ILcL9utzDbWzkA+UZCdzjP8AFgYH1p/gnXNRufEMGl6jdz31jqUgt7mGeQuGD8bhnowJyCKic3rZaI2oYeC9mpTalPa2y1sr9d102XfY5QksSzEkk5JPeipb2EW17cW4ORFKyA+uCRUVbo8ySabTAUtIKWhkhS0lLSAKWkpaBBQKKUUgCiiigTClFFApCFooooAKBRQKBC0UUtIBaKSigDlBS0lLXrnuhS4pKWkAYooooEGKUCilHSkAmKAKWgUCDFAHFFKKQgxQKKUUCCiloFIBKKWloEJRS0UAJXW2umeHNJ0HT9R8QrqF5cakrSwW1pIsYjiDFdzMQckkHAFcpXU+Nf8AkA+Ev+wUf/Rz1z1btxjff/I6sNZRnNpNpaX9UhVvvACsGGg67kHP/IQT/wCIq7rviDwTrOr3Gp3mga159w259l+gXOAOBt9qoaN4Z0+fRLfVta8QR6VFdzPFar9leZnKYDE7fujJFY/iDS59F1q70q5ZHltpCjMn3W9CPqKyjClKdk3deb+Z0Tq4inS5pRjyu3SPbS63Wl7XNr7b4A/6AOu/+DBP/iKUXvgHP/IB13/wYJ/8RXLYoxWvsF3f3s5vrk/5Y/8AgK/yO41/xF4K1vVp9UvdA1kTzbd/l3yBeFCjA2+gqPSdP8HeJLxdI0u21bTdQnVvssk9wksTuASEYAAjOOtOm8CW0ck2mr4igbXYbY3D2P2ZwvCbyok6Z21n/Cv/AJKJof8A18j/ANBNcv7tUm6bei8/lv0O+9Z4iEcRCPvys9I99dVs9fVHNFWVmVuCCQR6Guj+G2n2mpeL7a3vrdbm2WKaV4jnD7I2YDjnqBTLfwj4k1JXvbDR7m4t5JH2SIBhsMR610Hw90bVtC8XSf2nG+lSrpd1LHLNwEGzbv4zwCa1r1o+zkoy1szlweEqfWKcpwfLdbrS1/uLPhbULPWrtvDtx4Ps9PtbyOWQGMzL+9SJijYZsEivNh0Ga9S8P3eoP4x0FbvxxDr6NdFBCjyEoWjZd3zKB3x+NeYzpsmkT+6xH61OG+OXou/n3LzDWlBvVptbRWlov7N11Zv+HtB0690G61jVNYbTreC5S3G22MpZmUt2Ix0qb+yfBv8A0ONx/wCCp/8A4qnWK5+FuoKO+swD/wAhPTLjwhPDr2taSb2ItpVm900mw4kCqp2gdvvfpQ5XlK82vu8vLzEqSUIclJSuldtvd37SXRGxpWoadpdsLXTviVq1rADkRx2EgUH2G7ipdbu7++8KaleWfj7U9VgtmiS4t5YXiDCQ4HJPPTpXKnQZRpuiXv2lMatPJCi7TmPY6rk+ud36VuR6e2l+F/G2mvIJWtbu2hLgYDbZXGcVlKEE1JO7uui72fQ3p1qsouEo2jyvZy/lcl9pr8Di61fCeqR6J4jstWlgadbZy/lq2CTggc/U1lUtd0oqScX1PFpzlTmpx3WosjF3Z26sST+NIaKWgg6i21/SNS062sfFGnXNxJaoIre9tJQkwjHRHDDDAdu4qn470qz0TxRdaZYNO0EKx4MxBbJQMen1rCPSux8YQtr2lW3i6yBk/dR2+poOTBMihQ5H91gBz61zOKpzVtnf0v8A1c7+d4mhJNJyjZ3trZXT9bafL0OPrtPiHp19p2keG7Sa1mEVtp43T7D5ZkkYuVDdOMgVxdbfh7xNqmjOY45ftNjJxPZTnfDKvcFT0+o5q6sZNqUehjhqlNRnTqXXNZXXTW+3XoY1Fb3jPS7SyuLXUNK3/wBlalF59sG5MZzh4yfVTx9MVg1cZqcVJGFalKlNwl0/q/zO8i1Xw3Y+H4xC2h3t5FCMRzaK+6Rschn3Yz71yGr3/wDaV59pFjZ2XyhfLtYticd8ZPNUqBWcKKg273NsRjJ1oqNkku3/AAbi1ueDtJtNTvLmbUZJI9PsLZrq6Mf32UEAKvuSQKzNMsbvUr+GxsYHnuJm2oijkn/D3r03RNL0rw5pN0JJdOnS4X7LeXt/I4tpGyCYoUQbn2kDLdOKzxFZQjyrdm2XYN1p88l7q77f138jFsPH9jpy2sen+ErOOKzkeS233UjMjOu1iT3JFOtfHtp+4to/CWnqqwNZoPtEnyxSNll69yaXU/DWm6493B4dgt4tWtFWV7a1uvNt7mJsfPGzcqRkZU1m2XgbxRFeQSzaS6xJIrOwlQ4UHJPBrmksNyOT0fm/+CelGWZKpGEPeje14xTW6X8ulrfgvI9LHAwOK8k8ewaZBrbHS7iSQSgvPG4+aGXcQy57jjI9iK9brxjxhG0XifUAyMuZmYZGMg96+W4P1xM9en6n6jxtRjPD0pSV7S/QyqdBIYpo5V5KMGH4Gm0V+hNJqzPz5Np3R2upeOi0G2wtCkpHLykEKfYDrXHXNxNdTtPcStLKxyzMck1HRXDgssw2BT9jG1+vX7zvx2aYrHNe3le3TZfcFTWv8VUVm/4mL2x/55CQfmQf6VdtvvH6V2Td4s8PMY/7NL+up0Pg3TU1TXooppVitoFa5uGZc/u4xuYY7kgY/GtHxrpuvX/iK61RtJ1JobtzLbMYGb90fuDjOMDHHapfhHGs3ixrZsEz2U8Sqf4iV6fzrsPE0ttpviDV1l1jxKSria6fT5wkNkj4EYKk/McYzjFeRVrONey7HLhMFCtl/NJ2XN+S/RX/ABb0R5h/Yutf9AfUf/AV/wDCuz0fw1ff8IDfWd/vsLq9n+1WkU0ZDSiCNmbP93IPGfStH7HrmlzGTWfEev3cdxcCDTIbK5KveZUMHyxwq4I/Gtnw9Bay+FtS1WC/vbqFZJncXzbprZxA6OrN36r0rKtiZOKt5HVgcqpxqNSTvZ3Ttour08tteqex4oOlWdJunsdVtL2M/NBMkg/BgahtIJrmaO3t4nlmkIVERcsx9AB1q5qOj6tpaJJqWmXlpG7YUzRFAx9ASK9BuPws+WpxqL95FPTr2OztLSGy+LmpXAUeRY+ffqv0jLr+rCsj4YO0njESMcs1rcsT7mJq37/XdFbRpvFK6LcC81PzdNdTd5VQIlG7G30x+Vc/8Lf+RuT/AK9Ln/0S1cS5nSk5Lpb7r3PoJezjjKMack05uWl9pNW3S6I5VfuD6V03xC/5Cmn/APYKtf8A0WK5lfuD6V03xC/5Cmn/APYKtf8A0WK6pfxI/P8AQ8Wl/utT1j+o/SP+Sba//wBftp/7NVLwN/yOmjf9fsX/AKEKu6P/AMk21/8A6/bT/wBmql4F/wCRz0b/AK/Yv/QhWX2an9dEdS/i4X0X/pcilrX/ACGb7/r5k/8AQjVSretf8hm+/wCvmT/0I1UreOyPMrfxJeoUtIKWmzMKWkpaQmFLSUtAgpRSUooAKKKKQgpRRQKQgpaKKACgdaKB1oELRRRSAWilooEcoKKB1pa9Y94SlopaAEpaKWkISlFFFAgoopRSASlFFKKBBQKWigQUCilFIBKWjFFAhaKKKQBXoWrTeF4vDHhYa7Yapcz/ANmnY1pcJGoXzX4IIPOa89rqfGv/ACAfCX/YKP8A6OeuatHmlBef6M7cJU5KdWVk9Fur/aRpeMn0uTwT4WbR4LqCz+03W1LmQO4O9M5IAHWr/wAQbjwUnjLUl1LS9bluxIPNeG7jVCdo6ArkVzOieK5tP0qPTLnR9L1S3glaW3F5EzGFmxuwQRwcDg1BZrdeL/GkKXlwsdxqd0FklCcKW44HsO1YxouLvLRK+t+7udc8XGcbU0nKXIrWVlZW66avbyL/ANs+Hn/QH8Q/+BsX/wATSi6+Hu4f8SbxF1/5/Y//AImulste8P6BNpWgRE3lhH9pTUZpdLHmOzZ2bQck4Poe1cb4y0G30O4sRaX0l5b3tot1HI8PlMASRgrk46UqbUpcrur7avX/ACCupU4c8eSVt9I6bfetbX7o7tzCPjrqRkVzD9jl3KpwxX7LyAfXFZ/w8uPBL+NdIXTtL1yK7M48p5ruNkU4PUBckViy+PNQkhkk/svSl1KWA276kIT57KV2nvjJXjOKr/Cv/komh/8AXyP/AEE1m6ElSlzaWjbfsmbRxtOWJgqdnebeq25mtNeunQh0vxNqmiNdW9ktmyPOznz7VJSDnsWBwPat74Zy3Wpa14h1BrBdRnOlyn7IibVlLso2gL0H0rh7r/j7n/66N/M12Pw3NpHofiie+vp7CD7LDE1xAhd03SjoMj0x1rfEQiqbaWrt+aOLA1pyxEYyloru19NE310NKxiubPxX4dmn8DL4eX+0oh548395k42fOSPf8KpXvhHQ5dUvki8Uszx3DrIkelzv5bbj8pIFUZZtHg1XSZ9N8Sanqkkd9E7R3UBRUAYHIJY812thqFrp2u63aN4httIlj8TC6lWWVk86AZ3KMDnOeh4rlm5w1i3e36+d31PQpQo1rxqJWv3XVf3XFdDm9SsNP0/4a3kem6wupZ1eHewt3i8thG3BDVQuX8W/8JHrxmRP7RNjINRGEwINq7sdum3pzVrVJ47jwd4hurdxJFJ4jSSNh0YFZCDVW58S30niPXtSbSWWXULGS3lhy2YFKqC547YHXHWtIKWul99/+3fQ5q8qa5dXFabXt9vXr+fVmeW13+yvD4Kr9lFxL/Zp+XJk3ruz/wAC29a2yb4+HPHB1QAX3222+0AYx5nmvu6cdaxDrFydK0C1+wts064kkik5/flnVio47EAcZ61tm8k1Dw344vpoDbyXF5bSNEc5QmVzt59Kuael0t//AG5GNGUG3aTfuvf/AK9u/wBz0XkYmg+GbzWbRrq3vdMgVX2Fbm7WJs49D25qLX9BuNFSJri902480kAWt2spXHqB0p+h+Kdf0S1a10vUntoWfeUCKfm9eR7Vk3E0lxcSXEzb5ZXLux/iYnJNbJVed3ascU5Yb2KUU+fr2+X9IZViwaJb63aZY2iEqlxICVK55yBzj6c1Xpa1eqOVOzueg65D4N1G1WG21bw/prhwxltrK53EenzEjFclpGrXvh/VJJ9KvAw+aNiUzHOmejIeoPoay6WsYUVGPK3deZ1VsY6k1UjFRkusbr9Tqm1XwZqBMmpeHbywnPLHTbkCMn/ccHb+BqPUNB0u70i41bwze3FxHa4N3aXSBZ4VJwHG3hlz1I6VzNdB4E1C107WLiS9mEVvNYXELZBIYtGQo49TionTdNc0G9Om5dKvGvNQrRWvWyTXnpZetyxf/P8AC/Si3Jj1W4VfYFEJH51g6dYX2oz/AGfT7Oe7mClikKF2x64FalxfWrfD+x01ZgbuPUZZnjweEMagH06g1a0fxPp+mwRCPwxZNcIgRrhbqZHf1J2sOtCc4xfKtbv8xzVKrUjzzsuWPfsuyZhajp9/psyw6hZXFpKy7gk0ZQkeuDSaZYXep38VjYwPPcTNtRFHJ/wHvWjqd1deKdfhWzsSk822GKBZnk5+rkn+ldfBN4R8MaTcaMusXratOPLvr2xgD7R3iRmIwM9SOtKdaUYpW95io4OnVqSlzWprq3a/kr21f4dS1BZaV4N01Y7i4LpdQsbu/tjuNwwODaQsPuc/eY4JHSuC8Sa1da5fLNMqQwRL5dtbRjEcEY6Ko/me9dVoWreCdNs7rTprzXL7Tbpf3trLaxhQ/Z1IbKsPUVoad4L8OLf2ksUfiHV4mt47toYrePGx87VY7hjoc4rmhONKTlUTv3t/Vj061Cpi4Rp4dxUeqTvb7t117737nP8Ahe3bRfDupeIb790l3aSWVhGeGnd+GYD+6ozz61z+hPs1qxZ3IQXEeTntuFeneIfCv9uagby8s/FagKEiiSxiEcKDoijfwBXE+I/C7abbG/0+6e9sll8mXfCYpreTqFkQ8qfQ9DThVhVUot6y/AwxOFr4VwlGPuw183rdu39WW56hXO+P/wCyl0V31CBZZSCtvjh93sfT1rP1LxFfaR4e0CRY0nlvLN5JWlzncsjKOnsBWX4vvJ9Q8G6Be3JVppJrvcQMdGUAV8ll2QYiniYzqStFPdPV2v8AdsfpOccaYSrg508PG83FOzWivy/e1zaHE0UUV+inxgUUVXe5Vp/s8OJJB9/HRB7+/tSbsCVy/wCGfD51zxbu+1/Z0gsjvATcXBft6YrvH8H6HZ2UtzdT6kI4V3SSwojkDOOVJHH5msD4ZnHiicf3rI/o610fxE/5BVv/ANd//ZTXxuNxuJWcRw8ZtQdtPkfUvCYT/V6ripU05pPf10/Mq/DqdLTUdcms3kJi06WSCQja+1XUnp0JUGui8c6poLeIriTUbDUybyON1+xThYdQh4Me/PII4Bx6VzXw0sdVXxJZ3celXs9jNugnkSBinluCrHOMcZz+FdLbaLfaX4Y1i08W6S99p2mENYESBZAC+1ijDkLgg4IxXrVuRVr37ddT4fA+2lguRRsrt3aulZX10ejTav5W1TKV5rmosbhvFWjalaWsF6rWk1r+7exlC4CIW4I2qPyzXSeFdSs49G022sbSa0s7q8mmAuJN0t1EkTmWSTHGCSBj2rm9F1Hw1rmu6Xplxa+IdSV5ljiivr4NFEO5woycCtI6X4q8zxBrV5pszyraNY6bDAgZVR22/Iq5wAgP51jUjG3K1b+rK36nXhKtVS9tCXOu6V3p7zu7Lpol106Kx53oGpx6Xfm8bTra94OxJiwCHOQwKkEGtbXfFw1bT3tZtDsUY/cl82V2jPqu5iM1z15Z3djL5N5az20mPuSxlDj6Goa9J04SakfJxxVelB0U7LqrL/K50Ph7U9NbR59A1zzkspJhPBcwrue3lxgnb/EpHUe1XorrQfD9pdnRL651bU7mFoFn+zmKO3RuGIBySxHHtXI9q9IE+tWeoaP4c8NXcWmxPpsV1cTbFGSyb3kdiCSAKxrRUX66+WnyO7A1JVI6rWNkmleWuyWqXfV6rp0t50IpMf6t/wDvk11a3Gja9ptnDrdxdaZqFlEIFuUtjLHNEPuhgOQw6Zrf1y+8WWWjpq+n+Lrm+tPk8zda+U4ViQrqCPmQkEZq+tzrBUH/AITLxF0/6AT1lOs5JP8Az/8AkTrw+XxpSlC7aaV01GzXRp+0XbdM4jXL7T7fRF0DQ1uprczfaLq7mi2GdwMKAv8ACoBPWqvgX/kc9G/6/Yv/AEIV2Wv6xr2maa15B4p1m4dWUeXc6SYo2BPdmGPw71WXTlf4o6Xc2dukEJht9RutgxHENgd29hwfzojU9xpro/62RNXCP6zCUXqnFWsrJN6WtKXZ3vr1OJ1r/kNX3/XzJ/6EaqVPqMqz6jdTx/ckmd1+hYkVBXZHZHz1V3m2u4UtJS02QFLSUtIQUtJS0CClFJSikwCiiigTFoHSigdKQgpRRRQAUDrRQOtAhaKWkpALRS0UAcpS0Uteue6JS0UuKQhKWkxS0AFFFLSEFAoxSigQlKOlFKKQgoFFFABSikpRSEFApaKACilopWAK6nxqrf8ACOeEZcHyzpjIG7bhM+R9RkVy1b2heK9W0eyNjD9kubPeXEF3brMiMepUN0P0rGrGTalHodGHnBKcJuykt9+qfl2MLI9RUtldT2V3Fd2kzQzwuHjkU4KsOhFdR/wnuqf9Ajw7/wCCuOj/AIT3VP8AoEeHf/BXHUuVV/YX3/8AALVPDp3VR/8AgP8AwTb0rx9pjppOo662q3WtaYtwElQRlJPMyF3E88AiuF1nWNS1q6W61W+lvJlQIryHJC5zj9TW/wD8J7qn/QJ8O/8Agrjo/wCE91T/AKBPh3/wVx1jToyptyjBff8AlodNfEwrwUJ1Xb/Dvold+9q7JHJgjHUV1HwpUt8RNF2jO2fc2OwCkkmpR481P/oE+Hf/AAVx1FeeONantJraGLTbBZkKSPZ2SROynqu4c4+lXU9rOLjyrXz/AOAYUfq1GpGpzt2aduXt8znbkhrmZgcgyMQfxrvfhlFqB8KeIZNLtrG4uWltowl4EMRGWJyHIGa8+FdRpnjD7FoY0f8A4R3Rbi3JVpfNicmV1zhmw3J5NGJhKUOWKvsTl9WnSrc9R20f4prs+5b8ZL4ght7OTV9N0O1iFwCjWKQBy3ofLJOP0r0C2tZ28R6y1lZ2NxK+vQNcmeONiLZowWI39OvbmvNB4ss/+hN8N/8Afh//AIurOoeORqF293e+FfD887gBpHhfJwMD+L0ArkqUKskly/1ddL/qenRxuHpycnNu7Xe+ia35fPsWdVEUfhHxEIQoiXxIuwJjG0LJjFJd+KdMl8WeJtTXz/I1LTpLaDKfNvZUAyOw+U1WTxwFsHsF8KeHxavIJWi8l9pcDAb73XBNQ/8ACWWn/Qm+HP8AvxJ/8XWipS15o/ivL/IwniaenJUS+T397/5IjOtWR0XwxafvfM0y6lluPl42tIjDb68Ka17m9h1LQ/HeoW27ybm+t5Y9wwdrSuRkVmf8JZaf9Cb4c/78yf8AxdS/8Jrt066sIfDGgwwXQHmqkLjcVztP3uoJyKcqcukevdd7szhXpq/NUVrW2f8AI4r/AIJyddB8PbC01Lxnp1lfQie2kdt8ZJAYBCccc9RXP1Z069utOvor6xnaC5hO6OReqmuqpFyg1Hc8vDzjCrGU1dJpv0OibX9FDEf8IHpnBx/rp/8A4qj/AISDRf8AoQ9M/wC/0/8A8VUf/CfeMv8AoPXP/fKf4Uv/AAn/AIx/6D1z/wB8r/hXL7Kfb/yaX+R6LxdL+d/+C4f5j/8AhINF/wChD0z/AL/T/wDxVH9v6L/0Iemf9/p//iqZ/wAJ94x/6D1z/wB8r/hR/wAJ94x/6D1z/wB8p/hR7Gfb/wAml/kL63R/nf8A4Lh/ma3hS90DWPElhpc3gnT4Y7qYRs6zTZUHuMtWrDoOgt4eEJ0eL7R/Zq3f2rzH3ljc+XjGcY21yv8Awn3jL/oPXP4Kv+FUx4o8QjSRpQ1W4FkBgRcYxnd1xnrzWcqFVu6dturNoZhhYxalHmdnryRW9rbP113Ol+Jul6PZ6eZNN0mKweHVZ7MlHdvMREUgncTzz2rgK1tc8Ra3rkcUeralNdpExZA+PlJ6ngVmDpXRQhKEFGTuzzcfXpV67nSVl6JfgtDp/hcyjxV5SsEuJ7S4htWPGJmjIT8e341zMkMkMrwzIySoxV1YYKkdQaWN2jdZI2KOpDKynBB7EV0zeMpbpVbWNC0bVbgDH2meArKw/wBoqRuPuaJKUZuUVe4QnTqUVTnLlabadrrW3bXocv2rrfH8kkb6B5cjpnRLfO1iP71Q/wDCUaf/ANCZoH/fEv8A8XVi88aw3ph+1eE9Cm8iJYYtyyfKi9FHzdBWcnNyT5dvQ1pxoQpTh7VXdukunyOXF1dA5FzOD/10Neg6D4l1RtB1jXpGa3eDTYbFbnOWuLgP8jHPVguc+1c//wAJRp//AEJmgf8AfEn/AMXV298em9s4LO58L6G9tbkmKII6ohPUgBgM+9RVjKokuT8jbB1aeHcpKv000lva19ul+noc5retaprU0c2q3kl1JGuxCwA2jOcDArX8Qq0fgHw0rgqzNdyKD1Kl1AP04NA8UWAOV8G+HwR0ykh/9mrI1/V77Wr03d86FggSNI1CpEg6KqjoBWkYtuPu2SOf2kIKbdTnlKy6907tv0sY1QySTdIrfcfVnCj+pp8kkca7pHVB6k4qs+p2KkgTGRh2jRnP6Cu9tLqfSpN9BGtrq4/4+bry4+8cHy5+rHn8sVZghit4hFDGsaDsBUUN00zfu7WcL/ekXYPyPP6VZoiluOTezOi+HJ2+J8/3rd1/UH+legXNjb6jrWi2l3GJIGvN0iHowVGbH44rzrwG23xJb++5f/HTXc+IdUk0WbTdUjhSZoLkny2JAYFGBGR7Gvic2g/7ap8u7X+Z9TgK8P7AxPtPhjJX9PcZkaRN4i8aeJRbNqk0FuZFDolwI0hiLYwiZAOB2FdLplwIdet9L12eCPVLdGt0meZWjv7RiV8qUgkK+OhPtmuWsrzwa19FfW7azoV3FIJI2XZcxowORjOGqKXQ9BvJnmj8bWW+Ri7G4tJYySTk9iK92cFJ2asvT/LQ/P6FaVNKcWpzvdtzVmumkrNP+tU7HZaf4M/4RUa3qV7fRWUW421pdSEFkhYZZ1HUuV+UD1zWL9m1PxJYrJ4euF0vStPLwWFu07LLO4Xe5JHVyOeeO1aer+Fn8QeH9GktfElpc29jbm2kkjWWYGTcTkBVJ6EDmnaVpVr4V8K6u9/4ivo7S8CQhYbN4nL55KCTGTtyCfQ1gqmnM5Xlfs/Q9CeG95U40+WjZu/MrvTm3vtfT5Ju6SRzmh313r3hnW9O1ad7tbGzN5ayzHdJC6sAQGPOCDyK46upOuaDpum39noOl3hkvYDbyXV5OCQhIJwijA6DvXLV30k05O1kfM42alGmubmklZvXu7aveyF7GvQ7ya6g8a6O9mlrIW0S3SSO5mEcckZiwyljwMivPBXV6J4msWtY7PxHpNpqUVrbulpK6N5inGUQkEZXPr0qa8W9Ur7l5dWhFuMpct2mn6fJ9+zN/wAcTXC6Nc/ZordEuXi+1SPqsU8pVD8kaKuNqA89K1E3bF/cTdB/zN4rhh4j0r/oS9FH/Apf/iqP+Ej0n/oS9F/76l/+Krm9hLlSt/X/AIEeqsxo+0c+da26er/59+ZveON3/COy/u5F+deW8RC6HX/nn3/pVX4h63qUS2ejQ3HlWb6ZatIiKFMn7scMw5I9icVWtPEXhwWV1JN4R0tL1NhtVUSMjHPzbst2HSud1nUrvVtRl1C9cNNIRnaMKoAwAB2AHFaUqTuuZbf8DzZy47Gx5JOnPWdttNFzXvpHe+1tinS0lLXWfPh3paSloYgpaSnUgYlLSUtAgpRSUooAKKKKQhaBSUopCFooooAKB1opR1oEFLRRSAWiiigRyveloor1z3QpaKKQB2paKKBB6UtFFIGFKKKKRIetA6UUUAFKKKKQhaBRRQAUd6KKAF70UUUCCiiikIdRRRSAKKKKBDh0ooopCCiiigAHWloooELS0UUmAgpaKKGIKWiikIWiiikwYUooooELS0UUhAaKKKQhaKKKBC0CiikDFooopCFo7UUUAtyrRk0UV1H2oUUUUDNnwXx4itP+un9DXW/EX/kE2/8A13/9lNFFfHZp/wAjqh6f5nuYX/knsf6r8oHDUtFFfSn5UWLK/vrEs1le3NqW+8YZWTP1waL2+vb51e9vLi5ZeAZpWcj6ZNFFLlV72K9pPl5b6FeloooIFHSloooEJS0UUCDvSiiikAUtFFIQUtFFDEApaKKACiiikIBSiiigApaKKTEFL2oopCDtS0UUAFFFFIQtFFFAC0UUUAf/2Q=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04" y="2767234"/>
            <a:ext cx="11610081" cy="3850397"/>
          </a:xfrm>
          <a:prstGeom prst="rect">
            <a:avLst/>
          </a:prstGeom>
        </p:spPr>
      </p:pic>
      <p:sp>
        <p:nvSpPr>
          <p:cNvPr id="8" name="Título 3"/>
          <p:cNvSpPr txBox="1">
            <a:spLocks/>
          </p:cNvSpPr>
          <p:nvPr/>
        </p:nvSpPr>
        <p:spPr>
          <a:xfrm>
            <a:off x="365125" y="298584"/>
            <a:ext cx="117616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 smtClean="0"/>
              <a:t>Estudo Descritivo Sobre Asma no Brasil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49250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7731" y="2224585"/>
            <a:ext cx="11500832" cy="4369398"/>
          </a:xfrm>
        </p:spPr>
        <p:txBody>
          <a:bodyPr>
            <a:normAutofit/>
          </a:bodyPr>
          <a:lstStyle/>
          <a:p>
            <a:pPr algn="just"/>
            <a:r>
              <a:rPr lang="pt-BR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Resultados</a:t>
            </a:r>
            <a:endParaRPr lang="pt-B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 período de estudo envolveu os anos de 2014 a 2017,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3"/>
          <p:cNvSpPr txBox="1">
            <a:spLocks/>
          </p:cNvSpPr>
          <p:nvPr/>
        </p:nvSpPr>
        <p:spPr>
          <a:xfrm>
            <a:off x="347731" y="231820"/>
            <a:ext cx="11500832" cy="993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 smtClean="0"/>
              <a:t>Estudo Descritivo Sobre Asma no Brasil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68390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7731" y="2470245"/>
            <a:ext cx="11500832" cy="4123738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MORTALIDADE e VOLUMETRIA HOSPITALAR </a:t>
            </a:r>
            <a:r>
              <a:rPr lang="pt-BR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– BRASIL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 taxa de mortalidade geral por Asma (J45 e J46 - incluindo hospitais e outros locais de morte como domicílio, vias públicas e outras unidades de saúde) aumentou de 1,05 para 1,19 por 100.000 habitantes (estimativas do IBGE para cada ano de 2014 a 2017) um aumento de 13,3%. </a:t>
            </a:r>
          </a:p>
          <a:p>
            <a:pPr marL="0" indent="0" algn="just">
              <a:buNone/>
            </a:pPr>
            <a:endParaRPr lang="pt-B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Já </a:t>
            </a: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 número de óbitos hospitalares aumentou de 2.129 em 2014 para 2.477 em 2017 em torno de 16%. Observou-se aumento do número de óbitos em todos os locais de ocorrência (domicílio, hospitais e outras instituições de saúde). Em 2017, por exemplo, houve 6,8 óbitos por asma por dia, comparado com 5 óbitos por dia em 2013 (estudo JBP). 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3"/>
          <p:cNvSpPr txBox="1">
            <a:spLocks/>
          </p:cNvSpPr>
          <p:nvPr/>
        </p:nvSpPr>
        <p:spPr>
          <a:xfrm>
            <a:off x="347731" y="231820"/>
            <a:ext cx="11500832" cy="993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 smtClean="0"/>
              <a:t>Estudo Descritivo Sobre Asma no Brasil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63524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7731" y="3316405"/>
            <a:ext cx="11500832" cy="32775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 taxas de mortalidade por região do Brasil são variáveis e houve pequena tendência a aumento nas regiões sudeste e sul. Nas demais regiões permaneceu estável, com ligeiras quedas e ligeiros aumentos.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3"/>
          <p:cNvSpPr txBox="1">
            <a:spLocks/>
          </p:cNvSpPr>
          <p:nvPr/>
        </p:nvSpPr>
        <p:spPr>
          <a:xfrm>
            <a:off x="347731" y="231820"/>
            <a:ext cx="11500832" cy="993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 smtClean="0"/>
              <a:t>Estudo Descritivo Sobre Asma no Brasil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3408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5" y="1009935"/>
            <a:ext cx="11483438" cy="5609230"/>
          </a:xfrm>
          <a:prstGeom prst="rect">
            <a:avLst/>
          </a:prstGeom>
          <a:noFill/>
        </p:spPr>
      </p:pic>
      <p:sp>
        <p:nvSpPr>
          <p:cNvPr id="4" name="Título 3"/>
          <p:cNvSpPr txBox="1">
            <a:spLocks/>
          </p:cNvSpPr>
          <p:nvPr/>
        </p:nvSpPr>
        <p:spPr>
          <a:xfrm>
            <a:off x="365125" y="298585"/>
            <a:ext cx="11483438" cy="538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 smtClean="0"/>
              <a:t>Estudo Descritivo Sobre Asma no Brasil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9755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7731" y="2852382"/>
            <a:ext cx="11500832" cy="3741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Com relação a volumetria hospitalar percebemos uma diminuição geral do número de internações por asma, passando de 116.000 em 2014 para 93.000 (uma queda de aproximadamente 20%); concomitantemente houve diminuição do número de dias de permanência e dos custos operacionais hospitalares em dólares americanos de aproximadamente 15 para 12,5 milhões (uma redução de 17%). 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3"/>
          <p:cNvSpPr txBox="1">
            <a:spLocks/>
          </p:cNvSpPr>
          <p:nvPr/>
        </p:nvSpPr>
        <p:spPr>
          <a:xfrm>
            <a:off x="347731" y="231820"/>
            <a:ext cx="11500832" cy="993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 smtClean="0"/>
              <a:t>Estudo Descritivo Sobre Asma no Brasil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9702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04" y="1009934"/>
            <a:ext cx="11655187" cy="5431809"/>
          </a:xfrm>
          <a:prstGeom prst="rect">
            <a:avLst/>
          </a:prstGeom>
          <a:noFill/>
        </p:spPr>
      </p:pic>
      <p:sp>
        <p:nvSpPr>
          <p:cNvPr id="4" name="Título 3"/>
          <p:cNvSpPr txBox="1">
            <a:spLocks/>
          </p:cNvSpPr>
          <p:nvPr/>
        </p:nvSpPr>
        <p:spPr>
          <a:xfrm>
            <a:off x="365125" y="298585"/>
            <a:ext cx="11483438" cy="538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 smtClean="0"/>
              <a:t>Estudo Descritivo Sobre Asma no Brasil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3453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7731" y="2852382"/>
            <a:ext cx="11500832" cy="3741600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MORTALIDADE e VOLUMETRIA HOSPITALAR – BRASIL ANÁLISE DETALHADA</a:t>
            </a:r>
            <a:endParaRPr lang="pt-B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endParaRPr lang="pt-B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Uma análise mais detalhada e mais granular da volumetria hospitalar revela alguns achados interessantes. Os dias de permanência e o número de internações foram mais elevados na região NE seguida pela região Sudeste e Sul, respectivamente. A região NE também foi a que mais gastou recursos hospitalares da união - cerca de 94 milhões de reais (23,5 milhões de dólares americanos) no período de estudo (2014-2017), um consumo de recursos 50% maior que no Sudeste e 200% maior que no sul do Brasil. Gastou o mesmo montante do que Sudeste e Sul juntas.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3"/>
          <p:cNvSpPr txBox="1">
            <a:spLocks/>
          </p:cNvSpPr>
          <p:nvPr/>
        </p:nvSpPr>
        <p:spPr>
          <a:xfrm>
            <a:off x="347731" y="231820"/>
            <a:ext cx="11500832" cy="993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 smtClean="0"/>
              <a:t>Estudo Descritivo Sobre Asma no Brasil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1185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/>
          </p:cNvSpPr>
          <p:nvPr/>
        </p:nvSpPr>
        <p:spPr>
          <a:xfrm>
            <a:off x="365125" y="298585"/>
            <a:ext cx="11483438" cy="538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 smtClean="0"/>
              <a:t>Estudo Descritivo Sobre Asma no Brasil</a:t>
            </a:r>
            <a:endParaRPr lang="pt-BR" b="1" dirty="0"/>
          </a:p>
        </p:txBody>
      </p:sp>
      <p:pic>
        <p:nvPicPr>
          <p:cNvPr id="5" name="Picture">
            <a:hlinkClick r:id="rId2"/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6603" y="837127"/>
            <a:ext cx="11586949" cy="5700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352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71" y="1078173"/>
            <a:ext cx="11526592" cy="5631719"/>
          </a:xfrm>
          <a:prstGeom prst="rect">
            <a:avLst/>
          </a:prstGeom>
          <a:noFill/>
        </p:spPr>
      </p:pic>
      <p:sp>
        <p:nvSpPr>
          <p:cNvPr id="4" name="Título 3"/>
          <p:cNvSpPr txBox="1">
            <a:spLocks/>
          </p:cNvSpPr>
          <p:nvPr/>
        </p:nvSpPr>
        <p:spPr>
          <a:xfrm>
            <a:off x="365125" y="298585"/>
            <a:ext cx="11483438" cy="538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 smtClean="0"/>
              <a:t>Estudo Descritivo Sobre Asma no Brasil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28343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7731" y="2852382"/>
            <a:ext cx="11500832" cy="3741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 </a:t>
            </a: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grande maioria dos dias de permanência e internações foram utilizados em atendimentos de caráter de emergência, o que também consumiu a maior parte dos recursos hospitalares (94% dos recursos). A taxa média de permanência foi maior nos atendimentos eletivos (3,5 dias) do que nos de urgência (3,0 dias</a:t>
            </a: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).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Também observamos que a média de permanência e a taxa de mortalidade hospitalar foi maior na raça negra (3,3 dias e 1,1%) que na raça branca (3,2 dias e 0,67%) apesar do número elevado de casos sem a informação da raça (3,2 dias e 0,56%). 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3"/>
          <p:cNvSpPr txBox="1">
            <a:spLocks/>
          </p:cNvSpPr>
          <p:nvPr/>
        </p:nvSpPr>
        <p:spPr>
          <a:xfrm>
            <a:off x="347731" y="231820"/>
            <a:ext cx="11500832" cy="993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 smtClean="0"/>
              <a:t>Estudo Descritivo Sobre Asma no Brasil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716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162757" y="2210937"/>
            <a:ext cx="9877777" cy="3915226"/>
          </a:xfrm>
        </p:spPr>
        <p:txBody>
          <a:bodyPr>
            <a:normAutofit lnSpcReduction="10000"/>
          </a:bodyPr>
          <a:lstStyle/>
          <a:p>
            <a:r>
              <a:rPr lang="pt-B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Flávio Garcia de Oliveira</a:t>
            </a:r>
          </a:p>
          <a:p>
            <a:r>
              <a:rPr lang="pt-B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Sandro Cavalcante do Nascimento </a:t>
            </a:r>
          </a:p>
          <a:p>
            <a:endParaRPr lang="pt-BR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pt-B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Equipe Alfas </a:t>
            </a:r>
          </a:p>
          <a:p>
            <a:endParaRPr lang="pt-BR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pt-B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Website</a:t>
            </a:r>
          </a:p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s0b336.s0.b2make.com</a:t>
            </a:r>
            <a:endParaRPr lang="pt-BR" dirty="0" smtClean="0"/>
          </a:p>
          <a:p>
            <a:r>
              <a:rPr lang="pt-BR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Dashboards</a:t>
            </a:r>
            <a:endParaRPr lang="pt-BR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s0b336.s0.b2make.com/os-numeros-da-asma</a:t>
            </a:r>
            <a:endParaRPr lang="pt-BR" dirty="0" smtClean="0"/>
          </a:p>
          <a:p>
            <a:endParaRPr lang="pt-BR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endParaRPr lang="pt-BR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ítulo 3"/>
          <p:cNvSpPr txBox="1">
            <a:spLocks/>
          </p:cNvSpPr>
          <p:nvPr/>
        </p:nvSpPr>
        <p:spPr>
          <a:xfrm>
            <a:off x="0" y="109182"/>
            <a:ext cx="12126817" cy="1514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 smtClean="0"/>
              <a:t>Estudo Descritivo Sobre Asma no Brasil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008876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/>
          </p:cNvSpPr>
          <p:nvPr/>
        </p:nvSpPr>
        <p:spPr>
          <a:xfrm>
            <a:off x="365125" y="298585"/>
            <a:ext cx="11483438" cy="538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 smtClean="0"/>
              <a:t>Estudo Descritivo Sobre Asma no Brasil</a:t>
            </a:r>
            <a:endParaRPr lang="pt-BR" b="1" dirty="0"/>
          </a:p>
        </p:txBody>
      </p:sp>
      <p:pic>
        <p:nvPicPr>
          <p:cNvPr id="6" name="Imagem 5"/>
          <p:cNvPicPr/>
          <p:nvPr/>
        </p:nvPicPr>
        <p:blipFill>
          <a:blip r:embed="rId2"/>
          <a:stretch>
            <a:fillRect/>
          </a:stretch>
        </p:blipFill>
        <p:spPr>
          <a:xfrm>
            <a:off x="256994" y="1050271"/>
            <a:ext cx="11739388" cy="550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7731" y="2852382"/>
            <a:ext cx="11500832" cy="3741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 mulheres gastam mais recursos que os homens (não significativo) e ficam mais dias internadas, apesar das médias de permanências de ambos serem semelhantes; também houve maior número de óbitos femininos durante o período de estudo (1.224 contra 950) e obviando uma pequena diferença na taxa de mortalidade hospitalar (0,58% x 0,46%).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3"/>
          <p:cNvSpPr txBox="1">
            <a:spLocks/>
          </p:cNvSpPr>
          <p:nvPr/>
        </p:nvSpPr>
        <p:spPr>
          <a:xfrm>
            <a:off x="347731" y="231820"/>
            <a:ext cx="11500832" cy="993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 smtClean="0"/>
              <a:t>Estudo Descritivo Sobre Asma no Brasil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79928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/>
          </p:cNvSpPr>
          <p:nvPr/>
        </p:nvSpPr>
        <p:spPr>
          <a:xfrm>
            <a:off x="365125" y="298585"/>
            <a:ext cx="11483438" cy="538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 smtClean="0"/>
              <a:t>Estudo Descritivo Sobre Asma no Brasil</a:t>
            </a:r>
            <a:endParaRPr lang="pt-BR" b="1" dirty="0"/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365125" y="1009934"/>
            <a:ext cx="11483438" cy="562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9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7731" y="2852382"/>
            <a:ext cx="11500832" cy="3741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 faixas etárias que mais consumiram os recursos hospitalares foram entre menos de 1 ano até 15-19 anos, cerca de 63% dos gastos hospitalares no período de estudo. Também é óbvio que nessas faixas etárias ocorreu a maior parte dos dias de permanência e internações. Também há uma clara diferença nas taxas de mortalidade hospitalar quando se compara as faixas acima de 50-59 (cerca de 5%) com as faixas etárias mais baixas (cerca de 0,5%).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3"/>
          <p:cNvSpPr txBox="1">
            <a:spLocks/>
          </p:cNvSpPr>
          <p:nvPr/>
        </p:nvSpPr>
        <p:spPr>
          <a:xfrm>
            <a:off x="347731" y="231820"/>
            <a:ext cx="11500832" cy="993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 smtClean="0"/>
              <a:t>Estudo Descritivo Sobre Asma no Brasil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22213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/>
          </p:cNvSpPr>
          <p:nvPr/>
        </p:nvSpPr>
        <p:spPr>
          <a:xfrm>
            <a:off x="365125" y="298585"/>
            <a:ext cx="11483438" cy="538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 smtClean="0"/>
              <a:t>Estudo Descritivo Sobre Asma no Brasil</a:t>
            </a:r>
            <a:endParaRPr lang="pt-BR" b="1" dirty="0"/>
          </a:p>
        </p:txBody>
      </p:sp>
      <p:pic>
        <p:nvPicPr>
          <p:cNvPr id="6" name="Picture">
            <a:hlinkClick r:id="rId2"/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5124" y="837127"/>
            <a:ext cx="11483439" cy="57683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915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/>
          </p:cNvSpPr>
          <p:nvPr/>
        </p:nvSpPr>
        <p:spPr>
          <a:xfrm>
            <a:off x="365125" y="298585"/>
            <a:ext cx="11483438" cy="538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 smtClean="0"/>
              <a:t>Estudo Descritivo Sobre Asma no Brasil</a:t>
            </a:r>
            <a:endParaRPr lang="pt-BR" b="1" dirty="0"/>
          </a:p>
        </p:txBody>
      </p:sp>
      <p:pic>
        <p:nvPicPr>
          <p:cNvPr id="5" name="Picture">
            <a:hlinkClick r:id="rId2"/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5125" y="837127"/>
            <a:ext cx="11483438" cy="56865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001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7731" y="2852382"/>
            <a:ext cx="11500832" cy="3741600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MORTALIDADE – ESTADOS E CAPITAIS - ANÁLISE </a:t>
            </a:r>
            <a:r>
              <a:rPr lang="pt-B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REFINADA</a:t>
            </a:r>
          </a:p>
          <a:p>
            <a:endParaRPr lang="pt-B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Uma análise mais refinada ainda dos estados e capitais do Brasil ainda nos mostra achados mais interessantes. A região sudeste apresenta o maior número absoluto de óbitos em todo o período de estudos seguida pelo NE e SUL. 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3"/>
          <p:cNvSpPr txBox="1">
            <a:spLocks/>
          </p:cNvSpPr>
          <p:nvPr/>
        </p:nvSpPr>
        <p:spPr>
          <a:xfrm>
            <a:off x="347731" y="231820"/>
            <a:ext cx="11500832" cy="993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 smtClean="0"/>
              <a:t>Estudo Descritivo Sobre Asma no Brasil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47621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/>
          </p:cNvSpPr>
          <p:nvPr/>
        </p:nvSpPr>
        <p:spPr>
          <a:xfrm>
            <a:off x="365125" y="298585"/>
            <a:ext cx="11483438" cy="538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 smtClean="0"/>
              <a:t>Estudo Descritivo Sobre Asma no Brasil</a:t>
            </a:r>
            <a:endParaRPr lang="pt-BR" b="1" dirty="0"/>
          </a:p>
        </p:txBody>
      </p:sp>
      <p:pic>
        <p:nvPicPr>
          <p:cNvPr id="6" name="Imagem 5"/>
          <p:cNvPicPr/>
          <p:nvPr/>
        </p:nvPicPr>
        <p:blipFill>
          <a:blip r:embed="rId2"/>
          <a:stretch>
            <a:fillRect/>
          </a:stretch>
        </p:blipFill>
        <p:spPr>
          <a:xfrm>
            <a:off x="365125" y="837127"/>
            <a:ext cx="11483438" cy="583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0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7731" y="2852382"/>
            <a:ext cx="11500832" cy="3741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Com relação as capitais brasileiras, Porto Alegre e Vitória são as que apresentam maior taxa de mortalidade por Asma, seguidas por Belo Horizonte, recife e Florianópolis. Todas elas apresentando aumento da taxa de mortalidade de 2016 para 2017, com exceção de Florianópolis, onde a taxa de mortalidade diminuiu cerca de 3,3 por 100.000 habitantes para 0,9 por 100.000 habitantes (estimativas populacionais do IBGE). Porto Alegre foi a que apresentou a maior taxa de mortalidade o que variou de 3,1 para 3,9 por 100.000 hab. Para Vitória houve estabilidade mantendo-se em 3,7 por 100.000 hab. entre 2016-2017. Belo Horizonte variou de 1,6 para 2,4 por 100.000 hab. e Recife foi de 1,2 para 1,6 por 100.000 hab.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3"/>
          <p:cNvSpPr txBox="1">
            <a:spLocks/>
          </p:cNvSpPr>
          <p:nvPr/>
        </p:nvSpPr>
        <p:spPr>
          <a:xfrm>
            <a:off x="347731" y="231820"/>
            <a:ext cx="11500832" cy="993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 smtClean="0"/>
              <a:t>Estudo Descritivo Sobre Asma no Brasil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9725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/>
          </p:cNvSpPr>
          <p:nvPr/>
        </p:nvSpPr>
        <p:spPr>
          <a:xfrm>
            <a:off x="365125" y="298585"/>
            <a:ext cx="11483438" cy="538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 smtClean="0"/>
              <a:t>Estudo Descritivo Sobre Asma no Brasil</a:t>
            </a:r>
            <a:endParaRPr lang="pt-BR" b="1" dirty="0"/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365124" y="955343"/>
            <a:ext cx="11644905" cy="558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5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7731" y="2675467"/>
            <a:ext cx="11500832" cy="3918516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Modelo de Estudo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Estudo descritivo dos dados epidemiológicos da asma no Brasil e regiões acompanhado de complementos para visualização das informações numa forma acessível para leigos e profissionais de saúde – WEBSITE (</a:t>
            </a:r>
            <a:r>
              <a:rPr lang="pt-BR" b="1" u="sng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drchiado.com.br</a:t>
            </a: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) com os números da asma no Brasil que foram ilustrados com a ferramenta gráfico-analítica </a:t>
            </a: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Microsoft POWER BI. </a:t>
            </a:r>
          </a:p>
          <a:p>
            <a:pPr marL="0" indent="0" algn="just">
              <a:buNone/>
            </a:pPr>
            <a:endParaRPr lang="pt-B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 </a:t>
            </a: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informações gerais sobre a doença foram retiradas de fontes nacionais – Ministério da Saúde e de fontes Internacionais – artigos do (NEJM) vide </a:t>
            </a: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bibliografia</a:t>
            </a: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pt-B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pt-B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 ideia de um WEBSITE sobre Asma tem a finalidade de reunir num só espaço informações relevantes sobre a doença (epidemiologia, diagnóstico, acessibilidade aos tratamentos e tipos de tratamentos) tanto para leigos quanto para profissionais de saúde. </a:t>
            </a:r>
            <a:endParaRPr lang="pt-B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7731" y="1056067"/>
            <a:ext cx="11500832" cy="63801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Sumário Executivo</a:t>
            </a:r>
            <a:endParaRPr lang="pt-BR" dirty="0"/>
          </a:p>
        </p:txBody>
      </p:sp>
      <p:sp>
        <p:nvSpPr>
          <p:cNvPr id="4" name="Título 3"/>
          <p:cNvSpPr txBox="1">
            <a:spLocks/>
          </p:cNvSpPr>
          <p:nvPr/>
        </p:nvSpPr>
        <p:spPr>
          <a:xfrm>
            <a:off x="347731" y="231820"/>
            <a:ext cx="11500832" cy="993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 smtClean="0"/>
              <a:t>Estudo Descritivo Sobre Asma no Brasil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6024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7731" y="2852382"/>
            <a:ext cx="11500832" cy="3741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Essa altas taxas de mortalidade nas capitais refletem-se nas altas taxas de mortalidade dos respectivos estados – Espírito Santo, Rio Grande do Sul, Pernambuco e Minas Gerais.</a:t>
            </a:r>
          </a:p>
          <a:p>
            <a:pPr marL="0" indent="0" algn="just">
              <a:buNone/>
            </a:pPr>
            <a:endParaRPr lang="pt-B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3"/>
          <p:cNvSpPr txBox="1">
            <a:spLocks/>
          </p:cNvSpPr>
          <p:nvPr/>
        </p:nvSpPr>
        <p:spPr>
          <a:xfrm>
            <a:off x="347731" y="231820"/>
            <a:ext cx="11500832" cy="993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 smtClean="0"/>
              <a:t>Estudo Descritivo Sobre Asma no Brasil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41357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/>
          </p:cNvSpPr>
          <p:nvPr/>
        </p:nvSpPr>
        <p:spPr>
          <a:xfrm>
            <a:off x="365125" y="298585"/>
            <a:ext cx="11483438" cy="538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 smtClean="0"/>
              <a:t>Estudo Descritivo Sobre Asma no Brasil</a:t>
            </a:r>
            <a:endParaRPr lang="pt-BR" b="1" dirty="0"/>
          </a:p>
        </p:txBody>
      </p:sp>
      <p:pic>
        <p:nvPicPr>
          <p:cNvPr id="6" name="Imagem 5"/>
          <p:cNvPicPr/>
          <p:nvPr/>
        </p:nvPicPr>
        <p:blipFill>
          <a:blip r:embed="rId2"/>
          <a:stretch>
            <a:fillRect/>
          </a:stretch>
        </p:blipFill>
        <p:spPr>
          <a:xfrm>
            <a:off x="365125" y="837127"/>
            <a:ext cx="11483438" cy="571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1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7731" y="2852382"/>
            <a:ext cx="11500832" cy="3741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Essas taxas de mortalidade foram correlacionadas com os hábitos de vida (fumantes, obesos, inativos, praticantes de exercícios físicos), mas no presente estudo apenas a correlação moderada entre a mortalidade por asma e fumantes de mais de 20 cigarros por dia foi encontrada em Porto Alegre. Não foi possível determinar outras correlações com as outras variáveis da pesquisa </a:t>
            </a:r>
            <a:r>
              <a:rPr lang="pt-BR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Vigitel</a:t>
            </a: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2016-2017 estudadas nessa descrição.</a:t>
            </a:r>
          </a:p>
          <a:p>
            <a:pPr marL="0" indent="0" algn="just">
              <a:buNone/>
            </a:pPr>
            <a:endParaRPr lang="pt-B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3"/>
          <p:cNvSpPr txBox="1">
            <a:spLocks/>
          </p:cNvSpPr>
          <p:nvPr/>
        </p:nvSpPr>
        <p:spPr>
          <a:xfrm>
            <a:off x="347731" y="231820"/>
            <a:ext cx="11500832" cy="993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 smtClean="0"/>
              <a:t>Estudo Descritivo Sobre Asma no Brasil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4330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/>
          </p:cNvSpPr>
          <p:nvPr/>
        </p:nvSpPr>
        <p:spPr>
          <a:xfrm>
            <a:off x="365125" y="298585"/>
            <a:ext cx="11483438" cy="538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 smtClean="0"/>
              <a:t>Estudo Descritivo Sobre Asma no Brasil</a:t>
            </a:r>
            <a:endParaRPr lang="pt-BR" b="1" dirty="0"/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365125" y="837127"/>
            <a:ext cx="11483438" cy="583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/>
          </p:cNvSpPr>
          <p:nvPr/>
        </p:nvSpPr>
        <p:spPr>
          <a:xfrm>
            <a:off x="365125" y="298585"/>
            <a:ext cx="11483438" cy="538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 smtClean="0"/>
              <a:t>Estudo Descritivo Sobre Asma no Brasil</a:t>
            </a:r>
            <a:endParaRPr lang="pt-BR" b="1" dirty="0"/>
          </a:p>
        </p:txBody>
      </p:sp>
      <p:pic>
        <p:nvPicPr>
          <p:cNvPr id="6" name="Imagem 5"/>
          <p:cNvPicPr/>
          <p:nvPr/>
        </p:nvPicPr>
        <p:blipFill>
          <a:blip r:embed="rId2"/>
          <a:stretch>
            <a:fillRect/>
          </a:stretch>
        </p:blipFill>
        <p:spPr>
          <a:xfrm>
            <a:off x="365125" y="1009327"/>
            <a:ext cx="11483438" cy="570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6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/>
          </p:cNvSpPr>
          <p:nvPr/>
        </p:nvSpPr>
        <p:spPr>
          <a:xfrm>
            <a:off x="365125" y="298585"/>
            <a:ext cx="11483438" cy="538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 smtClean="0"/>
              <a:t>Estudo Descritivo Sobre Asma no Brasil</a:t>
            </a:r>
            <a:endParaRPr lang="pt-BR" b="1" dirty="0"/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365124" y="881482"/>
            <a:ext cx="11535723" cy="572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/>
          </p:cNvSpPr>
          <p:nvPr/>
        </p:nvSpPr>
        <p:spPr>
          <a:xfrm>
            <a:off x="365125" y="298585"/>
            <a:ext cx="11483438" cy="538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 smtClean="0"/>
              <a:t>Estudo Descritivo Sobre Asma no Brasil</a:t>
            </a:r>
            <a:endParaRPr lang="pt-BR" b="1" dirty="0"/>
          </a:p>
        </p:txBody>
      </p:sp>
      <p:pic>
        <p:nvPicPr>
          <p:cNvPr id="6" name="Imagem 5"/>
          <p:cNvPicPr/>
          <p:nvPr/>
        </p:nvPicPr>
        <p:blipFill>
          <a:blip r:embed="rId2"/>
          <a:stretch>
            <a:fillRect/>
          </a:stretch>
        </p:blipFill>
        <p:spPr>
          <a:xfrm>
            <a:off x="256995" y="1009327"/>
            <a:ext cx="11698444" cy="558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4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7731" y="2508042"/>
            <a:ext cx="11500832" cy="391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Utilizaremos </a:t>
            </a: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num futuro próximo algoritmos de atualização diária tanto do canal de artigos científicos nas várias fontes de pesquisa, quanto no canal de notícias veiculadas na mídia e internet sobre a condição Asma. Também haverá informações sobre o acesso ao tratamento gratuito nas milhares de </a:t>
            </a:r>
            <a:r>
              <a:rPr lang="pt-BR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UBSs</a:t>
            </a: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do país. Queremos ressaltar que esses algoritmos ainda não serão disponibilizados em virtude do pouco espaço de tempo fornecido para a competição, mas fazem parte do estudo a curto prazo em caso de continuidade. </a:t>
            </a:r>
            <a:endParaRPr lang="pt-B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Também há a intenção de usar ferramentas de rede e blog no mesmo canal do Website para que se crie uma comunidade de Asma com intuito de oferecer orientações on-line para leigos e profissionais de saúde.</a:t>
            </a:r>
          </a:p>
          <a:p>
            <a:pPr marL="0" indent="0">
              <a:buNone/>
            </a:pPr>
            <a:endParaRPr lang="pt-BR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3"/>
          <p:cNvSpPr txBox="1">
            <a:spLocks/>
          </p:cNvSpPr>
          <p:nvPr/>
        </p:nvSpPr>
        <p:spPr>
          <a:xfrm>
            <a:off x="365125" y="298585"/>
            <a:ext cx="11483438" cy="796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 smtClean="0"/>
              <a:t>Estudo Descritivo Sobre Asma no Brasil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98897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7731" y="2497539"/>
            <a:ext cx="11500832" cy="4096443"/>
          </a:xfrm>
        </p:spPr>
        <p:txBody>
          <a:bodyPr>
            <a:normAutofit/>
          </a:bodyPr>
          <a:lstStyle/>
          <a:p>
            <a:pPr algn="just"/>
            <a:r>
              <a:rPr lang="pt-B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Coleta de Dados</a:t>
            </a:r>
          </a:p>
          <a:p>
            <a:pPr marL="0" indent="0" algn="just">
              <a:buNone/>
            </a:pPr>
            <a:r>
              <a:rPr lang="pt-BR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DataSus</a:t>
            </a: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– TABNET – arquivos CSV período 2014 a </a:t>
            </a: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2017;</a:t>
            </a:r>
            <a:endParaRPr lang="pt-B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pt-BR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Vigitel</a:t>
            </a: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MS – arquivos CSV e DTA 2016 a </a:t>
            </a: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2017;</a:t>
            </a:r>
            <a:endParaRPr lang="pt-B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pt-B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pt-B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pt-BR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Análise estatística </a:t>
            </a:r>
            <a:endParaRPr lang="pt-B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STATA -</a:t>
            </a: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14.2;</a:t>
            </a:r>
          </a:p>
          <a:p>
            <a:pPr marL="0" indent="0" algn="just">
              <a:buNone/>
            </a:pPr>
            <a:endParaRPr lang="pt-BR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3"/>
          <p:cNvSpPr txBox="1">
            <a:spLocks/>
          </p:cNvSpPr>
          <p:nvPr/>
        </p:nvSpPr>
        <p:spPr>
          <a:xfrm>
            <a:off x="347731" y="231820"/>
            <a:ext cx="11500832" cy="993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 smtClean="0"/>
              <a:t>Estudo Descritivo Sobre Asma no Brasil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5949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7731" y="2606721"/>
            <a:ext cx="11500832" cy="3987261"/>
          </a:xfrm>
        </p:spPr>
        <p:txBody>
          <a:bodyPr>
            <a:normAutofit/>
          </a:bodyPr>
          <a:lstStyle/>
          <a:p>
            <a:pPr algn="just"/>
            <a:r>
              <a:rPr lang="pt-BR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Pesquisa no DATASUS</a:t>
            </a:r>
            <a:endParaRPr lang="pt-B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pt-B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Casos </a:t>
            </a: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 asma de J45 J46 CID-10;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Volumetria (Hospitalizações, Custos Operacionais e Profissionais) e Óbitos (hospitalares e gerais) entre 2014 e 2017;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Análise geográfica, as variáveis foram corrigidas pelo número populacional das estimativas de 2014, 2015, 2016 e 2017 de acordo com regiões, estados e capitais do Brasil - IBGE;</a:t>
            </a:r>
          </a:p>
          <a:p>
            <a:pPr marL="0" indent="0" algn="just">
              <a:buNone/>
            </a:pPr>
            <a:r>
              <a:rPr lang="pt-BR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DataSus</a:t>
            </a: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em 3 grupos: Brasil-Regiões, Estados e Capitais;</a:t>
            </a:r>
          </a:p>
          <a:p>
            <a:pPr marL="0" indent="0" algn="just">
              <a:buNone/>
            </a:pPr>
            <a:endParaRPr lang="pt-BR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3"/>
          <p:cNvSpPr txBox="1">
            <a:spLocks/>
          </p:cNvSpPr>
          <p:nvPr/>
        </p:nvSpPr>
        <p:spPr>
          <a:xfrm>
            <a:off x="347731" y="231820"/>
            <a:ext cx="11500832" cy="993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 smtClean="0"/>
              <a:t>Estudo Descritivo Sobre Asma no Brasil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42415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7731" y="2770495"/>
            <a:ext cx="11500832" cy="3823487"/>
          </a:xfrm>
        </p:spPr>
        <p:txBody>
          <a:bodyPr>
            <a:normAutofit/>
          </a:bodyPr>
          <a:lstStyle/>
          <a:p>
            <a:pPr algn="just"/>
            <a:r>
              <a:rPr lang="pt-B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Variáveis</a:t>
            </a: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marL="0" indent="0" algn="just">
              <a:buNone/>
            </a:pPr>
            <a:endParaRPr lang="pt-B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Número </a:t>
            </a: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 óbitos e taxas de mortalidade, número de hospitalizações, tempo de hospitalização, custos financeiros da hospitalização; foram plotadas em gráficos por sexo, cor/raça, faixa etária e tipo de atendimento (eletivo e emergência).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Fizemos correlação com hábitos de vida tanto protetores quanto prejudiciais aos pacientes asmáticos (</a:t>
            </a:r>
            <a:r>
              <a:rPr lang="pt-BR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Vigitel</a:t>
            </a: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2016 e 2017) - fumo; alimentação com verduras frutas e hortaliças, atividade física, obesidade. Não conseguimos dados minuciosos a respeito de condições climáticas e ambientais que pudéssemos correlacionar com os dados do DATASUS.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3"/>
          <p:cNvSpPr txBox="1">
            <a:spLocks/>
          </p:cNvSpPr>
          <p:nvPr/>
        </p:nvSpPr>
        <p:spPr>
          <a:xfrm>
            <a:off x="347731" y="231820"/>
            <a:ext cx="11500832" cy="993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 smtClean="0"/>
              <a:t>Estudo Descritivo Sobre Asma no Brasil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25627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7731" y="2688609"/>
            <a:ext cx="11500832" cy="39053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No </a:t>
            </a:r>
            <a:r>
              <a:rPr lang="pt-BR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DataSus</a:t>
            </a: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utilizamos o TABNET para extração de dados diretamente do portal a partir de Tabelas de Morbidade Hospitalar (geral por localização hospitalar); opções de filtros – “anos”; “conteúdo das hospitalizações”; média de permanência; custo total e média de custo de hospitalização; óbitos foram selecionados e correlacionados com asma J45.</a:t>
            </a:r>
          </a:p>
          <a:p>
            <a:pPr marL="0" indent="0" algn="just">
              <a:buNone/>
            </a:pPr>
            <a:endParaRPr lang="pt-B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Com </a:t>
            </a: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 objetivo de cobrir todos os óbitos relacionados com asma e não só os hospitalares, consultamos o SIM, por meio de Estatísticas Vitais (Grupo de Mortalidade - ver período disponível) e do subitem Mortalidade Geral; nas opções de filtro foram então selecionados por “ano” os termos “óbitos” e “asma” e “estado de mal asmático” (J45, j46).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3"/>
          <p:cNvSpPr txBox="1">
            <a:spLocks/>
          </p:cNvSpPr>
          <p:nvPr/>
        </p:nvSpPr>
        <p:spPr>
          <a:xfrm>
            <a:off x="347731" y="231820"/>
            <a:ext cx="11500832" cy="993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 smtClean="0"/>
              <a:t>Estudo Descritivo Sobre Asma no Brasil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19937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7731" y="2497540"/>
            <a:ext cx="11500832" cy="409644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Mortalidade por asma de paciente internados = total de óbitos por asma de pacientes internados dividido pelo total de hospitalizações por asma multiplicado por 100. </a:t>
            </a:r>
          </a:p>
          <a:p>
            <a:pPr marL="0" indent="0" algn="just">
              <a:buNone/>
            </a:pPr>
            <a:endParaRPr lang="pt-B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No </a:t>
            </a: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tocante as regiões e estados para calcular o número de internações por asma e óbitos por asma em pacientes hospitalizados (além dos pacientes que morreram fora do hospital) por 100.000 habitantes, as duas variáveis foram divididas pela população total do respectivo local e multiplicada por 100.000, sendo usados os dados de 2014, 2015, 2016 e 2017 de estimativas populacionais dos respectivos locais pelo IBGE. </a:t>
            </a:r>
          </a:p>
          <a:p>
            <a:pPr marL="0" indent="0" algn="just">
              <a:buNone/>
            </a:pPr>
            <a:endParaRPr lang="pt-B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Todos </a:t>
            </a: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os custos de hospitalização por asma em reais foram transformados em dólares com taxa de câmbio de 20/05/2019 (1 USD = 4,00 reais);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3"/>
          <p:cNvSpPr txBox="1">
            <a:spLocks/>
          </p:cNvSpPr>
          <p:nvPr/>
        </p:nvSpPr>
        <p:spPr>
          <a:xfrm>
            <a:off x="347731" y="231820"/>
            <a:ext cx="11500832" cy="993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 smtClean="0"/>
              <a:t>Estudo Descritivo Sobre Asma no Brasil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20144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1822</Words>
  <Application>Microsoft Office PowerPoint</Application>
  <PresentationFormat>Personalizar</PresentationFormat>
  <Paragraphs>141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36</vt:i4>
      </vt:variant>
    </vt:vector>
  </HeadingPairs>
  <TitlesOfParts>
    <vt:vector size="38" baseType="lpstr">
      <vt:lpstr>Custom Design</vt:lpstr>
      <vt:lpstr>Forma de Onda</vt:lpstr>
      <vt:lpstr>Estudo Descritivo Sobre Asma no Brasil</vt:lpstr>
      <vt:lpstr>Apresentação do PowerPoint</vt:lpstr>
      <vt:lpstr>Sumário Executivo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Sandro Cavalcante do Nascimento</cp:lastModifiedBy>
  <cp:revision>25</cp:revision>
  <dcterms:created xsi:type="dcterms:W3CDTF">2016-09-04T11:54:55Z</dcterms:created>
  <dcterms:modified xsi:type="dcterms:W3CDTF">2019-06-05T02:43:48Z</dcterms:modified>
</cp:coreProperties>
</file>