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62" r:id="rId5"/>
    <p:sldId id="259" r:id="rId6"/>
    <p:sldId id="260" r:id="rId7"/>
    <p:sldId id="263" r:id="rId8"/>
    <p:sldId id="274" r:id="rId9"/>
    <p:sldId id="275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82" r:id="rId21"/>
    <p:sldId id="276" r:id="rId22"/>
    <p:sldId id="277" r:id="rId23"/>
    <p:sldId id="278" r:id="rId24"/>
    <p:sldId id="279" r:id="rId25"/>
    <p:sldId id="280" r:id="rId26"/>
    <p:sldId id="27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517C5E-ADB6-427E-A935-57B0EF0FA6A5}" type="datetimeFigureOut">
              <a:rPr lang="pt-BR" smtClean="0"/>
              <a:t>6/5/2016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F8003B-0D88-4E03-B294-C9DDED092D7C}" type="slidenum">
              <a:rPr lang="pt-BR" smtClean="0"/>
              <a:t>‹#›</a:t>
            </a:fld>
            <a:endParaRPr lang="pt-B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smos.lab.fiwar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era.com/get-started/cloudera-liv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smos.lab.fiwar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Cosmos Fiware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88640"/>
            <a:ext cx="6858000" cy="1584176"/>
          </a:xfrm>
        </p:spPr>
        <p:txBody>
          <a:bodyPr>
            <a:normAutofit/>
          </a:bodyPr>
          <a:lstStyle/>
          <a:p>
            <a:r>
              <a:rPr lang="pt-BR" sz="1800" dirty="0" smtClean="0"/>
              <a:t>Jairson Rodrigues – jbr@cin.ufpe.br</a:t>
            </a:r>
            <a:endParaRPr lang="pt-BR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768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Big Data Analysis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4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por </a:t>
            </a:r>
            <a:r>
              <a:rPr lang="pt-BR" dirty="0"/>
              <a:t>trás </a:t>
            </a:r>
            <a:r>
              <a:rPr lang="pt-BR" dirty="0" smtClean="0"/>
              <a:t>de tudo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768752" cy="5076565"/>
          </a:xfrm>
        </p:spPr>
      </p:pic>
      <p:sp>
        <p:nvSpPr>
          <p:cNvPr id="5" name="Rectangle 4"/>
          <p:cNvSpPr/>
          <p:nvPr/>
        </p:nvSpPr>
        <p:spPr>
          <a:xfrm>
            <a:off x="683568" y="637203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MapReduce</a:t>
            </a:r>
            <a:r>
              <a:rPr lang="en-US" dirty="0"/>
              <a:t>: simplified data processing on large </a:t>
            </a:r>
            <a:r>
              <a:rPr lang="en-US" dirty="0" smtClean="0"/>
              <a:t>clusters (by Google)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3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Cosmos Fiware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BigData</a:t>
            </a:r>
            <a:r>
              <a:rPr lang="en-US" dirty="0"/>
              <a:t> Analysis Generic Enabler reference implementation (</a:t>
            </a:r>
            <a:r>
              <a:rPr lang="en-US" dirty="0" err="1"/>
              <a:t>GEri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HaaS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 Sahara</a:t>
            </a:r>
          </a:p>
          <a:p>
            <a:pPr lvl="1"/>
            <a:r>
              <a:rPr lang="en-US" dirty="0" smtClean="0"/>
              <a:t>Cosmos GUI (REST API)</a:t>
            </a:r>
          </a:p>
          <a:p>
            <a:pPr lvl="1"/>
            <a:r>
              <a:rPr lang="en-US" dirty="0" smtClean="0"/>
              <a:t>Cygnus (Orion Context Broker)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37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Cosmos Fiware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directly to the </a:t>
            </a:r>
            <a:r>
              <a:rPr lang="en-US" dirty="0" smtClean="0">
                <a:hlinkClick r:id="rId2"/>
              </a:rPr>
              <a:t>FIWARE Lab global instance</a:t>
            </a:r>
            <a:r>
              <a:rPr lang="en-US" dirty="0" smtClean="0"/>
              <a:t> of </a:t>
            </a:r>
            <a:r>
              <a:rPr lang="en-US" dirty="0"/>
              <a:t>Cosmos, there you will find an already deployed infrastructure ready to be used through the different APIs.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95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Cosmos Fiware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5" y="1219200"/>
            <a:ext cx="7700970" cy="4937125"/>
          </a:xfrm>
        </p:spPr>
      </p:pic>
    </p:spTree>
    <p:extLst>
      <p:ext uri="{BB962C8B-B14F-4D97-AF65-F5344CB8AC3E}">
        <p14:creationId xmlns:p14="http://schemas.microsoft.com/office/powerpoint/2010/main" val="7682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Cosmos Fiware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36" y="1300187"/>
            <a:ext cx="6804328" cy="4937125"/>
          </a:xfrm>
        </p:spPr>
      </p:pic>
    </p:spTree>
    <p:extLst>
      <p:ext uri="{BB962C8B-B14F-4D97-AF65-F5344CB8AC3E}">
        <p14:creationId xmlns:p14="http://schemas.microsoft.com/office/powerpoint/2010/main" val="306072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(Nova versao do Cosmos)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storage.cosmos.lab.fiware.org</a:t>
            </a:r>
          </a:p>
          <a:p>
            <a:pPr lvl="1"/>
            <a:r>
              <a:rPr lang="en-US" dirty="0"/>
              <a:t>Service Nodes: 1</a:t>
            </a:r>
          </a:p>
          <a:p>
            <a:pPr lvl="1"/>
            <a:r>
              <a:rPr lang="en-US" dirty="0" err="1"/>
              <a:t>Namenodes</a:t>
            </a:r>
            <a:r>
              <a:rPr lang="en-US" dirty="0"/>
              <a:t>: 2</a:t>
            </a:r>
          </a:p>
          <a:p>
            <a:pPr lvl="1"/>
            <a:r>
              <a:rPr lang="en-US" dirty="0" err="1"/>
              <a:t>Datanodes</a:t>
            </a:r>
            <a:r>
              <a:rPr lang="en-US" dirty="0"/>
              <a:t>: 8</a:t>
            </a:r>
          </a:p>
          <a:p>
            <a:pPr lvl="1"/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: </a:t>
            </a:r>
            <a:r>
              <a:rPr lang="en-US" dirty="0"/>
              <a:t>52.5 TB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17.5 TB </a:t>
            </a:r>
            <a:r>
              <a:rPr lang="en-US" dirty="0" smtClean="0"/>
              <a:t>se </a:t>
            </a:r>
            <a:r>
              <a:rPr lang="en-US" dirty="0" err="1" smtClean="0"/>
              <a:t>considerado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de </a:t>
            </a:r>
            <a:r>
              <a:rPr lang="en-US" dirty="0" err="1" smtClean="0"/>
              <a:t>replicaçao</a:t>
            </a:r>
            <a:r>
              <a:rPr lang="en-US" dirty="0" smtClean="0"/>
              <a:t> = 3)</a:t>
            </a:r>
            <a:endParaRPr lang="pt-BR" dirty="0" smtClean="0"/>
          </a:p>
          <a:p>
            <a:r>
              <a:rPr lang="pt-BR" dirty="0" smtClean="0"/>
              <a:t>computing.cosmos.lab.fiware.org</a:t>
            </a:r>
          </a:p>
          <a:p>
            <a:pPr lvl="1"/>
            <a:r>
              <a:rPr lang="en-US" dirty="0"/>
              <a:t>Service Nodes: 1</a:t>
            </a:r>
          </a:p>
          <a:p>
            <a:pPr lvl="1"/>
            <a:r>
              <a:rPr lang="en-US" dirty="0" err="1"/>
              <a:t>Namenodes</a:t>
            </a:r>
            <a:r>
              <a:rPr lang="en-US" dirty="0"/>
              <a:t>: 2</a:t>
            </a:r>
          </a:p>
          <a:p>
            <a:pPr lvl="1"/>
            <a:r>
              <a:rPr lang="en-US" dirty="0" err="1"/>
              <a:t>Datanodes</a:t>
            </a:r>
            <a:r>
              <a:rPr lang="en-US" dirty="0"/>
              <a:t>: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52292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rgbClr val="FF0000"/>
                </a:solidFill>
              </a:rPr>
              <a:t>Liberado mediante contato e posterior aprovacao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(Amazon EMR)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58" y="1219200"/>
            <a:ext cx="4990283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40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(Amazon EMR)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0835"/>
            <a:ext cx="8229600" cy="457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99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Google Cloud</a:t>
            </a:r>
          </a:p>
          <a:p>
            <a:pPr lvl="1"/>
            <a:r>
              <a:rPr lang="pt-BR" dirty="0" smtClean="0"/>
              <a:t>cloud.google.com/hadoop</a:t>
            </a:r>
          </a:p>
          <a:p>
            <a:r>
              <a:rPr lang="pt-BR" dirty="0" smtClean="0"/>
              <a:t>Cloudera Live Demo</a:t>
            </a: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www.cloudera.com/get-started/cloudera-live.html</a:t>
            </a:r>
            <a:endParaRPr lang="pt-BR" dirty="0" smtClean="0"/>
          </a:p>
          <a:p>
            <a:r>
              <a:rPr lang="pt-BR" dirty="0" smtClean="0"/>
              <a:t>HDP</a:t>
            </a:r>
          </a:p>
          <a:p>
            <a:pPr lvl="1"/>
            <a:r>
              <a:rPr lang="pt-BR" dirty="0"/>
              <a:t>hortonworks.com/products/hdp/</a:t>
            </a:r>
            <a:endParaRPr lang="pt-BR" dirty="0" smtClean="0"/>
          </a:p>
          <a:p>
            <a:r>
              <a:rPr lang="pt-BR" dirty="0" smtClean="0"/>
              <a:t>Etc etc 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94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– Código Map (Python)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31" y="1700808"/>
            <a:ext cx="7418501" cy="381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52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Cosmos Fiware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https://cosmos.lab.fiware.org</a:t>
            </a:r>
            <a:endParaRPr lang="pt-BR" dirty="0" smtClean="0"/>
          </a:p>
          <a:p>
            <a:pPr lvl="1"/>
            <a:r>
              <a:rPr lang="pt-BR" dirty="0" smtClean="0"/>
              <a:t>Plataforma para Big Data Analysis com o intuito de evitar que cientistas de dados tenham que provisionar sua própria infraestrutura em cluster.</a:t>
            </a:r>
          </a:p>
          <a:p>
            <a:pPr lvl="1"/>
            <a:r>
              <a:rPr lang="pt-BR" dirty="0" smtClean="0"/>
              <a:t>Último update da documentação: 26/Novembro/2015</a:t>
            </a:r>
          </a:p>
          <a:p>
            <a:r>
              <a:rPr lang="pt-BR" dirty="0" smtClean="0"/>
              <a:t>Composição</a:t>
            </a:r>
          </a:p>
          <a:p>
            <a:pPr lvl="1"/>
            <a:r>
              <a:rPr lang="pt-BR" dirty="0" smtClean="0"/>
              <a:t>Apache Hadoop (nativo)</a:t>
            </a:r>
          </a:p>
          <a:p>
            <a:pPr lvl="1"/>
            <a:r>
              <a:rPr lang="pt-BR" dirty="0" smtClean="0"/>
              <a:t>Apache Spark (plugin)</a:t>
            </a:r>
          </a:p>
          <a:p>
            <a:pPr lvl="1"/>
            <a:r>
              <a:rPr lang="pt-BR" dirty="0" smtClean="0"/>
              <a:t>Apache Flink (em estudo)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33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– Código </a:t>
            </a:r>
            <a:r>
              <a:rPr lang="pt-BR" smtClean="0"/>
              <a:t>Reduce (Python)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56" y="1219200"/>
            <a:ext cx="666928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68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1 – Cosmos Command 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#login no Cosmos</a:t>
            </a:r>
          </a:p>
          <a:p>
            <a:pPr marL="0" indent="0">
              <a:buNone/>
            </a:pPr>
            <a:r>
              <a:rPr lang="pt-BR" dirty="0"/>
              <a:t>ssh jbr@cosmos.lab.fi-ware.org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copia arquivos locais do master node para o hdfs</a:t>
            </a:r>
          </a:p>
          <a:p>
            <a:pPr marL="0" indent="0">
              <a:buNone/>
            </a:pPr>
            <a:r>
              <a:rPr lang="pt-BR" dirty="0"/>
              <a:t>hadoop fs -mkdir /user/jbr/input</a:t>
            </a:r>
          </a:p>
          <a:p>
            <a:pPr marL="0" indent="0">
              <a:buNone/>
            </a:pPr>
            <a:r>
              <a:rPr lang="pt-BR" dirty="0"/>
              <a:t>hadoop fs -mkdir /user/jbr/inputhive</a:t>
            </a:r>
          </a:p>
          <a:p>
            <a:pPr marL="0" indent="0">
              <a:buNone/>
            </a:pPr>
            <a:r>
              <a:rPr lang="pt-BR" dirty="0"/>
              <a:t>hadoop fs -put structured_data.txt /user/jbr/inputhive</a:t>
            </a:r>
          </a:p>
          <a:p>
            <a:pPr marL="0" indent="0">
              <a:buNone/>
            </a:pPr>
            <a:r>
              <a:rPr lang="pt-BR" dirty="0"/>
              <a:t>hadoop fs -put unstructured_data.txt /user/jbr/input</a:t>
            </a:r>
          </a:p>
          <a:p>
            <a:pPr marL="0" indent="0">
              <a:buNone/>
            </a:pPr>
            <a:r>
              <a:rPr lang="pt-BR" dirty="0" smtClean="0"/>
              <a:t>hadoop </a:t>
            </a:r>
            <a:r>
              <a:rPr lang="pt-BR" dirty="0"/>
              <a:t>fs -put biketrips.csv /user/jbr/input</a:t>
            </a:r>
          </a:p>
          <a:p>
            <a:pPr marL="0" indent="0">
              <a:buNone/>
            </a:pPr>
            <a:r>
              <a:rPr lang="pt-BR" dirty="0"/>
              <a:t>hadoop fs -put status.csv /user/jbr/input</a:t>
            </a:r>
          </a:p>
          <a:p>
            <a:pPr marL="0" indent="0">
              <a:buNone/>
            </a:pPr>
            <a:r>
              <a:rPr lang="pt-BR" dirty="0"/>
              <a:t>hadoop fs -ls /user/jbr/input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611098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https://drive.google.com/a/cin.ufpe.br/folderview?id=0B_pU7synSV00NUNucUFwdkxZdzA&amp;usp=sharing</a:t>
            </a:r>
          </a:p>
        </p:txBody>
      </p:sp>
    </p:spTree>
    <p:extLst>
      <p:ext uri="{BB962C8B-B14F-4D97-AF65-F5344CB8AC3E}">
        <p14:creationId xmlns:p14="http://schemas.microsoft.com/office/powerpoint/2010/main" val="415383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1 – Cosmos Command Line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inicia aplicativo HIVE</a:t>
            </a:r>
          </a:p>
          <a:p>
            <a:pPr marL="0" indent="0">
              <a:buNone/>
            </a:pPr>
            <a:r>
              <a:rPr lang="pt-BR" dirty="0"/>
              <a:t># cria schema a partir de dados brutos</a:t>
            </a:r>
          </a:p>
          <a:p>
            <a:pPr marL="0" indent="0">
              <a:buNone/>
            </a:pPr>
            <a:r>
              <a:rPr lang="pt-BR" dirty="0" smtClean="0"/>
              <a:t>Hive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create </a:t>
            </a:r>
            <a:r>
              <a:rPr lang="pt-BR" dirty="0"/>
              <a:t>external table jbr_star_wars (name string, planet string, profession string, age int) row format delimited fields terminated by ',' location '/user/jbr/inputhive</a:t>
            </a:r>
            <a:r>
              <a:rPr lang="pt-BR" dirty="0" smtClean="0"/>
              <a:t>/';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select </a:t>
            </a:r>
            <a:r>
              <a:rPr lang="pt-BR" dirty="0"/>
              <a:t>* from jbr_star_wars;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611098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https://drive.google.com/a/cin.ufpe.br/folderview?id=0B_pU7synSV00NUNucUFwdkxZdzA&amp;usp=sharing</a:t>
            </a:r>
          </a:p>
        </p:txBody>
      </p:sp>
    </p:spTree>
    <p:extLst>
      <p:ext uri="{BB962C8B-B14F-4D97-AF65-F5344CB8AC3E}">
        <p14:creationId xmlns:p14="http://schemas.microsoft.com/office/powerpoint/2010/main" val="139992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1 – Cosmos Command Line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 processa script java para contagem de palavras em map-reduce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arquivo </a:t>
            </a:r>
            <a:r>
              <a:rPr lang="pt-BR" dirty="0" smtClean="0"/>
              <a:t>1: </a:t>
            </a:r>
            <a:r>
              <a:rPr lang="pt-BR" dirty="0"/>
              <a:t>55 bytes</a:t>
            </a:r>
          </a:p>
          <a:p>
            <a:pPr marL="0" indent="0">
              <a:buNone/>
            </a:pPr>
            <a:r>
              <a:rPr lang="pt-BR" dirty="0"/>
              <a:t>hadoop jar /usr/lib/hadoop-0.20/hadoop-examples.jar wordcount /user/jbr/input/unstructured_data.txt /user/jbr/output1/</a:t>
            </a:r>
          </a:p>
          <a:p>
            <a:pPr marL="0" indent="0">
              <a:buNone/>
            </a:pPr>
            <a:r>
              <a:rPr lang="pt-BR" dirty="0"/>
              <a:t>hadoop fs -getmerge /user/jbr/output1 /home/jbr/count_result1.txt; cat </a:t>
            </a:r>
            <a:r>
              <a:rPr lang="pt-BR" dirty="0" smtClean="0"/>
              <a:t>count_result1.txt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83568" y="611098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https://drive.google.com/a/cin.ufpe.br/folderview?id=0B_pU7synSV00NUNucUFwdkxZdzA&amp;usp=sharing</a:t>
            </a:r>
          </a:p>
        </p:txBody>
      </p:sp>
    </p:spTree>
    <p:extLst>
      <p:ext uri="{BB962C8B-B14F-4D97-AF65-F5344CB8AC3E}">
        <p14:creationId xmlns:p14="http://schemas.microsoft.com/office/powerpoint/2010/main" val="329519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1 – Cosmos Command Line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# </a:t>
            </a:r>
            <a:r>
              <a:rPr lang="pt-BR" dirty="0"/>
              <a:t>arquivo </a:t>
            </a:r>
            <a:r>
              <a:rPr lang="pt-BR" dirty="0" smtClean="0"/>
              <a:t>2: </a:t>
            </a:r>
            <a:r>
              <a:rPr lang="pt-BR" dirty="0"/>
              <a:t>16,42 Mb</a:t>
            </a:r>
          </a:p>
          <a:p>
            <a:pPr marL="0" indent="0">
              <a:buNone/>
            </a:pPr>
            <a:r>
              <a:rPr lang="pt-BR" dirty="0"/>
              <a:t>hadoop jar /usr/lib/hadoop-0.20/hadoop-examples.jar wordcount /user/jbr/input/biketrips.csv /</a:t>
            </a:r>
            <a:r>
              <a:rPr lang="pt-BR" dirty="0" smtClean="0"/>
              <a:t>user/jbr/output2/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hadoop fs -getmerge /</a:t>
            </a:r>
            <a:r>
              <a:rPr lang="pt-BR" dirty="0" smtClean="0"/>
              <a:t>user/jbr/output2 </a:t>
            </a:r>
            <a:r>
              <a:rPr lang="pt-BR" dirty="0"/>
              <a:t>/</a:t>
            </a:r>
            <a:r>
              <a:rPr lang="pt-BR" dirty="0" smtClean="0"/>
              <a:t>home/jbr/count_result2.txt</a:t>
            </a:r>
            <a:r>
              <a:rPr lang="pt-BR" dirty="0"/>
              <a:t>; cat </a:t>
            </a:r>
            <a:r>
              <a:rPr lang="pt-BR" dirty="0" smtClean="0"/>
              <a:t>count_result2.txt </a:t>
            </a:r>
            <a:r>
              <a:rPr lang="pt-BR" dirty="0"/>
              <a:t>| more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arquivo </a:t>
            </a:r>
            <a:r>
              <a:rPr lang="pt-BR" dirty="0" smtClean="0"/>
              <a:t>3: </a:t>
            </a:r>
            <a:r>
              <a:rPr lang="pt-BR" dirty="0"/>
              <a:t>593,5 Mb</a:t>
            </a:r>
          </a:p>
          <a:p>
            <a:pPr marL="0" indent="0">
              <a:buNone/>
            </a:pPr>
            <a:r>
              <a:rPr lang="pt-BR" dirty="0"/>
              <a:t>hadoop jar /usr/lib/hadoop-0.20/hadoop-examples.jar wordcount /user/jbr/input/status.csv /</a:t>
            </a:r>
            <a:r>
              <a:rPr lang="pt-BR" dirty="0" smtClean="0"/>
              <a:t>user/jbr/output3/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hadoop fs -getmerge /</a:t>
            </a:r>
            <a:r>
              <a:rPr lang="pt-BR" dirty="0" smtClean="0"/>
              <a:t>user/jbr/output3 </a:t>
            </a:r>
            <a:r>
              <a:rPr lang="pt-BR" dirty="0"/>
              <a:t>/</a:t>
            </a:r>
            <a:r>
              <a:rPr lang="pt-BR" dirty="0" smtClean="0"/>
              <a:t>home/jbr/count_result3.txt</a:t>
            </a:r>
            <a:r>
              <a:rPr lang="pt-BR" dirty="0"/>
              <a:t>; cat </a:t>
            </a:r>
            <a:r>
              <a:rPr lang="pt-BR" dirty="0" smtClean="0"/>
              <a:t>count_result3.txt </a:t>
            </a:r>
            <a:r>
              <a:rPr lang="pt-BR" dirty="0"/>
              <a:t>| more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611098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https://drive.google.com/a/cin.ufpe.br/folderview?id=0B_pU7synSV00NUNucUFwdkxZdzA&amp;usp=sharing</a:t>
            </a:r>
          </a:p>
        </p:txBody>
      </p:sp>
    </p:spTree>
    <p:extLst>
      <p:ext uri="{BB962C8B-B14F-4D97-AF65-F5344CB8AC3E}">
        <p14:creationId xmlns:p14="http://schemas.microsoft.com/office/powerpoint/2010/main" val="2798923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1 – Cosmos Command Line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1263650"/>
            <a:ext cx="70199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58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9625"/>
            <a:ext cx="8229600" cy="44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715250" cy="4095750"/>
          </a:xfr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899592" y="112474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/>
              <a:t>IoT &amp; Big Data, um casamento feito nas Nuvens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37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Big Data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70" y="1772816"/>
            <a:ext cx="6396990" cy="382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98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Quão </a:t>
            </a:r>
            <a:r>
              <a:rPr lang="pt-BR" dirty="0" smtClean="0"/>
              <a:t>Big </a:t>
            </a:r>
            <a:r>
              <a:rPr lang="pt-BR" dirty="0"/>
              <a:t>é </a:t>
            </a:r>
            <a:r>
              <a:rPr lang="pt-BR" dirty="0" smtClean="0"/>
              <a:t>Big Data?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9160"/>
            <a:ext cx="8229600" cy="4657205"/>
          </a:xfrm>
        </p:spPr>
      </p:pic>
    </p:spTree>
    <p:extLst>
      <p:ext uri="{BB962C8B-B14F-4D97-AF65-F5344CB8AC3E}">
        <p14:creationId xmlns:p14="http://schemas.microsoft.com/office/powerpoint/2010/main" val="30344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 Yottabyte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1 Bit = Dígito Binário (0 ou 1)</a:t>
            </a:r>
          </a:p>
          <a:p>
            <a:r>
              <a:rPr lang="pt-BR" dirty="0"/>
              <a:t>8 Bits = 1 Byte</a:t>
            </a:r>
          </a:p>
          <a:p>
            <a:r>
              <a:rPr lang="pt-BR" dirty="0"/>
              <a:t>1024 Bytes = 1 Kilobyte</a:t>
            </a:r>
          </a:p>
          <a:p>
            <a:r>
              <a:rPr lang="pt-BR" dirty="0"/>
              <a:t>1024 Kilobytes = 1 Megabyte</a:t>
            </a:r>
          </a:p>
          <a:p>
            <a:r>
              <a:rPr lang="pt-BR" dirty="0"/>
              <a:t>1024 Megabytes = 1 Gigabyte</a:t>
            </a:r>
          </a:p>
          <a:p>
            <a:r>
              <a:rPr lang="pt-BR" dirty="0"/>
              <a:t>1024 Gigabytes = 1 Terabyte</a:t>
            </a:r>
          </a:p>
          <a:p>
            <a:r>
              <a:rPr lang="pt-BR" dirty="0"/>
              <a:t>1024 Terabytes = 1 Petabyte</a:t>
            </a:r>
          </a:p>
          <a:p>
            <a:r>
              <a:rPr lang="pt-BR" dirty="0"/>
              <a:t>1024 Petabytes = 1 Exabyte</a:t>
            </a:r>
          </a:p>
          <a:p>
            <a:r>
              <a:rPr lang="pt-BR" dirty="0"/>
              <a:t>1024 Exabytes = 1 Zettabyte</a:t>
            </a:r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1024 Zettabytes = 1 Yottabyte</a:t>
            </a:r>
          </a:p>
          <a:p>
            <a:r>
              <a:rPr lang="pt-BR" dirty="0"/>
              <a:t>1024 Yottabytes = 1 Brontobyte</a:t>
            </a:r>
          </a:p>
          <a:p>
            <a:r>
              <a:rPr lang="pt-BR" dirty="0"/>
              <a:t>1024 Brontobytes = 1 Geopbyte</a:t>
            </a:r>
          </a:p>
        </p:txBody>
      </p:sp>
    </p:spTree>
    <p:extLst>
      <p:ext uri="{BB962C8B-B14F-4D97-AF65-F5344CB8AC3E}">
        <p14:creationId xmlns:p14="http://schemas.microsoft.com/office/powerpoint/2010/main" val="264747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Manipular Big Data?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6" y="1251550"/>
            <a:ext cx="7195874" cy="4913754"/>
          </a:xfrm>
        </p:spPr>
      </p:pic>
    </p:spTree>
    <p:extLst>
      <p:ext uri="{BB962C8B-B14F-4D97-AF65-F5344CB8AC3E}">
        <p14:creationId xmlns:p14="http://schemas.microsoft.com/office/powerpoint/2010/main" val="197234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"/>
          <p:cNvSpPr/>
          <p:nvPr/>
        </p:nvSpPr>
        <p:spPr>
          <a:xfrm>
            <a:off x="6795360" y="642348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3"/>
          <p:cNvSpPr/>
          <p:nvPr/>
        </p:nvSpPr>
        <p:spPr>
          <a:xfrm>
            <a:off x="201600" y="6423480"/>
            <a:ext cx="61214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100">
                <a:solidFill>
                  <a:srgbClr val="595959"/>
                </a:solidFill>
                <a:latin typeface="Rockwell"/>
                <a:ea typeface="DejaVu Sans"/>
              </a:rPr>
              <a:t>CCMP0081 - Sistemas Distribuídos II - Engenharia da Computação - Prof. Jairson Rodrigues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8277840" y="228240"/>
            <a:ext cx="55260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6903655-77F8-4B62-8406-32BA3038A92F}" type="slidenum">
              <a:rPr lang="pt-BR" sz="1400">
                <a:solidFill>
                  <a:srgbClr val="000000"/>
                </a:solidFill>
                <a:latin typeface="Rockwell"/>
                <a:ea typeface="DejaVu Sans"/>
              </a:rPr>
              <a:t>8</a:t>
            </a:fld>
            <a:endParaRPr/>
          </a:p>
        </p:txBody>
      </p:sp>
      <p:pic>
        <p:nvPicPr>
          <p:cNvPr id="206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080" y="1546560"/>
            <a:ext cx="7557480" cy="485172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por trás de tudo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Hadoop Distributed Filesystem (HDFS)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015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2"/>
          <p:cNvSpPr/>
          <p:nvPr/>
        </p:nvSpPr>
        <p:spPr>
          <a:xfrm>
            <a:off x="6795360" y="642348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CustomShape 3"/>
          <p:cNvSpPr/>
          <p:nvPr/>
        </p:nvSpPr>
        <p:spPr>
          <a:xfrm>
            <a:off x="201600" y="6423480"/>
            <a:ext cx="612144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100">
                <a:solidFill>
                  <a:srgbClr val="595959"/>
                </a:solidFill>
                <a:latin typeface="Rockwell"/>
                <a:ea typeface="DejaVu Sans"/>
              </a:rPr>
              <a:t>CCMP0081 - Sistemas Distribuídos II - Engenharia da Computação - Prof. Jairson Rodrigues</a:t>
            </a:r>
            <a:endParaRPr/>
          </a:p>
        </p:txBody>
      </p:sp>
      <p:sp>
        <p:nvSpPr>
          <p:cNvPr id="211" name="CustomShape 5"/>
          <p:cNvSpPr/>
          <p:nvPr/>
        </p:nvSpPr>
        <p:spPr>
          <a:xfrm>
            <a:off x="8277840" y="228240"/>
            <a:ext cx="55260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37073CE-26D2-4391-924C-E92CFC8ED6E6}" type="slidenum">
              <a:rPr lang="pt-BR" sz="1400">
                <a:solidFill>
                  <a:srgbClr val="000000"/>
                </a:solidFill>
                <a:latin typeface="Rockwell"/>
                <a:ea typeface="DejaVu Sans"/>
              </a:rPr>
              <a:t>9</a:t>
            </a:fld>
            <a:endParaRPr/>
          </a:p>
        </p:txBody>
      </p:sp>
      <p:pic>
        <p:nvPicPr>
          <p:cNvPr id="2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80" y="1758600"/>
            <a:ext cx="8672760" cy="4189680"/>
          </a:xfrm>
          <a:prstGeom prst="rect">
            <a:avLst/>
          </a:prstGeom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por trás de tudo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Hadoop Distributed Filesystem (HDFS)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7032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627</TotalTime>
  <Words>627</Words>
  <Application>Microsoft Office PowerPoint</Application>
  <PresentationFormat>On-screen Show (4:3)</PresentationFormat>
  <Paragraphs>113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Cosmos Fiware</vt:lpstr>
      <vt:lpstr>Cosmos Fiware</vt:lpstr>
      <vt:lpstr>Contexto</vt:lpstr>
      <vt:lpstr>Big Data</vt:lpstr>
      <vt:lpstr>Quão Big é Big Data?</vt:lpstr>
      <vt:lpstr>A Era do Yottabyte</vt:lpstr>
      <vt:lpstr>Como Manipular Big Data?</vt:lpstr>
      <vt:lpstr>E por trás de tudo</vt:lpstr>
      <vt:lpstr>E por trás de tudo</vt:lpstr>
      <vt:lpstr>E por trás de tudo</vt:lpstr>
      <vt:lpstr>Cosmos Fiware</vt:lpstr>
      <vt:lpstr>Cosmos Fiware</vt:lpstr>
      <vt:lpstr>Cosmos Fiware</vt:lpstr>
      <vt:lpstr>Cosmos Fiware</vt:lpstr>
      <vt:lpstr>Alternativas (Nova versao do Cosmos)</vt:lpstr>
      <vt:lpstr>Alternativas (Amazon EMR)</vt:lpstr>
      <vt:lpstr>Alternativas (Amazon EMR)</vt:lpstr>
      <vt:lpstr>Alternativas</vt:lpstr>
      <vt:lpstr>Demo – Código Map (Python)</vt:lpstr>
      <vt:lpstr>Demo – Código Reduce (Python)</vt:lpstr>
      <vt:lpstr>Demo 1 – Cosmos Command Line</vt:lpstr>
      <vt:lpstr>Demo 1 – Cosmos Command Line</vt:lpstr>
      <vt:lpstr>Demo 1 – Cosmos Command Line</vt:lpstr>
      <vt:lpstr>Demo 1 – Cosmos Command Line</vt:lpstr>
      <vt:lpstr>Demo 1 – Cosmos Command Line</vt:lpstr>
      <vt:lpstr>Demo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Fiware</dc:title>
  <dc:creator>Jairson Barbosa Rodrigues</dc:creator>
  <cp:lastModifiedBy>Jairson Barbosa Rodrigues</cp:lastModifiedBy>
  <cp:revision>34</cp:revision>
  <dcterms:created xsi:type="dcterms:W3CDTF">2016-05-05T00:18:57Z</dcterms:created>
  <dcterms:modified xsi:type="dcterms:W3CDTF">2016-05-06T13:00:45Z</dcterms:modified>
</cp:coreProperties>
</file>