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303" r:id="rId3"/>
    <p:sldId id="306" r:id="rId4"/>
    <p:sldId id="261" r:id="rId5"/>
    <p:sldId id="257" r:id="rId6"/>
    <p:sldId id="258" r:id="rId7"/>
    <p:sldId id="259" r:id="rId8"/>
    <p:sldId id="260" r:id="rId9"/>
    <p:sldId id="262" r:id="rId10"/>
    <p:sldId id="307" r:id="rId11"/>
    <p:sldId id="308" r:id="rId12"/>
    <p:sldId id="263" r:id="rId13"/>
    <p:sldId id="309" r:id="rId14"/>
    <p:sldId id="310" r:id="rId15"/>
    <p:sldId id="311" r:id="rId16"/>
    <p:sldId id="26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5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48" autoAdjust="0"/>
  </p:normalViewPr>
  <p:slideViewPr>
    <p:cSldViewPr>
      <p:cViewPr varScale="1">
        <p:scale>
          <a:sx n="57" d="100"/>
          <a:sy n="5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E3BABD8-2E42-496F-AA51-11D1EBDF7142}" type="slidenum">
              <a:rPr lang="pt-BR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11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act=url&amp;depth=1&amp;hl=pt-BR&amp;ie=UTF8&amp;prev=_t&amp;rurl=translate.google.com.br&amp;sl=es&amp;tl=pt-BR&amp;u=https://forge.fiware.org/plugins/mediawiki/wiki/fiware/index.php/FIWARE.ArchitectureDescription.IoT.Backend.DeviceManagement&amp;usg=ALkJrhhpW9w6ZKQAfdJyGBNgFuwcrCiGpQ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ranslate.googleusercontent.com/translate_c?act=url&amp;depth=1&amp;hl=pt-BR&amp;ie=UTF8&amp;prev=_t&amp;rurl=translate.google.com.br&amp;sl=es&amp;tl=pt-BR&amp;u=https://forge.fiware.org/plugins/mediawiki/wiki/fiware/index.php/Internet_of_Things_(IoT)_Services_Enablement_Architecture&amp;usg=ALkJrhjoTQvub-AtJVxtne5HFwd1daoAlQ" TargetMode="External"/><Relationship Id="rId4" Type="http://schemas.openxmlformats.org/officeDocument/2006/relationships/hyperlink" Target="https://translate.googleusercontent.com/translate_c?act=url&amp;depth=1&amp;hl=pt-BR&amp;ie=UTF8&amp;prev=_t&amp;rurl=translate.google.com.br&amp;sl=es&amp;tl=pt-BR&amp;u=https://forge.fiware.org/plugins/mediawiki/wiki/fiware/index.php/Internet_of_Things_(IoT)_Services_Enablement_Architecture&amp;usg=ALkJrhjoTQvub-AtJVxtne5HFwd1daoAlQ#Typical_IoT_use-case_Scenarios_.28I.29:_Common_Simple_scena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mtClean="0"/>
              <a:t>Gestão </a:t>
            </a:r>
            <a:r>
              <a:rPr lang="pt-PT" dirty="0" smtClean="0"/>
              <a:t>de dispositivos de back-end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9A66-F3F0-4467-B398-FB73A91FEC2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41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0620C7-596F-4351-B45A-64F37572ECDF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3BABD8-2E42-496F-AA51-11D1EBDF7142}" type="slidenum">
              <a:rPr lang="pt-BR" sz="1400" smtClean="0">
                <a:latin typeface="Times New Roman"/>
              </a:r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47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pt-BR" sz="2000" strike="noStrike" dirty="0">
                <a:latin typeface="Arial"/>
              </a:rPr>
              <a:t>O componente IDAS é uma implementação do </a:t>
            </a:r>
            <a:r>
              <a:rPr lang="pt-BR" sz="2000" u="sng" strike="noStrike" dirty="0">
                <a:solidFill>
                  <a:srgbClr val="000000"/>
                </a:solidFill>
                <a:latin typeface="Arial"/>
                <a:hlinkClick r:id="rId3"/>
              </a:rPr>
              <a:t>gerenciamento </a:t>
            </a:r>
            <a:r>
              <a:rPr lang="pt-BR" sz="2000" strike="noStrike" dirty="0">
                <a:solidFill>
                  <a:srgbClr val="000000"/>
                </a:solidFill>
                <a:latin typeface="Arial"/>
              </a:rPr>
              <a:t>de </a:t>
            </a:r>
            <a:r>
              <a:rPr lang="pt-BR" sz="2000" u="sng" strike="noStrike" dirty="0">
                <a:solidFill>
                  <a:srgbClr val="000000"/>
                </a:solidFill>
                <a:latin typeface="Arial"/>
                <a:hlinkClick r:id="rId3"/>
              </a:rPr>
              <a:t>dispositivo </a:t>
            </a:r>
            <a:r>
              <a:rPr lang="pt-BR" sz="2000" u="sng" strike="noStrike" dirty="0" err="1">
                <a:solidFill>
                  <a:srgbClr val="000000"/>
                </a:solidFill>
                <a:latin typeface="Arial"/>
                <a:hlinkClick r:id="rId3"/>
              </a:rPr>
              <a:t>back-end</a:t>
            </a:r>
            <a:r>
              <a:rPr lang="pt-BR" sz="2000" u="sng" strike="noStrike" dirty="0">
                <a:solidFill>
                  <a:srgbClr val="000000"/>
                </a:solidFill>
                <a:latin typeface="Arial"/>
                <a:hlinkClick r:id="rId3"/>
              </a:rPr>
              <a:t> GE</a:t>
            </a:r>
            <a:r>
              <a:rPr lang="pt-BR" sz="2000" strike="noStrike" dirty="0">
                <a:solidFill>
                  <a:srgbClr val="000000"/>
                </a:solidFill>
                <a:latin typeface="Arial"/>
              </a:rPr>
              <a:t> . 
Seu uso principal é a </a:t>
            </a:r>
            <a:r>
              <a:rPr lang="pt-BR" sz="2000" u="sng" strike="noStrike" dirty="0">
                <a:solidFill>
                  <a:srgbClr val="000000"/>
                </a:solidFill>
                <a:latin typeface="Arial"/>
                <a:hlinkClick r:id="rId4"/>
              </a:rPr>
              <a:t>típica IOT-caso de uso Cenário I: Cenário Simples Comum</a:t>
            </a:r>
            <a:r>
              <a:rPr lang="pt-BR" sz="2000" strike="noStrike" dirty="0">
                <a:solidFill>
                  <a:srgbClr val="000000"/>
                </a:solidFill>
                <a:latin typeface="Arial"/>
              </a:rPr>
              <a:t> do </a:t>
            </a:r>
            <a:r>
              <a:rPr lang="pt-BR" sz="2000" u="sng" strike="noStrike" dirty="0" err="1">
                <a:solidFill>
                  <a:srgbClr val="000000"/>
                </a:solidFill>
                <a:latin typeface="Arial"/>
                <a:hlinkClick r:id="rId5"/>
              </a:rPr>
              <a:t>fiware</a:t>
            </a:r>
            <a:r>
              <a:rPr lang="pt-BR" sz="2000" u="sng" strike="noStrike" dirty="0">
                <a:solidFill>
                  <a:srgbClr val="000000"/>
                </a:solidFill>
                <a:latin typeface="Arial"/>
                <a:hlinkClick r:id="rId5"/>
              </a:rPr>
              <a:t> Internet das coisas </a:t>
            </a:r>
            <a:r>
              <a:rPr lang="pt-BR" sz="2000" u="sng" strike="noStrike" dirty="0" err="1">
                <a:solidFill>
                  <a:srgbClr val="000000"/>
                </a:solidFill>
                <a:latin typeface="Arial"/>
                <a:hlinkClick r:id="rId5"/>
              </a:rPr>
              <a:t>arquitectura</a:t>
            </a:r>
            <a:r>
              <a:rPr lang="pt-BR" sz="2000" u="sng" strike="noStrike" dirty="0">
                <a:solidFill>
                  <a:srgbClr val="000000"/>
                </a:solidFill>
                <a:latin typeface="Arial"/>
                <a:hlinkClick r:id="rId5"/>
              </a:rPr>
              <a:t> global</a:t>
            </a:r>
            <a:r>
              <a:rPr lang="pt-BR" sz="2000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endParaRPr dirty="0"/>
          </a:p>
          <a:p>
            <a:r>
              <a:rPr lang="pt-BR" sz="2000" strike="noStrike" dirty="0">
                <a:solidFill>
                  <a:srgbClr val="000000"/>
                </a:solidFill>
                <a:latin typeface="Arial"/>
              </a:rPr>
              <a:t>IDAS tem-se totalmente reformulado de acordo com o feedback fornecido pela comunidade de desenvolvedor </a:t>
            </a:r>
            <a:r>
              <a:rPr lang="pt-BR" sz="2000" strike="noStrike" dirty="0" err="1">
                <a:solidFill>
                  <a:srgbClr val="000000"/>
                </a:solidFill>
                <a:latin typeface="Arial"/>
              </a:rPr>
              <a:t>fiware</a:t>
            </a:r>
            <a:endParaRPr dirty="0"/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2F3CFFA-9B80-494B-93FF-F8DC51D3754D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8B6F246-88E8-41F8-A815-EA33563D176A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3BABD8-2E42-496F-AA51-11D1EBDF7142}" type="slidenum">
              <a:rPr lang="pt-BR" sz="1400" smtClean="0">
                <a:latin typeface="Times New Roman"/>
              </a:r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4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3BABD8-2E42-496F-AA51-11D1EBDF7142}" type="slidenum">
              <a:rPr lang="pt-BR" sz="1400" smtClean="0">
                <a:latin typeface="Times New Roman"/>
              </a:r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53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822924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551840"/>
            <a:ext cx="822924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55184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55184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822924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2709000"/>
            <a:ext cx="822924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Imagem 38"/>
          <p:cNvPicPr/>
          <p:nvPr/>
        </p:nvPicPr>
        <p:blipFill>
          <a:blip r:embed="rId2"/>
          <a:stretch/>
        </p:blipFill>
        <p:spPr>
          <a:xfrm>
            <a:off x="2360880" y="2709000"/>
            <a:ext cx="4421520" cy="3528000"/>
          </a:xfrm>
          <a:prstGeom prst="rect">
            <a:avLst/>
          </a:prstGeom>
          <a:ln>
            <a:noFill/>
          </a:ln>
        </p:spPr>
      </p:pic>
      <p:pic>
        <p:nvPicPr>
          <p:cNvPr id="40" name="Imagem 39"/>
          <p:cNvPicPr/>
          <p:nvPr/>
        </p:nvPicPr>
        <p:blipFill>
          <a:blip r:embed="rId2"/>
          <a:stretch/>
        </p:blipFill>
        <p:spPr>
          <a:xfrm>
            <a:off x="2360880" y="2709000"/>
            <a:ext cx="4421520" cy="352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1589" y="3692624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52387"/>
            <a:ext cx="2592288" cy="69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6625816"/>
            <a:ext cx="9991726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8184360" y="6309320"/>
            <a:ext cx="825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65000"/>
                  </a:schemeClr>
                </a:solidFill>
                <a:latin typeface="Swis721 Cn BT" panose="020B0506020202030204" pitchFamily="34" charset="0"/>
              </a:rPr>
              <a:t>CIn.ufpe.br</a:t>
            </a:r>
            <a:endParaRPr lang="pt-BR" sz="1200" dirty="0">
              <a:solidFill>
                <a:schemeClr val="bg1">
                  <a:lumMod val="65000"/>
                </a:schemeClr>
              </a:solidFill>
              <a:latin typeface="Swis721 Cn BT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33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2709000"/>
            <a:ext cx="8229240" cy="35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822924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401580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2709000"/>
            <a:ext cx="401580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142200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2709000"/>
            <a:ext cx="8229240" cy="35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455184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09000"/>
            <a:ext cx="401580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401580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55184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551840"/>
            <a:ext cx="822924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822924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551840"/>
            <a:ext cx="822924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455184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455184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822924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09000"/>
            <a:ext cx="822924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Imagem 77"/>
          <p:cNvPicPr/>
          <p:nvPr/>
        </p:nvPicPr>
        <p:blipFill>
          <a:blip r:embed="rId2"/>
          <a:stretch/>
        </p:blipFill>
        <p:spPr>
          <a:xfrm>
            <a:off x="2360880" y="2709000"/>
            <a:ext cx="4421520" cy="3528000"/>
          </a:xfrm>
          <a:prstGeom prst="rect">
            <a:avLst/>
          </a:prstGeom>
          <a:ln>
            <a:noFill/>
          </a:ln>
        </p:spPr>
      </p:pic>
      <p:pic>
        <p:nvPicPr>
          <p:cNvPr id="79" name="Imagem 78"/>
          <p:cNvPicPr/>
          <p:nvPr/>
        </p:nvPicPr>
        <p:blipFill>
          <a:blip r:embed="rId2"/>
          <a:stretch/>
        </p:blipFill>
        <p:spPr>
          <a:xfrm>
            <a:off x="2360880" y="2709000"/>
            <a:ext cx="4421520" cy="352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056063" y="6356350"/>
            <a:ext cx="1031875" cy="366713"/>
          </a:xfrm>
          <a:prstGeom prst="rect">
            <a:avLst/>
          </a:prstGeom>
        </p:spPr>
        <p:txBody>
          <a:bodyPr lIns="91430" tIns="45715" rIns="91430" bIns="45715" rtlCol="0"/>
          <a:lstStyle>
            <a:lvl1pPr algn="ctr">
              <a:defRPr sz="1200" b="0">
                <a:solidFill>
                  <a:schemeClr val="bg1"/>
                </a:solidFill>
                <a:latin typeface="TheSansCorrespondence" charset="0"/>
              </a:defRPr>
            </a:lvl1pPr>
          </a:lstStyle>
          <a:p>
            <a:pPr>
              <a:defRPr/>
            </a:pPr>
            <a:fld id="{FDA29703-A614-4949-845E-23E9DF1617A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50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822924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401580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2709000"/>
            <a:ext cx="401580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142200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55184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09000"/>
            <a:ext cx="401580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4015800" cy="352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55184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2709000"/>
            <a:ext cx="401580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551840"/>
            <a:ext cx="8229240" cy="168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96509-708A-41B0-86C2-EF0DE46FD1A6}" type="datetimeFigureOut">
              <a:rPr lang="pt-BR" smtClean="0"/>
              <a:t>13/05/2016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AFDC-E0E7-480B-83D9-0A8B8C9C5A9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4220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strike="noStrike">
                <a:solidFill>
                  <a:srgbClr val="8A2626"/>
                </a:solidFill>
                <a:latin typeface="Swis721 Cn BT"/>
              </a:rPr>
              <a:t>Clique para editar o título mestre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2709000"/>
            <a:ext cx="8229240" cy="352800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pt-BR" sz="2400" strike="noStrike">
                <a:solidFill>
                  <a:srgbClr val="8A2626"/>
                </a:solidFill>
                <a:latin typeface="Swis721 Cn B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 strike="noStrike">
                <a:solidFill>
                  <a:srgbClr val="8A2626"/>
                </a:solidFill>
                <a:latin typeface="Swis721 Cn B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 strike="noStrike">
                <a:solidFill>
                  <a:srgbClr val="8A2626"/>
                </a:solidFill>
                <a:latin typeface="Swis721 Cn B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400" strike="noStrike">
                <a:solidFill>
                  <a:srgbClr val="8A2626"/>
                </a:solidFill>
                <a:latin typeface="Swis721 Cn B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400" strike="noStrike">
                <a:solidFill>
                  <a:srgbClr val="8A2626"/>
                </a:solidFill>
                <a:latin typeface="Swis721 Cn B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400" strike="noStrike">
                <a:solidFill>
                  <a:srgbClr val="8A2626"/>
                </a:solidFill>
                <a:latin typeface="Swis721 Cn B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8A2626"/>
                </a:solidFill>
                <a:latin typeface="Swis721 Cn BT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000" strike="noStrike">
                <a:solidFill>
                  <a:srgbClr val="8A2626"/>
                </a:solidFill>
                <a:latin typeface="Swis721 Cn BT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8A2626"/>
                </a:solidFill>
                <a:latin typeface="Swis721 Cn BT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1600" strike="noStrike">
                <a:solidFill>
                  <a:srgbClr val="8A2626"/>
                </a:solidFill>
                <a:latin typeface="Swis721 Cn BT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1600" strike="noStrike">
                <a:solidFill>
                  <a:srgbClr val="8A2626"/>
                </a:solidFill>
                <a:latin typeface="Swis721 Cn BT"/>
              </a:rPr>
              <a:t>Quinto nível</a:t>
            </a:r>
            <a:endParaRPr/>
          </a:p>
        </p:txBody>
      </p:sp>
      <p:pic>
        <p:nvPicPr>
          <p:cNvPr id="43" name="Picture 2"/>
          <p:cNvPicPr/>
          <p:nvPr/>
        </p:nvPicPr>
        <p:blipFill>
          <a:blip r:embed="rId15"/>
          <a:stretch/>
        </p:blipFill>
        <p:spPr>
          <a:xfrm>
            <a:off x="323640" y="260640"/>
            <a:ext cx="637920" cy="637920"/>
          </a:xfrm>
          <a:prstGeom prst="rect">
            <a:avLst/>
          </a:prstGeom>
          <a:ln>
            <a:noFill/>
          </a:ln>
        </p:spPr>
      </p:pic>
      <p:pic>
        <p:nvPicPr>
          <p:cNvPr id="44" name="Picture 6"/>
          <p:cNvPicPr/>
          <p:nvPr/>
        </p:nvPicPr>
        <p:blipFill>
          <a:blip r:embed="rId16"/>
          <a:stretch/>
        </p:blipFill>
        <p:spPr>
          <a:xfrm>
            <a:off x="-423720" y="6625800"/>
            <a:ext cx="9991440" cy="18720"/>
          </a:xfrm>
          <a:prstGeom prst="rect">
            <a:avLst/>
          </a:prstGeom>
          <a:ln w="9360"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8085240" y="6309360"/>
            <a:ext cx="10238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A6A6A6"/>
                </a:solidFill>
                <a:latin typeface="Swis721 Cn BT"/>
              </a:rPr>
              <a:t>CIn.ufpe.br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30.206.80.40:5371/iot/servic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30.206.80.40:5371/IoT/devices" TargetMode="Externa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30.206.80.47:8002/d?k=4jggokgpepnvsb2uv4s40d59ov" TargetMode="External"/><Relationship Id="rId2" Type="http://schemas.openxmlformats.org/officeDocument/2006/relationships/hyperlink" Target="http://130.206.80.40:5371/iot/d?k=%5bAPIKEY%5d&amp;i=%5bDEV_ID" TargetMode="Externa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130.206.80.40:5371/IoT/devices" TargetMode="Externa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atalogue.fiware.org/enablers/backend-device-management-idas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Backend</a:t>
            </a:r>
            <a:r>
              <a:rPr lang="pt-BR" dirty="0"/>
              <a:t> </a:t>
            </a:r>
            <a:r>
              <a:rPr lang="pt-BR" dirty="0" err="1"/>
              <a:t>Device</a:t>
            </a:r>
            <a:r>
              <a:rPr lang="pt-BR" dirty="0"/>
              <a:t> Management - IDAS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92624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Universidade Federal de Pernambuco	</a:t>
            </a:r>
          </a:p>
          <a:p>
            <a:pPr algn="ctr"/>
            <a:r>
              <a:rPr lang="pt-BR" dirty="0"/>
              <a:t>CIN- Centro de Informática</a:t>
            </a:r>
          </a:p>
          <a:p>
            <a:pPr algn="ctr"/>
            <a:r>
              <a:rPr lang="pt-BR" dirty="0"/>
              <a:t>Disciplina: </a:t>
            </a:r>
            <a:r>
              <a:rPr lang="pt-BR" dirty="0" smtClean="0"/>
              <a:t>IN0953 </a:t>
            </a:r>
            <a:r>
              <a:rPr lang="pt-BR" dirty="0"/>
              <a:t>– </a:t>
            </a:r>
            <a:r>
              <a:rPr lang="pt-BR" dirty="0" smtClean="0"/>
              <a:t>Engenharia de Software</a:t>
            </a:r>
            <a:endParaRPr lang="pt-BR" dirty="0"/>
          </a:p>
          <a:p>
            <a:pPr algn="ctr"/>
            <a:r>
              <a:rPr lang="pt-BR" dirty="0"/>
              <a:t>Professor: </a:t>
            </a:r>
            <a:r>
              <a:rPr lang="pt-BR" dirty="0" smtClean="0"/>
              <a:t>Silvio Meira &amp; </a:t>
            </a:r>
            <a:r>
              <a:rPr lang="pt-BR" dirty="0" err="1" smtClean="0"/>
              <a:t>Herbertt</a:t>
            </a:r>
            <a:endParaRPr lang="pt-BR" dirty="0"/>
          </a:p>
          <a:p>
            <a:pPr algn="ctr"/>
            <a:r>
              <a:rPr lang="pt-BR" dirty="0" smtClean="0"/>
              <a:t>Aluno: </a:t>
            </a:r>
            <a:r>
              <a:rPr lang="pt-BR" dirty="0"/>
              <a:t>Flavio </a:t>
            </a:r>
            <a:r>
              <a:rPr lang="pt-BR" dirty="0" smtClean="0"/>
              <a:t>Neves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5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88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Características de um </a:t>
            </a: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-Agent:</a:t>
            </a:r>
            <a:endParaRPr dirty="0"/>
          </a:p>
        </p:txBody>
      </p:sp>
      <p:sp>
        <p:nvSpPr>
          <p:cNvPr id="98" name="TextShape 2"/>
          <p:cNvSpPr txBox="1"/>
          <p:nvPr/>
        </p:nvSpPr>
        <p:spPr>
          <a:xfrm>
            <a:off x="457200" y="1772640"/>
            <a:ext cx="8229240" cy="446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pt-BR" b="1" strike="noStrike" dirty="0" smtClean="0">
                <a:solidFill>
                  <a:srgbClr val="8A2626"/>
                </a:solidFill>
                <a:latin typeface="Swis721 Cn BT"/>
              </a:rPr>
              <a:t>Atualizações </a:t>
            </a:r>
            <a:r>
              <a:rPr lang="pt-BR" b="1" strike="noStrike" dirty="0">
                <a:solidFill>
                  <a:srgbClr val="8A2626"/>
                </a:solidFill>
                <a:latin typeface="Swis721 Cn BT"/>
              </a:rPr>
              <a:t>de execução do comando de dispositivos e de valor: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</a:t>
            </a: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pt-BR" dirty="0">
              <a:solidFill>
                <a:srgbClr val="8A2626"/>
              </a:solidFill>
              <a:latin typeface="Swis721 Cn B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Como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um provedor de contexto, o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-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agent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deve receber operações de atualização do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Context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Broker</a:t>
            </a: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>
                <a:solidFill>
                  <a:srgbClr val="8A2626"/>
                </a:solidFill>
                <a:latin typeface="Swis721 Cn BT"/>
              </a:rPr>
              <a:t>R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etransmitir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para o dispositivo correspondente (decodificá-la usando o seu ID e Tipo, e outros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metadados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possíveis). </a:t>
            </a: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Este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comando vai chegar como operações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update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Context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do corretor de contexto para o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-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agent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073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013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Características de um </a:t>
            </a: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-Agent: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484640"/>
            <a:ext cx="8229240" cy="475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pt-BR" b="1" strike="noStrike" dirty="0">
                <a:solidFill>
                  <a:srgbClr val="8A2626"/>
                </a:solidFill>
                <a:latin typeface="Swis721 Cn BT"/>
              </a:rPr>
              <a:t>Gerenciamento de dispositivos: </a:t>
            </a:r>
            <a:endParaRPr lang="pt-BR" b="1" strike="noStrike" dirty="0" smtClean="0">
              <a:solidFill>
                <a:srgbClr val="8A2626"/>
              </a:solidFill>
              <a:latin typeface="Swis721 Cn BT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O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-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agent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deve oferecer um repositório onde os dispositivos podem ser registrados, mantendo os dados necessários para a conexão com o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Context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Broker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como o seguinte: </a:t>
            </a: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Serviço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e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subserviço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para o 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dispositivo, API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Key o dispositivo será utilizado para conectar-se ao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-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agent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, </a:t>
            </a: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Confiança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token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, o dispositivo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será utilizado para recuperar o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token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Keystone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para se conectar ao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Context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Broker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.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013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Características de um </a:t>
            </a: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-Agent: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2060848"/>
            <a:ext cx="8229240" cy="266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pt-BR" b="1" strike="noStrike" dirty="0" smtClean="0">
                <a:solidFill>
                  <a:srgbClr val="8A2626"/>
                </a:solidFill>
                <a:latin typeface="Swis721 Cn BT"/>
              </a:rPr>
              <a:t>Provisionamento </a:t>
            </a:r>
            <a:r>
              <a:rPr lang="pt-BR" b="1" strike="noStrike" dirty="0">
                <a:solidFill>
                  <a:srgbClr val="8A2626"/>
                </a:solidFill>
                <a:latin typeface="Swis721 Cn BT"/>
              </a:rPr>
              <a:t>de dispositivos: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</a:t>
            </a: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O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-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agent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deve oferecer uma API externa para fazer um 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provisionamento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de quaisquer dispositivos. </a:t>
            </a: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solidFill>
                  <a:srgbClr val="8A2626"/>
                </a:solidFill>
                <a:latin typeface="Swis721 Cn BT"/>
              </a:rPr>
              <a:t>Este </a:t>
            </a:r>
            <a:r>
              <a:rPr lang="pt-BR" dirty="0" smtClean="0">
                <a:solidFill>
                  <a:srgbClr val="8A2626"/>
                </a:solidFill>
                <a:latin typeface="Swis721 Cn BT"/>
              </a:rPr>
              <a:t>provisionamento </a:t>
            </a:r>
            <a:r>
              <a:rPr lang="pt-BR" dirty="0">
                <a:solidFill>
                  <a:srgbClr val="8A2626"/>
                </a:solidFill>
                <a:latin typeface="Swis721 Cn BT"/>
              </a:rPr>
              <a:t>deve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permitir que o usuário personalize o nome da entidade, dispositivo e tipo, bem como suas informações de serviço.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4946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013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Características de um </a:t>
            </a: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-Agent: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2091758"/>
            <a:ext cx="8229240" cy="39295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pt-BR" b="1" strike="noStrike" dirty="0" smtClean="0">
                <a:solidFill>
                  <a:srgbClr val="8A2626"/>
                </a:solidFill>
                <a:latin typeface="Swis721 Cn BT"/>
              </a:rPr>
              <a:t>Configuração </a:t>
            </a:r>
            <a:r>
              <a:rPr lang="pt-BR" b="1" strike="noStrike" dirty="0">
                <a:solidFill>
                  <a:srgbClr val="8A2626"/>
                </a:solidFill>
                <a:latin typeface="Swis721 Cn BT"/>
              </a:rPr>
              <a:t>do tipo</a:t>
            </a:r>
            <a:r>
              <a:rPr lang="pt-BR" b="1" strike="noStrike" dirty="0" smtClean="0">
                <a:solidFill>
                  <a:srgbClr val="8A2626"/>
                </a:solidFill>
                <a:latin typeface="Swis721 Cn BT"/>
              </a:rPr>
              <a:t>:</a:t>
            </a:r>
            <a:endParaRPr lang="pt-BR" dirty="0">
              <a:solidFill>
                <a:srgbClr val="8A2626"/>
              </a:solidFill>
              <a:latin typeface="Swis721 Cn BT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Se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um dispositivo é registrado sem uma pré-inscrição, </a:t>
            </a: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Apenas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seus atributos ID e tipo são obrigatórios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O 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-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agent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deve fornecer um mecanismo para fornecer valores padrão para os atributos do dispositivo com base no seu tipo.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pt-BR" b="1" strike="noStrike" dirty="0" smtClean="0">
              <a:solidFill>
                <a:srgbClr val="8A2626"/>
              </a:solidFill>
              <a:latin typeface="Swis721 Cn BT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pt-BR" b="1" dirty="0">
              <a:solidFill>
                <a:srgbClr val="8A2626"/>
              </a:solidFill>
              <a:latin typeface="Swis721 Cn BT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pt-BR" b="1" strike="noStrike" dirty="0" smtClean="0">
              <a:solidFill>
                <a:srgbClr val="8A2626"/>
              </a:solidFill>
              <a:latin typeface="Swis721 Cn BT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1739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0136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Características de um </a:t>
            </a: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-Agent: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2091758"/>
            <a:ext cx="8229240" cy="39295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pt-BR" b="1" strike="noStrike" dirty="0" smtClean="0">
                <a:solidFill>
                  <a:srgbClr val="8A2626"/>
                </a:solidFill>
                <a:latin typeface="Swis721 Cn BT"/>
              </a:rPr>
              <a:t>PEP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: </a:t>
            </a: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solidFill>
                  <a:srgbClr val="8A2626"/>
                </a:solidFill>
                <a:latin typeface="Swis721 Cn BT"/>
              </a:rPr>
              <a:t>P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edido são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autenticados e autorizados contra o sistema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Keystsone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a fim de validar o pedido.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389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95640" y="126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Arquitetura</a:t>
            </a:r>
            <a:endParaRPr dirty="0"/>
          </a:p>
        </p:txBody>
      </p:sp>
      <p:pic>
        <p:nvPicPr>
          <p:cNvPr id="104" name="Espaço Reservado para Conteúdo 3"/>
          <p:cNvPicPr/>
          <p:nvPr/>
        </p:nvPicPr>
        <p:blipFill>
          <a:blip r:embed="rId3"/>
          <a:stretch/>
        </p:blipFill>
        <p:spPr>
          <a:xfrm>
            <a:off x="1187640" y="1723680"/>
            <a:ext cx="6048360" cy="451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8028384" cy="690750"/>
          </a:xfrm>
        </p:spPr>
        <p:txBody>
          <a:bodyPr/>
          <a:lstStyle/>
          <a:p>
            <a:pPr algn="ctr" rtl="0"/>
            <a:r>
              <a:rPr lang="en-US" sz="2800" b="1" kern="1200" dirty="0" err="1" smtClean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Conectando</a:t>
            </a:r>
            <a:r>
              <a:rPr lang="en-US" sz="2800" b="1" kern="1200" dirty="0" smtClean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 </a:t>
            </a:r>
            <a:r>
              <a:rPr lang="en-US" sz="2800" b="1" kern="1200" dirty="0" err="1" smtClean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Sua</a:t>
            </a:r>
            <a:r>
              <a:rPr lang="en-US" sz="2800" b="1" kern="1200" dirty="0" smtClean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 </a:t>
            </a:r>
            <a:r>
              <a:rPr lang="en-US" sz="2800" b="1" kern="1200" dirty="0" err="1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IoT</a:t>
            </a:r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: IoT-Agent-UltraLight2.0 (IDAS)</a:t>
            </a:r>
          </a:p>
        </p:txBody>
      </p:sp>
      <p:sp>
        <p:nvSpPr>
          <p:cNvPr id="25602" name="CuadroTexto 15"/>
          <p:cNvSpPr txBox="1">
            <a:spLocks noChangeArrowheads="1"/>
          </p:cNvSpPr>
          <p:nvPr/>
        </p:nvSpPr>
        <p:spPr bwMode="auto">
          <a:xfrm>
            <a:off x="3779912" y="1623034"/>
            <a:ext cx="5256138" cy="1200329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dirty="0"/>
              <a:t>Passo 0 - Criar um serviço (não em Instância Pública)</a:t>
            </a:r>
            <a:br>
              <a:rPr lang="pt-PT" sz="1800" dirty="0"/>
            </a:br>
            <a:r>
              <a:rPr lang="pt-PT" sz="1800" dirty="0"/>
              <a:t>Passo 1 - Criar Dispositivo</a:t>
            </a:r>
            <a:br>
              <a:rPr lang="pt-PT" sz="1800" dirty="0"/>
            </a:br>
            <a:r>
              <a:rPr lang="pt-PT" sz="1800" dirty="0"/>
              <a:t>Passo 2 - Enviar Medições</a:t>
            </a:r>
            <a:br>
              <a:rPr lang="pt-PT" sz="1800" dirty="0"/>
            </a:br>
            <a:r>
              <a:rPr lang="pt-PT" sz="1800" dirty="0"/>
              <a:t>Passo 3 - </a:t>
            </a:r>
            <a:r>
              <a:rPr lang="pt-PT" sz="1800" dirty="0" smtClean="0"/>
              <a:t>Enviar </a:t>
            </a:r>
            <a:r>
              <a:rPr lang="pt-PT" sz="1800" dirty="0"/>
              <a:t>comandos</a:t>
            </a:r>
            <a:endParaRPr lang="es-ES" sz="1800" dirty="0"/>
          </a:p>
        </p:txBody>
      </p:sp>
      <p:pic>
        <p:nvPicPr>
          <p:cNvPr id="25603" name="Imagen 1" descr="Diagrama dic 20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54709"/>
            <a:ext cx="712787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15"/>
          <p:cNvSpPr txBox="1">
            <a:spLocks noChangeArrowheads="1"/>
          </p:cNvSpPr>
          <p:nvPr/>
        </p:nvSpPr>
        <p:spPr bwMode="auto">
          <a:xfrm>
            <a:off x="179388" y="1264259"/>
            <a:ext cx="3600524" cy="2092881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1800" dirty="0" smtClean="0"/>
              <a:t>IDAS4.x Teste de </a:t>
            </a:r>
            <a:r>
              <a:rPr lang="es-ES" sz="1800" dirty="0" err="1" smtClean="0"/>
              <a:t>detalhes</a:t>
            </a:r>
            <a:r>
              <a:rPr lang="es-ES" sz="1800" dirty="0" smtClean="0"/>
              <a:t>: 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s-ES" sz="1400" dirty="0" smtClean="0"/>
              <a:t>IPv4: 130.206.80.40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s-ES" sz="1400" dirty="0" smtClean="0"/>
              <a:t>IPv6: 2001:720:1514:80::40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s-ES" sz="1400" b="1" dirty="0" smtClean="0">
                <a:solidFill>
                  <a:srgbClr val="008000"/>
                </a:solidFill>
              </a:rPr>
              <a:t>IDAS API (</a:t>
            </a:r>
            <a:r>
              <a:rPr lang="es-ES" sz="1400" b="1" dirty="0" err="1" smtClean="0">
                <a:solidFill>
                  <a:srgbClr val="008000"/>
                </a:solidFill>
              </a:rPr>
              <a:t>Dev</a:t>
            </a:r>
            <a:r>
              <a:rPr lang="es-ES" sz="1400" b="1" dirty="0" smtClean="0">
                <a:solidFill>
                  <a:srgbClr val="008000"/>
                </a:solidFill>
              </a:rPr>
              <a:t>/</a:t>
            </a:r>
            <a:r>
              <a:rPr lang="es-ES" sz="1400" b="1" dirty="0" err="1" smtClean="0">
                <a:solidFill>
                  <a:srgbClr val="008000"/>
                </a:solidFill>
              </a:rPr>
              <a:t>Admin</a:t>
            </a:r>
            <a:r>
              <a:rPr lang="es-ES" sz="1400" b="1" dirty="0" smtClean="0">
                <a:solidFill>
                  <a:srgbClr val="008000"/>
                </a:solidFill>
              </a:rPr>
              <a:t> ). Port: 5371 </a:t>
            </a:r>
            <a:r>
              <a:rPr lang="es-ES" sz="1400" b="1" dirty="0">
                <a:solidFill>
                  <a:srgbClr val="008000"/>
                </a:solidFill>
              </a:rPr>
              <a:t>(</a:t>
            </a:r>
            <a:r>
              <a:rPr lang="es-ES" sz="1400" b="1" dirty="0" smtClean="0">
                <a:solidFill>
                  <a:srgbClr val="008000"/>
                </a:solidFill>
              </a:rPr>
              <a:t>IPv4)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s-ES" sz="1400" b="1" dirty="0" err="1" smtClean="0">
                <a:solidFill>
                  <a:srgbClr val="008000"/>
                </a:solidFill>
              </a:rPr>
              <a:t>ContextBroker</a:t>
            </a:r>
            <a:r>
              <a:rPr lang="es-ES" sz="1400" b="1" dirty="0" smtClean="0">
                <a:solidFill>
                  <a:srgbClr val="008000"/>
                </a:solidFill>
              </a:rPr>
              <a:t>. Port 1026 (IPv4/IPv6)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s-ES" sz="1400" b="1" dirty="0" err="1" smtClean="0">
                <a:solidFill>
                  <a:srgbClr val="000090"/>
                </a:solidFill>
              </a:rPr>
              <a:t>Testing</a:t>
            </a:r>
            <a:r>
              <a:rPr lang="es-ES" sz="1400" b="1" dirty="0" smtClean="0">
                <a:solidFill>
                  <a:srgbClr val="000090"/>
                </a:solidFill>
              </a:rPr>
              <a:t> </a:t>
            </a:r>
            <a:r>
              <a:rPr lang="es-ES" sz="1400" b="1" dirty="0" err="1" smtClean="0">
                <a:solidFill>
                  <a:srgbClr val="000090"/>
                </a:solidFill>
              </a:rPr>
              <a:t>Service</a:t>
            </a:r>
            <a:r>
              <a:rPr lang="es-ES" sz="1400" b="1" dirty="0" smtClean="0">
                <a:solidFill>
                  <a:srgbClr val="000090"/>
                </a:solidFill>
              </a:rPr>
              <a:t>: </a:t>
            </a:r>
            <a:r>
              <a:rPr lang="es-ES" sz="1400" dirty="0" err="1" smtClean="0">
                <a:solidFill>
                  <a:srgbClr val="000090"/>
                </a:solidFill>
              </a:rPr>
              <a:t>fiwareiot</a:t>
            </a:r>
            <a:endParaRPr lang="es-ES" sz="1400" dirty="0" smtClean="0">
              <a:solidFill>
                <a:srgbClr val="000090"/>
              </a:solidFill>
            </a:endParaRP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s-ES" sz="1400" b="1" dirty="0">
                <a:solidFill>
                  <a:srgbClr val="000090"/>
                </a:solidFill>
              </a:rPr>
              <a:t>APIKEY: </a:t>
            </a:r>
            <a:r>
              <a:rPr lang="es-ES" sz="1400" dirty="0">
                <a:solidFill>
                  <a:srgbClr val="000090"/>
                </a:solidFill>
              </a:rPr>
              <a:t>2015fiwareiot</a:t>
            </a:r>
            <a:endParaRPr lang="es-ES" sz="1400" dirty="0" smtClean="0">
              <a:solidFill>
                <a:srgbClr val="000090"/>
              </a:solidFill>
            </a:endParaRP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s-ES" sz="1400" b="1" dirty="0" err="1" smtClean="0">
                <a:solidFill>
                  <a:schemeClr val="accent2">
                    <a:lumMod val="50000"/>
                  </a:schemeClr>
                </a:solidFill>
              </a:rPr>
              <a:t>Service</a:t>
            </a:r>
            <a:r>
              <a:rPr lang="es-ES" sz="1400" b="1" dirty="0" smtClean="0">
                <a:solidFill>
                  <a:schemeClr val="accent2">
                    <a:lumMod val="50000"/>
                  </a:schemeClr>
                </a:solidFill>
              </a:rPr>
              <a:t> URL:</a:t>
            </a:r>
          </a:p>
          <a:p>
            <a:pPr eaLnBrk="1" hangingPunct="1">
              <a:defRPr/>
            </a:pPr>
            <a:r>
              <a:rPr lang="es-ES" sz="1400" dirty="0" smtClean="0">
                <a:solidFill>
                  <a:schemeClr val="accent2">
                    <a:lumMod val="50000"/>
                  </a:schemeClr>
                </a:solidFill>
              </a:rPr>
              <a:t>         &lt;IDAS_HOST&gt;/</a:t>
            </a:r>
            <a:r>
              <a:rPr lang="es-ES" sz="1400" dirty="0" err="1" smtClean="0">
                <a:solidFill>
                  <a:schemeClr val="accent2">
                    <a:lumMod val="50000"/>
                  </a:schemeClr>
                </a:solidFill>
              </a:rPr>
              <a:t>iot</a:t>
            </a:r>
            <a:r>
              <a:rPr lang="es-ES" sz="14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5136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259632" y="548680"/>
            <a:ext cx="7884368" cy="712192"/>
          </a:xfrm>
        </p:spPr>
        <p:txBody>
          <a:bodyPr/>
          <a:lstStyle/>
          <a:p>
            <a:pPr algn="ctr" rtl="0"/>
            <a:r>
              <a:rPr lang="en-US" sz="2400" b="1" dirty="0">
                <a:latin typeface="Verdana" charset="0"/>
              </a:rPr>
              <a:t> </a:t>
            </a:r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IoT-Agent-UltraLight2.0 (IDAS)</a:t>
            </a:r>
          </a:p>
        </p:txBody>
      </p:sp>
      <p:sp>
        <p:nvSpPr>
          <p:cNvPr id="26626" name="CuadroTexto 3"/>
          <p:cNvSpPr txBox="1">
            <a:spLocks noChangeArrowheads="1"/>
          </p:cNvSpPr>
          <p:nvPr/>
        </p:nvSpPr>
        <p:spPr bwMode="auto">
          <a:xfrm>
            <a:off x="179388" y="1549797"/>
            <a:ext cx="2879725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2000" b="1" dirty="0" err="1" smtClean="0">
                <a:solidFill>
                  <a:srgbClr val="008000"/>
                </a:solidFill>
              </a:rPr>
              <a:t>Passo</a:t>
            </a:r>
            <a:r>
              <a:rPr lang="es-ES" sz="2000" b="1" dirty="0" smtClean="0">
                <a:solidFill>
                  <a:srgbClr val="008000"/>
                </a:solidFill>
              </a:rPr>
              <a:t> 0 </a:t>
            </a:r>
            <a:r>
              <a:rPr lang="es-ES" sz="2000" b="1" dirty="0">
                <a:solidFill>
                  <a:srgbClr val="008000"/>
                </a:solidFill>
              </a:rPr>
              <a:t>– </a:t>
            </a:r>
            <a:r>
              <a:rPr lang="es-ES" sz="2000" b="1" dirty="0" smtClean="0">
                <a:solidFill>
                  <a:srgbClr val="008000"/>
                </a:solidFill>
              </a:rPr>
              <a:t>Criar </a:t>
            </a:r>
            <a:r>
              <a:rPr lang="es-ES" sz="2000" b="1" dirty="0" err="1" smtClean="0">
                <a:solidFill>
                  <a:srgbClr val="008000"/>
                </a:solidFill>
              </a:rPr>
              <a:t>Serviço</a:t>
            </a:r>
            <a:endParaRPr lang="es-ES" sz="2000" b="1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s-ES" sz="1600" dirty="0" smtClean="0"/>
              <a:t>(REST ADMIN API)</a:t>
            </a:r>
          </a:p>
          <a:p>
            <a:pPr eaLnBrk="1" hangingPunct="1"/>
            <a:endParaRPr lang="es-ES" sz="800" dirty="0"/>
          </a:p>
          <a:p>
            <a:pPr eaLnBrk="1" hangingPunct="1"/>
            <a:r>
              <a:rPr lang="pt-PT" sz="1800" b="1" dirty="0"/>
              <a:t>Normalmente, apenas se você implantar sua própria instância IDAS</a:t>
            </a:r>
            <a:r>
              <a:rPr lang="pt-PT" sz="1800" b="1" dirty="0" smtClean="0"/>
              <a:t>.</a:t>
            </a:r>
          </a:p>
          <a:p>
            <a:pPr eaLnBrk="1" hangingPunct="1"/>
            <a:r>
              <a:rPr lang="pt-PT" sz="1800" b="1" dirty="0"/>
              <a:t/>
            </a:r>
            <a:br>
              <a:rPr lang="pt-PT" sz="1800" b="1" dirty="0"/>
            </a:br>
            <a:r>
              <a:rPr lang="pt-PT" sz="1800" b="1" dirty="0"/>
              <a:t>Para a instância FIWARE Lab é só usar o serviço IOT fiware.</a:t>
            </a:r>
            <a:endParaRPr lang="es-ES" sz="1600" b="1" dirty="0" smtClean="0"/>
          </a:p>
          <a:p>
            <a:pPr eaLnBrk="1" hangingPunct="1"/>
            <a:endParaRPr lang="es-ES" sz="1600" b="1" dirty="0"/>
          </a:p>
          <a:p>
            <a:pPr eaLnBrk="1" hangingPunct="1"/>
            <a:r>
              <a:rPr lang="pt-PT" sz="1600" b="1" dirty="0"/>
              <a:t>Se </a:t>
            </a:r>
            <a:r>
              <a:rPr lang="pt-PT" sz="1600" b="1" dirty="0" smtClean="0"/>
              <a:t>Context Broker </a:t>
            </a:r>
            <a:r>
              <a:rPr lang="pt-PT" sz="1600" b="1" dirty="0"/>
              <a:t>na mesma VM, use 0.0.0.0 como endereço IP.</a:t>
            </a:r>
            <a:endParaRPr lang="es-ES" sz="1600" b="1" dirty="0"/>
          </a:p>
          <a:p>
            <a:pPr eaLnBrk="1" hangingPunct="1"/>
            <a:endParaRPr lang="es-ES" sz="1600" b="1" dirty="0"/>
          </a:p>
          <a:p>
            <a:pPr eaLnBrk="1" hangingPunct="1"/>
            <a:endParaRPr lang="es-ES" sz="800" dirty="0"/>
          </a:p>
          <a:p>
            <a:pPr eaLnBrk="1" hangingPunct="1"/>
            <a:endParaRPr lang="es-ES" sz="1600" b="1" dirty="0"/>
          </a:p>
        </p:txBody>
      </p:sp>
      <p:sp>
        <p:nvSpPr>
          <p:cNvPr id="26627" name="CuadroTexto 1"/>
          <p:cNvSpPr txBox="1">
            <a:spLocks noChangeArrowheads="1"/>
          </p:cNvSpPr>
          <p:nvPr/>
        </p:nvSpPr>
        <p:spPr bwMode="auto">
          <a:xfrm>
            <a:off x="3148013" y="1508522"/>
            <a:ext cx="5995987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2000" b="1" dirty="0"/>
              <a:t>HTTP POST: </a:t>
            </a:r>
          </a:p>
          <a:p>
            <a:pPr eaLnBrk="1" hangingPunct="1"/>
            <a:r>
              <a:rPr lang="es-ES" sz="1800" dirty="0">
                <a:hlinkClick r:id="rId3"/>
              </a:rPr>
              <a:t>http://130.206.80.40</a:t>
            </a:r>
            <a:r>
              <a:rPr lang="es-ES" sz="1800" b="1" dirty="0">
                <a:hlinkClick r:id="rId3"/>
              </a:rPr>
              <a:t>:5371</a:t>
            </a:r>
            <a:r>
              <a:rPr lang="es-ES" sz="1800" dirty="0">
                <a:hlinkClick r:id="rId3"/>
              </a:rPr>
              <a:t>/iot/services</a:t>
            </a:r>
            <a:r>
              <a:rPr lang="es-ES" sz="1800" dirty="0"/>
              <a:t>  </a:t>
            </a:r>
          </a:p>
          <a:p>
            <a:pPr eaLnBrk="1" hangingPunct="1"/>
            <a:r>
              <a:rPr lang="es-ES" sz="1800" b="1" dirty="0" err="1"/>
              <a:t>Headers</a:t>
            </a:r>
            <a:r>
              <a:rPr lang="es-ES" sz="1800" b="1" dirty="0"/>
              <a:t>: </a:t>
            </a:r>
            <a:r>
              <a:rPr lang="es-ES" sz="1800" dirty="0"/>
              <a:t>{'</a:t>
            </a:r>
            <a:r>
              <a:rPr lang="es-ES" sz="1800" dirty="0" err="1"/>
              <a:t>content-type</a:t>
            </a:r>
            <a:r>
              <a:rPr lang="es-ES" sz="1800" dirty="0"/>
              <a:t>': '</a:t>
            </a:r>
            <a:r>
              <a:rPr lang="es-ES" sz="1800" dirty="0" err="1"/>
              <a:t>application</a:t>
            </a:r>
            <a:r>
              <a:rPr lang="es-ES" sz="1800" dirty="0"/>
              <a:t>/</a:t>
            </a:r>
            <a:r>
              <a:rPr lang="es-ES" sz="1800" dirty="0" err="1"/>
              <a:t>json</a:t>
            </a:r>
            <a:r>
              <a:rPr lang="es-ES" sz="1800" dirty="0"/>
              <a:t>’; 'X-</a:t>
            </a:r>
            <a:r>
              <a:rPr lang="es-ES" sz="1800" dirty="0" err="1"/>
              <a:t>Auth</a:t>
            </a:r>
            <a:r>
              <a:rPr lang="es-ES" sz="1800" dirty="0"/>
              <a:t>-</a:t>
            </a:r>
            <a:r>
              <a:rPr lang="es-ES" sz="1800" dirty="0" err="1"/>
              <a:t>Token</a:t>
            </a:r>
            <a:r>
              <a:rPr lang="es-ES" sz="1800" dirty="0"/>
              <a:t>' : [TOKEN]; "</a:t>
            </a:r>
            <a:r>
              <a:rPr lang="es-ES" sz="1800" dirty="0" err="1"/>
              <a:t>Fiware-Service</a:t>
            </a:r>
            <a:r>
              <a:rPr lang="es-ES" sz="1800" dirty="0"/>
              <a:t>:</a:t>
            </a:r>
            <a:r>
              <a:rPr lang="es-ES" sz="1800" dirty="0">
                <a:solidFill>
                  <a:srgbClr val="FF0000"/>
                </a:solidFill>
              </a:rPr>
              <a:t> </a:t>
            </a:r>
            <a:r>
              <a:rPr lang="es-ES" sz="1800" b="1" dirty="0">
                <a:solidFill>
                  <a:srgbClr val="FF0000"/>
                </a:solidFill>
              </a:rPr>
              <a:t>[</a:t>
            </a:r>
            <a:r>
              <a:rPr lang="es-ES" sz="1800" b="1" dirty="0" err="1" smtClean="0">
                <a:solidFill>
                  <a:srgbClr val="FF0000"/>
                </a:solidFill>
              </a:rPr>
              <a:t>myservice</a:t>
            </a:r>
            <a:r>
              <a:rPr lang="es-ES" sz="1800" b="1" dirty="0" smtClean="0">
                <a:solidFill>
                  <a:srgbClr val="FF0000"/>
                </a:solidFill>
              </a:rPr>
              <a:t>]</a:t>
            </a:r>
            <a:r>
              <a:rPr lang="es-ES" sz="1800" dirty="0" smtClean="0"/>
              <a:t>”</a:t>
            </a:r>
            <a:r>
              <a:rPr lang="es-ES" sz="1800" dirty="0"/>
              <a:t>; "</a:t>
            </a:r>
            <a:r>
              <a:rPr lang="es-ES" sz="1800" dirty="0" err="1"/>
              <a:t>Fiware-ServicePath</a:t>
            </a:r>
            <a:r>
              <a:rPr lang="es-ES" sz="1800" dirty="0"/>
              <a:t>: /"}</a:t>
            </a:r>
          </a:p>
          <a:p>
            <a:pPr eaLnBrk="1" hangingPunct="1"/>
            <a:r>
              <a:rPr lang="es-ES" sz="1800" b="1" dirty="0" err="1"/>
              <a:t>Payload</a:t>
            </a:r>
            <a:r>
              <a:rPr lang="es-ES" sz="1800" b="1" dirty="0"/>
              <a:t>:</a:t>
            </a:r>
          </a:p>
          <a:p>
            <a:pPr eaLnBrk="1" hangingPunct="1"/>
            <a:r>
              <a:rPr lang="en-US" sz="1600" dirty="0"/>
              <a:t>{</a:t>
            </a:r>
          </a:p>
          <a:p>
            <a:pPr eaLnBrk="1" hangingPunct="1"/>
            <a:r>
              <a:rPr lang="en-US" sz="1600" dirty="0"/>
              <a:t>  "services": [</a:t>
            </a:r>
          </a:p>
          <a:p>
            <a:pPr eaLnBrk="1" hangingPunct="1"/>
            <a:r>
              <a:rPr lang="en-US" sz="1600" dirty="0"/>
              <a:t>    {</a:t>
            </a:r>
          </a:p>
          <a:p>
            <a:pPr eaLnBrk="1" hangingPunct="1"/>
            <a:r>
              <a:rPr lang="en-US" sz="1600" dirty="0"/>
              <a:t>      "</a:t>
            </a:r>
            <a:r>
              <a:rPr lang="en-US" sz="1600" dirty="0" err="1"/>
              <a:t>apikey</a:t>
            </a:r>
            <a:r>
              <a:rPr lang="en-US" sz="1600" dirty="0"/>
              <a:t>": </a:t>
            </a:r>
            <a:r>
              <a:rPr lang="en-US" sz="1600" dirty="0" smtClean="0"/>
              <a:t>”</a:t>
            </a:r>
            <a:r>
              <a:rPr lang="en-US" sz="1600" b="1" dirty="0" smtClean="0">
                <a:solidFill>
                  <a:srgbClr val="FF0000"/>
                </a:solidFill>
              </a:rPr>
              <a:t>[</a:t>
            </a:r>
            <a:r>
              <a:rPr lang="en-US" sz="1600" b="1" dirty="0" err="1" smtClean="0">
                <a:solidFill>
                  <a:srgbClr val="FF0000"/>
                </a:solidFill>
              </a:rPr>
              <a:t>myservice</a:t>
            </a:r>
            <a:r>
              <a:rPr lang="en-US" sz="1600" b="1" dirty="0" smtClean="0">
                <a:solidFill>
                  <a:srgbClr val="FF0000"/>
                </a:solidFill>
              </a:rPr>
              <a:t>-API-KEY]</a:t>
            </a:r>
            <a:r>
              <a:rPr lang="en-US" sz="1600" dirty="0" smtClean="0"/>
              <a:t>"</a:t>
            </a:r>
            <a:r>
              <a:rPr lang="en-US" sz="1600" dirty="0"/>
              <a:t>,</a:t>
            </a:r>
          </a:p>
          <a:p>
            <a:pPr eaLnBrk="1" hangingPunct="1"/>
            <a:r>
              <a:rPr lang="en-US" sz="1600" dirty="0"/>
              <a:t>      "token": "token2",</a:t>
            </a:r>
          </a:p>
          <a:p>
            <a:pPr eaLnBrk="1" hangingPunct="1"/>
            <a:r>
              <a:rPr lang="en-US" sz="1600" dirty="0"/>
              <a:t>      "</a:t>
            </a:r>
            <a:r>
              <a:rPr lang="en-US" sz="1600" dirty="0" err="1"/>
              <a:t>cbroker</a:t>
            </a:r>
            <a:r>
              <a:rPr lang="en-US" sz="1600" dirty="0"/>
              <a:t>": "http://</a:t>
            </a:r>
            <a:r>
              <a:rPr lang="en-US" sz="1600" b="1" dirty="0">
                <a:solidFill>
                  <a:srgbClr val="FF0000"/>
                </a:solidFill>
              </a:rPr>
              <a:t>0.0.0.0</a:t>
            </a:r>
            <a:r>
              <a:rPr lang="en-US" sz="1600" dirty="0"/>
              <a:t>:1026",</a:t>
            </a:r>
          </a:p>
          <a:p>
            <a:pPr eaLnBrk="1" hangingPunct="1"/>
            <a:r>
              <a:rPr lang="en-US" sz="1600" dirty="0"/>
              <a:t>      "</a:t>
            </a:r>
            <a:r>
              <a:rPr lang="en-US" sz="1600" dirty="0" err="1"/>
              <a:t>entity_type</a:t>
            </a:r>
            <a:r>
              <a:rPr lang="en-US" sz="1600" dirty="0"/>
              <a:t>": "thing",</a:t>
            </a:r>
          </a:p>
          <a:p>
            <a:pPr eaLnBrk="1" hangingPunct="1"/>
            <a:r>
              <a:rPr lang="en-US" sz="1600" dirty="0"/>
              <a:t>      "resource": "/</a:t>
            </a:r>
            <a:r>
              <a:rPr lang="en-US" sz="1600" dirty="0" err="1"/>
              <a:t>iot</a:t>
            </a:r>
            <a:r>
              <a:rPr lang="en-US" sz="1600" dirty="0"/>
              <a:t>/d"</a:t>
            </a:r>
          </a:p>
          <a:p>
            <a:pPr eaLnBrk="1" hangingPunct="1"/>
            <a:r>
              <a:rPr lang="en-US" sz="1600" dirty="0"/>
              <a:t>    }</a:t>
            </a:r>
          </a:p>
          <a:p>
            <a:pPr eaLnBrk="1" hangingPunct="1"/>
            <a:r>
              <a:rPr lang="en-US" sz="1600" dirty="0"/>
              <a:t>  ]</a:t>
            </a:r>
          </a:p>
          <a:p>
            <a:pPr eaLnBrk="1" hangingPunct="1"/>
            <a:r>
              <a:rPr lang="en-US" sz="1600" dirty="0"/>
              <a:t>}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>
          <a:xfrm>
            <a:off x="3148013" y="1603772"/>
            <a:ext cx="5907087" cy="52816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256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043608" y="584009"/>
            <a:ext cx="8100392" cy="479426"/>
          </a:xfrm>
        </p:spPr>
        <p:txBody>
          <a:bodyPr/>
          <a:lstStyle/>
          <a:p>
            <a:pPr algn="ctr" rtl="0"/>
            <a:r>
              <a:rPr lang="en-US" sz="2400" b="1" dirty="0">
                <a:latin typeface="Verdana" charset="0"/>
              </a:rPr>
              <a:t> </a:t>
            </a:r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IoT-Agent-UltraLight2.0 (IDAS)</a:t>
            </a:r>
          </a:p>
        </p:txBody>
      </p:sp>
      <p:sp>
        <p:nvSpPr>
          <p:cNvPr id="46082" name="CuadroTexto 3"/>
          <p:cNvSpPr txBox="1">
            <a:spLocks noChangeArrowheads="1"/>
          </p:cNvSpPr>
          <p:nvPr/>
        </p:nvSpPr>
        <p:spPr bwMode="auto">
          <a:xfrm>
            <a:off x="107950" y="1592072"/>
            <a:ext cx="291623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2000" b="1" dirty="0" err="1">
                <a:solidFill>
                  <a:srgbClr val="008000"/>
                </a:solidFill>
              </a:rPr>
              <a:t>Passo</a:t>
            </a:r>
            <a:r>
              <a:rPr lang="es-ES" sz="2000" b="1" dirty="0">
                <a:solidFill>
                  <a:srgbClr val="008000"/>
                </a:solidFill>
              </a:rPr>
              <a:t> 1 </a:t>
            </a:r>
            <a:r>
              <a:rPr lang="es-ES" sz="2000" b="1" dirty="0" smtClean="0">
                <a:solidFill>
                  <a:srgbClr val="008000"/>
                </a:solidFill>
              </a:rPr>
              <a:t>– </a:t>
            </a:r>
            <a:r>
              <a:rPr lang="pt-PT" sz="2000" dirty="0"/>
              <a:t>Criar </a:t>
            </a:r>
            <a:r>
              <a:rPr lang="pt-PT" sz="2000" dirty="0" smtClean="0"/>
              <a:t>Dispositivo</a:t>
            </a:r>
            <a:endParaRPr lang="es-ES" sz="1800" dirty="0" smtClean="0">
              <a:solidFill>
                <a:srgbClr val="008000"/>
              </a:solidFill>
            </a:endParaRPr>
          </a:p>
          <a:p>
            <a:pPr eaLnBrk="1" hangingPunct="1">
              <a:defRPr/>
            </a:pPr>
            <a:r>
              <a:rPr lang="es-ES" sz="1600" dirty="0" smtClean="0"/>
              <a:t>(REST ADMIN API)</a:t>
            </a:r>
          </a:p>
          <a:p>
            <a:pPr eaLnBrk="1" hangingPunct="1">
              <a:defRPr/>
            </a:pPr>
            <a:endParaRPr lang="es-ES" sz="800" dirty="0" smtClean="0"/>
          </a:p>
          <a:p>
            <a:pPr eaLnBrk="1" hangingPunct="1">
              <a:defRPr/>
            </a:pPr>
            <a:endParaRPr lang="es-ES" sz="800" dirty="0" smtClean="0"/>
          </a:p>
          <a:p>
            <a:pPr eaLnBrk="1" hangingPunct="1">
              <a:defRPr/>
            </a:pPr>
            <a:endParaRPr lang="es-ES" sz="1800" b="1" dirty="0" smtClean="0"/>
          </a:p>
          <a:p>
            <a:pPr eaLnBrk="1" hangingPunct="1">
              <a:defRPr/>
            </a:pPr>
            <a:r>
              <a:rPr lang="es-ES" sz="1800" b="1" dirty="0" err="1" smtClean="0"/>
              <a:t>Payload</a:t>
            </a:r>
            <a:r>
              <a:rPr lang="es-ES" sz="1800" b="1" dirty="0" smtClean="0"/>
              <a:t> JSON </a:t>
            </a:r>
            <a:r>
              <a:rPr lang="es-ES" sz="1800" b="1" dirty="0" err="1" smtClean="0"/>
              <a:t>Format</a:t>
            </a:r>
            <a:r>
              <a:rPr lang="es-ES" sz="1800" b="1" dirty="0" smtClean="0"/>
              <a:t>: 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s-ES" sz="1600" dirty="0" err="1" smtClean="0"/>
              <a:t>Device</a:t>
            </a:r>
            <a:r>
              <a:rPr lang="es-ES" sz="1600" dirty="0" smtClean="0"/>
              <a:t> ID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s-ES" sz="1600" dirty="0" err="1" smtClean="0"/>
              <a:t>Entity</a:t>
            </a:r>
            <a:r>
              <a:rPr lang="es-ES" sz="1600" dirty="0" smtClean="0"/>
              <a:t> </a:t>
            </a:r>
            <a:r>
              <a:rPr lang="es-ES" sz="1600" dirty="0" err="1" smtClean="0"/>
              <a:t>Name</a:t>
            </a:r>
            <a:r>
              <a:rPr lang="es-ES" sz="1600" dirty="0" smtClean="0"/>
              <a:t> = </a:t>
            </a:r>
            <a:r>
              <a:rPr lang="es-ES" sz="1600" dirty="0" err="1" smtClean="0"/>
              <a:t>Entity</a:t>
            </a:r>
            <a:r>
              <a:rPr lang="es-ES" sz="1600" dirty="0" smtClean="0"/>
              <a:t> ID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s-ES" sz="1600" dirty="0" err="1" smtClean="0"/>
              <a:t>Protocol</a:t>
            </a:r>
            <a:r>
              <a:rPr lang="es-ES" sz="1600" dirty="0" smtClean="0"/>
              <a:t> (</a:t>
            </a:r>
            <a:r>
              <a:rPr lang="es-ES" sz="1600" dirty="0" err="1" smtClean="0"/>
              <a:t>mandatory</a:t>
            </a:r>
            <a:r>
              <a:rPr lang="es-ES" sz="1600" dirty="0" smtClean="0"/>
              <a:t>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s-ES" sz="1600" dirty="0" err="1" smtClean="0"/>
              <a:t>Attributes</a:t>
            </a:r>
            <a:endParaRPr lang="es-ES" sz="1600" dirty="0" smtClean="0"/>
          </a:p>
          <a:p>
            <a:pPr eaLnBrk="1" hangingPunct="1">
              <a:defRPr/>
            </a:pPr>
            <a:r>
              <a:rPr lang="es-ES" sz="1600" dirty="0" smtClean="0"/>
              <a:t>       - </a:t>
            </a:r>
            <a:r>
              <a:rPr lang="es-ES" sz="1600" dirty="0" err="1" smtClean="0"/>
              <a:t>Object</a:t>
            </a:r>
            <a:r>
              <a:rPr lang="es-ES" sz="1600" dirty="0" smtClean="0"/>
              <a:t> ID (Alias)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s-ES" sz="1600" dirty="0" err="1" smtClean="0"/>
              <a:t>Static</a:t>
            </a:r>
            <a:r>
              <a:rPr lang="es-ES" sz="1600" dirty="0" smtClean="0"/>
              <a:t> Atributes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s-ES" sz="1600" dirty="0" err="1" smtClean="0"/>
              <a:t>Commands</a:t>
            </a:r>
            <a:r>
              <a:rPr lang="es-ES" sz="1600" dirty="0" smtClean="0"/>
              <a:t> </a:t>
            </a:r>
            <a:r>
              <a:rPr lang="es-ES" sz="1600" dirty="0" err="1" smtClean="0"/>
              <a:t>for</a:t>
            </a:r>
            <a:r>
              <a:rPr lang="es-ES" sz="1600" dirty="0" smtClean="0"/>
              <a:t> </a:t>
            </a:r>
            <a:r>
              <a:rPr lang="es-ES" sz="1600" dirty="0" err="1" smtClean="0"/>
              <a:t>Actuators</a:t>
            </a:r>
            <a:r>
              <a:rPr lang="es-ES" sz="1600" dirty="0" smtClean="0"/>
              <a:t> </a:t>
            </a:r>
          </a:p>
          <a:p>
            <a:pPr eaLnBrk="1" hangingPunct="1">
              <a:defRPr/>
            </a:pPr>
            <a:r>
              <a:rPr lang="es-ES" sz="1600" b="1" dirty="0" smtClean="0"/>
              <a:t>       </a:t>
            </a:r>
          </a:p>
          <a:p>
            <a:pPr lvl="1" eaLnBrk="1" hangingPunct="1">
              <a:defRPr/>
            </a:pPr>
            <a:endParaRPr lang="es-ES" sz="800" dirty="0" smtClean="0"/>
          </a:p>
        </p:txBody>
      </p:sp>
      <p:sp>
        <p:nvSpPr>
          <p:cNvPr id="27651" name="CuadroTexto 9"/>
          <p:cNvSpPr txBox="1">
            <a:spLocks noChangeArrowheads="1"/>
          </p:cNvSpPr>
          <p:nvPr/>
        </p:nvSpPr>
        <p:spPr bwMode="auto">
          <a:xfrm>
            <a:off x="2987675" y="1447610"/>
            <a:ext cx="5940425" cy="529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 b="1" dirty="0"/>
              <a:t>HTTP POST: </a:t>
            </a:r>
          </a:p>
          <a:p>
            <a:pPr eaLnBrk="1" hangingPunct="1"/>
            <a:r>
              <a:rPr lang="es-ES" sz="1600" dirty="0">
                <a:hlinkClick r:id="rId2"/>
              </a:rPr>
              <a:t>http://130.206.80.40</a:t>
            </a:r>
            <a:r>
              <a:rPr lang="es-ES" sz="1600" b="1" dirty="0">
                <a:hlinkClick r:id="rId2"/>
              </a:rPr>
              <a:t>:5371</a:t>
            </a:r>
            <a:r>
              <a:rPr lang="es-ES" sz="1600" dirty="0">
                <a:hlinkClick r:id="rId2"/>
              </a:rPr>
              <a:t>/iot/devices</a:t>
            </a:r>
            <a:r>
              <a:rPr lang="es-ES" sz="1600" dirty="0"/>
              <a:t>  </a:t>
            </a:r>
          </a:p>
          <a:p>
            <a:pPr eaLnBrk="1" hangingPunct="1"/>
            <a:r>
              <a:rPr lang="es-ES" sz="1600" b="1" dirty="0" err="1"/>
              <a:t>Headers</a:t>
            </a:r>
            <a:r>
              <a:rPr lang="es-ES" sz="1600" b="1" dirty="0"/>
              <a:t>: </a:t>
            </a:r>
            <a:r>
              <a:rPr lang="es-ES" sz="1600" dirty="0"/>
              <a:t>{'</a:t>
            </a:r>
            <a:r>
              <a:rPr lang="es-ES" sz="1600" dirty="0" err="1"/>
              <a:t>content-type</a:t>
            </a:r>
            <a:r>
              <a:rPr lang="es-ES" sz="1600" dirty="0"/>
              <a:t>': '</a:t>
            </a:r>
            <a:r>
              <a:rPr lang="es-ES" sz="1600" dirty="0" err="1"/>
              <a:t>application</a:t>
            </a:r>
            <a:r>
              <a:rPr lang="es-ES" sz="1600" dirty="0"/>
              <a:t>/</a:t>
            </a:r>
            <a:r>
              <a:rPr lang="es-ES" sz="1600" dirty="0" err="1"/>
              <a:t>json</a:t>
            </a:r>
            <a:r>
              <a:rPr lang="es-ES" sz="1600" dirty="0"/>
              <a:t>’; 'X-</a:t>
            </a:r>
            <a:r>
              <a:rPr lang="es-ES" sz="1600" dirty="0" err="1"/>
              <a:t>Auth</a:t>
            </a:r>
            <a:r>
              <a:rPr lang="es-ES" sz="1600" dirty="0"/>
              <a:t>-</a:t>
            </a:r>
            <a:r>
              <a:rPr lang="es-ES" sz="1600" dirty="0" err="1"/>
              <a:t>Token</a:t>
            </a:r>
            <a:r>
              <a:rPr lang="es-ES" sz="1600" dirty="0"/>
              <a:t>' : [TOKEN]; "</a:t>
            </a:r>
            <a:r>
              <a:rPr lang="es-ES" sz="1600" dirty="0" err="1"/>
              <a:t>Fiware-Service</a:t>
            </a:r>
            <a:r>
              <a:rPr lang="es-ES" sz="1600" dirty="0"/>
              <a:t>: </a:t>
            </a:r>
            <a:r>
              <a:rPr lang="es-ES" sz="1600" dirty="0" err="1" smtClean="0"/>
              <a:t>fiwareiot</a:t>
            </a:r>
            <a:r>
              <a:rPr lang="es-ES" sz="1600" dirty="0" smtClean="0"/>
              <a:t>”</a:t>
            </a:r>
            <a:r>
              <a:rPr lang="es-ES" sz="1600" dirty="0"/>
              <a:t>; "</a:t>
            </a:r>
            <a:r>
              <a:rPr lang="es-ES" sz="1600" dirty="0" err="1"/>
              <a:t>Fiware-ServicePath</a:t>
            </a:r>
            <a:r>
              <a:rPr lang="es-ES" sz="1600" dirty="0"/>
              <a:t>: /"}</a:t>
            </a:r>
          </a:p>
          <a:p>
            <a:pPr eaLnBrk="1" hangingPunct="1"/>
            <a:r>
              <a:rPr lang="es-ES" sz="1600" b="1" dirty="0" err="1"/>
              <a:t>Payload</a:t>
            </a:r>
            <a:r>
              <a:rPr lang="es-ES" sz="1600" b="1" dirty="0"/>
              <a:t>:</a:t>
            </a:r>
          </a:p>
          <a:p>
            <a:pPr eaLnBrk="1" hangingPunct="1"/>
            <a:r>
              <a:rPr lang="en-US" sz="1600" dirty="0"/>
              <a:t>{"devices": [</a:t>
            </a:r>
          </a:p>
          <a:p>
            <a:pPr eaLnBrk="1" hangingPunct="1"/>
            <a:r>
              <a:rPr lang="en-US" sz="1600" dirty="0"/>
              <a:t>    { "</a:t>
            </a:r>
            <a:r>
              <a:rPr lang="en-US" sz="1600" dirty="0" err="1"/>
              <a:t>device_id</a:t>
            </a:r>
            <a:r>
              <a:rPr lang="en-US" sz="1600" dirty="0"/>
              <a:t>": ”</a:t>
            </a:r>
            <a:r>
              <a:rPr lang="en-US" sz="1600" b="1" dirty="0">
                <a:solidFill>
                  <a:srgbClr val="FF0000"/>
                </a:solidFill>
              </a:rPr>
              <a:t>[DEV_ID]</a:t>
            </a:r>
            <a:r>
              <a:rPr lang="en-US" sz="1600" dirty="0"/>
              <a:t>",</a:t>
            </a:r>
          </a:p>
          <a:p>
            <a:pPr eaLnBrk="1" hangingPunct="1"/>
            <a:r>
              <a:rPr lang="en-US" sz="1600" dirty="0"/>
              <a:t>      "</a:t>
            </a:r>
            <a:r>
              <a:rPr lang="en-US" sz="1600" dirty="0" err="1"/>
              <a:t>entity_name</a:t>
            </a:r>
            <a:r>
              <a:rPr lang="en-US" sz="1600" dirty="0"/>
              <a:t>": ”</a:t>
            </a:r>
            <a:r>
              <a:rPr lang="en-US" sz="1600" b="1" dirty="0">
                <a:solidFill>
                  <a:srgbClr val="FF0000"/>
                </a:solidFill>
              </a:rPr>
              <a:t>[ENTITY_ID</a:t>
            </a:r>
            <a:r>
              <a:rPr lang="en-US" sz="1600" b="1" dirty="0" smtClean="0">
                <a:solidFill>
                  <a:srgbClr val="FF0000"/>
                </a:solidFill>
              </a:rPr>
              <a:t>]</a:t>
            </a:r>
            <a:r>
              <a:rPr lang="en-US" sz="1600" dirty="0" smtClean="0"/>
              <a:t>”,</a:t>
            </a:r>
            <a:endParaRPr lang="en-US" sz="1600" dirty="0"/>
          </a:p>
          <a:p>
            <a:pPr eaLnBrk="1" hangingPunct="1"/>
            <a:r>
              <a:rPr lang="en-US" sz="1600" dirty="0"/>
              <a:t>      "</a:t>
            </a:r>
            <a:r>
              <a:rPr lang="en-US" sz="1600" dirty="0" err="1"/>
              <a:t>entity_type</a:t>
            </a:r>
            <a:r>
              <a:rPr lang="en-US" sz="1600" dirty="0"/>
              <a:t>": "thing"</a:t>
            </a:r>
            <a:r>
              <a:rPr lang="en-US" sz="1600" dirty="0" smtClean="0"/>
              <a:t>,</a:t>
            </a:r>
          </a:p>
          <a:p>
            <a:pPr eaLnBrk="1" hangingPunct="1"/>
            <a:r>
              <a:rPr lang="en-US" sz="1600" dirty="0"/>
              <a:t>      "protocol" : "PDI-</a:t>
            </a:r>
            <a:r>
              <a:rPr lang="en-US" sz="1600" dirty="0" err="1"/>
              <a:t>IoTA</a:t>
            </a:r>
            <a:r>
              <a:rPr lang="en-US" sz="1600" dirty="0"/>
              <a:t>-</a:t>
            </a:r>
            <a:r>
              <a:rPr lang="en-US" sz="1600" dirty="0" err="1" smtClean="0"/>
              <a:t>UltraLight</a:t>
            </a:r>
            <a:r>
              <a:rPr lang="en-US" sz="1600" dirty="0" smtClean="0"/>
              <a:t>”   </a:t>
            </a:r>
            <a:endParaRPr lang="en-US" sz="1600" dirty="0"/>
          </a:p>
          <a:p>
            <a:pPr eaLnBrk="1" hangingPunct="1"/>
            <a:r>
              <a:rPr lang="en-US" sz="1600" dirty="0"/>
              <a:t>      "</a:t>
            </a:r>
            <a:r>
              <a:rPr lang="en-US" sz="1600" dirty="0" err="1"/>
              <a:t>timezone</a:t>
            </a:r>
            <a:r>
              <a:rPr lang="en-US" sz="1600" dirty="0"/>
              <a:t>": ”Europe/Madrid",</a:t>
            </a:r>
          </a:p>
          <a:p>
            <a:pPr eaLnBrk="1" hangingPunct="1"/>
            <a:r>
              <a:rPr lang="en-US" sz="1600" dirty="0"/>
              <a:t>"attributes": [</a:t>
            </a:r>
          </a:p>
          <a:p>
            <a:pPr eaLnBrk="1" hangingPunct="1"/>
            <a:r>
              <a:rPr lang="en-US" sz="1600" dirty="0"/>
              <a:t>        { "</a:t>
            </a:r>
            <a:r>
              <a:rPr lang="en-US" sz="1600" dirty="0" err="1"/>
              <a:t>object_id</a:t>
            </a:r>
            <a:r>
              <a:rPr lang="en-US" sz="1600" dirty="0"/>
              <a:t>": "</a:t>
            </a:r>
            <a:r>
              <a:rPr lang="en-US" sz="1600" b="1" dirty="0"/>
              <a:t>t</a:t>
            </a:r>
            <a:r>
              <a:rPr lang="en-US" sz="1600" dirty="0"/>
              <a:t>",</a:t>
            </a:r>
          </a:p>
          <a:p>
            <a:pPr eaLnBrk="1" hangingPunct="1"/>
            <a:r>
              <a:rPr lang="en-US" sz="1600" dirty="0"/>
              <a:t>          "name": "</a:t>
            </a:r>
            <a:r>
              <a:rPr lang="en-US" sz="1600" b="1" dirty="0"/>
              <a:t>temperature</a:t>
            </a:r>
            <a:r>
              <a:rPr lang="en-US" sz="1600" dirty="0"/>
              <a:t>",</a:t>
            </a:r>
          </a:p>
          <a:p>
            <a:pPr eaLnBrk="1" hangingPunct="1"/>
            <a:r>
              <a:rPr lang="en-US" sz="1600" dirty="0"/>
              <a:t>          "type": "</a:t>
            </a:r>
            <a:r>
              <a:rPr lang="en-US" sz="1600" b="1" dirty="0" err="1"/>
              <a:t>int</a:t>
            </a:r>
            <a:r>
              <a:rPr lang="en-US" sz="1600" dirty="0"/>
              <a:t>"</a:t>
            </a:r>
          </a:p>
          <a:p>
            <a:pPr eaLnBrk="1" hangingPunct="1"/>
            <a:r>
              <a:rPr lang="en-US" sz="1600" dirty="0"/>
              <a:t>        } ],</a:t>
            </a:r>
          </a:p>
          <a:p>
            <a:pPr eaLnBrk="1" hangingPunct="1"/>
            <a:r>
              <a:rPr lang="en-US" sz="1600" dirty="0"/>
              <a:t> "</a:t>
            </a:r>
            <a:r>
              <a:rPr lang="en-US" sz="1600" dirty="0" err="1"/>
              <a:t>static_attributes</a:t>
            </a:r>
            <a:r>
              <a:rPr lang="en-US" sz="1600" dirty="0"/>
              <a:t>": [</a:t>
            </a:r>
          </a:p>
          <a:p>
            <a:pPr eaLnBrk="1" hangingPunct="1"/>
            <a:r>
              <a:rPr lang="en-US" sz="1600" dirty="0"/>
              <a:t>        { "name": "</a:t>
            </a:r>
            <a:r>
              <a:rPr lang="en-US" sz="1600" dirty="0" err="1"/>
              <a:t>att_name</a:t>
            </a:r>
            <a:r>
              <a:rPr lang="en-US" sz="1600" dirty="0"/>
              <a:t>",</a:t>
            </a:r>
          </a:p>
          <a:p>
            <a:pPr eaLnBrk="1" hangingPunct="1"/>
            <a:r>
              <a:rPr lang="en-US" sz="1600" dirty="0"/>
              <a:t>          "type": "string",</a:t>
            </a:r>
          </a:p>
          <a:p>
            <a:pPr eaLnBrk="1" hangingPunct="1"/>
            <a:r>
              <a:rPr lang="en-US" sz="1600" dirty="0"/>
              <a:t>          "value": "value"</a:t>
            </a:r>
          </a:p>
          <a:p>
            <a:pPr eaLnBrk="1" hangingPunct="1"/>
            <a:r>
              <a:rPr lang="en-US" sz="1600" dirty="0"/>
              <a:t>        }]}]}</a:t>
            </a:r>
            <a:r>
              <a:rPr lang="es-ES_tradnl" sz="1600" dirty="0"/>
              <a:t> </a:t>
            </a:r>
            <a:endParaRPr lang="es-ES" sz="1600" dirty="0"/>
          </a:p>
        </p:txBody>
      </p:sp>
      <p:sp>
        <p:nvSpPr>
          <p:cNvPr id="11" name="Rectángulo 10"/>
          <p:cNvSpPr/>
          <p:nvPr/>
        </p:nvSpPr>
        <p:spPr>
          <a:xfrm>
            <a:off x="3024188" y="1495235"/>
            <a:ext cx="5907087" cy="51371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759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8172400" cy="718294"/>
          </a:xfrm>
        </p:spPr>
        <p:txBody>
          <a:bodyPr/>
          <a:lstStyle/>
          <a:p>
            <a:pPr algn="ctr" rtl="0"/>
            <a:r>
              <a:rPr lang="en-US" sz="2400" b="1" dirty="0">
                <a:latin typeface="Verdana" charset="0"/>
              </a:rPr>
              <a:t> </a:t>
            </a:r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IoT-Agent-UltraLight2.0 (IDAS)</a:t>
            </a:r>
          </a:p>
        </p:txBody>
      </p:sp>
      <p:sp>
        <p:nvSpPr>
          <p:cNvPr id="28674" name="CuadroTexto 3"/>
          <p:cNvSpPr txBox="1">
            <a:spLocks noChangeArrowheads="1"/>
          </p:cNvSpPr>
          <p:nvPr/>
        </p:nvSpPr>
        <p:spPr bwMode="auto">
          <a:xfrm>
            <a:off x="36513" y="1675978"/>
            <a:ext cx="309562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 b="1" dirty="0" err="1">
                <a:solidFill>
                  <a:srgbClr val="008000"/>
                </a:solidFill>
              </a:rPr>
              <a:t>Passo</a:t>
            </a:r>
            <a:r>
              <a:rPr lang="es-ES" sz="1800" b="1" dirty="0">
                <a:solidFill>
                  <a:srgbClr val="008000"/>
                </a:solidFill>
              </a:rPr>
              <a:t> 2 – </a:t>
            </a:r>
            <a:r>
              <a:rPr lang="pt-PT" sz="1800" dirty="0"/>
              <a:t>Enviar </a:t>
            </a:r>
            <a:r>
              <a:rPr lang="pt-PT" sz="1800" dirty="0" smtClean="0"/>
              <a:t>Medições</a:t>
            </a:r>
            <a:endParaRPr lang="es-ES" sz="1600" b="1" dirty="0">
              <a:solidFill>
                <a:srgbClr val="008000"/>
              </a:solidFill>
            </a:endParaRPr>
          </a:p>
          <a:p>
            <a:pPr eaLnBrk="1" hangingPunct="1"/>
            <a:r>
              <a:rPr lang="es-ES" sz="1600" dirty="0"/>
              <a:t>(UL2.0 DEVICE API)</a:t>
            </a:r>
          </a:p>
          <a:p>
            <a:pPr eaLnBrk="1" hangingPunct="1"/>
            <a:endParaRPr lang="es-ES" sz="800" dirty="0"/>
          </a:p>
          <a:p>
            <a:pPr eaLnBrk="1" hangingPunct="1"/>
            <a:endParaRPr lang="es-ES" sz="800" dirty="0"/>
          </a:p>
          <a:p>
            <a:pPr eaLnBrk="1" hangingPunct="1"/>
            <a:endParaRPr lang="es-ES" sz="800" dirty="0"/>
          </a:p>
          <a:p>
            <a:pPr eaLnBrk="1" hangingPunct="1"/>
            <a:endParaRPr lang="es-ES" sz="800" dirty="0"/>
          </a:p>
          <a:p>
            <a:pPr eaLnBrk="1" hangingPunct="1"/>
            <a:r>
              <a:rPr lang="es-ES" sz="1800" b="1" dirty="0" err="1"/>
              <a:t>Payload</a:t>
            </a:r>
            <a:r>
              <a:rPr lang="es-ES" sz="1800" b="1" dirty="0"/>
              <a:t> JSON </a:t>
            </a:r>
            <a:r>
              <a:rPr lang="es-ES" sz="1800" b="1" dirty="0" err="1"/>
              <a:t>Format</a:t>
            </a:r>
            <a:r>
              <a:rPr lang="es-ES" sz="1800" b="1" dirty="0"/>
              <a:t>: </a:t>
            </a:r>
          </a:p>
          <a:p>
            <a:pPr eaLnBrk="1" hangingPunct="1"/>
            <a:r>
              <a:rPr lang="es-ES" sz="1600" dirty="0"/>
              <a:t>- TOKEN = FIWARE </a:t>
            </a:r>
            <a:r>
              <a:rPr lang="es-ES" sz="1600" dirty="0" err="1"/>
              <a:t>Oauth</a:t>
            </a:r>
            <a:r>
              <a:rPr lang="es-ES" sz="1600" dirty="0"/>
              <a:t> </a:t>
            </a:r>
            <a:r>
              <a:rPr lang="es-ES" sz="1600" dirty="0" err="1"/>
              <a:t>Token</a:t>
            </a:r>
            <a:r>
              <a:rPr lang="es-ES" sz="1600" dirty="0"/>
              <a:t>.</a:t>
            </a:r>
          </a:p>
          <a:p>
            <a:pPr eaLnBrk="1" hangingPunct="1"/>
            <a:r>
              <a:rPr lang="es-ES" sz="1600" dirty="0"/>
              <a:t>- </a:t>
            </a:r>
            <a:r>
              <a:rPr lang="es-ES" sz="1600" dirty="0" err="1"/>
              <a:t>Device</a:t>
            </a:r>
            <a:r>
              <a:rPr lang="es-ES" sz="1600" dirty="0"/>
              <a:t> ID (</a:t>
            </a:r>
            <a:r>
              <a:rPr lang="es-ES" sz="1600" dirty="0" err="1"/>
              <a:t>Step</a:t>
            </a:r>
            <a:r>
              <a:rPr lang="es-ES" sz="1600" dirty="0"/>
              <a:t> 1).</a:t>
            </a:r>
          </a:p>
          <a:p>
            <a:pPr eaLnBrk="1" hangingPunct="1"/>
            <a:endParaRPr lang="es-ES" sz="1600" dirty="0"/>
          </a:p>
          <a:p>
            <a:pPr eaLnBrk="1" hangingPunct="1"/>
            <a:endParaRPr lang="es-ES" sz="1600" dirty="0"/>
          </a:p>
          <a:p>
            <a:pPr eaLnBrk="1" hangingPunct="1"/>
            <a:endParaRPr lang="es-ES" sz="1600" dirty="0"/>
          </a:p>
          <a:p>
            <a:pPr eaLnBrk="1" hangingPunct="1"/>
            <a:endParaRPr lang="es-ES" sz="1600" dirty="0"/>
          </a:p>
          <a:p>
            <a:pPr lvl="1" eaLnBrk="1" hangingPunct="1"/>
            <a:endParaRPr lang="es-ES" sz="800" dirty="0"/>
          </a:p>
          <a:p>
            <a:pPr lvl="1" eaLnBrk="1" hangingPunct="1"/>
            <a:endParaRPr lang="es-ES" sz="800" dirty="0"/>
          </a:p>
        </p:txBody>
      </p:sp>
      <p:sp>
        <p:nvSpPr>
          <p:cNvPr id="28675" name="CuadroTexto 5"/>
          <p:cNvSpPr txBox="1">
            <a:spLocks noChangeArrowheads="1"/>
          </p:cNvSpPr>
          <p:nvPr/>
        </p:nvSpPr>
        <p:spPr bwMode="auto">
          <a:xfrm>
            <a:off x="2916238" y="1963316"/>
            <a:ext cx="622776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1800" b="1" dirty="0" smtClean="0"/>
              <a:t>HTTP POST: </a:t>
            </a:r>
          </a:p>
          <a:p>
            <a:pPr eaLnBrk="1" hangingPunct="1">
              <a:defRPr/>
            </a:pPr>
            <a:r>
              <a:rPr lang="es-ES" sz="1600" dirty="0" smtClean="0">
                <a:hlinkClick r:id="rId2"/>
              </a:rPr>
              <a:t>http://130.206.80.40</a:t>
            </a:r>
            <a:r>
              <a:rPr lang="es-ES" sz="1600" b="1" dirty="0" smtClean="0">
                <a:hlinkClick r:id="rId2"/>
              </a:rPr>
              <a:t>:5371</a:t>
            </a:r>
            <a:r>
              <a:rPr lang="es-ES" sz="1600" dirty="0" smtClean="0">
                <a:hlinkClick r:id="rId2"/>
              </a:rPr>
              <a:t>/</a:t>
            </a:r>
            <a:r>
              <a:rPr lang="es-ES" sz="1600" dirty="0" err="1" smtClean="0">
                <a:hlinkClick r:id="rId2"/>
              </a:rPr>
              <a:t>iot</a:t>
            </a:r>
            <a:r>
              <a:rPr lang="es-ES" sz="1600" dirty="0" smtClean="0">
                <a:hlinkClick r:id="rId2"/>
              </a:rPr>
              <a:t>/</a:t>
            </a:r>
            <a:r>
              <a:rPr lang="es-ES" sz="1600" dirty="0" err="1" smtClean="0">
                <a:hlinkClick r:id="rId2"/>
              </a:rPr>
              <a:t>d?k</a:t>
            </a:r>
            <a:r>
              <a:rPr lang="es-ES" sz="1600" dirty="0" smtClean="0">
                <a:hlinkClick r:id="rId2"/>
              </a:rPr>
              <a:t>=[APIKEY]&amp;i=[DEV_ID</a:t>
            </a:r>
            <a:r>
              <a:rPr lang="es-ES" sz="1600" dirty="0" smtClean="0"/>
              <a:t>]</a:t>
            </a:r>
            <a:endParaRPr lang="es-ES" sz="1200" dirty="0" smtClean="0">
              <a:hlinkClick r:id="rId3"/>
            </a:endParaRPr>
          </a:p>
          <a:p>
            <a:pPr eaLnBrk="1" hangingPunct="1">
              <a:defRPr/>
            </a:pPr>
            <a:endParaRPr lang="es-ES" sz="1600" dirty="0" smtClean="0"/>
          </a:p>
          <a:p>
            <a:pPr eaLnBrk="1" hangingPunct="1">
              <a:defRPr/>
            </a:pPr>
            <a:r>
              <a:rPr lang="es-ES" sz="1600" b="1" dirty="0" err="1" smtClean="0"/>
              <a:t>Headers</a:t>
            </a:r>
            <a:r>
              <a:rPr lang="es-ES" sz="1600" b="1" dirty="0" smtClean="0"/>
              <a:t>: </a:t>
            </a:r>
            <a:r>
              <a:rPr lang="es-ES" sz="1600" dirty="0" smtClean="0"/>
              <a:t>{'</a:t>
            </a:r>
            <a:r>
              <a:rPr lang="es-ES" sz="1600" dirty="0" err="1" smtClean="0"/>
              <a:t>content-type</a:t>
            </a:r>
            <a:r>
              <a:rPr lang="es-ES" sz="1600" dirty="0" smtClean="0"/>
              <a:t>': '</a:t>
            </a:r>
            <a:r>
              <a:rPr lang="es-ES" sz="1600" dirty="0" err="1" smtClean="0"/>
              <a:t>application</a:t>
            </a:r>
            <a:r>
              <a:rPr lang="es-ES" sz="1600" dirty="0" smtClean="0"/>
              <a:t>/</a:t>
            </a:r>
            <a:r>
              <a:rPr lang="es-ES" sz="1600" dirty="0" err="1" smtClean="0"/>
              <a:t>text</a:t>
            </a:r>
            <a:r>
              <a:rPr lang="es-ES" sz="1600" dirty="0" smtClean="0"/>
              <a:t>’; 'X-</a:t>
            </a:r>
            <a:r>
              <a:rPr lang="es-ES" sz="1600" dirty="0" err="1" smtClean="0"/>
              <a:t>Auth</a:t>
            </a:r>
            <a:r>
              <a:rPr lang="es-ES" sz="1600" dirty="0" smtClean="0"/>
              <a:t>-</a:t>
            </a:r>
            <a:r>
              <a:rPr lang="es-ES" sz="1600" dirty="0" err="1" smtClean="0"/>
              <a:t>Token</a:t>
            </a:r>
            <a:r>
              <a:rPr lang="es-ES" sz="1600" dirty="0" smtClean="0"/>
              <a:t>' : [TOKEN]; "</a:t>
            </a:r>
            <a:r>
              <a:rPr lang="es-ES" sz="1600" dirty="0" err="1" smtClean="0"/>
              <a:t>Fiware-Service</a:t>
            </a:r>
            <a:r>
              <a:rPr lang="es-ES" sz="1600" dirty="0" smtClean="0"/>
              <a:t>: </a:t>
            </a:r>
            <a:r>
              <a:rPr lang="es-ES" sz="1600" dirty="0" err="1" smtClean="0"/>
              <a:t>fiwareiot</a:t>
            </a:r>
            <a:r>
              <a:rPr lang="es-ES" sz="1600" dirty="0" smtClean="0"/>
              <a:t>”; "</a:t>
            </a:r>
            <a:r>
              <a:rPr lang="es-ES" sz="1600" dirty="0" err="1" smtClean="0"/>
              <a:t>Fiware-ServicePath</a:t>
            </a:r>
            <a:r>
              <a:rPr lang="es-ES" sz="1600" dirty="0" smtClean="0"/>
              <a:t>: /"}</a:t>
            </a:r>
          </a:p>
          <a:p>
            <a:pPr eaLnBrk="1" hangingPunct="1">
              <a:defRPr/>
            </a:pPr>
            <a:r>
              <a:rPr lang="es-ES" sz="1600" b="1" dirty="0" err="1" smtClean="0"/>
              <a:t>Payload</a:t>
            </a:r>
            <a:r>
              <a:rPr lang="es-ES" sz="1600" dirty="0" smtClean="0"/>
              <a:t>: ‘ t|25‘</a:t>
            </a:r>
          </a:p>
          <a:p>
            <a:pPr eaLnBrk="1" hangingPunct="1">
              <a:defRPr/>
            </a:pPr>
            <a:endParaRPr lang="es-ES" sz="1600" b="1" dirty="0" smtClean="0"/>
          </a:p>
          <a:p>
            <a:pPr eaLnBrk="1" hangingPunct="1">
              <a:defRPr/>
            </a:pPr>
            <a:endParaRPr lang="es-ES" sz="1600" b="1" dirty="0" smtClean="0"/>
          </a:p>
          <a:p>
            <a:pPr marL="285750" indent="-285750" eaLnBrk="1" hangingPunct="1">
              <a:buFontTx/>
              <a:buChar char="-"/>
              <a:defRPr/>
            </a:pPr>
            <a:r>
              <a:rPr lang="pt-PT" sz="1600" dirty="0"/>
              <a:t>Envio de múltiplas medições com um pedido</a:t>
            </a:r>
            <a:r>
              <a:rPr lang="pt-PT" sz="1600" dirty="0" smtClean="0"/>
              <a:t>: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s-ES" sz="1600" b="1" dirty="0" smtClean="0"/>
          </a:p>
          <a:p>
            <a:pPr eaLnBrk="1" hangingPunct="1">
              <a:defRPr/>
            </a:pPr>
            <a:r>
              <a:rPr lang="es-ES" sz="1600" b="1" dirty="0" err="1" smtClean="0"/>
              <a:t>Headers</a:t>
            </a:r>
            <a:r>
              <a:rPr lang="es-ES" sz="1600" b="1" dirty="0" smtClean="0"/>
              <a:t>: </a:t>
            </a:r>
            <a:r>
              <a:rPr lang="es-ES" sz="1600" dirty="0" smtClean="0"/>
              <a:t>{'</a:t>
            </a:r>
            <a:r>
              <a:rPr lang="es-ES" sz="1600" dirty="0" err="1" smtClean="0"/>
              <a:t>content-type</a:t>
            </a:r>
            <a:r>
              <a:rPr lang="es-ES" sz="1600" dirty="0" smtClean="0"/>
              <a:t>': '</a:t>
            </a:r>
            <a:r>
              <a:rPr lang="es-ES" sz="1600" dirty="0" err="1" smtClean="0"/>
              <a:t>application</a:t>
            </a:r>
            <a:r>
              <a:rPr lang="es-ES" sz="1600" dirty="0" smtClean="0"/>
              <a:t>/</a:t>
            </a:r>
            <a:r>
              <a:rPr lang="es-ES" sz="1600" dirty="0" err="1" smtClean="0"/>
              <a:t>text</a:t>
            </a:r>
            <a:r>
              <a:rPr lang="es-ES" sz="1600" dirty="0" smtClean="0"/>
              <a:t>’; 'X-</a:t>
            </a:r>
            <a:r>
              <a:rPr lang="es-ES" sz="1600" dirty="0" err="1" smtClean="0"/>
              <a:t>Auth</a:t>
            </a:r>
            <a:r>
              <a:rPr lang="es-ES" sz="1600" dirty="0" smtClean="0"/>
              <a:t>-</a:t>
            </a:r>
            <a:r>
              <a:rPr lang="es-ES" sz="1600" dirty="0" err="1" smtClean="0"/>
              <a:t>Token</a:t>
            </a:r>
            <a:r>
              <a:rPr lang="es-ES" sz="1600" dirty="0" smtClean="0"/>
              <a:t>' : [TOKEN]; "</a:t>
            </a:r>
            <a:r>
              <a:rPr lang="es-ES" sz="1600" dirty="0" err="1" smtClean="0"/>
              <a:t>Fiware-Service</a:t>
            </a:r>
            <a:r>
              <a:rPr lang="es-ES" sz="1600" dirty="0" smtClean="0"/>
              <a:t>:”</a:t>
            </a:r>
            <a:r>
              <a:rPr lang="es-ES" sz="1600" dirty="0" err="1" smtClean="0"/>
              <a:t>fiwareiot</a:t>
            </a:r>
            <a:r>
              <a:rPr lang="es-ES" sz="1600" dirty="0" smtClean="0"/>
              <a:t>”; "</a:t>
            </a:r>
            <a:r>
              <a:rPr lang="es-ES" sz="1600" dirty="0" err="1" smtClean="0"/>
              <a:t>Fiware-ServicePath</a:t>
            </a:r>
            <a:r>
              <a:rPr lang="es-ES" sz="1600" dirty="0" smtClean="0"/>
              <a:t>: /"}</a:t>
            </a:r>
          </a:p>
          <a:p>
            <a:pPr eaLnBrk="1" hangingPunct="1">
              <a:defRPr/>
            </a:pPr>
            <a:r>
              <a:rPr lang="es-ES" sz="1600" b="1" dirty="0" err="1" smtClean="0"/>
              <a:t>Payload</a:t>
            </a:r>
            <a:r>
              <a:rPr lang="es-ES" sz="1600" b="1" dirty="0" smtClean="0"/>
              <a:t>: </a:t>
            </a:r>
            <a:r>
              <a:rPr lang="es-ES" sz="1600" dirty="0" smtClean="0"/>
              <a:t>‘</a:t>
            </a:r>
            <a:r>
              <a:rPr lang="es-ES_tradnl" altLang="ja-JP" sz="1600" dirty="0" smtClean="0"/>
              <a:t>t|23#h|80#l|95#m|Quiet</a:t>
            </a:r>
            <a:r>
              <a:rPr lang="es-ES" sz="1600" dirty="0" smtClean="0"/>
              <a:t>‘</a:t>
            </a:r>
            <a:endParaRPr lang="es-ES" sz="1600" b="1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2952750" y="1963316"/>
            <a:ext cx="6156325" cy="44180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13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9"/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21138"/>
            <a:ext cx="3960813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803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22"/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22263"/>
            <a:ext cx="2392363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4360">
            <a:off x="5180013" y="2344738"/>
            <a:ext cx="146208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308100" y="-42863"/>
            <a:ext cx="7753350" cy="517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500" b="1">
                <a:solidFill>
                  <a:srgbClr val="8A2626"/>
                </a:solidFill>
                <a:latin typeface="Swis721 Cn BT" panose="020B0506020202030204" pitchFamily="34" charset="0"/>
              </a:defRPr>
            </a:lvl1pPr>
          </a:lstStyle>
          <a:p>
            <a:r>
              <a:rPr lang="en-US" sz="2400" dirty="0" smtClean="0">
                <a:latin typeface="Verdana" charset="0"/>
              </a:rPr>
              <a:t>FIWARE (</a:t>
            </a:r>
            <a:r>
              <a:rPr lang="en-US" sz="2400" dirty="0" err="1" smtClean="0">
                <a:latin typeface="Verdana" charset="0"/>
              </a:rPr>
              <a:t>IoT</a:t>
            </a:r>
            <a:r>
              <a:rPr lang="en-US" sz="2400" dirty="0" smtClean="0">
                <a:latin typeface="Verdana" charset="0"/>
              </a:rPr>
              <a:t>)</a:t>
            </a:r>
            <a:endParaRPr lang="en-US" sz="2400" dirty="0">
              <a:latin typeface="Verdana" charset="0"/>
            </a:endParaRPr>
          </a:p>
        </p:txBody>
      </p:sp>
      <p:pic>
        <p:nvPicPr>
          <p:cNvPr id="9" name="Picture 15" descr="1353333092_database_oran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1630809"/>
            <a:ext cx="9810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uadroTexto 20"/>
          <p:cNvSpPr txBox="1"/>
          <p:nvPr/>
        </p:nvSpPr>
        <p:spPr>
          <a:xfrm>
            <a:off x="3135313" y="1646684"/>
            <a:ext cx="909637" cy="633412"/>
          </a:xfrm>
          <a:prstGeom prst="rect">
            <a:avLst/>
          </a:prstGeom>
          <a:noFill/>
          <a:ln>
            <a:noFill/>
          </a:ln>
        </p:spPr>
        <p:txBody>
          <a:bodyPr wrap="none" lIns="77925" tIns="38963" rIns="77925" bIns="38963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Context</a:t>
            </a:r>
          </a:p>
          <a:p>
            <a:pPr algn="ctr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Broker</a:t>
            </a:r>
          </a:p>
        </p:txBody>
      </p:sp>
      <p:pic>
        <p:nvPicPr>
          <p:cNvPr id="11" name="Imagen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838646"/>
            <a:ext cx="58261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n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2635696"/>
            <a:ext cx="58261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cto 27"/>
          <p:cNvCxnSpPr>
            <a:cxnSpLocks noChangeShapeType="1"/>
          </p:cNvCxnSpPr>
          <p:nvPr/>
        </p:nvCxnSpPr>
        <p:spPr bwMode="auto">
          <a:xfrm flipV="1">
            <a:off x="4049713" y="2083246"/>
            <a:ext cx="1258887" cy="6350"/>
          </a:xfrm>
          <a:prstGeom prst="line">
            <a:avLst/>
          </a:prstGeom>
          <a:noFill/>
          <a:ln w="57150">
            <a:solidFill>
              <a:srgbClr val="00610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ector recto 28"/>
          <p:cNvCxnSpPr>
            <a:cxnSpLocks noChangeShapeType="1"/>
          </p:cNvCxnSpPr>
          <p:nvPr/>
        </p:nvCxnSpPr>
        <p:spPr bwMode="auto">
          <a:xfrm flipH="1">
            <a:off x="4013200" y="1421259"/>
            <a:ext cx="1257300" cy="484187"/>
          </a:xfrm>
          <a:prstGeom prst="line">
            <a:avLst/>
          </a:prstGeom>
          <a:noFill/>
          <a:ln w="57150">
            <a:solidFill>
              <a:srgbClr val="00610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ector recto 29"/>
          <p:cNvCxnSpPr>
            <a:cxnSpLocks noChangeShapeType="1"/>
          </p:cNvCxnSpPr>
          <p:nvPr/>
        </p:nvCxnSpPr>
        <p:spPr bwMode="auto">
          <a:xfrm flipH="1" flipV="1">
            <a:off x="4040188" y="2281684"/>
            <a:ext cx="1184275" cy="428625"/>
          </a:xfrm>
          <a:prstGeom prst="line">
            <a:avLst/>
          </a:prstGeom>
          <a:noFill/>
          <a:ln w="57150">
            <a:solidFill>
              <a:srgbClr val="00610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CuadroTexto 37"/>
          <p:cNvSpPr txBox="1"/>
          <p:nvPr/>
        </p:nvSpPr>
        <p:spPr>
          <a:xfrm>
            <a:off x="6527800" y="2651571"/>
            <a:ext cx="1716088" cy="633413"/>
          </a:xfrm>
          <a:prstGeom prst="rect">
            <a:avLst/>
          </a:prstGeom>
          <a:noFill/>
          <a:ln>
            <a:noFill/>
          </a:ln>
        </p:spPr>
        <p:txBody>
          <a:bodyPr wrap="none" lIns="77925" tIns="38963" rIns="77925" bIns="38963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App Logic </a:t>
            </a:r>
          </a:p>
          <a:p>
            <a:pPr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@FIWARE-Cloud</a:t>
            </a:r>
          </a:p>
        </p:txBody>
      </p:sp>
      <p:sp>
        <p:nvSpPr>
          <p:cNvPr id="17" name="CuadroTexto 38"/>
          <p:cNvSpPr txBox="1"/>
          <p:nvPr/>
        </p:nvSpPr>
        <p:spPr>
          <a:xfrm>
            <a:off x="6545263" y="849759"/>
            <a:ext cx="2363787" cy="631825"/>
          </a:xfrm>
          <a:prstGeom prst="rect">
            <a:avLst/>
          </a:prstGeom>
          <a:noFill/>
          <a:ln>
            <a:noFill/>
          </a:ln>
        </p:spPr>
        <p:txBody>
          <a:bodyPr wrap="none" lIns="77925" tIns="38963" rIns="77925" bIns="38963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Desktop/Mobile/Tablet</a:t>
            </a:r>
          </a:p>
          <a:p>
            <a:pPr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User Interface</a:t>
            </a:r>
          </a:p>
        </p:txBody>
      </p:sp>
      <p:sp>
        <p:nvSpPr>
          <p:cNvPr id="18" name="CuadroTexto 44"/>
          <p:cNvSpPr txBox="1"/>
          <p:nvPr/>
        </p:nvSpPr>
        <p:spPr>
          <a:xfrm>
            <a:off x="6516688" y="1792734"/>
            <a:ext cx="2738437" cy="633412"/>
          </a:xfrm>
          <a:prstGeom prst="rect">
            <a:avLst/>
          </a:prstGeom>
          <a:noFill/>
          <a:ln>
            <a:noFill/>
          </a:ln>
        </p:spPr>
        <p:txBody>
          <a:bodyPr wrap="none" lIns="77925" tIns="38963" rIns="77925" bIns="38963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Web 3D GE / Advanced UI</a:t>
            </a:r>
          </a:p>
          <a:p>
            <a:pPr algn="ctr"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Wirecloud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 GE / Dashboards</a:t>
            </a:r>
          </a:p>
        </p:txBody>
      </p:sp>
      <p:pic>
        <p:nvPicPr>
          <p:cNvPr id="19" name="Picture 16" descr="1353333036_database_bl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2661096"/>
            <a:ext cx="492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Agrupar 39"/>
          <p:cNvGrpSpPr>
            <a:grpSpLocks/>
          </p:cNvGrpSpPr>
          <p:nvPr/>
        </p:nvGrpSpPr>
        <p:grpSpPr bwMode="auto">
          <a:xfrm>
            <a:off x="3057525" y="2072134"/>
            <a:ext cx="1184275" cy="1141412"/>
            <a:chOff x="5628097" y="1006566"/>
            <a:chExt cx="2395637" cy="2275375"/>
          </a:xfrm>
        </p:grpSpPr>
        <p:pic>
          <p:nvPicPr>
            <p:cNvPr id="21" name="Imagen 42" descr="1353333600_Lock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097" y="1006566"/>
              <a:ext cx="1985645" cy="1985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CuadroTexto 43"/>
            <p:cNvSpPr txBox="1">
              <a:spLocks noChangeArrowheads="1"/>
            </p:cNvSpPr>
            <p:nvPr/>
          </p:nvSpPr>
          <p:spPr bwMode="auto">
            <a:xfrm>
              <a:off x="5831395" y="2545031"/>
              <a:ext cx="2192339" cy="736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OAuth2.0</a:t>
              </a:r>
              <a:endParaRPr lang="en-US" sz="3200"/>
            </a:p>
          </p:txBody>
        </p:sp>
      </p:grpSp>
      <p:pic>
        <p:nvPicPr>
          <p:cNvPr id="23" name="Imagen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1810196"/>
            <a:ext cx="4476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827534"/>
            <a:ext cx="44926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805434"/>
            <a:ext cx="7286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n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727646"/>
            <a:ext cx="64611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n 6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4252913"/>
            <a:ext cx="14319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uadroTexto 70"/>
          <p:cNvSpPr txBox="1"/>
          <p:nvPr/>
        </p:nvSpPr>
        <p:spPr>
          <a:xfrm>
            <a:off x="1335088" y="4170363"/>
            <a:ext cx="1062037" cy="293687"/>
          </a:xfrm>
          <a:prstGeom prst="rect">
            <a:avLst/>
          </a:prstGeom>
          <a:noFill/>
        </p:spPr>
        <p:txBody>
          <a:bodyPr wrap="none" lIns="77925" tIns="38963" rIns="77925" bIns="38963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SANTANDER</a:t>
            </a:r>
          </a:p>
        </p:txBody>
      </p:sp>
      <p:pic>
        <p:nvPicPr>
          <p:cNvPr id="29" name="Imagen 5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838700"/>
            <a:ext cx="139858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CuadroTexto 57"/>
          <p:cNvSpPr txBox="1">
            <a:spLocks noChangeArrowheads="1"/>
          </p:cNvSpPr>
          <p:nvPr/>
        </p:nvSpPr>
        <p:spPr bwMode="auto">
          <a:xfrm>
            <a:off x="476250" y="4781550"/>
            <a:ext cx="12271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</a:rPr>
              <a:t>SMARTSPACES</a:t>
            </a:r>
          </a:p>
        </p:txBody>
      </p:sp>
      <p:pic>
        <p:nvPicPr>
          <p:cNvPr id="31" name="Imagen 7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5176838"/>
            <a:ext cx="14239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adroTexto 72"/>
          <p:cNvSpPr txBox="1">
            <a:spLocks noChangeArrowheads="1"/>
          </p:cNvSpPr>
          <p:nvPr/>
        </p:nvSpPr>
        <p:spPr bwMode="auto">
          <a:xfrm>
            <a:off x="1616075" y="5103813"/>
            <a:ext cx="73501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</a:rPr>
              <a:t>SEVILLA</a:t>
            </a:r>
          </a:p>
        </p:txBody>
      </p:sp>
      <p:pic>
        <p:nvPicPr>
          <p:cNvPr id="33" name="Imagen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802134"/>
            <a:ext cx="6588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Imagen 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802134"/>
            <a:ext cx="6746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Conector recto 85"/>
          <p:cNvCxnSpPr/>
          <p:nvPr/>
        </p:nvCxnSpPr>
        <p:spPr bwMode="auto">
          <a:xfrm flipH="1" flipV="1">
            <a:off x="1816100" y="2076896"/>
            <a:ext cx="1260475" cy="63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onector recto 86"/>
          <p:cNvCxnSpPr/>
          <p:nvPr/>
        </p:nvCxnSpPr>
        <p:spPr bwMode="auto">
          <a:xfrm>
            <a:off x="1828800" y="1416496"/>
            <a:ext cx="1257300" cy="4826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Conector recto 87"/>
          <p:cNvCxnSpPr/>
          <p:nvPr/>
        </p:nvCxnSpPr>
        <p:spPr bwMode="auto">
          <a:xfrm flipV="1">
            <a:off x="1884363" y="2288034"/>
            <a:ext cx="1184275" cy="4254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Imagen 1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538859"/>
            <a:ext cx="9032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Conector recto 88"/>
          <p:cNvCxnSpPr>
            <a:cxnSpLocks noChangeShapeType="1"/>
          </p:cNvCxnSpPr>
          <p:nvPr/>
        </p:nvCxnSpPr>
        <p:spPr bwMode="auto">
          <a:xfrm flipV="1">
            <a:off x="2771775" y="2584450"/>
            <a:ext cx="466725" cy="1565275"/>
          </a:xfrm>
          <a:prstGeom prst="line">
            <a:avLst/>
          </a:prstGeom>
          <a:noFill/>
          <a:ln w="57150">
            <a:solidFill>
              <a:srgbClr val="00009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CuadroTexto 89"/>
          <p:cNvSpPr txBox="1">
            <a:spLocks noChangeArrowheads="1"/>
          </p:cNvSpPr>
          <p:nvPr/>
        </p:nvSpPr>
        <p:spPr bwMode="auto">
          <a:xfrm>
            <a:off x="3857625" y="5033963"/>
            <a:ext cx="5189538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00088" indent="-242888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0090"/>
                </a:solidFill>
              </a:rPr>
              <a:t>2) IoT Providers. </a:t>
            </a:r>
            <a:r>
              <a:rPr lang="en-US" sz="1600">
                <a:solidFill>
                  <a:srgbClr val="000090"/>
                </a:solidFill>
              </a:rPr>
              <a:t>Pretty Heterogeneous solutions/skills.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>
                <a:solidFill>
                  <a:srgbClr val="000090"/>
                </a:solidFill>
              </a:rPr>
              <a:t>An incremental approach. Public/Private instances.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>
                <a:solidFill>
                  <a:srgbClr val="000090"/>
                </a:solidFill>
              </a:rPr>
              <a:t>KISS philosophy for most (web)developers.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>
                <a:solidFill>
                  <a:srgbClr val="000090"/>
                </a:solidFill>
              </a:rPr>
              <a:t>Advanced IoT architecture, e.g. for IoT Advanced Devel.</a:t>
            </a:r>
          </a:p>
        </p:txBody>
      </p:sp>
      <p:sp>
        <p:nvSpPr>
          <p:cNvPr id="41" name="CuadroTexto 90"/>
          <p:cNvSpPr txBox="1">
            <a:spLocks noChangeArrowheads="1"/>
          </p:cNvSpPr>
          <p:nvPr/>
        </p:nvSpPr>
        <p:spPr bwMode="auto">
          <a:xfrm>
            <a:off x="3836988" y="3825875"/>
            <a:ext cx="5281612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00088" indent="-242888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006101"/>
                </a:solidFill>
              </a:rPr>
              <a:t>1) IoT Consumers. </a:t>
            </a:r>
            <a:r>
              <a:rPr lang="en-US" sz="1600">
                <a:solidFill>
                  <a:srgbClr val="006101"/>
                </a:solidFill>
              </a:rPr>
              <a:t>Normally not just IoT.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>
                <a:solidFill>
                  <a:srgbClr val="006101"/>
                </a:solidFill>
              </a:rPr>
              <a:t>A single point, API &amp; Protocol for IoT, OpenData, etc.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>
                <a:solidFill>
                  <a:srgbClr val="006101"/>
                </a:solidFill>
              </a:rPr>
              <a:t>Context: Data Entities + Data Entities events.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>
                <a:solidFill>
                  <a:srgbClr val="006101"/>
                </a:solidFill>
              </a:rPr>
              <a:t>A Public &amp; Secured Ecosystem at FIWARE Lab</a:t>
            </a:r>
          </a:p>
          <a:p>
            <a:pPr eaLnBrk="1" hangingPunct="1"/>
            <a:endParaRPr lang="en-US" sz="1600"/>
          </a:p>
        </p:txBody>
      </p:sp>
      <p:sp>
        <p:nvSpPr>
          <p:cNvPr id="42" name="CuadroTexto 91"/>
          <p:cNvSpPr txBox="1"/>
          <p:nvPr/>
        </p:nvSpPr>
        <p:spPr>
          <a:xfrm>
            <a:off x="-66675" y="2605534"/>
            <a:ext cx="1254125" cy="633412"/>
          </a:xfrm>
          <a:prstGeom prst="rect">
            <a:avLst/>
          </a:prstGeom>
          <a:noFill/>
          <a:ln>
            <a:noFill/>
          </a:ln>
        </p:spPr>
        <p:txBody>
          <a:bodyPr wrap="none" lIns="77925" tIns="38963" rIns="77925" bIns="38963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MultiMedia</a:t>
            </a:r>
            <a:endParaRPr lang="en-US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Events</a:t>
            </a:r>
          </a:p>
        </p:txBody>
      </p:sp>
      <p:sp>
        <p:nvSpPr>
          <p:cNvPr id="43" name="Forma libre 40"/>
          <p:cNvSpPr/>
          <p:nvPr/>
        </p:nvSpPr>
        <p:spPr bwMode="auto">
          <a:xfrm>
            <a:off x="3294063" y="979934"/>
            <a:ext cx="573087" cy="688975"/>
          </a:xfrm>
          <a:custGeom>
            <a:avLst/>
            <a:gdLst>
              <a:gd name="connsiteX0" fmla="*/ 0 w 572036"/>
              <a:gd name="connsiteY0" fmla="*/ 514982 h 514982"/>
              <a:gd name="connsiteX1" fmla="*/ 263137 w 572036"/>
              <a:gd name="connsiteY1" fmla="*/ 60 h 514982"/>
              <a:gd name="connsiteX2" fmla="*/ 572036 w 572036"/>
              <a:gd name="connsiteY2" fmla="*/ 480654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036" h="514982">
                <a:moveTo>
                  <a:pt x="0" y="514982"/>
                </a:moveTo>
                <a:cubicBezTo>
                  <a:pt x="83899" y="260381"/>
                  <a:pt x="167798" y="5781"/>
                  <a:pt x="263137" y="60"/>
                </a:cubicBezTo>
                <a:cubicBezTo>
                  <a:pt x="358476" y="-5661"/>
                  <a:pt x="520553" y="398648"/>
                  <a:pt x="572036" y="480654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 sz="2800"/>
          </a:p>
        </p:txBody>
      </p:sp>
      <p:pic>
        <p:nvPicPr>
          <p:cNvPr id="44" name="Imagen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706884"/>
            <a:ext cx="863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CuadroTexto 42"/>
          <p:cNvSpPr txBox="1">
            <a:spLocks noChangeArrowheads="1"/>
          </p:cNvSpPr>
          <p:nvPr/>
        </p:nvSpPr>
        <p:spPr bwMode="auto">
          <a:xfrm>
            <a:off x="2597150" y="611634"/>
            <a:ext cx="1154113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Complex</a:t>
            </a:r>
          </a:p>
          <a:p>
            <a:pPr eaLnBrk="1" hangingPunct="1"/>
            <a:r>
              <a:rPr lang="en-US" sz="1800">
                <a:cs typeface="Arial" charset="0"/>
              </a:rPr>
              <a:t>Event </a:t>
            </a:r>
          </a:p>
          <a:p>
            <a:pPr eaLnBrk="1" hangingPunct="1"/>
            <a:r>
              <a:rPr lang="en-US" sz="1800">
                <a:cs typeface="Arial" charset="0"/>
              </a:rPr>
              <a:t>Processing</a:t>
            </a:r>
          </a:p>
        </p:txBody>
      </p:sp>
      <p:sp>
        <p:nvSpPr>
          <p:cNvPr id="46" name="CuadroTexto 43"/>
          <p:cNvSpPr txBox="1">
            <a:spLocks noChangeArrowheads="1"/>
          </p:cNvSpPr>
          <p:nvPr/>
        </p:nvSpPr>
        <p:spPr bwMode="auto">
          <a:xfrm>
            <a:off x="1476375" y="3573463"/>
            <a:ext cx="1318046" cy="50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err="1">
                <a:solidFill>
                  <a:srgbClr val="000090"/>
                </a:solidFill>
                <a:cs typeface="Arial" charset="0"/>
              </a:rPr>
              <a:t>IoT</a:t>
            </a:r>
            <a:r>
              <a:rPr lang="en-US" sz="2800" dirty="0">
                <a:solidFill>
                  <a:srgbClr val="000090"/>
                </a:solidFill>
                <a:cs typeface="Arial" charset="0"/>
              </a:rPr>
              <a:t> </a:t>
            </a:r>
            <a:r>
              <a:rPr lang="en-US" sz="2800" dirty="0" err="1" smtClean="0">
                <a:solidFill>
                  <a:srgbClr val="000090"/>
                </a:solidFill>
                <a:cs typeface="Arial" charset="0"/>
              </a:rPr>
              <a:t>GEis</a:t>
            </a:r>
            <a:endParaRPr lang="en-US" sz="2800" dirty="0">
              <a:solidFill>
                <a:srgbClr val="000090"/>
              </a:solidFill>
              <a:cs typeface="Arial" charset="0"/>
            </a:endParaRPr>
          </a:p>
        </p:txBody>
      </p:sp>
      <p:sp>
        <p:nvSpPr>
          <p:cNvPr id="47" name="CuadroTexto 45"/>
          <p:cNvSpPr txBox="1"/>
          <p:nvPr/>
        </p:nvSpPr>
        <p:spPr>
          <a:xfrm>
            <a:off x="107950" y="1154583"/>
            <a:ext cx="1200150" cy="633413"/>
          </a:xfrm>
          <a:prstGeom prst="rect">
            <a:avLst/>
          </a:prstGeom>
          <a:noFill/>
          <a:ln>
            <a:noFill/>
          </a:ln>
        </p:spPr>
        <p:txBody>
          <a:bodyPr wrap="none" lIns="77925" tIns="38963" rIns="77925" bIns="38963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Smartcities</a:t>
            </a:r>
            <a:endParaRPr lang="en-US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  <a:p>
            <a:pPr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OpenData</a:t>
            </a:r>
            <a:endParaRPr lang="en-US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48" name="CuadroTexto 46"/>
          <p:cNvSpPr txBox="1"/>
          <p:nvPr/>
        </p:nvSpPr>
        <p:spPr>
          <a:xfrm>
            <a:off x="177800" y="1874664"/>
            <a:ext cx="996950" cy="633412"/>
          </a:xfrm>
          <a:prstGeom prst="rect">
            <a:avLst/>
          </a:prstGeom>
          <a:noFill/>
          <a:ln>
            <a:noFill/>
          </a:ln>
        </p:spPr>
        <p:txBody>
          <a:bodyPr wrap="none" lIns="77925" tIns="38963" rIns="77925" bIns="38963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BigData</a:t>
            </a:r>
            <a:endParaRPr lang="en-US" dirty="0">
              <a:solidFill>
                <a:schemeClr val="accent6">
                  <a:lumMod val="50000"/>
                </a:schemeClr>
              </a:solidFill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Arial" charset="0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7852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7848997" cy="479425"/>
          </a:xfrm>
        </p:spPr>
        <p:txBody>
          <a:bodyPr/>
          <a:lstStyle/>
          <a:p>
            <a:pPr algn="ctr" rtl="0"/>
            <a:r>
              <a:rPr lang="en-US" sz="2400" b="1" dirty="0">
                <a:latin typeface="Verdana" charset="0"/>
              </a:rPr>
              <a:t> </a:t>
            </a:r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IoT-Agent-UltraLight2.0 (IDAS)</a:t>
            </a:r>
          </a:p>
        </p:txBody>
      </p:sp>
      <p:sp>
        <p:nvSpPr>
          <p:cNvPr id="29698" name="CuadroTexto 4"/>
          <p:cNvSpPr txBox="1">
            <a:spLocks noChangeArrowheads="1"/>
          </p:cNvSpPr>
          <p:nvPr/>
        </p:nvSpPr>
        <p:spPr bwMode="auto">
          <a:xfrm>
            <a:off x="107950" y="1424384"/>
            <a:ext cx="4443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 b="1" dirty="0" err="1">
                <a:solidFill>
                  <a:srgbClr val="008000"/>
                </a:solidFill>
              </a:rPr>
              <a:t>Passo</a:t>
            </a:r>
            <a:r>
              <a:rPr lang="es-ES" sz="1800" b="1" dirty="0">
                <a:solidFill>
                  <a:srgbClr val="008000"/>
                </a:solidFill>
              </a:rPr>
              <a:t> 3 – </a:t>
            </a:r>
            <a:r>
              <a:rPr lang="es-ES" sz="1800" b="1" dirty="0" smtClean="0">
                <a:solidFill>
                  <a:srgbClr val="008000"/>
                </a:solidFill>
              </a:rPr>
              <a:t>Enviar Comandos Para Dispositivos</a:t>
            </a:r>
            <a:endParaRPr lang="es-ES" sz="1800" b="1" dirty="0">
              <a:solidFill>
                <a:srgbClr val="008000"/>
              </a:solidFill>
            </a:endParaRPr>
          </a:p>
        </p:txBody>
      </p:sp>
      <p:grpSp>
        <p:nvGrpSpPr>
          <p:cNvPr id="29699" name="Agrupar 8"/>
          <p:cNvGrpSpPr>
            <a:grpSpLocks/>
          </p:cNvGrpSpPr>
          <p:nvPr/>
        </p:nvGrpSpPr>
        <p:grpSpPr bwMode="auto">
          <a:xfrm>
            <a:off x="1331913" y="2011759"/>
            <a:ext cx="6840537" cy="4873625"/>
            <a:chOff x="1331640" y="825774"/>
            <a:chExt cx="6516216" cy="3437796"/>
          </a:xfrm>
        </p:grpSpPr>
        <p:pic>
          <p:nvPicPr>
            <p:cNvPr id="29701" name="Imagen 6" descr="Captura de pantalla 2014-09-15 a la(s) 17.41.4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825774"/>
              <a:ext cx="6516216" cy="3437796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ángulo 7"/>
            <p:cNvSpPr/>
            <p:nvPr/>
          </p:nvSpPr>
          <p:spPr>
            <a:xfrm>
              <a:off x="2629137" y="3507702"/>
              <a:ext cx="1510721" cy="432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576388" y="3548459"/>
            <a:ext cx="792162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IDAS</a:t>
            </a:r>
          </a:p>
        </p:txBody>
      </p:sp>
    </p:spTree>
    <p:extLst>
      <p:ext uri="{BB962C8B-B14F-4D97-AF65-F5344CB8AC3E}">
        <p14:creationId xmlns:p14="http://schemas.microsoft.com/office/powerpoint/2010/main" val="1138085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009112" y="620688"/>
            <a:ext cx="7884955" cy="384080"/>
          </a:xfrm>
        </p:spPr>
        <p:txBody>
          <a:bodyPr/>
          <a:lstStyle/>
          <a:p>
            <a:pPr algn="ctr" rtl="0"/>
            <a:r>
              <a:rPr lang="en-US" sz="2400" b="1" dirty="0">
                <a:latin typeface="Verdana" charset="0"/>
              </a:rPr>
              <a:t> </a:t>
            </a:r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IoT-Agent-UltraLight2.0 (IDAS)</a:t>
            </a:r>
          </a:p>
        </p:txBody>
      </p:sp>
      <p:sp>
        <p:nvSpPr>
          <p:cNvPr id="30722" name="CuadroTexto 4"/>
          <p:cNvSpPr txBox="1">
            <a:spLocks noChangeArrowheads="1"/>
          </p:cNvSpPr>
          <p:nvPr/>
        </p:nvSpPr>
        <p:spPr bwMode="auto">
          <a:xfrm>
            <a:off x="179512" y="1124744"/>
            <a:ext cx="87136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800" b="1" dirty="0" err="1">
                <a:solidFill>
                  <a:srgbClr val="008000"/>
                </a:solidFill>
              </a:rPr>
              <a:t>Passo</a:t>
            </a:r>
            <a:r>
              <a:rPr lang="es-ES" sz="1800" b="1" dirty="0">
                <a:solidFill>
                  <a:srgbClr val="008000"/>
                </a:solidFill>
              </a:rPr>
              <a:t> 3.                                        </a:t>
            </a:r>
            <a:r>
              <a:rPr lang="es-ES" sz="1800" b="1" dirty="0" smtClean="0">
                <a:solidFill>
                  <a:srgbClr val="008000"/>
                </a:solidFill>
              </a:rPr>
              <a:t>               </a:t>
            </a:r>
            <a:r>
              <a:rPr lang="es-ES" sz="2000" b="1" dirty="0">
                <a:solidFill>
                  <a:srgbClr val="008000"/>
                </a:solidFill>
              </a:rPr>
              <a:t>PUSH versus POOLING (at </a:t>
            </a:r>
            <a:r>
              <a:rPr lang="es-ES" sz="2000" b="1" dirty="0" err="1">
                <a:solidFill>
                  <a:srgbClr val="008000"/>
                </a:solidFill>
              </a:rPr>
              <a:t>Device</a:t>
            </a:r>
            <a:r>
              <a:rPr lang="es-ES" sz="2000" b="1" dirty="0">
                <a:solidFill>
                  <a:srgbClr val="008000"/>
                </a:solidFill>
              </a:rPr>
              <a:t> </a:t>
            </a:r>
            <a:r>
              <a:rPr lang="es-ES" sz="2000" b="1" dirty="0" err="1">
                <a:solidFill>
                  <a:srgbClr val="008000"/>
                </a:solidFill>
              </a:rPr>
              <a:t>registration</a:t>
            </a:r>
            <a:r>
              <a:rPr lang="es-ES" sz="2000" b="1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30723" name="CuadroTexto 9"/>
          <p:cNvSpPr txBox="1">
            <a:spLocks noChangeArrowheads="1"/>
          </p:cNvSpPr>
          <p:nvPr/>
        </p:nvSpPr>
        <p:spPr bwMode="auto">
          <a:xfrm>
            <a:off x="431800" y="1621873"/>
            <a:ext cx="378016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600" b="1" dirty="0"/>
              <a:t>HTTP POST: </a:t>
            </a:r>
          </a:p>
          <a:p>
            <a:pPr eaLnBrk="1" hangingPunct="1"/>
            <a:r>
              <a:rPr lang="es-ES" sz="1400" dirty="0">
                <a:hlinkClick r:id="rId2"/>
              </a:rPr>
              <a:t>http://130.206.80.40</a:t>
            </a:r>
            <a:r>
              <a:rPr lang="es-ES" sz="1400" b="1" dirty="0">
                <a:hlinkClick r:id="rId2"/>
              </a:rPr>
              <a:t>:5371</a:t>
            </a:r>
            <a:r>
              <a:rPr lang="es-ES" sz="1400" dirty="0">
                <a:hlinkClick r:id="rId2"/>
              </a:rPr>
              <a:t>/iot/devices</a:t>
            </a:r>
            <a:r>
              <a:rPr lang="es-ES" sz="1400" dirty="0"/>
              <a:t>  </a:t>
            </a:r>
          </a:p>
          <a:p>
            <a:pPr eaLnBrk="1" hangingPunct="1"/>
            <a:r>
              <a:rPr lang="es-ES" sz="1400" b="1" dirty="0" err="1"/>
              <a:t>Headers</a:t>
            </a:r>
            <a:r>
              <a:rPr lang="es-ES" sz="1400" b="1" dirty="0"/>
              <a:t>: </a:t>
            </a:r>
            <a:r>
              <a:rPr lang="es-ES" sz="1400" dirty="0"/>
              <a:t>{'</a:t>
            </a:r>
            <a:r>
              <a:rPr lang="es-ES" sz="1400" dirty="0" err="1"/>
              <a:t>content-type</a:t>
            </a:r>
            <a:r>
              <a:rPr lang="es-ES" sz="1400" dirty="0"/>
              <a:t>': '</a:t>
            </a:r>
            <a:r>
              <a:rPr lang="es-ES" sz="1400" dirty="0" err="1"/>
              <a:t>application</a:t>
            </a:r>
            <a:r>
              <a:rPr lang="es-ES" sz="1400" dirty="0"/>
              <a:t>/</a:t>
            </a:r>
            <a:r>
              <a:rPr lang="es-ES" sz="1400" dirty="0" err="1"/>
              <a:t>json</a:t>
            </a:r>
            <a:r>
              <a:rPr lang="es-ES" sz="1400" dirty="0"/>
              <a:t>’; 'X-</a:t>
            </a:r>
            <a:r>
              <a:rPr lang="es-ES" sz="1400" dirty="0" err="1"/>
              <a:t>Auth</a:t>
            </a:r>
            <a:r>
              <a:rPr lang="es-ES" sz="1400" dirty="0"/>
              <a:t>-</a:t>
            </a:r>
            <a:r>
              <a:rPr lang="es-ES" sz="1400" dirty="0" err="1"/>
              <a:t>Token</a:t>
            </a:r>
            <a:r>
              <a:rPr lang="es-ES" sz="1400" dirty="0"/>
              <a:t>' : [TOKEN]; "</a:t>
            </a:r>
            <a:r>
              <a:rPr lang="es-ES" sz="1400" dirty="0" err="1"/>
              <a:t>Fiware-Service</a:t>
            </a:r>
            <a:r>
              <a:rPr lang="es-ES" sz="1400" dirty="0"/>
              <a:t>: </a:t>
            </a:r>
            <a:r>
              <a:rPr lang="es-ES" sz="1400" dirty="0" err="1" smtClean="0"/>
              <a:t>fiwareiot</a:t>
            </a:r>
            <a:r>
              <a:rPr lang="es-ES" sz="1400" dirty="0" smtClean="0"/>
              <a:t>”</a:t>
            </a:r>
            <a:r>
              <a:rPr lang="es-ES" sz="1400" dirty="0"/>
              <a:t>; "</a:t>
            </a:r>
            <a:r>
              <a:rPr lang="es-ES" sz="1400" dirty="0" err="1"/>
              <a:t>Fiware-ServicePath</a:t>
            </a:r>
            <a:r>
              <a:rPr lang="es-ES" sz="1400" dirty="0"/>
              <a:t>: /"}</a:t>
            </a:r>
          </a:p>
          <a:p>
            <a:pPr eaLnBrk="1" hangingPunct="1"/>
            <a:r>
              <a:rPr lang="es-ES" sz="1400" b="1" dirty="0" err="1"/>
              <a:t>Payload</a:t>
            </a:r>
            <a:r>
              <a:rPr lang="es-ES" sz="1400" b="1" dirty="0"/>
              <a:t>:</a:t>
            </a:r>
          </a:p>
          <a:p>
            <a:pPr eaLnBrk="1" hangingPunct="1"/>
            <a:r>
              <a:rPr lang="en-US" sz="1400" dirty="0"/>
              <a:t>{"devices": [</a:t>
            </a:r>
          </a:p>
          <a:p>
            <a:pPr eaLnBrk="1" hangingPunct="1"/>
            <a:r>
              <a:rPr lang="en-US" sz="1400" dirty="0"/>
              <a:t>    { "</a:t>
            </a:r>
            <a:r>
              <a:rPr lang="en-US" sz="1400" dirty="0" err="1"/>
              <a:t>device_id</a:t>
            </a:r>
            <a:r>
              <a:rPr lang="en-US" sz="1400" dirty="0"/>
              <a:t>": ”[DEV_ID]",</a:t>
            </a:r>
          </a:p>
          <a:p>
            <a:pPr eaLnBrk="1" hangingPunct="1"/>
            <a:r>
              <a:rPr lang="en-US" sz="1400" dirty="0"/>
              <a:t>      "</a:t>
            </a:r>
            <a:r>
              <a:rPr lang="en-US" sz="1400" dirty="0" err="1"/>
              <a:t>entity_name</a:t>
            </a:r>
            <a:r>
              <a:rPr lang="en-US" sz="1400" dirty="0"/>
              <a:t>": ”[ENTITY_ID]",</a:t>
            </a:r>
          </a:p>
          <a:p>
            <a:pPr eaLnBrk="1" hangingPunct="1"/>
            <a:r>
              <a:rPr lang="en-US" sz="1400" dirty="0"/>
              <a:t>      "</a:t>
            </a:r>
            <a:r>
              <a:rPr lang="en-US" sz="1400" dirty="0" err="1"/>
              <a:t>entity_type</a:t>
            </a:r>
            <a:r>
              <a:rPr lang="en-US" sz="1400" dirty="0"/>
              <a:t>": "thing",</a:t>
            </a:r>
          </a:p>
          <a:p>
            <a:pPr eaLnBrk="1" hangingPunct="1"/>
            <a:r>
              <a:rPr lang="en-US" sz="1400" dirty="0"/>
              <a:t>      </a:t>
            </a:r>
            <a:r>
              <a:rPr lang="en-US" sz="1400" b="1" dirty="0">
                <a:solidFill>
                  <a:srgbClr val="FF0000"/>
                </a:solidFill>
              </a:rPr>
              <a:t>"endpoint": "http://[DEVICE_IP]:[PORT]"</a:t>
            </a:r>
            <a:r>
              <a:rPr lang="en-US" sz="1400" dirty="0"/>
              <a:t>,</a:t>
            </a:r>
          </a:p>
          <a:p>
            <a:pPr eaLnBrk="1" hangingPunct="1"/>
            <a:r>
              <a:rPr lang="en-US" sz="1400" dirty="0"/>
              <a:t>      "</a:t>
            </a:r>
            <a:r>
              <a:rPr lang="en-US" sz="1400" dirty="0" err="1"/>
              <a:t>timezone</a:t>
            </a:r>
            <a:r>
              <a:rPr lang="en-US" sz="1400" dirty="0"/>
              <a:t>": ”Europe/Madrid",</a:t>
            </a:r>
          </a:p>
          <a:p>
            <a:pPr eaLnBrk="1" hangingPunct="1"/>
            <a:r>
              <a:rPr lang="en-US" sz="1400" dirty="0"/>
              <a:t>      "commands": [</a:t>
            </a:r>
          </a:p>
          <a:p>
            <a:pPr eaLnBrk="1" hangingPunct="1"/>
            <a:r>
              <a:rPr lang="en-US" sz="1400" dirty="0"/>
              <a:t>        { "name": ”</a:t>
            </a:r>
            <a:r>
              <a:rPr lang="en-US" altLang="ja-JP" sz="1400" dirty="0" err="1"/>
              <a:t>RawCommand</a:t>
            </a:r>
            <a:r>
              <a:rPr lang="en-US" altLang="ja-JP" sz="1400" dirty="0"/>
              <a:t>",</a:t>
            </a:r>
          </a:p>
          <a:p>
            <a:pPr eaLnBrk="1" hangingPunct="1"/>
            <a:r>
              <a:rPr lang="en-US" sz="1400" dirty="0"/>
              <a:t>          "type": "command",</a:t>
            </a:r>
          </a:p>
          <a:p>
            <a:pPr eaLnBrk="1" hangingPunct="1"/>
            <a:r>
              <a:rPr lang="en-US" sz="1400" dirty="0"/>
              <a:t>          "value": “[</a:t>
            </a:r>
            <a:r>
              <a:rPr lang="en-US" sz="1400" dirty="0" err="1"/>
              <a:t>Dev_ID</a:t>
            </a:r>
            <a:r>
              <a:rPr lang="en-US" sz="1400" dirty="0"/>
              <a:t>]@</a:t>
            </a:r>
            <a:r>
              <a:rPr lang="en-US" sz="1400" dirty="0" err="1"/>
              <a:t>RawCommand</a:t>
            </a:r>
            <a:r>
              <a:rPr lang="en-US" sz="1400" dirty="0"/>
              <a:t>|%s"</a:t>
            </a:r>
          </a:p>
          <a:p>
            <a:pPr eaLnBrk="1" hangingPunct="1"/>
            <a:r>
              <a:rPr lang="en-US" sz="1400" dirty="0"/>
              <a:t>        } ],</a:t>
            </a:r>
          </a:p>
          <a:p>
            <a:pPr eaLnBrk="1" hangingPunct="1"/>
            <a:r>
              <a:rPr lang="en-US" sz="1400" dirty="0"/>
              <a:t>      "attributes": [</a:t>
            </a:r>
          </a:p>
          <a:p>
            <a:pPr eaLnBrk="1" hangingPunct="1"/>
            <a:r>
              <a:rPr lang="en-US" sz="1400" dirty="0"/>
              <a:t>…</a:t>
            </a:r>
            <a:endParaRPr lang="es-ES" sz="1400" dirty="0"/>
          </a:p>
        </p:txBody>
      </p:sp>
      <p:sp>
        <p:nvSpPr>
          <p:cNvPr id="30725" name="CuadroTexto 11"/>
          <p:cNvSpPr txBox="1">
            <a:spLocks noChangeArrowheads="1"/>
          </p:cNvSpPr>
          <p:nvPr/>
        </p:nvSpPr>
        <p:spPr bwMode="auto">
          <a:xfrm>
            <a:off x="4895850" y="1645686"/>
            <a:ext cx="3933875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600" b="1" dirty="0"/>
              <a:t>HTTP POST: </a:t>
            </a:r>
          </a:p>
          <a:p>
            <a:pPr eaLnBrk="1" hangingPunct="1"/>
            <a:r>
              <a:rPr lang="es-ES" sz="1400" dirty="0">
                <a:hlinkClick r:id="rId2"/>
              </a:rPr>
              <a:t>http://130.206.80.40</a:t>
            </a:r>
            <a:r>
              <a:rPr lang="es-ES" sz="1400" b="1" dirty="0">
                <a:hlinkClick r:id="rId2"/>
              </a:rPr>
              <a:t>:5371</a:t>
            </a:r>
            <a:r>
              <a:rPr lang="es-ES" sz="1400" dirty="0">
                <a:hlinkClick r:id="rId2"/>
              </a:rPr>
              <a:t>/iot/devices</a:t>
            </a:r>
            <a:r>
              <a:rPr lang="es-ES" sz="1400" dirty="0"/>
              <a:t>  </a:t>
            </a:r>
          </a:p>
          <a:p>
            <a:pPr eaLnBrk="1" hangingPunct="1"/>
            <a:r>
              <a:rPr lang="es-ES" sz="1400" b="1" dirty="0" err="1"/>
              <a:t>Headers</a:t>
            </a:r>
            <a:r>
              <a:rPr lang="es-ES" sz="1400" b="1" dirty="0"/>
              <a:t>: </a:t>
            </a:r>
            <a:r>
              <a:rPr lang="es-ES" sz="1400" dirty="0"/>
              <a:t>{'</a:t>
            </a:r>
            <a:r>
              <a:rPr lang="es-ES" sz="1400" dirty="0" err="1"/>
              <a:t>content-type</a:t>
            </a:r>
            <a:r>
              <a:rPr lang="es-ES" sz="1400" dirty="0"/>
              <a:t>': '</a:t>
            </a:r>
            <a:r>
              <a:rPr lang="es-ES" sz="1400" dirty="0" err="1"/>
              <a:t>application</a:t>
            </a:r>
            <a:r>
              <a:rPr lang="es-ES" sz="1400" dirty="0"/>
              <a:t>/</a:t>
            </a:r>
            <a:r>
              <a:rPr lang="es-ES" sz="1400" dirty="0" err="1"/>
              <a:t>json</a:t>
            </a:r>
            <a:r>
              <a:rPr lang="es-ES" sz="1400" dirty="0"/>
              <a:t>’; 'X-</a:t>
            </a:r>
            <a:r>
              <a:rPr lang="es-ES" sz="1400" dirty="0" err="1"/>
              <a:t>Auth</a:t>
            </a:r>
            <a:r>
              <a:rPr lang="es-ES" sz="1400" dirty="0"/>
              <a:t>-</a:t>
            </a:r>
            <a:r>
              <a:rPr lang="es-ES" sz="1400" dirty="0" err="1"/>
              <a:t>Token</a:t>
            </a:r>
            <a:r>
              <a:rPr lang="es-ES" sz="1400" dirty="0"/>
              <a:t>' : [TOKEN]; "</a:t>
            </a:r>
            <a:r>
              <a:rPr lang="es-ES" sz="1400" dirty="0" err="1"/>
              <a:t>Fiware-Service</a:t>
            </a:r>
            <a:r>
              <a:rPr lang="es-ES" sz="1400" dirty="0"/>
              <a:t>: </a:t>
            </a:r>
            <a:r>
              <a:rPr lang="es-ES" sz="1400" dirty="0" err="1" smtClean="0"/>
              <a:t>fiwareiot</a:t>
            </a:r>
            <a:r>
              <a:rPr lang="es-ES" sz="1400" dirty="0" smtClean="0"/>
              <a:t>”</a:t>
            </a:r>
            <a:r>
              <a:rPr lang="es-ES" sz="1400" dirty="0"/>
              <a:t>; "</a:t>
            </a:r>
            <a:r>
              <a:rPr lang="es-ES" sz="1400" dirty="0" err="1"/>
              <a:t>Fiware-ServicePath</a:t>
            </a:r>
            <a:r>
              <a:rPr lang="es-ES" sz="1400" dirty="0"/>
              <a:t>: /"}</a:t>
            </a:r>
          </a:p>
          <a:p>
            <a:pPr eaLnBrk="1" hangingPunct="1"/>
            <a:r>
              <a:rPr lang="es-ES" sz="1400" b="1" dirty="0" err="1"/>
              <a:t>Payload</a:t>
            </a:r>
            <a:r>
              <a:rPr lang="es-ES" sz="1400" b="1" dirty="0"/>
              <a:t>:</a:t>
            </a:r>
          </a:p>
          <a:p>
            <a:pPr eaLnBrk="1" hangingPunct="1"/>
            <a:r>
              <a:rPr lang="en-US" sz="1400" dirty="0"/>
              <a:t>{"devices": [</a:t>
            </a:r>
          </a:p>
          <a:p>
            <a:pPr eaLnBrk="1" hangingPunct="1"/>
            <a:r>
              <a:rPr lang="en-US" sz="1400" dirty="0"/>
              <a:t>    { "</a:t>
            </a:r>
            <a:r>
              <a:rPr lang="en-US" sz="1400" dirty="0" err="1"/>
              <a:t>device_id</a:t>
            </a:r>
            <a:r>
              <a:rPr lang="en-US" sz="1400" dirty="0"/>
              <a:t>": “[DEV_ID]",</a:t>
            </a:r>
          </a:p>
          <a:p>
            <a:pPr eaLnBrk="1" hangingPunct="1"/>
            <a:r>
              <a:rPr lang="en-US" sz="1400" dirty="0"/>
              <a:t>      "</a:t>
            </a:r>
            <a:r>
              <a:rPr lang="en-US" sz="1400" dirty="0" err="1"/>
              <a:t>entity_name</a:t>
            </a:r>
            <a:r>
              <a:rPr lang="en-US" sz="1400" dirty="0"/>
              <a:t>": ” [ENTITY_ID]",</a:t>
            </a:r>
          </a:p>
          <a:p>
            <a:pPr eaLnBrk="1" hangingPunct="1"/>
            <a:r>
              <a:rPr lang="en-US" sz="1400" dirty="0"/>
              <a:t>      "</a:t>
            </a:r>
            <a:r>
              <a:rPr lang="en-US" sz="1400" dirty="0" err="1"/>
              <a:t>entity_type</a:t>
            </a:r>
            <a:r>
              <a:rPr lang="en-US" sz="1400" dirty="0"/>
              <a:t>": "thing",</a:t>
            </a:r>
          </a:p>
          <a:p>
            <a:pPr eaLnBrk="1" hangingPunct="1"/>
            <a:r>
              <a:rPr lang="en-US" sz="1400" dirty="0"/>
              <a:t>      "</a:t>
            </a:r>
            <a:r>
              <a:rPr lang="en-US" sz="1400" dirty="0" err="1"/>
              <a:t>timezone</a:t>
            </a:r>
            <a:r>
              <a:rPr lang="en-US" sz="1400" dirty="0"/>
              <a:t>": ”Europe/Madrid",</a:t>
            </a:r>
          </a:p>
          <a:p>
            <a:pPr eaLnBrk="1" hangingPunct="1"/>
            <a:r>
              <a:rPr lang="en-US" sz="1400" dirty="0"/>
              <a:t>      "commands": [</a:t>
            </a:r>
          </a:p>
          <a:p>
            <a:pPr eaLnBrk="1" hangingPunct="1"/>
            <a:r>
              <a:rPr lang="en-US" sz="1400" dirty="0"/>
              <a:t>        { "name": ”</a:t>
            </a:r>
            <a:r>
              <a:rPr lang="en-US" altLang="ja-JP" sz="1400" dirty="0" err="1"/>
              <a:t>RawCommand</a:t>
            </a:r>
            <a:r>
              <a:rPr lang="en-US" altLang="ja-JP" sz="1400" dirty="0"/>
              <a:t>",</a:t>
            </a:r>
          </a:p>
          <a:p>
            <a:pPr eaLnBrk="1" hangingPunct="1"/>
            <a:r>
              <a:rPr lang="en-US" sz="1400" dirty="0"/>
              <a:t>          "type": "command",</a:t>
            </a:r>
          </a:p>
          <a:p>
            <a:pPr eaLnBrk="1" hangingPunct="1"/>
            <a:r>
              <a:rPr lang="en-US" sz="1400" dirty="0"/>
              <a:t>          "value": ” [</a:t>
            </a:r>
            <a:r>
              <a:rPr lang="en-US" sz="1400" dirty="0" err="1"/>
              <a:t>Dev_ID</a:t>
            </a:r>
            <a:r>
              <a:rPr lang="en-US" sz="1400" dirty="0"/>
              <a:t>]@</a:t>
            </a:r>
            <a:r>
              <a:rPr lang="en-US" sz="1400" dirty="0" err="1"/>
              <a:t>RawCommand</a:t>
            </a:r>
            <a:r>
              <a:rPr lang="en-US" sz="1400" dirty="0"/>
              <a:t>|%s"</a:t>
            </a:r>
          </a:p>
          <a:p>
            <a:pPr eaLnBrk="1" hangingPunct="1"/>
            <a:r>
              <a:rPr lang="en-US" sz="1400" dirty="0"/>
              <a:t>        } ],</a:t>
            </a:r>
          </a:p>
          <a:p>
            <a:pPr eaLnBrk="1" hangingPunct="1"/>
            <a:r>
              <a:rPr lang="en-US" sz="1400" dirty="0"/>
              <a:t>      "attributes": [</a:t>
            </a:r>
          </a:p>
          <a:p>
            <a:pPr eaLnBrk="1" hangingPunct="1"/>
            <a:r>
              <a:rPr lang="en-US" sz="1400" dirty="0"/>
              <a:t>…</a:t>
            </a:r>
            <a:endParaRPr lang="es-ES" sz="1400" dirty="0"/>
          </a:p>
        </p:txBody>
      </p:sp>
      <p:sp>
        <p:nvSpPr>
          <p:cNvPr id="30727" name="CuadroTexto 4"/>
          <p:cNvSpPr txBox="1">
            <a:spLocks noChangeArrowheads="1"/>
          </p:cNvSpPr>
          <p:nvPr/>
        </p:nvSpPr>
        <p:spPr bwMode="auto">
          <a:xfrm>
            <a:off x="107219" y="5879013"/>
            <a:ext cx="88582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b="1" dirty="0"/>
              <a:t>Como enviar comandos? Basta atualizar o atributo de comando </a:t>
            </a:r>
            <a:r>
              <a:rPr lang="pt-PT" sz="1800" b="1" dirty="0" smtClean="0"/>
              <a:t>no </a:t>
            </a:r>
            <a:r>
              <a:rPr lang="es-ES" sz="1800" b="1" dirty="0" err="1" smtClean="0"/>
              <a:t>ContextBroker</a:t>
            </a:r>
            <a:r>
              <a:rPr lang="es-ES" sz="1800" b="1" dirty="0"/>
              <a:t>.</a:t>
            </a:r>
          </a:p>
          <a:p>
            <a:pPr eaLnBrk="1" hangingPunct="1"/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709034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187624" y="535806"/>
            <a:ext cx="7956376" cy="515938"/>
          </a:xfrm>
        </p:spPr>
        <p:txBody>
          <a:bodyPr/>
          <a:lstStyle/>
          <a:p>
            <a:pPr algn="ctr" rtl="0"/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Annex I: FIGWAY - </a:t>
            </a:r>
            <a:r>
              <a:rPr lang="en-US" sz="2800" b="1" kern="1200" dirty="0" err="1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Configuração</a:t>
            </a:r>
            <a:endParaRPr lang="en-US" sz="2800" b="1" kern="1200" dirty="0">
              <a:solidFill>
                <a:srgbClr val="8A2626"/>
              </a:solidFill>
              <a:latin typeface="Swis721 Cn BT"/>
              <a:ea typeface="+mn-ea"/>
              <a:cs typeface="+mn-cs"/>
            </a:endParaRPr>
          </a:p>
        </p:txBody>
      </p:sp>
      <p:sp>
        <p:nvSpPr>
          <p:cNvPr id="36867" name="CuadroTexto 7"/>
          <p:cNvSpPr txBox="1">
            <a:spLocks noChangeArrowheads="1"/>
          </p:cNvSpPr>
          <p:nvPr/>
        </p:nvSpPr>
        <p:spPr bwMode="auto">
          <a:xfrm>
            <a:off x="355873" y="1372766"/>
            <a:ext cx="2847975" cy="40005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figway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config.ini</a:t>
            </a:r>
            <a:endParaRPr lang="es-E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1520" y="1916832"/>
            <a:ext cx="7436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Configurar para o </a:t>
            </a:r>
            <a:r>
              <a:rPr lang="pt-PT" dirty="0" smtClean="0"/>
              <a:t>ContextBroker </a:t>
            </a:r>
            <a:r>
              <a:rPr lang="pt-PT" dirty="0"/>
              <a:t>e as instâncias </a:t>
            </a:r>
            <a:r>
              <a:rPr lang="pt-PT" dirty="0" smtClean="0"/>
              <a:t>IDAS </a:t>
            </a:r>
            <a:r>
              <a:rPr lang="es-E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IP </a:t>
            </a:r>
            <a:r>
              <a:rPr lang="es-ES" dirty="0" err="1" smtClean="0"/>
              <a:t>Addresses</a:t>
            </a:r>
            <a:r>
              <a:rPr lang="es-ES" dirty="0" smtClean="0"/>
              <a:t>: </a:t>
            </a:r>
            <a:r>
              <a:rPr lang="es-ES" dirty="0" err="1" smtClean="0"/>
              <a:t>Normally</a:t>
            </a:r>
            <a:r>
              <a:rPr lang="es-ES" dirty="0" smtClean="0"/>
              <a:t> 130.206.80.40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Ports</a:t>
            </a:r>
            <a:r>
              <a:rPr lang="es-ES" dirty="0"/>
              <a:t>:</a:t>
            </a:r>
            <a:r>
              <a:rPr lang="es-ES" dirty="0" smtClean="0"/>
              <a:t> </a:t>
            </a:r>
            <a:r>
              <a:rPr lang="es-ES" dirty="0" err="1" smtClean="0"/>
              <a:t>Normally</a:t>
            </a:r>
            <a:r>
              <a:rPr lang="es-ES" dirty="0" smtClean="0"/>
              <a:t>: </a:t>
            </a:r>
            <a:r>
              <a:rPr lang="es-ES" b="1" dirty="0" smtClean="0"/>
              <a:t>1026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ContextBroker</a:t>
            </a:r>
            <a:r>
              <a:rPr lang="es-ES" dirty="0" smtClean="0"/>
              <a:t> and </a:t>
            </a:r>
            <a:r>
              <a:rPr lang="es-ES" b="1" dirty="0" smtClean="0"/>
              <a:t>5371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IDAS.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FIWARE_SERVICE. </a:t>
            </a:r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b="1" dirty="0" err="1" smtClean="0"/>
              <a:t>fiwareiot</a:t>
            </a:r>
            <a:r>
              <a:rPr lang="es-ES" b="1" dirty="0" smtClean="0"/>
              <a:t> . </a:t>
            </a:r>
            <a:r>
              <a:rPr lang="es-ES" b="1" dirty="0" err="1" smtClean="0"/>
              <a:t>Update</a:t>
            </a:r>
            <a:r>
              <a:rPr lang="es-ES" b="1" dirty="0" smtClean="0"/>
              <a:t> API-KEY </a:t>
            </a:r>
            <a:r>
              <a:rPr lang="es-ES" b="1" dirty="0" err="1" smtClean="0"/>
              <a:t>also</a:t>
            </a:r>
            <a:r>
              <a:rPr lang="es-ES" b="1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FIWARE_SERVICE_PATH. </a:t>
            </a:r>
            <a:r>
              <a:rPr lang="es-ES" dirty="0" err="1" smtClean="0"/>
              <a:t>Normally</a:t>
            </a:r>
            <a:r>
              <a:rPr lang="es-ES" dirty="0" smtClean="0"/>
              <a:t> </a:t>
            </a:r>
            <a:r>
              <a:rPr lang="es-ES" b="1" dirty="0" smtClean="0"/>
              <a:t>/</a:t>
            </a:r>
          </a:p>
          <a:p>
            <a:pPr marL="285750" indent="-285750">
              <a:buFont typeface="Arial"/>
              <a:buChar char="•"/>
            </a:pPr>
            <a:r>
              <a:rPr lang="es-ES" b="1" dirty="0" smtClean="0"/>
              <a:t>Oauth2: </a:t>
            </a:r>
            <a:r>
              <a:rPr lang="es-ES" dirty="0" err="1" smtClean="0"/>
              <a:t>normally</a:t>
            </a:r>
            <a:r>
              <a:rPr lang="es-ES" dirty="0"/>
              <a:t> </a:t>
            </a:r>
            <a:r>
              <a:rPr lang="es-ES" b="1" dirty="0" smtClean="0"/>
              <a:t>no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79512" y="3789040"/>
            <a:ext cx="708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 você estiver usando a instância FIWARE Lab protegido por IdM:</a:t>
            </a:r>
            <a:endParaRPr lang="es-ES" dirty="0" smtClean="0"/>
          </a:p>
        </p:txBody>
      </p:sp>
      <p:sp>
        <p:nvSpPr>
          <p:cNvPr id="7" name="Rectángulo 1"/>
          <p:cNvSpPr>
            <a:spLocks noChangeArrowheads="1"/>
          </p:cNvSpPr>
          <p:nvPr/>
        </p:nvSpPr>
        <p:spPr bwMode="auto">
          <a:xfrm>
            <a:off x="498936" y="4437112"/>
            <a:ext cx="8321536" cy="14773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 [user]</a:t>
            </a:r>
            <a:endParaRPr lang="es-ES" dirty="0"/>
          </a:p>
          <a:p>
            <a:r>
              <a:rPr lang="en-US" dirty="0"/>
              <a:t># Please, configure here your username at FIWARE Cloud and a valid Oauth2.0 TOKEN for your user (you can use get_token.py to obtain a valid TOKEN). </a:t>
            </a:r>
            <a:endParaRPr lang="es-ES" dirty="0"/>
          </a:p>
          <a:p>
            <a:r>
              <a:rPr lang="en-US" b="1" dirty="0"/>
              <a:t>username=</a:t>
            </a:r>
            <a:endParaRPr lang="es-ES" b="1" dirty="0"/>
          </a:p>
          <a:p>
            <a:r>
              <a:rPr lang="en-US" b="1" dirty="0"/>
              <a:t>token=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9508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187624" y="536798"/>
            <a:ext cx="8171954" cy="515938"/>
          </a:xfrm>
        </p:spPr>
        <p:txBody>
          <a:bodyPr/>
          <a:lstStyle/>
          <a:p>
            <a:pPr algn="ctr" rtl="0"/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Annex I: FIGWAY – </a:t>
            </a:r>
            <a:r>
              <a:rPr lang="pt-PT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Registrando um Sensor (UL2.0)</a:t>
            </a:r>
            <a:endParaRPr lang="en-US" sz="2800" b="1" kern="1200" dirty="0">
              <a:solidFill>
                <a:srgbClr val="8A2626"/>
              </a:solidFill>
              <a:latin typeface="Swis721 Cn BT"/>
              <a:ea typeface="+mn-ea"/>
              <a:cs typeface="+mn-cs"/>
            </a:endParaRPr>
          </a:p>
        </p:txBody>
      </p:sp>
      <p:sp>
        <p:nvSpPr>
          <p:cNvPr id="36867" name="CuadroTexto 7"/>
          <p:cNvSpPr txBox="1">
            <a:spLocks noChangeArrowheads="1"/>
          </p:cNvSpPr>
          <p:nvPr/>
        </p:nvSpPr>
        <p:spPr bwMode="auto">
          <a:xfrm>
            <a:off x="179388" y="1815940"/>
            <a:ext cx="8187282" cy="40011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SensorsUL20/&gt; 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RegisterDevice.py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[DEV_FILE] [DEV_ID] [ENTITY_ID]</a:t>
            </a:r>
          </a:p>
        </p:txBody>
      </p:sp>
      <p:sp>
        <p:nvSpPr>
          <p:cNvPr id="34819" name="Rectángulo 1"/>
          <p:cNvSpPr>
            <a:spLocks noChangeArrowheads="1"/>
          </p:cNvSpPr>
          <p:nvPr/>
        </p:nvSpPr>
        <p:spPr bwMode="auto">
          <a:xfrm>
            <a:off x="468313" y="2584290"/>
            <a:ext cx="8064500" cy="3683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&gt; python </a:t>
            </a:r>
            <a:r>
              <a:rPr lang="en-US" dirty="0" err="1"/>
              <a:t>RegisterDevice.py</a:t>
            </a:r>
            <a:r>
              <a:rPr lang="en-US" dirty="0"/>
              <a:t> SENSOR_TEMP Sensor1 </a:t>
            </a:r>
            <a:r>
              <a:rPr lang="en-US" dirty="0" smtClean="0"/>
              <a:t>Temp-</a:t>
            </a:r>
            <a:r>
              <a:rPr lang="en-US" dirty="0"/>
              <a:t>Madrid28001</a:t>
            </a:r>
            <a:endParaRPr lang="es-ES" dirty="0"/>
          </a:p>
        </p:txBody>
      </p:sp>
      <p:sp>
        <p:nvSpPr>
          <p:cNvPr id="34820" name="Rectángulo 2"/>
          <p:cNvSpPr>
            <a:spLocks noChangeArrowheads="1"/>
          </p:cNvSpPr>
          <p:nvPr/>
        </p:nvSpPr>
        <p:spPr bwMode="auto">
          <a:xfrm>
            <a:off x="468313" y="3158965"/>
            <a:ext cx="8064500" cy="2862323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* opening: ./devices/SENSOR_TEMP</a:t>
            </a:r>
          </a:p>
          <a:p>
            <a:r>
              <a:rPr lang="en-US" dirty="0" smtClean="0"/>
              <a:t>* Asking to http://130.206.80.40:5371/</a:t>
            </a:r>
            <a:r>
              <a:rPr lang="en-US" dirty="0" err="1" smtClean="0"/>
              <a:t>iot</a:t>
            </a:r>
            <a:r>
              <a:rPr lang="en-US" dirty="0" smtClean="0"/>
              <a:t>/devices</a:t>
            </a:r>
          </a:p>
          <a:p>
            <a:r>
              <a:rPr lang="en-US" dirty="0" smtClean="0"/>
              <a:t>* Headers: {'</a:t>
            </a:r>
            <a:r>
              <a:rPr lang="en-US" dirty="0" err="1" smtClean="0"/>
              <a:t>Fiware</a:t>
            </a:r>
            <a:r>
              <a:rPr lang="en-US" dirty="0" smtClean="0"/>
              <a:t>-Service': ’</a:t>
            </a:r>
            <a:r>
              <a:rPr lang="en-US" dirty="0" err="1" smtClean="0"/>
              <a:t>fiwareiot</a:t>
            </a:r>
            <a:r>
              <a:rPr lang="en-US" dirty="0" smtClean="0"/>
              <a:t>', 'content-type': 'application/</a:t>
            </a:r>
            <a:r>
              <a:rPr lang="en-US" dirty="0" err="1" smtClean="0"/>
              <a:t>json</a:t>
            </a:r>
            <a:r>
              <a:rPr lang="en-US" dirty="0" smtClean="0"/>
              <a:t>', '</a:t>
            </a:r>
            <a:r>
              <a:rPr lang="en-US" dirty="0" err="1" smtClean="0"/>
              <a:t>Fiware-ServicePath</a:t>
            </a:r>
            <a:r>
              <a:rPr lang="en-US" dirty="0" smtClean="0"/>
              <a:t>': '/', 'X-</a:t>
            </a:r>
            <a:r>
              <a:rPr lang="en-US" dirty="0" err="1" smtClean="0"/>
              <a:t>Auth</a:t>
            </a:r>
            <a:r>
              <a:rPr lang="en-US" dirty="0" smtClean="0"/>
              <a:t>-Token': 'NULL'}</a:t>
            </a:r>
          </a:p>
          <a:p>
            <a:r>
              <a:rPr lang="en-US" dirty="0" smtClean="0"/>
              <a:t>* Sending PAYLOAD: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[…] 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b="1" dirty="0" err="1" smtClean="0">
                <a:solidFill>
                  <a:srgbClr val="FF0000"/>
                </a:solidFill>
              </a:rPr>
              <a:t>eja</a:t>
            </a:r>
            <a:r>
              <a:rPr lang="en-US" b="1" dirty="0" smtClean="0">
                <a:solidFill>
                  <a:srgbClr val="FF0000"/>
                </a:solidFill>
              </a:rPr>
              <a:t> no 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b="1" dirty="0" err="1" smtClean="0">
                <a:solidFill>
                  <a:srgbClr val="FF0000"/>
                </a:solidFill>
              </a:rPr>
              <a:t>róximo</a:t>
            </a:r>
            <a:r>
              <a:rPr lang="en-US" b="1" dirty="0" smtClean="0">
                <a:solidFill>
                  <a:srgbClr val="FF0000"/>
                </a:solidFill>
              </a:rPr>
              <a:t> Slide)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* </a:t>
            </a:r>
            <a:r>
              <a:rPr lang="en-US" b="1" dirty="0">
                <a:solidFill>
                  <a:srgbClr val="008000"/>
                </a:solidFill>
              </a:rPr>
              <a:t>Status Code: 201</a:t>
            </a:r>
          </a:p>
          <a:p>
            <a:r>
              <a:rPr lang="en-US" dirty="0"/>
              <a:t>* Response:</a:t>
            </a:r>
          </a:p>
        </p:txBody>
      </p:sp>
    </p:spTree>
    <p:extLst>
      <p:ext uri="{BB962C8B-B14F-4D97-AF65-F5344CB8AC3E}">
        <p14:creationId xmlns:p14="http://schemas.microsoft.com/office/powerpoint/2010/main" val="2730968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8100392" cy="1008112"/>
          </a:xfrm>
        </p:spPr>
        <p:txBody>
          <a:bodyPr/>
          <a:lstStyle/>
          <a:p>
            <a:pPr algn="ctr" rtl="0"/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Annex I: FIGWAY – </a:t>
            </a:r>
            <a:r>
              <a:rPr lang="pt-PT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Registrando um Sensor (UL2.0)</a:t>
            </a:r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. </a:t>
            </a:r>
            <a:r>
              <a:rPr lang="en-US" sz="2800" b="1" kern="1200" dirty="0" err="1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Sensor_TEMP</a:t>
            </a:r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 FILE</a:t>
            </a:r>
          </a:p>
        </p:txBody>
      </p:sp>
      <p:sp>
        <p:nvSpPr>
          <p:cNvPr id="34820" name="Rectángulo 2"/>
          <p:cNvSpPr>
            <a:spLocks noChangeArrowheads="1"/>
          </p:cNvSpPr>
          <p:nvPr/>
        </p:nvSpPr>
        <p:spPr bwMode="auto">
          <a:xfrm>
            <a:off x="539552" y="1805910"/>
            <a:ext cx="8064500" cy="4647426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"devices": [</a:t>
            </a:r>
          </a:p>
          <a:p>
            <a:r>
              <a:rPr lang="en-US" sz="1600" dirty="0" smtClean="0"/>
              <a:t>    { "</a:t>
            </a:r>
            <a:r>
              <a:rPr lang="en-US" sz="1600" dirty="0" err="1" smtClean="0"/>
              <a:t>device_id</a:t>
            </a:r>
            <a:r>
              <a:rPr lang="en-US" sz="1600" dirty="0" smtClean="0"/>
              <a:t>": "</a:t>
            </a:r>
            <a:r>
              <a:rPr lang="en-US" sz="1600" b="1" dirty="0" smtClean="0"/>
              <a:t>DEV_ID</a:t>
            </a:r>
            <a:r>
              <a:rPr lang="en-US" sz="1600" dirty="0" smtClean="0"/>
              <a:t>",</a:t>
            </a:r>
          </a:p>
          <a:p>
            <a:r>
              <a:rPr lang="en-US" sz="1600" dirty="0" smtClean="0"/>
              <a:t>      "</a:t>
            </a:r>
            <a:r>
              <a:rPr lang="en-US" sz="1600" dirty="0" err="1" smtClean="0"/>
              <a:t>entity_name</a:t>
            </a:r>
            <a:r>
              <a:rPr lang="en-US" sz="1600" dirty="0" smtClean="0"/>
              <a:t>": "</a:t>
            </a:r>
            <a:r>
              <a:rPr lang="en-US" sz="1600" b="1" dirty="0" smtClean="0"/>
              <a:t>ENTITY_ID</a:t>
            </a:r>
            <a:r>
              <a:rPr lang="en-US" sz="1600" dirty="0" smtClean="0"/>
              <a:t>",</a:t>
            </a:r>
          </a:p>
          <a:p>
            <a:r>
              <a:rPr lang="en-US" sz="1600" dirty="0" smtClean="0"/>
              <a:t>      "</a:t>
            </a:r>
            <a:r>
              <a:rPr lang="en-US" sz="1600" dirty="0" err="1" smtClean="0"/>
              <a:t>entity_type</a:t>
            </a:r>
            <a:r>
              <a:rPr lang="en-US" sz="1600" dirty="0" smtClean="0"/>
              <a:t>": "thing",</a:t>
            </a:r>
          </a:p>
          <a:p>
            <a:r>
              <a:rPr lang="en-US" sz="1600" dirty="0" smtClean="0"/>
              <a:t>      "</a:t>
            </a:r>
            <a:r>
              <a:rPr lang="en-US" sz="1600" dirty="0" err="1" smtClean="0"/>
              <a:t>timezone</a:t>
            </a:r>
            <a:r>
              <a:rPr lang="en-US" sz="1600" dirty="0" smtClean="0"/>
              <a:t>": "Europe/Madrid",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"attributes": [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        { "</a:t>
            </a:r>
            <a:r>
              <a:rPr lang="en-US" sz="1600" b="1" dirty="0" err="1" smtClean="0">
                <a:solidFill>
                  <a:srgbClr val="0000FF"/>
                </a:solidFill>
              </a:rPr>
              <a:t>object_id</a:t>
            </a:r>
            <a:r>
              <a:rPr lang="en-US" sz="1600" b="1" dirty="0" smtClean="0">
                <a:solidFill>
                  <a:srgbClr val="0000FF"/>
                </a:solidFill>
              </a:rPr>
              <a:t>": "t",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          "name": "temperature",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          "type": "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"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        } ],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"</a:t>
            </a:r>
            <a:r>
              <a:rPr lang="en-US" sz="1600" b="1" dirty="0" err="1" smtClean="0">
                <a:solidFill>
                  <a:srgbClr val="008000"/>
                </a:solidFill>
              </a:rPr>
              <a:t>static_attributes</a:t>
            </a:r>
            <a:r>
              <a:rPr lang="en-US" sz="1600" b="1" dirty="0" smtClean="0">
                <a:solidFill>
                  <a:srgbClr val="008000"/>
                </a:solidFill>
              </a:rPr>
              <a:t>": [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      { "name": "</a:t>
            </a:r>
            <a:r>
              <a:rPr lang="en-US" sz="1600" b="1" dirty="0" err="1" smtClean="0">
                <a:solidFill>
                  <a:srgbClr val="008000"/>
                </a:solidFill>
              </a:rPr>
              <a:t>att_name</a:t>
            </a:r>
            <a:r>
              <a:rPr lang="en-US" sz="1600" b="1" dirty="0" smtClean="0">
                <a:solidFill>
                  <a:srgbClr val="008000"/>
                </a:solidFill>
              </a:rPr>
              <a:t>",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        "type": "string",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        "value": "value"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      }</a:t>
            </a:r>
          </a:p>
          <a:p>
            <a:r>
              <a:rPr lang="en-US" sz="1600" b="1" dirty="0" smtClean="0">
                <a:solidFill>
                  <a:srgbClr val="008000"/>
                </a:solidFill>
              </a:rPr>
              <a:t>       ]</a:t>
            </a:r>
          </a:p>
          <a:p>
            <a:r>
              <a:rPr lang="en-US" sz="1600" dirty="0" smtClean="0"/>
              <a:t>      }]}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2400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115616" y="536798"/>
            <a:ext cx="8028384" cy="515938"/>
          </a:xfrm>
        </p:spPr>
        <p:txBody>
          <a:bodyPr/>
          <a:lstStyle/>
          <a:p>
            <a:pPr algn="ctr" rtl="0"/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Annex I: FIGWAY – </a:t>
            </a:r>
            <a:r>
              <a:rPr lang="pt-PT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Lista de Verificação de Dispositivos</a:t>
            </a:r>
            <a:endParaRPr lang="en-US" sz="2800" b="1" kern="1200" dirty="0">
              <a:solidFill>
                <a:srgbClr val="8A2626"/>
              </a:solidFill>
              <a:latin typeface="Swis721 Cn BT"/>
              <a:ea typeface="+mn-ea"/>
              <a:cs typeface="+mn-cs"/>
            </a:endParaRPr>
          </a:p>
        </p:txBody>
      </p:sp>
      <p:sp>
        <p:nvSpPr>
          <p:cNvPr id="36867" name="CuadroTexto 7"/>
          <p:cNvSpPr txBox="1">
            <a:spLocks noChangeArrowheads="1"/>
          </p:cNvSpPr>
          <p:nvPr/>
        </p:nvSpPr>
        <p:spPr bwMode="auto">
          <a:xfrm>
            <a:off x="482517" y="1977008"/>
            <a:ext cx="4161491" cy="40011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SensorsUL20/&gt; 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ListDevices.py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</p:txBody>
      </p:sp>
      <p:sp>
        <p:nvSpPr>
          <p:cNvPr id="2" name="Rectángulo 1"/>
          <p:cNvSpPr>
            <a:spLocks noChangeArrowheads="1"/>
          </p:cNvSpPr>
          <p:nvPr/>
        </p:nvSpPr>
        <p:spPr bwMode="auto">
          <a:xfrm>
            <a:off x="468313" y="2637408"/>
            <a:ext cx="8064500" cy="3683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&gt; Python </a:t>
            </a:r>
            <a:r>
              <a:rPr lang="en-US" dirty="0" err="1" smtClean="0"/>
              <a:t>ListDevices.py</a:t>
            </a:r>
            <a:endParaRPr lang="es-ES" dirty="0"/>
          </a:p>
        </p:txBody>
      </p:sp>
      <p:sp>
        <p:nvSpPr>
          <p:cNvPr id="36868" name="Rectángulo 2"/>
          <p:cNvSpPr>
            <a:spLocks noChangeArrowheads="1"/>
          </p:cNvSpPr>
          <p:nvPr/>
        </p:nvSpPr>
        <p:spPr bwMode="auto">
          <a:xfrm>
            <a:off x="468313" y="3208908"/>
            <a:ext cx="8064500" cy="2031325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 dirty="0" smtClean="0"/>
              <a:t>* Asking to http://130.206.80.40:5371/</a:t>
            </a:r>
            <a:r>
              <a:rPr lang="en-US" sz="1400" dirty="0" err="1" smtClean="0"/>
              <a:t>iot</a:t>
            </a:r>
            <a:r>
              <a:rPr lang="en-US" sz="1400" dirty="0" smtClean="0"/>
              <a:t>/devices</a:t>
            </a:r>
          </a:p>
          <a:p>
            <a:r>
              <a:rPr lang="en-US" sz="1400" dirty="0" smtClean="0"/>
              <a:t>* Headers: {'</a:t>
            </a:r>
            <a:r>
              <a:rPr lang="en-US" sz="1400" dirty="0" err="1" smtClean="0"/>
              <a:t>Fiware</a:t>
            </a:r>
            <a:r>
              <a:rPr lang="en-US" sz="1400" dirty="0" smtClean="0"/>
              <a:t>-Service': ’</a:t>
            </a:r>
            <a:r>
              <a:rPr lang="en-US" sz="1400" dirty="0" err="1" smtClean="0"/>
              <a:t>fiwareiot</a:t>
            </a:r>
            <a:r>
              <a:rPr lang="en-US" sz="1400" dirty="0" smtClean="0"/>
              <a:t>', 'content-type': 'application/</a:t>
            </a:r>
            <a:r>
              <a:rPr lang="en-US" sz="1400" dirty="0" err="1" smtClean="0"/>
              <a:t>json</a:t>
            </a:r>
            <a:r>
              <a:rPr lang="en-US" sz="1400" dirty="0" smtClean="0"/>
              <a:t>', '</a:t>
            </a:r>
            <a:r>
              <a:rPr lang="en-US" sz="1400" dirty="0" err="1" smtClean="0"/>
              <a:t>Fiware-ServicePath</a:t>
            </a:r>
            <a:r>
              <a:rPr lang="en-US" sz="1400" dirty="0" smtClean="0"/>
              <a:t>': '/', 'X-</a:t>
            </a:r>
            <a:r>
              <a:rPr lang="en-US" sz="1400" dirty="0" err="1" smtClean="0"/>
              <a:t>Auth</a:t>
            </a:r>
            <a:r>
              <a:rPr lang="en-US" sz="1400" dirty="0" smtClean="0"/>
              <a:t>-Token': 'NULL'}</a:t>
            </a:r>
          </a:p>
          <a:p>
            <a:r>
              <a:rPr lang="en-US" sz="1400" dirty="0" smtClean="0"/>
              <a:t>...</a:t>
            </a: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008000"/>
                </a:solidFill>
              </a:rPr>
              <a:t>* Status Code: 200</a:t>
            </a:r>
          </a:p>
          <a:p>
            <a:r>
              <a:rPr lang="en-US" sz="1400" b="1" dirty="0" smtClean="0">
                <a:solidFill>
                  <a:srgbClr val="008000"/>
                </a:solidFill>
              </a:rPr>
              <a:t>* Response: </a:t>
            </a:r>
          </a:p>
          <a:p>
            <a:r>
              <a:rPr lang="en-US" sz="1400" b="1" dirty="0" smtClean="0">
                <a:solidFill>
                  <a:srgbClr val="008000"/>
                </a:solidFill>
              </a:rPr>
              <a:t>{ "count": 6,"devices": [{ "</a:t>
            </a:r>
            <a:r>
              <a:rPr lang="en-US" sz="1400" b="1" dirty="0" err="1" smtClean="0">
                <a:solidFill>
                  <a:srgbClr val="008000"/>
                </a:solidFill>
              </a:rPr>
              <a:t>device_id</a:t>
            </a:r>
            <a:r>
              <a:rPr lang="en-US" sz="1400" b="1" dirty="0" smtClean="0">
                <a:solidFill>
                  <a:srgbClr val="008000"/>
                </a:solidFill>
              </a:rPr>
              <a:t>" : "3F:2A:1A:lamp3" },{ "</a:t>
            </a:r>
            <a:r>
              <a:rPr lang="en-US" sz="1400" b="1" dirty="0" err="1" smtClean="0">
                <a:solidFill>
                  <a:srgbClr val="008000"/>
                </a:solidFill>
              </a:rPr>
              <a:t>device_id</a:t>
            </a:r>
            <a:r>
              <a:rPr lang="en-US" sz="1400" b="1" dirty="0" smtClean="0">
                <a:solidFill>
                  <a:srgbClr val="008000"/>
                </a:solidFill>
              </a:rPr>
              <a:t>" : "Sensor1" },{ "</a:t>
            </a:r>
            <a:r>
              <a:rPr lang="en-US" sz="1400" b="1" dirty="0" err="1" smtClean="0">
                <a:solidFill>
                  <a:srgbClr val="008000"/>
                </a:solidFill>
              </a:rPr>
              <a:t>device_id</a:t>
            </a:r>
            <a:r>
              <a:rPr lang="en-US" sz="1400" b="1" dirty="0" smtClean="0">
                <a:solidFill>
                  <a:srgbClr val="008000"/>
                </a:solidFill>
              </a:rPr>
              <a:t>" : "dev_1" },{ "</a:t>
            </a:r>
            <a:r>
              <a:rPr lang="en-US" sz="1400" b="1" dirty="0" err="1" smtClean="0">
                <a:solidFill>
                  <a:srgbClr val="008000"/>
                </a:solidFill>
              </a:rPr>
              <a:t>device_id</a:t>
            </a:r>
            <a:r>
              <a:rPr lang="en-US" sz="1400" b="1" dirty="0" smtClean="0">
                <a:solidFill>
                  <a:srgbClr val="008000"/>
                </a:solidFill>
              </a:rPr>
              <a:t>" : "ej1" },{ "</a:t>
            </a:r>
            <a:r>
              <a:rPr lang="en-US" sz="1400" b="1" dirty="0" err="1" smtClean="0">
                <a:solidFill>
                  <a:srgbClr val="008000"/>
                </a:solidFill>
              </a:rPr>
              <a:t>device_id</a:t>
            </a:r>
            <a:r>
              <a:rPr lang="en-US" sz="1400" b="1" dirty="0" smtClean="0">
                <a:solidFill>
                  <a:srgbClr val="008000"/>
                </a:solidFill>
              </a:rPr>
              <a:t>" : "ej2" },{ "</a:t>
            </a:r>
            <a:r>
              <a:rPr lang="en-US" sz="1400" b="1" dirty="0" err="1" smtClean="0">
                <a:solidFill>
                  <a:srgbClr val="008000"/>
                </a:solidFill>
              </a:rPr>
              <a:t>device_id</a:t>
            </a:r>
            <a:r>
              <a:rPr lang="en-US" sz="1400" b="1" dirty="0" smtClean="0">
                <a:solidFill>
                  <a:srgbClr val="008000"/>
                </a:solidFill>
              </a:rPr>
              <a:t>" : "ej3" }]}</a:t>
            </a:r>
            <a:endParaRPr lang="en-US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48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8135202" cy="515938"/>
          </a:xfrm>
        </p:spPr>
        <p:txBody>
          <a:bodyPr/>
          <a:lstStyle/>
          <a:p>
            <a:pPr algn="ctr" rtl="0"/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Annex I: FIGWAY - </a:t>
            </a:r>
            <a:r>
              <a:rPr lang="pt-PT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Enviando Sensor Observações / Medidas</a:t>
            </a:r>
            <a:endParaRPr lang="en-US" sz="2800" b="1" kern="1200" dirty="0">
              <a:solidFill>
                <a:srgbClr val="8A2626"/>
              </a:solidFill>
              <a:latin typeface="Swis721 Cn BT"/>
              <a:ea typeface="+mn-ea"/>
              <a:cs typeface="+mn-cs"/>
            </a:endParaRPr>
          </a:p>
        </p:txBody>
      </p:sp>
      <p:sp>
        <p:nvSpPr>
          <p:cNvPr id="36867" name="CuadroTexto 7"/>
          <p:cNvSpPr txBox="1">
            <a:spLocks noChangeArrowheads="1"/>
          </p:cNvSpPr>
          <p:nvPr/>
        </p:nvSpPr>
        <p:spPr bwMode="auto">
          <a:xfrm>
            <a:off x="420562" y="2247988"/>
            <a:ext cx="7607822" cy="40011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SensorsUL20/&gt; 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SendObservation.py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[DEV_ID] ‘[alias</a:t>
            </a:r>
            <a:r>
              <a:rPr lang="es-ES" sz="2000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|value</a:t>
            </a:r>
            <a:r>
              <a:rPr lang="es-ES" sz="2000" b="1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]’ </a:t>
            </a:r>
          </a:p>
        </p:txBody>
      </p:sp>
      <p:sp>
        <p:nvSpPr>
          <p:cNvPr id="35843" name="Rectángulo 1"/>
          <p:cNvSpPr>
            <a:spLocks noChangeArrowheads="1"/>
          </p:cNvSpPr>
          <p:nvPr/>
        </p:nvSpPr>
        <p:spPr bwMode="auto">
          <a:xfrm>
            <a:off x="468313" y="3016338"/>
            <a:ext cx="8064500" cy="3683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&gt; python </a:t>
            </a:r>
            <a:r>
              <a:rPr lang="en-US" dirty="0" err="1"/>
              <a:t>SendObservation.py</a:t>
            </a:r>
            <a:r>
              <a:rPr lang="en-US" dirty="0"/>
              <a:t> </a:t>
            </a:r>
            <a:r>
              <a:rPr lang="en-US" dirty="0" smtClean="0"/>
              <a:t>Sensor1 </a:t>
            </a:r>
            <a:r>
              <a:rPr lang="en-US" dirty="0"/>
              <a:t>'t</a:t>
            </a:r>
            <a:r>
              <a:rPr lang="en-US" dirty="0" smtClean="0"/>
              <a:t>|34'</a:t>
            </a:r>
            <a:endParaRPr lang="es-ES" dirty="0"/>
          </a:p>
        </p:txBody>
      </p:sp>
      <p:sp>
        <p:nvSpPr>
          <p:cNvPr id="35844" name="Rectángulo 2"/>
          <p:cNvSpPr>
            <a:spLocks noChangeArrowheads="1"/>
          </p:cNvSpPr>
          <p:nvPr/>
        </p:nvSpPr>
        <p:spPr bwMode="auto">
          <a:xfrm>
            <a:off x="468313" y="3591013"/>
            <a:ext cx="8064500" cy="2862323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* Asking to http://130.206.80.40:5371/</a:t>
            </a:r>
            <a:r>
              <a:rPr lang="en-US" dirty="0" err="1" smtClean="0"/>
              <a:t>iot</a:t>
            </a:r>
            <a:r>
              <a:rPr lang="en-US" dirty="0" smtClean="0"/>
              <a:t>/</a:t>
            </a:r>
            <a:r>
              <a:rPr lang="en-US" dirty="0" err="1" smtClean="0"/>
              <a:t>d?k</a:t>
            </a:r>
            <a:r>
              <a:rPr lang="en-US" dirty="0"/>
              <a:t>=2015fiwareiot&amp;</a:t>
            </a:r>
            <a:r>
              <a:rPr lang="en-US" dirty="0" smtClean="0"/>
              <a:t>i=Sensor1</a:t>
            </a:r>
          </a:p>
          <a:p>
            <a:r>
              <a:rPr lang="en-US" dirty="0" smtClean="0"/>
              <a:t>* Headers: {'</a:t>
            </a:r>
            <a:r>
              <a:rPr lang="en-US" dirty="0" err="1" smtClean="0"/>
              <a:t>Fiware</a:t>
            </a:r>
            <a:r>
              <a:rPr lang="en-US" dirty="0" smtClean="0"/>
              <a:t>-Service': ’</a:t>
            </a:r>
            <a:r>
              <a:rPr lang="en-US" dirty="0" err="1" smtClean="0"/>
              <a:t>fiwareiot</a:t>
            </a:r>
            <a:r>
              <a:rPr lang="en-US" dirty="0" smtClean="0"/>
              <a:t>', 'content-type': 'application/</a:t>
            </a:r>
            <a:r>
              <a:rPr lang="en-US" dirty="0" err="1" smtClean="0"/>
              <a:t>json</a:t>
            </a:r>
            <a:r>
              <a:rPr lang="en-US" dirty="0" smtClean="0"/>
              <a:t>', '</a:t>
            </a:r>
            <a:r>
              <a:rPr lang="en-US" dirty="0" err="1" smtClean="0"/>
              <a:t>Fiware-ServicePath</a:t>
            </a:r>
            <a:r>
              <a:rPr lang="en-US" dirty="0" smtClean="0"/>
              <a:t>': '/', 'X-</a:t>
            </a:r>
            <a:r>
              <a:rPr lang="en-US" dirty="0" err="1" smtClean="0"/>
              <a:t>Auth</a:t>
            </a:r>
            <a:r>
              <a:rPr lang="en-US" dirty="0" smtClean="0"/>
              <a:t>-Token': 'NULL'}</a:t>
            </a:r>
          </a:p>
          <a:p>
            <a:r>
              <a:rPr lang="en-US" dirty="0" smtClean="0"/>
              <a:t>* Sending PAYLOAD: </a:t>
            </a:r>
          </a:p>
          <a:p>
            <a:r>
              <a:rPr lang="en-US" dirty="0" smtClean="0"/>
              <a:t>t|34</a:t>
            </a:r>
          </a:p>
          <a:p>
            <a:endParaRPr lang="en-US" dirty="0" smtClean="0"/>
          </a:p>
          <a:p>
            <a:r>
              <a:rPr lang="en-US" dirty="0" smtClean="0"/>
              <a:t>...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* Status Code: 200</a:t>
            </a:r>
          </a:p>
          <a:p>
            <a:r>
              <a:rPr lang="en-US" dirty="0" smtClean="0"/>
              <a:t>* Response: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3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043608" y="392782"/>
            <a:ext cx="8100392" cy="515938"/>
          </a:xfrm>
        </p:spPr>
        <p:txBody>
          <a:bodyPr/>
          <a:lstStyle/>
          <a:p>
            <a:pPr algn="ctr" rtl="0"/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Annex I: FIGWAY – </a:t>
            </a:r>
            <a:r>
              <a:rPr lang="pt-PT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Leia os dados do sensor no </a:t>
            </a:r>
            <a:r>
              <a:rPr lang="pt-PT" sz="2800" b="1" kern="1200" dirty="0" smtClean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Context Broker </a:t>
            </a:r>
            <a:endParaRPr lang="en-US" sz="2800" b="1" kern="1200" dirty="0">
              <a:solidFill>
                <a:srgbClr val="8A2626"/>
              </a:solidFill>
              <a:latin typeface="Swis721 Cn BT"/>
              <a:ea typeface="+mn-ea"/>
              <a:cs typeface="+mn-cs"/>
            </a:endParaRPr>
          </a:p>
        </p:txBody>
      </p:sp>
      <p:sp>
        <p:nvSpPr>
          <p:cNvPr id="36867" name="CuadroTexto 7"/>
          <p:cNvSpPr txBox="1">
            <a:spLocks noChangeArrowheads="1"/>
          </p:cNvSpPr>
          <p:nvPr/>
        </p:nvSpPr>
        <p:spPr bwMode="auto">
          <a:xfrm>
            <a:off x="467544" y="1314442"/>
            <a:ext cx="5573712" cy="40005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ContextBroker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/&gt; 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GetEntity.py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[ENTITY_ID]  </a:t>
            </a:r>
          </a:p>
        </p:txBody>
      </p:sp>
      <p:sp>
        <p:nvSpPr>
          <p:cNvPr id="37891" name="Rectángulo 1"/>
          <p:cNvSpPr>
            <a:spLocks noChangeArrowheads="1"/>
          </p:cNvSpPr>
          <p:nvPr/>
        </p:nvSpPr>
        <p:spPr bwMode="auto">
          <a:xfrm>
            <a:off x="468313" y="1762969"/>
            <a:ext cx="8064500" cy="3698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&gt; python </a:t>
            </a:r>
            <a:r>
              <a:rPr lang="en-US" dirty="0" err="1"/>
              <a:t>GetEntity.py</a:t>
            </a:r>
            <a:r>
              <a:rPr lang="en-US" dirty="0"/>
              <a:t> </a:t>
            </a:r>
            <a:r>
              <a:rPr lang="en-US" dirty="0" smtClean="0"/>
              <a:t>Temp-</a:t>
            </a:r>
            <a:r>
              <a:rPr lang="en-US" dirty="0"/>
              <a:t>Madrid28001</a:t>
            </a:r>
            <a:endParaRPr lang="es-ES" dirty="0"/>
          </a:p>
        </p:txBody>
      </p:sp>
      <p:sp>
        <p:nvSpPr>
          <p:cNvPr id="37892" name="Rectángulo 2"/>
          <p:cNvSpPr>
            <a:spLocks noChangeArrowheads="1"/>
          </p:cNvSpPr>
          <p:nvPr/>
        </p:nvSpPr>
        <p:spPr bwMode="auto">
          <a:xfrm>
            <a:off x="468313" y="2196147"/>
            <a:ext cx="8064500" cy="4401205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  "</a:t>
            </a:r>
            <a:r>
              <a:rPr lang="en-US" sz="1000" dirty="0" err="1" smtClean="0"/>
              <a:t>contextResponses</a:t>
            </a:r>
            <a:r>
              <a:rPr lang="en-US" sz="1000" dirty="0" smtClean="0"/>
              <a:t>" : [</a:t>
            </a:r>
          </a:p>
          <a:p>
            <a:r>
              <a:rPr lang="en-US" sz="1000" dirty="0" smtClean="0"/>
              <a:t>    {</a:t>
            </a:r>
          </a:p>
          <a:p>
            <a:r>
              <a:rPr lang="en-US" sz="1000" dirty="0" smtClean="0"/>
              <a:t>      "</a:t>
            </a:r>
            <a:r>
              <a:rPr lang="en-US" sz="1000" dirty="0" err="1" smtClean="0"/>
              <a:t>contextElement</a:t>
            </a:r>
            <a:r>
              <a:rPr lang="en-US" sz="1000" dirty="0" smtClean="0"/>
              <a:t>" : {</a:t>
            </a:r>
          </a:p>
          <a:p>
            <a:r>
              <a:rPr lang="en-US" sz="1000" dirty="0" smtClean="0"/>
              <a:t>        "type" : "thing",</a:t>
            </a:r>
          </a:p>
          <a:p>
            <a:r>
              <a:rPr lang="en-US" sz="1000" dirty="0" smtClean="0"/>
              <a:t>        "</a:t>
            </a:r>
            <a:r>
              <a:rPr lang="en-US" sz="1000" dirty="0" err="1" smtClean="0"/>
              <a:t>isPattern</a:t>
            </a:r>
            <a:r>
              <a:rPr lang="en-US" sz="1000" dirty="0" smtClean="0"/>
              <a:t>" : "false",</a:t>
            </a:r>
          </a:p>
          <a:p>
            <a:r>
              <a:rPr lang="en-US" sz="1000" dirty="0" smtClean="0"/>
              <a:t>        "id" : "Temp-Madrid28001",</a:t>
            </a:r>
          </a:p>
          <a:p>
            <a:r>
              <a:rPr lang="en-US" sz="1000" dirty="0" smtClean="0"/>
              <a:t>        "attributes" : [</a:t>
            </a:r>
          </a:p>
          <a:p>
            <a:r>
              <a:rPr lang="en-US" sz="1000" dirty="0" smtClean="0"/>
              <a:t>          {</a:t>
            </a:r>
          </a:p>
          <a:p>
            <a:r>
              <a:rPr lang="en-US" sz="1000" dirty="0" smtClean="0"/>
              <a:t>            "name" : "</a:t>
            </a:r>
            <a:r>
              <a:rPr lang="en-US" sz="1000" dirty="0" err="1" smtClean="0"/>
              <a:t>att_name</a:t>
            </a:r>
            <a:r>
              <a:rPr lang="en-US" sz="1000" dirty="0" smtClean="0"/>
              <a:t>",</a:t>
            </a:r>
          </a:p>
          <a:p>
            <a:r>
              <a:rPr lang="en-US" sz="1000" dirty="0" smtClean="0"/>
              <a:t>            "type" : "string",</a:t>
            </a:r>
          </a:p>
          <a:p>
            <a:r>
              <a:rPr lang="en-US" sz="1000" dirty="0" smtClean="0"/>
              <a:t>            "value" : "value",</a:t>
            </a:r>
          </a:p>
          <a:p>
            <a:r>
              <a:rPr lang="en-US" sz="1000" dirty="0" smtClean="0"/>
              <a:t>            "</a:t>
            </a:r>
            <a:r>
              <a:rPr lang="en-US" sz="1000" dirty="0" err="1" smtClean="0"/>
              <a:t>metadatas</a:t>
            </a:r>
            <a:r>
              <a:rPr lang="en-US" sz="1000" dirty="0" smtClean="0"/>
              <a:t>" : [</a:t>
            </a:r>
          </a:p>
          <a:p>
            <a:r>
              <a:rPr lang="en-US" sz="1000" dirty="0" smtClean="0"/>
              <a:t>              {</a:t>
            </a:r>
          </a:p>
          <a:p>
            <a:r>
              <a:rPr lang="en-US" sz="1000" dirty="0" smtClean="0"/>
              <a:t>                "name" : "</a:t>
            </a:r>
            <a:r>
              <a:rPr lang="en-US" sz="1000" dirty="0" err="1" smtClean="0"/>
              <a:t>TimeInstant</a:t>
            </a:r>
            <a:r>
              <a:rPr lang="en-US" sz="1000" dirty="0" smtClean="0"/>
              <a:t>",</a:t>
            </a:r>
          </a:p>
          <a:p>
            <a:r>
              <a:rPr lang="en-US" sz="1000" dirty="0" smtClean="0"/>
              <a:t>                "type" : "ISO8601",</a:t>
            </a:r>
          </a:p>
          <a:p>
            <a:r>
              <a:rPr lang="en-US" sz="1000" dirty="0" smtClean="0"/>
              <a:t>                "value" : "2015-04-15T09:57:35.488457Z"</a:t>
            </a:r>
          </a:p>
          <a:p>
            <a:r>
              <a:rPr lang="en-US" sz="1000" dirty="0" smtClean="0"/>
              <a:t>              }]},{</a:t>
            </a:r>
          </a:p>
          <a:p>
            <a:r>
              <a:rPr lang="en-US" sz="1000" dirty="0" smtClean="0"/>
              <a:t>            "name" : "temperature",</a:t>
            </a:r>
          </a:p>
          <a:p>
            <a:r>
              <a:rPr lang="en-US" sz="1000" dirty="0" smtClean="0"/>
              <a:t>            "type" : "</a:t>
            </a:r>
            <a:r>
              <a:rPr lang="en-US" sz="1000" dirty="0" err="1" smtClean="0"/>
              <a:t>int</a:t>
            </a:r>
            <a:r>
              <a:rPr lang="en-US" sz="1000" dirty="0" smtClean="0"/>
              <a:t>",</a:t>
            </a:r>
          </a:p>
          <a:p>
            <a:r>
              <a:rPr lang="en-US" sz="1000" dirty="0" smtClean="0"/>
              <a:t>            "value" : "34",</a:t>
            </a:r>
          </a:p>
          <a:p>
            <a:r>
              <a:rPr lang="en-US" sz="1000" dirty="0" smtClean="0"/>
              <a:t>            "</a:t>
            </a:r>
            <a:r>
              <a:rPr lang="en-US" sz="1000" dirty="0" err="1" smtClean="0"/>
              <a:t>metadatas</a:t>
            </a:r>
            <a:r>
              <a:rPr lang="en-US" sz="1000" dirty="0" smtClean="0"/>
              <a:t>" : [</a:t>
            </a:r>
          </a:p>
          <a:p>
            <a:r>
              <a:rPr lang="en-US" sz="1000" dirty="0" smtClean="0"/>
              <a:t>              {</a:t>
            </a:r>
          </a:p>
          <a:p>
            <a:r>
              <a:rPr lang="en-US" sz="1000" dirty="0" smtClean="0"/>
              <a:t>                "name" : "</a:t>
            </a:r>
            <a:r>
              <a:rPr lang="en-US" sz="1000" dirty="0" err="1" smtClean="0"/>
              <a:t>TimeInstant</a:t>
            </a:r>
            <a:r>
              <a:rPr lang="en-US" sz="1000" dirty="0" smtClean="0"/>
              <a:t>",</a:t>
            </a:r>
          </a:p>
          <a:p>
            <a:r>
              <a:rPr lang="en-US" sz="1000" dirty="0" smtClean="0"/>
              <a:t>                "type" : "ISO8601",</a:t>
            </a:r>
          </a:p>
          <a:p>
            <a:r>
              <a:rPr lang="en-US" sz="1000" dirty="0" smtClean="0"/>
              <a:t>                "value" : "2015-04-15T09:57:35.488052Z"</a:t>
            </a:r>
          </a:p>
          <a:p>
            <a:r>
              <a:rPr lang="en-US" sz="1000" dirty="0" smtClean="0"/>
              <a:t>              }</a:t>
            </a:r>
          </a:p>
          <a:p>
            <a:r>
              <a:rPr lang="en-US" sz="1000" dirty="0" smtClean="0"/>
              <a:t>           …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005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008558" y="476672"/>
            <a:ext cx="7739906" cy="515938"/>
          </a:xfrm>
        </p:spPr>
        <p:txBody>
          <a:bodyPr/>
          <a:lstStyle/>
          <a:p>
            <a:pPr algn="ctr" rtl="0"/>
            <a:r>
              <a:rPr lang="en-US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Annex I: FIGWAY – </a:t>
            </a:r>
            <a:r>
              <a:rPr lang="pt-PT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E se eu </a:t>
            </a:r>
            <a:r>
              <a:rPr lang="pt-PT" sz="2800" b="1" kern="1200" dirty="0" smtClean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quiser </a:t>
            </a:r>
            <a:r>
              <a:rPr lang="pt-PT" sz="28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conectar atuadores?</a:t>
            </a:r>
            <a:endParaRPr lang="en-US" sz="2800" b="1" kern="1200" dirty="0">
              <a:solidFill>
                <a:srgbClr val="8A2626"/>
              </a:solidFill>
              <a:latin typeface="Swis721 Cn BT"/>
              <a:ea typeface="+mn-ea"/>
              <a:cs typeface="+mn-cs"/>
            </a:endParaRPr>
          </a:p>
        </p:txBody>
      </p:sp>
      <p:sp>
        <p:nvSpPr>
          <p:cNvPr id="36867" name="CuadroTexto 7"/>
          <p:cNvSpPr txBox="1">
            <a:spLocks noChangeArrowheads="1"/>
          </p:cNvSpPr>
          <p:nvPr/>
        </p:nvSpPr>
        <p:spPr bwMode="auto">
          <a:xfrm>
            <a:off x="467544" y="1545758"/>
            <a:ext cx="7267559" cy="40011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SensorsUL20/&gt; </a:t>
            </a: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RegisterDevice.py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SWITCH dev_11 </a:t>
            </a: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actuator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es-E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987" name="Rectángulo 2"/>
          <p:cNvSpPr>
            <a:spLocks noChangeArrowheads="1"/>
          </p:cNvSpPr>
          <p:nvPr/>
        </p:nvSpPr>
        <p:spPr bwMode="auto">
          <a:xfrm>
            <a:off x="468313" y="2010901"/>
            <a:ext cx="8064500" cy="4370427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 b="1" dirty="0" smtClean="0"/>
              <a:t>SWITCH</a:t>
            </a:r>
            <a:r>
              <a:rPr lang="en-US" sz="1400" b="1" dirty="0"/>
              <a:t> </a:t>
            </a:r>
            <a:r>
              <a:rPr lang="en-US" sz="1400" b="1" dirty="0" smtClean="0"/>
              <a:t>FILE: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"devices": [</a:t>
            </a:r>
          </a:p>
          <a:p>
            <a:r>
              <a:rPr lang="en-US" sz="1200" dirty="0" smtClean="0"/>
              <a:t>    { "</a:t>
            </a:r>
            <a:r>
              <a:rPr lang="en-US" sz="1200" dirty="0" err="1" smtClean="0"/>
              <a:t>device_id</a:t>
            </a:r>
            <a:r>
              <a:rPr lang="en-US" sz="1200" dirty="0" smtClean="0"/>
              <a:t>": "DEV_ID",</a:t>
            </a:r>
          </a:p>
          <a:p>
            <a:r>
              <a:rPr lang="en-US" sz="1200" dirty="0" smtClean="0"/>
              <a:t>      "</a:t>
            </a:r>
            <a:r>
              <a:rPr lang="en-US" sz="1200" dirty="0" err="1" smtClean="0"/>
              <a:t>entity_name</a:t>
            </a:r>
            <a:r>
              <a:rPr lang="en-US" sz="1200" dirty="0" smtClean="0"/>
              <a:t>": "ENTITY_ID",</a:t>
            </a:r>
          </a:p>
          <a:p>
            <a:r>
              <a:rPr lang="en-US" sz="1200" dirty="0" smtClean="0"/>
              <a:t>      "</a:t>
            </a:r>
            <a:r>
              <a:rPr lang="en-US" sz="1200" dirty="0" err="1" smtClean="0"/>
              <a:t>entity_type</a:t>
            </a:r>
            <a:r>
              <a:rPr lang="en-US" sz="1200" dirty="0" smtClean="0"/>
              <a:t>": "thing",</a:t>
            </a:r>
          </a:p>
          <a:p>
            <a:r>
              <a:rPr lang="en-US" sz="1200" dirty="0" smtClean="0"/>
              <a:t>      "</a:t>
            </a:r>
            <a:r>
              <a:rPr lang="en-US" sz="1200" dirty="0" err="1" smtClean="0"/>
              <a:t>timezone</a:t>
            </a:r>
            <a:r>
              <a:rPr lang="en-US" sz="1200" dirty="0" smtClean="0"/>
              <a:t>": "Europe/Madrid",</a:t>
            </a:r>
          </a:p>
          <a:p>
            <a:r>
              <a:rPr lang="en-US" sz="1200" dirty="0" smtClean="0"/>
              <a:t>      "commands": [</a:t>
            </a:r>
          </a:p>
          <a:p>
            <a:r>
              <a:rPr lang="en-US" sz="1200" dirty="0" smtClean="0"/>
              <a:t>        { "name": "</a:t>
            </a:r>
            <a:r>
              <a:rPr lang="en-US" sz="1200" dirty="0" err="1" smtClean="0"/>
              <a:t>RawCommand</a:t>
            </a:r>
            <a:r>
              <a:rPr lang="en-US" sz="1200" dirty="0" smtClean="0"/>
              <a:t>",</a:t>
            </a:r>
          </a:p>
          <a:p>
            <a:r>
              <a:rPr lang="en-US" sz="1200" dirty="0" smtClean="0"/>
              <a:t>          "type": "command",</a:t>
            </a:r>
          </a:p>
          <a:p>
            <a:r>
              <a:rPr lang="en-US" sz="1200" dirty="0" smtClean="0"/>
              <a:t>          "value": ”</a:t>
            </a:r>
            <a:r>
              <a:rPr lang="en-US" sz="1200" dirty="0" err="1" smtClean="0"/>
              <a:t>RawCommand</a:t>
            </a:r>
            <a:r>
              <a:rPr lang="en-US" sz="1200" dirty="0" smtClean="0"/>
              <a:t>|%s"</a:t>
            </a:r>
          </a:p>
          <a:p>
            <a:r>
              <a:rPr lang="en-US" sz="1200" dirty="0" smtClean="0"/>
              <a:t>        } ],</a:t>
            </a:r>
          </a:p>
          <a:p>
            <a:endParaRPr lang="en-US" sz="1200" dirty="0" smtClean="0"/>
          </a:p>
          <a:p>
            <a:r>
              <a:rPr lang="en-US" sz="1200" dirty="0" smtClean="0"/>
              <a:t>"attributes": [</a:t>
            </a:r>
          </a:p>
          <a:p>
            <a:r>
              <a:rPr lang="en-US" sz="1200" dirty="0" smtClean="0"/>
              <a:t>        { "</a:t>
            </a:r>
            <a:r>
              <a:rPr lang="en-US" sz="1200" dirty="0" err="1" smtClean="0"/>
              <a:t>object_id</a:t>
            </a:r>
            <a:r>
              <a:rPr lang="en-US" sz="1200" dirty="0" smtClean="0"/>
              <a:t>": "s",</a:t>
            </a:r>
          </a:p>
          <a:p>
            <a:r>
              <a:rPr lang="en-US" sz="1200" dirty="0" smtClean="0"/>
              <a:t>          "name": "status",</a:t>
            </a:r>
          </a:p>
          <a:p>
            <a:r>
              <a:rPr lang="en-US" sz="1200" dirty="0" smtClean="0"/>
              <a:t>          "type": "string"</a:t>
            </a:r>
          </a:p>
          <a:p>
            <a:r>
              <a:rPr lang="en-US" sz="1200" dirty="0" smtClean="0"/>
              <a:t>        } ],</a:t>
            </a:r>
          </a:p>
          <a:p>
            <a:r>
              <a:rPr lang="en-US" sz="1200" dirty="0" smtClean="0"/>
              <a:t> "</a:t>
            </a:r>
            <a:r>
              <a:rPr lang="en-US" sz="1200" dirty="0" err="1" smtClean="0"/>
              <a:t>static_attributes</a:t>
            </a:r>
            <a:r>
              <a:rPr lang="en-US" sz="1200" dirty="0" smtClean="0"/>
              <a:t>": [</a:t>
            </a:r>
          </a:p>
          <a:p>
            <a:r>
              <a:rPr lang="en-US" sz="1200" dirty="0" smtClean="0"/>
              <a:t>        { "name": "</a:t>
            </a:r>
            <a:r>
              <a:rPr lang="en-US" sz="1200" dirty="0" err="1" smtClean="0"/>
              <a:t>att_name</a:t>
            </a:r>
            <a:r>
              <a:rPr lang="en-US" sz="1200" dirty="0" smtClean="0"/>
              <a:t>",</a:t>
            </a:r>
          </a:p>
          <a:p>
            <a:r>
              <a:rPr lang="en-US" sz="1200" dirty="0" smtClean="0"/>
              <a:t>          "type": "string",</a:t>
            </a:r>
          </a:p>
          <a:p>
            <a:r>
              <a:rPr lang="en-US" sz="1200" dirty="0" smtClean="0"/>
              <a:t>          "value": "value"</a:t>
            </a:r>
          </a:p>
          <a:p>
            <a:r>
              <a:rPr lang="en-US" sz="1200" dirty="0" smtClean="0"/>
              <a:t>        }]}]}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1861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115616" y="453920"/>
            <a:ext cx="8028384" cy="670824"/>
          </a:xfrm>
        </p:spPr>
        <p:txBody>
          <a:bodyPr/>
          <a:lstStyle/>
          <a:p>
            <a:pPr algn="ctr" rtl="0"/>
            <a:r>
              <a:rPr lang="en-US" sz="24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Annex I: FIGWAY – </a:t>
            </a:r>
            <a:r>
              <a:rPr lang="pt-PT" sz="24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E se eu </a:t>
            </a:r>
            <a:r>
              <a:rPr lang="pt-PT" sz="2400" b="1" kern="1200" dirty="0" smtClean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quiser </a:t>
            </a:r>
            <a:r>
              <a:rPr lang="pt-PT" sz="24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conectar atuadores</a:t>
            </a:r>
            <a:r>
              <a:rPr lang="en-US" sz="24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? (II)</a:t>
            </a:r>
          </a:p>
        </p:txBody>
      </p:sp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467544" y="1976811"/>
            <a:ext cx="6353021" cy="40011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SimulateCommand.py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[ENTITY_ID]  ‘[COMMAND]‘     </a:t>
            </a:r>
          </a:p>
        </p:txBody>
      </p:sp>
      <p:sp>
        <p:nvSpPr>
          <p:cNvPr id="44035" name="Rectángulo 1"/>
          <p:cNvSpPr>
            <a:spLocks noChangeArrowheads="1"/>
          </p:cNvSpPr>
          <p:nvPr/>
        </p:nvSpPr>
        <p:spPr bwMode="auto">
          <a:xfrm>
            <a:off x="468313" y="2483604"/>
            <a:ext cx="8064500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&gt; python </a:t>
            </a:r>
            <a:r>
              <a:rPr lang="en-US" dirty="0" err="1" smtClean="0"/>
              <a:t>SimulateCommand.py</a:t>
            </a:r>
            <a:r>
              <a:rPr lang="en-US" dirty="0" smtClean="0"/>
              <a:t> dev_11 actuator</a:t>
            </a:r>
            <a:endParaRPr lang="es-ES" dirty="0"/>
          </a:p>
        </p:txBody>
      </p:sp>
      <p:sp>
        <p:nvSpPr>
          <p:cNvPr id="44036" name="Rectángulo 2"/>
          <p:cNvSpPr>
            <a:spLocks noChangeArrowheads="1"/>
          </p:cNvSpPr>
          <p:nvPr/>
        </p:nvSpPr>
        <p:spPr bwMode="auto">
          <a:xfrm>
            <a:off x="468313" y="3037016"/>
            <a:ext cx="8064500" cy="3416320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* Asking to http://130.206.80.40:5371/</a:t>
            </a:r>
            <a:r>
              <a:rPr lang="en-US" sz="1200" dirty="0" err="1" smtClean="0"/>
              <a:t>iot</a:t>
            </a:r>
            <a:r>
              <a:rPr lang="en-US" sz="1200" dirty="0" smtClean="0"/>
              <a:t>/</a:t>
            </a:r>
            <a:r>
              <a:rPr lang="en-US" sz="1200" dirty="0" err="1" smtClean="0"/>
              <a:t>ngsi</a:t>
            </a:r>
            <a:r>
              <a:rPr lang="en-US" sz="1200" dirty="0" smtClean="0"/>
              <a:t>/d/</a:t>
            </a:r>
            <a:r>
              <a:rPr lang="en-US" sz="1200" dirty="0" err="1" smtClean="0"/>
              <a:t>updateContext</a:t>
            </a:r>
            <a:endParaRPr lang="en-US" sz="1200" dirty="0" smtClean="0"/>
          </a:p>
          <a:p>
            <a:r>
              <a:rPr lang="en-US" sz="1200" dirty="0" smtClean="0"/>
              <a:t>* Headers: {'</a:t>
            </a:r>
            <a:r>
              <a:rPr lang="en-US" sz="1200" dirty="0" err="1" smtClean="0"/>
              <a:t>Fiware</a:t>
            </a:r>
            <a:r>
              <a:rPr lang="en-US" sz="1200" dirty="0" smtClean="0"/>
              <a:t>-Service': ’</a:t>
            </a:r>
            <a:r>
              <a:rPr lang="en-US" sz="1200" dirty="0" err="1" smtClean="0"/>
              <a:t>fiwareiot</a:t>
            </a:r>
            <a:r>
              <a:rPr lang="en-US" sz="1200" dirty="0" smtClean="0"/>
              <a:t>', 'content-type': 'application/</a:t>
            </a:r>
            <a:r>
              <a:rPr lang="en-US" sz="1200" dirty="0" err="1" smtClean="0"/>
              <a:t>json</a:t>
            </a:r>
            <a:r>
              <a:rPr lang="en-US" sz="1200" dirty="0" smtClean="0"/>
              <a:t>', '</a:t>
            </a:r>
            <a:r>
              <a:rPr lang="en-US" sz="1200" dirty="0" err="1" smtClean="0"/>
              <a:t>Fiware-ServicePath</a:t>
            </a:r>
            <a:r>
              <a:rPr lang="en-US" sz="1200" dirty="0" smtClean="0"/>
              <a:t>': '/', 'X-</a:t>
            </a:r>
            <a:r>
              <a:rPr lang="en-US" sz="1200" dirty="0" err="1" smtClean="0"/>
              <a:t>Auth</a:t>
            </a:r>
            <a:r>
              <a:rPr lang="en-US" sz="1200" dirty="0" smtClean="0"/>
              <a:t>-Token': 'NULL'}</a:t>
            </a:r>
          </a:p>
          <a:p>
            <a:r>
              <a:rPr lang="en-US" sz="1200" dirty="0" smtClean="0"/>
              <a:t>* Sending PAYLOAD: </a:t>
            </a:r>
          </a:p>
          <a:p>
            <a:r>
              <a:rPr lang="en-US" sz="1200" dirty="0" smtClean="0"/>
              <a:t>{  "</a:t>
            </a:r>
            <a:r>
              <a:rPr lang="en-US" sz="1200" dirty="0" err="1" smtClean="0"/>
              <a:t>contextElements</a:t>
            </a:r>
            <a:r>
              <a:rPr lang="en-US" sz="1200" dirty="0" smtClean="0"/>
              <a:t>": [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"attributes": [</a:t>
            </a:r>
          </a:p>
          <a:p>
            <a:r>
              <a:rPr lang="en-US" sz="1200" dirty="0" smtClean="0"/>
              <a:t>                {</a:t>
            </a:r>
          </a:p>
          <a:p>
            <a:r>
              <a:rPr lang="en-US" sz="1200" dirty="0" smtClean="0"/>
              <a:t>                    "type": "command", </a:t>
            </a:r>
          </a:p>
          <a:p>
            <a:r>
              <a:rPr lang="en-US" sz="1200" dirty="0" smtClean="0"/>
              <a:t>                    "name": "</a:t>
            </a:r>
            <a:r>
              <a:rPr lang="en-US" sz="1200" dirty="0" err="1" smtClean="0"/>
              <a:t>RawCommand</a:t>
            </a:r>
            <a:r>
              <a:rPr lang="en-US" sz="1200" dirty="0" smtClean="0"/>
              <a:t>", </a:t>
            </a:r>
          </a:p>
          <a:p>
            <a:r>
              <a:rPr lang="en-US" sz="1200" dirty="0" smtClean="0"/>
              <a:t>                    "value": "Set 95-10-45"</a:t>
            </a:r>
          </a:p>
          <a:p>
            <a:r>
              <a:rPr lang="en-US" sz="1200" dirty="0" smtClean="0"/>
              <a:t>                }</a:t>
            </a:r>
          </a:p>
          <a:p>
            <a:r>
              <a:rPr lang="en-US" sz="1200" dirty="0" smtClean="0"/>
              <a:t>            ],</a:t>
            </a:r>
          </a:p>
          <a:p>
            <a:r>
              <a:rPr lang="en-US" sz="1200" dirty="0" smtClean="0"/>
              <a:t>…</a:t>
            </a:r>
          </a:p>
          <a:p>
            <a:endParaRPr lang="en-US" sz="1200" dirty="0" smtClean="0"/>
          </a:p>
          <a:p>
            <a:r>
              <a:rPr lang="en-US" sz="1200" dirty="0" smtClean="0"/>
              <a:t>* Status Code: 200</a:t>
            </a:r>
          </a:p>
          <a:p>
            <a:r>
              <a:rPr lang="en-US" sz="1200" dirty="0" smtClean="0"/>
              <a:t>* Response: </a:t>
            </a:r>
          </a:p>
          <a:p>
            <a:r>
              <a:rPr lang="en-US" sz="1200" dirty="0" smtClean="0"/>
              <a:t>{ "</a:t>
            </a:r>
            <a:r>
              <a:rPr lang="en-US" sz="1200" dirty="0" err="1" smtClean="0"/>
              <a:t>statusCode</a:t>
            </a:r>
            <a:r>
              <a:rPr lang="en-US" sz="1200" dirty="0" smtClean="0"/>
              <a:t>" : { "code":200, "</a:t>
            </a:r>
            <a:r>
              <a:rPr lang="en-US" sz="1200" dirty="0" err="1" smtClean="0"/>
              <a:t>reasonPhrase</a:t>
            </a:r>
            <a:r>
              <a:rPr lang="en-US" sz="1200" dirty="0" smtClean="0"/>
              <a:t>":"OK"}}</a:t>
            </a:r>
            <a:endParaRPr lang="en-US" sz="1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85680" y="1503533"/>
            <a:ext cx="82509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00B050"/>
                </a:solidFill>
              </a:rPr>
              <a:t>Operação normal: apenas atualizar atributo comando no Broker </a:t>
            </a:r>
            <a:r>
              <a:rPr lang="pt-PT" b="1" dirty="0" smtClean="0">
                <a:solidFill>
                  <a:srgbClr val="00B050"/>
                </a:solidFill>
              </a:rPr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379695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43524" y="274342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-Agent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443524" y="198884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8A2626"/>
                </a:solidFill>
                <a:latin typeface="Swis721 Cn BT"/>
              </a:rPr>
              <a:t>Um </a:t>
            </a:r>
            <a:r>
              <a:rPr lang="pt-BR" sz="2400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z="2400" strike="noStrike" dirty="0">
                <a:solidFill>
                  <a:srgbClr val="8A2626"/>
                </a:solidFill>
                <a:latin typeface="Swis721 Cn BT"/>
              </a:rPr>
              <a:t>-Agent é um componente que permite que grupos de dispositivos enviem seus dados para serem geridos a partir de um corretor Contexto FIWARE NGSI usando seus próprios protocolos nativos.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8A2626"/>
                </a:solidFill>
                <a:latin typeface="Swis721 Cn BT"/>
              </a:rPr>
              <a:t>O </a:t>
            </a:r>
            <a:r>
              <a:rPr lang="pt-BR" sz="2400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z="2400" strike="noStrike" dirty="0">
                <a:solidFill>
                  <a:srgbClr val="8A2626"/>
                </a:solidFill>
                <a:latin typeface="Swis721 Cn BT"/>
              </a:rPr>
              <a:t>-Agent também deve ser capaz de lidar com os aspectos de segurança da plataforma </a:t>
            </a:r>
            <a:r>
              <a:rPr lang="pt-BR" sz="2400" dirty="0" err="1">
                <a:solidFill>
                  <a:srgbClr val="8A2626"/>
                </a:solidFill>
                <a:latin typeface="Swis721 Cn BT"/>
              </a:rPr>
              <a:t>F</a:t>
            </a:r>
            <a:r>
              <a:rPr lang="pt-BR" sz="2400" strike="noStrike" dirty="0" err="1" smtClean="0">
                <a:solidFill>
                  <a:srgbClr val="8A2626"/>
                </a:solidFill>
                <a:latin typeface="Swis721 Cn BT"/>
              </a:rPr>
              <a:t>iware</a:t>
            </a:r>
            <a:r>
              <a:rPr lang="pt-BR" sz="2400" strike="noStrike" dirty="0" smtClean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z="2400" strike="noStrike" dirty="0">
                <a:solidFill>
                  <a:srgbClr val="8A2626"/>
                </a:solidFill>
                <a:latin typeface="Swis721 Cn BT"/>
              </a:rPr>
              <a:t>(autenticação e autorização do canal) e fornecer outros serviços comuns para o programador do dispositivo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489205" cy="515938"/>
          </a:xfrm>
        </p:spPr>
        <p:txBody>
          <a:bodyPr/>
          <a:lstStyle/>
          <a:p>
            <a:pPr algn="ctr" rtl="0"/>
            <a:r>
              <a:rPr lang="en-US" sz="24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Annex I: FIGWAY – </a:t>
            </a:r>
            <a:r>
              <a:rPr lang="pt-PT" sz="24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E se eu </a:t>
            </a:r>
            <a:r>
              <a:rPr lang="pt-PT" sz="2400" b="1" kern="1200" dirty="0" smtClean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quiser </a:t>
            </a:r>
            <a:r>
              <a:rPr lang="pt-PT" sz="24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conectar atuadores?</a:t>
            </a:r>
            <a:r>
              <a:rPr lang="en-US" sz="24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(III)</a:t>
            </a:r>
          </a:p>
        </p:txBody>
      </p:sp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467047" y="1637963"/>
            <a:ext cx="8353425" cy="40005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ython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GetPoolingCommands.py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[DEV_ID]</a:t>
            </a:r>
          </a:p>
        </p:txBody>
      </p:sp>
      <p:sp>
        <p:nvSpPr>
          <p:cNvPr id="45059" name="Rectángulo 1"/>
          <p:cNvSpPr>
            <a:spLocks noChangeArrowheads="1"/>
          </p:cNvSpPr>
          <p:nvPr/>
        </p:nvSpPr>
        <p:spPr bwMode="auto">
          <a:xfrm>
            <a:off x="468313" y="2393613"/>
            <a:ext cx="8064500" cy="3683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&gt; python </a:t>
            </a:r>
            <a:r>
              <a:rPr lang="en-US" dirty="0" err="1"/>
              <a:t>GetPoolingCommands.py</a:t>
            </a:r>
            <a:r>
              <a:rPr lang="en-US" dirty="0"/>
              <a:t> </a:t>
            </a:r>
            <a:r>
              <a:rPr lang="en-US" dirty="0" smtClean="0"/>
              <a:t>dev_11</a:t>
            </a:r>
            <a:endParaRPr lang="es-ES" dirty="0"/>
          </a:p>
        </p:txBody>
      </p:sp>
      <p:sp>
        <p:nvSpPr>
          <p:cNvPr id="45060" name="Rectángulo 2"/>
          <p:cNvSpPr>
            <a:spLocks noChangeArrowheads="1"/>
          </p:cNvSpPr>
          <p:nvPr/>
        </p:nvSpPr>
        <p:spPr bwMode="auto">
          <a:xfrm>
            <a:off x="468313" y="3055600"/>
            <a:ext cx="8064500" cy="2677656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400" dirty="0" smtClean="0"/>
              <a:t>* Asking to http://130.206.80.40:5371/</a:t>
            </a:r>
            <a:r>
              <a:rPr lang="en-US" sz="1400" dirty="0" err="1" smtClean="0"/>
              <a:t>iot</a:t>
            </a:r>
            <a:r>
              <a:rPr lang="en-US" sz="1400" dirty="0" smtClean="0"/>
              <a:t>/</a:t>
            </a:r>
            <a:r>
              <a:rPr lang="en-US" sz="1400" dirty="0" err="1" smtClean="0"/>
              <a:t>d?k</a:t>
            </a:r>
            <a:r>
              <a:rPr lang="en-US" sz="1400" dirty="0"/>
              <a:t>=2015fiwareiot&amp;</a:t>
            </a:r>
            <a:r>
              <a:rPr lang="en-US" sz="1400" dirty="0" smtClean="0"/>
              <a:t>i=dev_11</a:t>
            </a:r>
          </a:p>
          <a:p>
            <a:r>
              <a:rPr lang="en-US" sz="1400" dirty="0" smtClean="0"/>
              <a:t>* Headers: {'</a:t>
            </a:r>
            <a:r>
              <a:rPr lang="en-US" sz="1400" dirty="0" err="1" smtClean="0"/>
              <a:t>Fiware</a:t>
            </a:r>
            <a:r>
              <a:rPr lang="en-US" sz="1400" dirty="0" smtClean="0"/>
              <a:t>-Service': ’</a:t>
            </a:r>
            <a:r>
              <a:rPr lang="en-US" sz="1400" dirty="0" err="1" smtClean="0"/>
              <a:t>fiwareiot</a:t>
            </a:r>
            <a:r>
              <a:rPr lang="en-US" sz="1400" dirty="0" smtClean="0"/>
              <a:t>', 'content-type': 'application/</a:t>
            </a:r>
            <a:r>
              <a:rPr lang="en-US" sz="1400" dirty="0" err="1" smtClean="0"/>
              <a:t>json</a:t>
            </a:r>
            <a:r>
              <a:rPr lang="en-US" sz="1400" dirty="0" smtClean="0"/>
              <a:t>', '</a:t>
            </a:r>
            <a:r>
              <a:rPr lang="en-US" sz="1400" dirty="0" err="1" smtClean="0"/>
              <a:t>Fiware-ServicePath</a:t>
            </a:r>
            <a:r>
              <a:rPr lang="en-US" sz="1400" dirty="0" smtClean="0"/>
              <a:t>': '/', 'X-</a:t>
            </a:r>
            <a:r>
              <a:rPr lang="en-US" sz="1400" dirty="0" err="1" smtClean="0"/>
              <a:t>Auth</a:t>
            </a:r>
            <a:r>
              <a:rPr lang="en-US" sz="1400" dirty="0" smtClean="0"/>
              <a:t>-Token': 'NULL'}</a:t>
            </a:r>
          </a:p>
          <a:p>
            <a:r>
              <a:rPr lang="en-US" sz="1400" dirty="0" smtClean="0"/>
              <a:t>* Sending PAYLOAD: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...</a:t>
            </a: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008000"/>
                </a:solidFill>
              </a:rPr>
              <a:t>* Status Code: 200</a:t>
            </a:r>
          </a:p>
          <a:p>
            <a:r>
              <a:rPr lang="en-US" sz="1400" dirty="0" smtClean="0"/>
              <a:t>* Response: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[</a:t>
            </a:r>
            <a:r>
              <a:rPr lang="en-US" sz="1400" b="1" dirty="0" err="1" smtClean="0">
                <a:solidFill>
                  <a:srgbClr val="FF0000"/>
                </a:solidFill>
              </a:rPr>
              <a:t>Dev_ID</a:t>
            </a:r>
            <a:r>
              <a:rPr lang="en-US" sz="1400" b="1" dirty="0" smtClean="0">
                <a:solidFill>
                  <a:srgbClr val="FF0000"/>
                </a:solidFill>
              </a:rPr>
              <a:t>]@</a:t>
            </a:r>
            <a:r>
              <a:rPr lang="en-US" sz="1400" b="1" dirty="0" err="1" smtClean="0">
                <a:solidFill>
                  <a:srgbClr val="FF0000"/>
                </a:solidFill>
              </a:rPr>
              <a:t>RawCommand|Set</a:t>
            </a:r>
            <a:r>
              <a:rPr lang="en-US" sz="1400" b="1" dirty="0" smtClean="0">
                <a:solidFill>
                  <a:srgbClr val="FF0000"/>
                </a:solidFill>
              </a:rPr>
              <a:t> 95-10-45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7031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815617" cy="515938"/>
          </a:xfrm>
        </p:spPr>
        <p:txBody>
          <a:bodyPr/>
          <a:lstStyle/>
          <a:p>
            <a:pPr algn="ctr" rtl="0"/>
            <a:r>
              <a:rPr lang="en-US" sz="24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Annex I: FIGWAY – </a:t>
            </a:r>
            <a:r>
              <a:rPr lang="pt-PT" sz="2400" b="1" kern="1200" dirty="0">
                <a:solidFill>
                  <a:srgbClr val="8A2626"/>
                </a:solidFill>
                <a:latin typeface="Swis721 Cn BT"/>
                <a:ea typeface="+mn-ea"/>
                <a:cs typeface="+mn-cs"/>
              </a:rPr>
              <a:t>Criando um serviço Internet das coisas</a:t>
            </a:r>
            <a:endParaRPr lang="en-US" sz="2400" b="1" kern="1200" dirty="0">
              <a:solidFill>
                <a:srgbClr val="8A2626"/>
              </a:solidFill>
              <a:latin typeface="Swis721 Cn BT"/>
              <a:ea typeface="+mn-ea"/>
              <a:cs typeface="+mn-cs"/>
            </a:endParaRPr>
          </a:p>
        </p:txBody>
      </p:sp>
      <p:sp>
        <p:nvSpPr>
          <p:cNvPr id="5" name="CuadroTexto 7"/>
          <p:cNvSpPr txBox="1">
            <a:spLocks noChangeArrowheads="1"/>
          </p:cNvSpPr>
          <p:nvPr/>
        </p:nvSpPr>
        <p:spPr bwMode="auto">
          <a:xfrm>
            <a:off x="468313" y="1916832"/>
            <a:ext cx="7606936" cy="707886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CreateService.py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[FIWARE_SERVICE]  [API_KEY] [IP_CB] [</a:t>
            </a:r>
            <a:r>
              <a:rPr lang="es-E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Port:CB</a:t>
            </a:r>
            <a:r>
              <a:rPr lang="es-E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   </a:t>
            </a:r>
          </a:p>
        </p:txBody>
      </p:sp>
      <p:sp>
        <p:nvSpPr>
          <p:cNvPr id="44035" name="Rectángulo 1"/>
          <p:cNvSpPr>
            <a:spLocks noChangeArrowheads="1"/>
          </p:cNvSpPr>
          <p:nvPr/>
        </p:nvSpPr>
        <p:spPr bwMode="auto">
          <a:xfrm>
            <a:off x="468313" y="2587391"/>
            <a:ext cx="8064500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smtClean="0"/>
              <a:t>Python </a:t>
            </a:r>
            <a:r>
              <a:rPr lang="en-US" dirty="0" err="1" smtClean="0"/>
              <a:t>CreateService.py</a:t>
            </a:r>
            <a:r>
              <a:rPr lang="en-US" dirty="0" smtClean="0"/>
              <a:t> </a:t>
            </a:r>
            <a:r>
              <a:rPr lang="en-US" dirty="0" err="1" smtClean="0"/>
              <a:t>MyOwnService</a:t>
            </a:r>
            <a:r>
              <a:rPr lang="en-US" dirty="0"/>
              <a:t> </a:t>
            </a:r>
            <a:r>
              <a:rPr lang="en-US" dirty="0" smtClean="0"/>
              <a:t>secret 0.0.0.0 1026</a:t>
            </a:r>
            <a:endParaRPr lang="es-ES" dirty="0"/>
          </a:p>
        </p:txBody>
      </p:sp>
      <p:sp>
        <p:nvSpPr>
          <p:cNvPr id="44036" name="Rectángulo 2"/>
          <p:cNvSpPr>
            <a:spLocks noChangeArrowheads="1"/>
          </p:cNvSpPr>
          <p:nvPr/>
        </p:nvSpPr>
        <p:spPr bwMode="auto">
          <a:xfrm>
            <a:off x="468313" y="3109024"/>
            <a:ext cx="8064500" cy="3416320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* Asking to http://130.206.80.40:5371/</a:t>
            </a:r>
            <a:r>
              <a:rPr lang="en-US" sz="1200" dirty="0" err="1" smtClean="0"/>
              <a:t>iot</a:t>
            </a:r>
            <a:r>
              <a:rPr lang="en-US" sz="1200" dirty="0" smtClean="0"/>
              <a:t>/services</a:t>
            </a:r>
          </a:p>
          <a:p>
            <a:r>
              <a:rPr lang="en-US" sz="1200" dirty="0" smtClean="0"/>
              <a:t>* Headers: {'</a:t>
            </a:r>
            <a:r>
              <a:rPr lang="en-US" sz="1200" dirty="0" err="1" smtClean="0"/>
              <a:t>Fiware</a:t>
            </a:r>
            <a:r>
              <a:rPr lang="en-US" sz="1200" dirty="0" smtClean="0"/>
              <a:t>-Service': '</a:t>
            </a:r>
            <a:r>
              <a:rPr lang="en-US" sz="1200" dirty="0" err="1" smtClean="0"/>
              <a:t>MyOwnService</a:t>
            </a:r>
            <a:r>
              <a:rPr lang="en-US" sz="1200" dirty="0" smtClean="0"/>
              <a:t>', 'content-type': 'application/</a:t>
            </a:r>
            <a:r>
              <a:rPr lang="en-US" sz="1200" dirty="0" err="1" smtClean="0"/>
              <a:t>json</a:t>
            </a:r>
            <a:r>
              <a:rPr lang="en-US" sz="1200" dirty="0" smtClean="0"/>
              <a:t>', '</a:t>
            </a:r>
            <a:r>
              <a:rPr lang="en-US" sz="1200" dirty="0" err="1" smtClean="0"/>
              <a:t>Fiware-ServicePath</a:t>
            </a:r>
            <a:r>
              <a:rPr lang="en-US" sz="1200" dirty="0" smtClean="0"/>
              <a:t>': '/', 'X-</a:t>
            </a:r>
            <a:r>
              <a:rPr lang="en-US" sz="1200" dirty="0" err="1" smtClean="0"/>
              <a:t>Auth</a:t>
            </a:r>
            <a:r>
              <a:rPr lang="en-US" sz="1200" dirty="0" smtClean="0"/>
              <a:t>-Token': 'NULL'}</a:t>
            </a:r>
          </a:p>
          <a:p>
            <a:r>
              <a:rPr lang="en-US" sz="1200" dirty="0" smtClean="0"/>
              <a:t>* Sending PAYLOAD: 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"services": [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"token": "token2", </a:t>
            </a:r>
          </a:p>
          <a:p>
            <a:r>
              <a:rPr lang="en-US" sz="1200" dirty="0" smtClean="0"/>
              <a:t>            "</a:t>
            </a:r>
            <a:r>
              <a:rPr lang="en-US" sz="1200" dirty="0" err="1" smtClean="0"/>
              <a:t>apikey</a:t>
            </a:r>
            <a:r>
              <a:rPr lang="en-US" sz="1200" dirty="0" smtClean="0"/>
              <a:t>": ”secret", </a:t>
            </a:r>
          </a:p>
          <a:p>
            <a:r>
              <a:rPr lang="en-US" sz="1200" dirty="0" smtClean="0"/>
              <a:t>            "resource": "/</a:t>
            </a:r>
            <a:r>
              <a:rPr lang="en-US" sz="1200" dirty="0" err="1" smtClean="0"/>
              <a:t>iot</a:t>
            </a:r>
            <a:r>
              <a:rPr lang="en-US" sz="1200" dirty="0" smtClean="0"/>
              <a:t>/d", </a:t>
            </a:r>
          </a:p>
          <a:p>
            <a:r>
              <a:rPr lang="en-US" sz="1200" dirty="0" smtClean="0"/>
              <a:t>            "</a:t>
            </a:r>
            <a:r>
              <a:rPr lang="en-US" sz="1200" dirty="0" err="1" smtClean="0"/>
              <a:t>entity_type</a:t>
            </a:r>
            <a:r>
              <a:rPr lang="en-US" sz="1200" dirty="0" smtClean="0"/>
              <a:t>": "thing", </a:t>
            </a:r>
          </a:p>
          <a:p>
            <a:r>
              <a:rPr lang="en-US" sz="1200" dirty="0" smtClean="0"/>
              <a:t>            "</a:t>
            </a:r>
            <a:r>
              <a:rPr lang="en-US" sz="1200" dirty="0" err="1" smtClean="0"/>
              <a:t>cbroker</a:t>
            </a:r>
            <a:r>
              <a:rPr lang="en-US" sz="1200" dirty="0" smtClean="0"/>
              <a:t>": "http://0.0.0.0:1026"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]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…</a:t>
            </a:r>
          </a:p>
          <a:p>
            <a:r>
              <a:rPr lang="en-US" sz="1200" b="1" dirty="0" smtClean="0">
                <a:solidFill>
                  <a:srgbClr val="008000"/>
                </a:solidFill>
              </a:rPr>
              <a:t>* Status Code: 201</a:t>
            </a:r>
          </a:p>
          <a:p>
            <a:r>
              <a:rPr lang="en-US" sz="1200" dirty="0" smtClean="0"/>
              <a:t>* Response:</a:t>
            </a:r>
            <a:endParaRPr lang="en-US" sz="1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68313" y="1052736"/>
            <a:ext cx="85681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Esta operação é apenas para as instâncias privadas.</a:t>
            </a:r>
            <a:br>
              <a:rPr lang="pt-PT" dirty="0">
                <a:solidFill>
                  <a:srgbClr val="FF0000"/>
                </a:solidFill>
              </a:rPr>
            </a:br>
            <a:r>
              <a:rPr lang="pt-PT" dirty="0">
                <a:solidFill>
                  <a:srgbClr val="FF0000"/>
                </a:solidFill>
              </a:rPr>
              <a:t>Se você precisa de seu próprio </a:t>
            </a:r>
            <a:r>
              <a:rPr lang="pt-PT" dirty="0" smtClean="0">
                <a:solidFill>
                  <a:srgbClr val="FF0000"/>
                </a:solidFill>
              </a:rPr>
              <a:t>serviço </a:t>
            </a:r>
            <a:r>
              <a:rPr lang="pt-PT" dirty="0">
                <a:solidFill>
                  <a:srgbClr val="FF0000"/>
                </a:solidFill>
              </a:rPr>
              <a:t>privado na instância pública de </a:t>
            </a:r>
            <a:r>
              <a:rPr lang="pt-PT" dirty="0" smtClean="0">
                <a:solidFill>
                  <a:srgbClr val="FF0000"/>
                </a:solidFill>
              </a:rPr>
              <a:t>IDAS</a:t>
            </a:r>
            <a:r>
              <a:rPr lang="pt-PT" dirty="0">
                <a:solidFill>
                  <a:srgbClr val="FF0000"/>
                </a:solidFill>
              </a:rPr>
              <a:t>.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4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6789080" cy="1142640"/>
          </a:xfrm>
        </p:spPr>
        <p:txBody>
          <a:bodyPr/>
          <a:lstStyle/>
          <a:p>
            <a:pPr algn="ctr"/>
            <a:r>
              <a:rPr lang="pt-BR" sz="3200" dirty="0" smtClean="0"/>
              <a:t>Referências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b="1" dirty="0" smtClean="0">
                <a:latin typeface="Verdana" charset="0"/>
                <a:hlinkClick r:id="rId2"/>
              </a:rPr>
              <a:t>http://catalogue.fiware.org/enablers/backend-device-management-idas</a:t>
            </a:r>
            <a:endParaRPr lang="en-US" b="1" dirty="0" smtClean="0">
              <a:latin typeface="Verdana" charset="0"/>
            </a:endParaRPr>
          </a:p>
          <a:p>
            <a:endParaRPr lang="en-US" b="1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331640" y="404664"/>
            <a:ext cx="7952153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Backend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Device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 Management - IDAS
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457200" y="2204864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400" strike="noStrike" dirty="0">
                <a:solidFill>
                  <a:srgbClr val="8A2626"/>
                </a:solidFill>
                <a:latin typeface="Swis721 Cn BT"/>
              </a:rPr>
              <a:t>Coleta e armazenar eventos de dispositivos </a:t>
            </a:r>
            <a:r>
              <a:rPr lang="pt-BR" sz="2400" strike="noStrike" dirty="0" smtClean="0">
                <a:solidFill>
                  <a:srgbClr val="8A2626"/>
                </a:solidFill>
                <a:latin typeface="Swis721 Cn BT"/>
              </a:rPr>
              <a:t>físicos.</a:t>
            </a:r>
            <a:endParaRPr dirty="0"/>
          </a:p>
          <a:p>
            <a:pPr>
              <a:lnSpc>
                <a:spcPct val="100000"/>
              </a:lnSpc>
            </a:pPr>
            <a:endParaRPr lang="pt-BR" sz="2400" dirty="0">
              <a:solidFill>
                <a:srgbClr val="8A2626"/>
              </a:solidFill>
              <a:latin typeface="Swis721 Cn BT"/>
            </a:endParaRPr>
          </a:p>
          <a:p>
            <a:pPr>
              <a:lnSpc>
                <a:spcPct val="100000"/>
              </a:lnSpc>
            </a:pPr>
            <a:endParaRPr lang="pt-BR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400" strike="noStrike" dirty="0" smtClean="0">
                <a:solidFill>
                  <a:srgbClr val="8A2626"/>
                </a:solidFill>
                <a:latin typeface="Swis721 Cn BT"/>
              </a:rPr>
              <a:t>É </a:t>
            </a:r>
            <a:r>
              <a:rPr lang="pt-BR" sz="2400" strike="noStrike" dirty="0">
                <a:solidFill>
                  <a:srgbClr val="8A2626"/>
                </a:solidFill>
                <a:latin typeface="Swis721 Cn BT"/>
              </a:rPr>
              <a:t>capaz de enviar comandos para dispositivos bidirecionais (atuadores).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43608" y="337320"/>
            <a:ext cx="7642832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Backend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Device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 Management - IDAS (Protocolos)</a:t>
            </a:r>
            <a:endParaRPr dirty="0"/>
          </a:p>
        </p:txBody>
      </p:sp>
      <p:sp>
        <p:nvSpPr>
          <p:cNvPr id="90" name="TextShape 2"/>
          <p:cNvSpPr txBox="1"/>
          <p:nvPr/>
        </p:nvSpPr>
        <p:spPr>
          <a:xfrm>
            <a:off x="457200" y="2709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8A2626"/>
                </a:solidFill>
                <a:latin typeface="Swis721 Cn BT"/>
              </a:rPr>
              <a:t>IDAS suporta protocolos específicos da Internet das </a:t>
            </a:r>
            <a:r>
              <a:rPr lang="pt-BR" sz="2400" strike="noStrike" dirty="0" smtClean="0">
                <a:solidFill>
                  <a:srgbClr val="8A2626"/>
                </a:solidFill>
                <a:latin typeface="Swis721 Cn BT"/>
              </a:rPr>
              <a:t>coisas:</a:t>
            </a:r>
            <a:endParaRPr dirty="0" smtClean="0"/>
          </a:p>
          <a:p>
            <a:pPr marL="800100" lvl="1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000" strike="noStrike" dirty="0">
                <a:solidFill>
                  <a:srgbClr val="FF0000"/>
                </a:solidFill>
                <a:latin typeface="Swis721 Cn BT"/>
              </a:rPr>
              <a:t>UL2.0 / HTTP</a:t>
            </a:r>
            <a:endParaRPr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000" strike="noStrike" dirty="0" smtClean="0">
                <a:solidFill>
                  <a:srgbClr val="FF0000"/>
                </a:solidFill>
                <a:latin typeface="Swis721 Cn BT"/>
              </a:rPr>
              <a:t>MQTT</a:t>
            </a:r>
            <a:endParaRPr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000" strike="noStrike" dirty="0" smtClean="0">
                <a:solidFill>
                  <a:srgbClr val="FF0000"/>
                </a:solidFill>
                <a:latin typeface="Swis721 Cn BT"/>
              </a:rPr>
              <a:t>OMA </a:t>
            </a:r>
            <a:r>
              <a:rPr lang="pt-BR" sz="2000" strike="noStrike" dirty="0">
                <a:solidFill>
                  <a:srgbClr val="FF0000"/>
                </a:solidFill>
                <a:latin typeface="Swis721 Cn BT"/>
              </a:rPr>
              <a:t>LWM2M / COAP</a:t>
            </a:r>
            <a:endParaRPr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000" strike="noStrike" dirty="0" err="1">
                <a:solidFill>
                  <a:schemeClr val="tx2"/>
                </a:solidFill>
                <a:latin typeface="Swis721 Cn BT"/>
              </a:rPr>
              <a:t>ThinkingThings</a:t>
            </a:r>
            <a:r>
              <a:rPr lang="pt-BR" sz="2000" strike="noStrike" dirty="0">
                <a:solidFill>
                  <a:schemeClr val="tx2"/>
                </a:solidFill>
                <a:latin typeface="Swis721 Cn BT"/>
              </a:rPr>
              <a:t> </a:t>
            </a:r>
            <a:r>
              <a:rPr lang="pt-BR" sz="2000" strike="noStrike" dirty="0" err="1">
                <a:solidFill>
                  <a:schemeClr val="tx2"/>
                </a:solidFill>
                <a:latin typeface="Swis721 Cn BT"/>
              </a:rPr>
              <a:t>Protocol</a:t>
            </a:r>
            <a:r>
              <a:rPr lang="pt-BR" sz="2000" strike="noStrike" dirty="0">
                <a:solidFill>
                  <a:schemeClr val="tx2"/>
                </a:solidFill>
                <a:latin typeface="Swis721 Cn BT"/>
              </a:rPr>
              <a:t> </a:t>
            </a:r>
            <a:endParaRPr dirty="0">
              <a:solidFill>
                <a:schemeClr val="tx2"/>
              </a:solidFill>
            </a:endParaRPr>
          </a:p>
          <a:p>
            <a:pPr marL="800100" lvl="1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000" strike="noStrike" dirty="0">
                <a:solidFill>
                  <a:schemeClr val="tx2"/>
                </a:solidFill>
                <a:latin typeface="Swis721 Cn BT"/>
              </a:rPr>
              <a:t>SIGFOX 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187624" y="188640"/>
            <a:ext cx="749881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Backend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Device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 Management - IDAS</a:t>
            </a:r>
            <a:endParaRPr dirty="0"/>
          </a:p>
        </p:txBody>
      </p:sp>
      <p:sp>
        <p:nvSpPr>
          <p:cNvPr id="92" name="TextShape 2"/>
          <p:cNvSpPr txBox="1"/>
          <p:nvPr/>
        </p:nvSpPr>
        <p:spPr>
          <a:xfrm>
            <a:off x="457200" y="2709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dirty="0" smtClean="0">
                <a:solidFill>
                  <a:srgbClr val="8A2626"/>
                </a:solidFill>
                <a:latin typeface="Swis721 Cn BT"/>
              </a:rPr>
              <a:t>O </a:t>
            </a:r>
            <a:r>
              <a:rPr lang="pt-BR" sz="2400" strike="noStrike" dirty="0" smtClean="0">
                <a:solidFill>
                  <a:srgbClr val="8A2626"/>
                </a:solidFill>
                <a:latin typeface="Swis721 Cn BT"/>
              </a:rPr>
              <a:t>novo </a:t>
            </a:r>
            <a:r>
              <a:rPr lang="pt-BR" sz="2400" strike="noStrike" dirty="0">
                <a:solidFill>
                  <a:srgbClr val="8A2626"/>
                </a:solidFill>
                <a:latin typeface="Swis721 Cn BT"/>
              </a:rPr>
              <a:t>IDAS (a partir do Release 4), prevê  uma arquitetura modular (</a:t>
            </a:r>
            <a:r>
              <a:rPr lang="pt-BR" sz="2400" strike="noStrike" dirty="0" err="1">
                <a:solidFill>
                  <a:srgbClr val="8A2626"/>
                </a:solidFill>
                <a:latin typeface="Swis721 Cn BT"/>
              </a:rPr>
              <a:t>IoT-agent</a:t>
            </a:r>
            <a:r>
              <a:rPr lang="pt-BR" sz="2400" strike="noStrike" dirty="0" smtClean="0">
                <a:solidFill>
                  <a:srgbClr val="8A2626"/>
                </a:solidFill>
                <a:latin typeface="Swis721 Cn BT"/>
              </a:rPr>
              <a:t>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sz="2400" dirty="0">
              <a:solidFill>
                <a:srgbClr val="8A2626"/>
              </a:solidFill>
              <a:latin typeface="Swis721 Cn B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sz="2400" dirty="0" smtClean="0">
              <a:solidFill>
                <a:srgbClr val="8A2626"/>
              </a:solidFill>
              <a:latin typeface="Swis721 Cn B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8A2626"/>
                </a:solidFill>
                <a:latin typeface="Swis721 Cn BT"/>
              </a:rPr>
              <a:t>Tornar a instalação IDAS um processo fácil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000" strike="noStrike" dirty="0">
                <a:solidFill>
                  <a:srgbClr val="8A2626"/>
                </a:solidFill>
                <a:latin typeface="Swis721 Cn BT"/>
              </a:rPr>
              <a:t>Instalação e requisitos de funcionamento significativamente menor.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27640" y="198128"/>
            <a:ext cx="7797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Backend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Device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 Management - IDAS</a:t>
            </a:r>
            <a:endParaRPr dirty="0"/>
          </a:p>
        </p:txBody>
      </p:sp>
      <p:pic>
        <p:nvPicPr>
          <p:cNvPr id="94" name="Espaço Reservado para Conteúdo 3"/>
          <p:cNvPicPr/>
          <p:nvPr/>
        </p:nvPicPr>
        <p:blipFill>
          <a:blip r:embed="rId3"/>
          <a:stretch/>
        </p:blipFill>
        <p:spPr>
          <a:xfrm>
            <a:off x="827640" y="1908360"/>
            <a:ext cx="7128360" cy="432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88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Características de um </a:t>
            </a: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-Agent:</a:t>
            </a:r>
            <a:endParaRPr dirty="0"/>
          </a:p>
        </p:txBody>
      </p:sp>
      <p:sp>
        <p:nvSpPr>
          <p:cNvPr id="98" name="TextShape 2"/>
          <p:cNvSpPr txBox="1"/>
          <p:nvPr/>
        </p:nvSpPr>
        <p:spPr>
          <a:xfrm>
            <a:off x="457200" y="1772640"/>
            <a:ext cx="8229240" cy="446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pt-BR" b="1" strike="noStrike" dirty="0">
                <a:solidFill>
                  <a:srgbClr val="8A2626"/>
                </a:solidFill>
                <a:latin typeface="Swis721 Cn BT"/>
              </a:rPr>
              <a:t>O registo do dispositivo: </a:t>
            </a:r>
            <a:endParaRPr lang="pt-BR" b="1" strike="noStrike" dirty="0" smtClean="0">
              <a:solidFill>
                <a:srgbClr val="8A2626"/>
              </a:solidFill>
              <a:latin typeface="Swis721 Cn BT"/>
            </a:endParaRPr>
          </a:p>
          <a:p>
            <a:pPr>
              <a:lnSpc>
                <a:spcPct val="100000"/>
              </a:lnSpc>
            </a:pPr>
            <a:endParaRPr lang="pt-BR" b="1" strike="noStrike" dirty="0" smtClean="0">
              <a:solidFill>
                <a:srgbClr val="8A2626"/>
              </a:solidFill>
              <a:latin typeface="Swis721 Cn B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Vários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dispositivos serão ligados a cada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-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agent</a:t>
            </a:r>
            <a:endParaRPr lang="pt-BR" strike="noStrike" dirty="0" smtClean="0">
              <a:solidFill>
                <a:srgbClr val="8A2626"/>
              </a:solidFill>
              <a:latin typeface="Swis721 Cn B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Cada </a:t>
            </a:r>
            <a:r>
              <a:rPr lang="pt-BR" dirty="0" smtClean="0">
                <a:solidFill>
                  <a:srgbClr val="8A2626"/>
                </a:solidFill>
                <a:latin typeface="Swis721 Cn BT"/>
              </a:rPr>
              <a:t>dispositivo </a:t>
            </a:r>
            <a:r>
              <a:rPr lang="pt-BR" dirty="0">
                <a:solidFill>
                  <a:srgbClr val="8A2626"/>
                </a:solidFill>
                <a:latin typeface="Swis721 Cn BT"/>
              </a:rPr>
              <a:t>é 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mapeado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para uma 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entidade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Cada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-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agent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 irá registar-se como um provedor de contexto para cada dispositivo quando ele fornece comandos ou atributos 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passivos.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88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Características de um </a:t>
            </a:r>
            <a:r>
              <a:rPr lang="pt-BR" sz="3200" b="1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z="3200" b="1" strike="noStrike" dirty="0">
                <a:solidFill>
                  <a:srgbClr val="8A2626"/>
                </a:solidFill>
                <a:latin typeface="Swis721 Cn BT"/>
              </a:rPr>
              <a:t>-Agent:</a:t>
            </a:r>
            <a:endParaRPr dirty="0"/>
          </a:p>
        </p:txBody>
      </p:sp>
      <p:sp>
        <p:nvSpPr>
          <p:cNvPr id="98" name="TextShape 2"/>
          <p:cNvSpPr txBox="1"/>
          <p:nvPr/>
        </p:nvSpPr>
        <p:spPr>
          <a:xfrm>
            <a:off x="457200" y="1772640"/>
            <a:ext cx="8229240" cy="446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pt-BR" b="1" strike="noStrike" dirty="0" smtClean="0">
                <a:solidFill>
                  <a:srgbClr val="8A2626"/>
                </a:solidFill>
                <a:latin typeface="Swis721 Cn BT"/>
              </a:rPr>
              <a:t>Atualização </a:t>
            </a:r>
            <a:r>
              <a:rPr lang="pt-BR" b="1" strike="noStrike" dirty="0">
                <a:solidFill>
                  <a:srgbClr val="8A2626"/>
                </a:solidFill>
                <a:latin typeface="Swis721 Cn BT"/>
              </a:rPr>
              <a:t>de informações do dispositivo: </a:t>
            </a:r>
            <a:endParaRPr lang="pt-BR" b="1" strike="noStrike" dirty="0" smtClean="0">
              <a:solidFill>
                <a:srgbClr val="8A2626"/>
              </a:solidFill>
              <a:latin typeface="Swis721 Cn BT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pt-BR" b="1" dirty="0">
              <a:solidFill>
                <a:srgbClr val="8A2626"/>
              </a:solidFill>
              <a:latin typeface="Swis721 Cn B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sempre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que um dispositivo tem novas medidas para publicar, deve enviar as informações para o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IoT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- </a:t>
            </a:r>
            <a:r>
              <a:rPr lang="pt-BR" strike="noStrike" dirty="0" err="1">
                <a:solidFill>
                  <a:srgbClr val="8A2626"/>
                </a:solidFill>
                <a:latin typeface="Swis721 Cn BT"/>
              </a:rPr>
              <a:t>agent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  em sua própria língua nativa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Esta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mensagem deve ser enviada como um pedido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update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Context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ao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context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 </a:t>
            </a:r>
            <a:r>
              <a:rPr lang="pt-BR" strike="noStrike" dirty="0" err="1" smtClean="0">
                <a:solidFill>
                  <a:srgbClr val="8A2626"/>
                </a:solidFill>
                <a:latin typeface="Swis721 Cn BT"/>
              </a:rPr>
              <a:t>Broker</a:t>
            </a:r>
            <a:r>
              <a:rPr lang="pt-BR" strike="noStrike" dirty="0">
                <a:solidFill>
                  <a:srgbClr val="8A2626"/>
                </a:solidFill>
                <a:latin typeface="Swis721 Cn BT"/>
              </a:rPr>
              <a:t>, em que as medidas serão atualizados na entidade dispositivo</a:t>
            </a:r>
            <a:r>
              <a:rPr lang="pt-BR" strike="noStrike" dirty="0" smtClean="0">
                <a:solidFill>
                  <a:srgbClr val="8A2626"/>
                </a:solidFill>
                <a:latin typeface="Swis721 Cn BT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064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2489</Words>
  <Application>Microsoft Office PowerPoint</Application>
  <PresentationFormat>Apresentação na tela (4:3)</PresentationFormat>
  <Paragraphs>428</Paragraphs>
  <Slides>32</Slides>
  <Notes>7</Notes>
  <HiddenSlides>10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32</vt:i4>
      </vt:variant>
    </vt:vector>
  </HeadingPairs>
  <TitlesOfParts>
    <vt:vector size="34" baseType="lpstr">
      <vt:lpstr>Tema do Office</vt:lpstr>
      <vt:lpstr>Office Theme</vt:lpstr>
      <vt:lpstr>Backend Device Management - IDAS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Conectando Sua IoT: IoT-Agent-UltraLight2.0 (IDAS)</vt:lpstr>
      <vt:lpstr> IoT-Agent-UltraLight2.0 (IDAS)</vt:lpstr>
      <vt:lpstr> IoT-Agent-UltraLight2.0 (IDAS)</vt:lpstr>
      <vt:lpstr> IoT-Agent-UltraLight2.0 (IDAS)</vt:lpstr>
      <vt:lpstr> IoT-Agent-UltraLight2.0 (IDAS)</vt:lpstr>
      <vt:lpstr> IoT-Agent-UltraLight2.0 (IDAS)</vt:lpstr>
      <vt:lpstr>Annex I: FIGWAY - Configuração</vt:lpstr>
      <vt:lpstr>Annex I: FIGWAY – Registrando um Sensor (UL2.0)</vt:lpstr>
      <vt:lpstr>Annex I: FIGWAY – Registrando um Sensor (UL2.0). Sensor_TEMP FILE</vt:lpstr>
      <vt:lpstr>Annex I: FIGWAY – Lista de Verificação de Dispositivos</vt:lpstr>
      <vt:lpstr>Annex I: FIGWAY - Enviando Sensor Observações / Medidas</vt:lpstr>
      <vt:lpstr>Annex I: FIGWAY – Leia os dados do sensor no Context Broker </vt:lpstr>
      <vt:lpstr>Annex I: FIGWAY – E se eu quiser conectar atuadores?</vt:lpstr>
      <vt:lpstr>Annex I: FIGWAY – E se eu quiser conectar atuadores? (II)</vt:lpstr>
      <vt:lpstr>Annex I: FIGWAY – E se eu quiser conectar atuadores?(III)</vt:lpstr>
      <vt:lpstr>Annex I: FIGWAY – Criando um serviço Internet das coisas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Tomaz de Aquino dos Santos Junior</dc:creator>
  <cp:lastModifiedBy>Flávio Neves</cp:lastModifiedBy>
  <cp:revision>113</cp:revision>
  <dcterms:created xsi:type="dcterms:W3CDTF">2013-08-09T12:44:12Z</dcterms:created>
  <dcterms:modified xsi:type="dcterms:W3CDTF">2016-05-13T14:11:46Z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