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3" r:id="rId3"/>
    <p:sldId id="299" r:id="rId4"/>
    <p:sldId id="384" r:id="rId5"/>
    <p:sldId id="385" r:id="rId6"/>
    <p:sldId id="342" r:id="rId7"/>
    <p:sldId id="388" r:id="rId8"/>
    <p:sldId id="343" r:id="rId9"/>
    <p:sldId id="344" r:id="rId10"/>
    <p:sldId id="345" r:id="rId11"/>
    <p:sldId id="378" r:id="rId12"/>
    <p:sldId id="346" r:id="rId13"/>
    <p:sldId id="347" r:id="rId14"/>
    <p:sldId id="348" r:id="rId15"/>
    <p:sldId id="349" r:id="rId16"/>
    <p:sldId id="351" r:id="rId17"/>
    <p:sldId id="353" r:id="rId18"/>
    <p:sldId id="360" r:id="rId19"/>
    <p:sldId id="361" r:id="rId20"/>
    <p:sldId id="362" r:id="rId21"/>
    <p:sldId id="387" r:id="rId22"/>
    <p:sldId id="390" r:id="rId23"/>
    <p:sldId id="392" r:id="rId24"/>
    <p:sldId id="391" r:id="rId25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563F4-48F4-49D7-BCC8-E6C8C128EDDC}" v="160" dt="2021-07-16T12:27:24.0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1" autoAdjust="0"/>
    <p:restoredTop sz="94660"/>
  </p:normalViewPr>
  <p:slideViewPr>
    <p:cSldViewPr>
      <p:cViewPr varScale="1">
        <p:scale>
          <a:sx n="64" d="100"/>
          <a:sy n="64" d="100"/>
        </p:scale>
        <p:origin x="816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8:11:16.037" v="1570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 ord">
        <pc:chgData name="Flávio Olimpio" userId="2d1d60667f675a7b" providerId="LiveId" clId="{E9B563F4-48F4-49D7-BCC8-E6C8C128EDDC}" dt="2021-07-16T18:11:16.037" v="1570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1811000" cy="677108"/>
          </a:xfrm>
        </p:spPr>
        <p:txBody>
          <a:bodyPr anchor="ctr"/>
          <a:lstStyle/>
          <a:p>
            <a:r>
              <a:rPr lang="en-US" altLang="en-US" sz="4400" dirty="0" err="1">
                <a:solidFill>
                  <a:schemeClr val="tx1"/>
                </a:solidFill>
              </a:rPr>
              <a:t>Ligações</a:t>
            </a: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r>
              <a:rPr lang="en-US" altLang="en-US" sz="4400" dirty="0" err="1">
                <a:solidFill>
                  <a:schemeClr val="tx1"/>
                </a:solidFill>
              </a:rPr>
              <a:t>Química</a:t>
            </a:r>
            <a:r>
              <a:rPr lang="en-US" altLang="en-US" sz="4400" dirty="0">
                <a:solidFill>
                  <a:schemeClr val="tx1"/>
                </a:solidFill>
              </a:rPr>
              <a:t> e </a:t>
            </a:r>
            <a:r>
              <a:rPr lang="en-US" altLang="en-US" sz="4400" dirty="0" err="1">
                <a:solidFill>
                  <a:schemeClr val="tx1"/>
                </a:solidFill>
              </a:rPr>
              <a:t>Geometria</a:t>
            </a:r>
            <a:r>
              <a:rPr lang="en-US" altLang="en-US" sz="4400" dirty="0">
                <a:solidFill>
                  <a:schemeClr val="tx1"/>
                </a:solidFill>
              </a:rPr>
              <a:t> Molecular</a:t>
            </a:r>
          </a:p>
        </p:txBody>
      </p:sp>
      <p:pic>
        <p:nvPicPr>
          <p:cNvPr id="3075" name="Picture 5" descr="Portal UFJ - Universidade Federal de Jataí">
            <a:extLst>
              <a:ext uri="{FF2B5EF4-FFF2-40B4-BE49-F238E27FC236}">
                <a16:creationId xmlns:a16="http://schemas.microsoft.com/office/drawing/2014/main" id="{EE3B6C93-BCEF-47E1-8F76-8C485182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-76200"/>
            <a:ext cx="24765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976" y="1125474"/>
            <a:ext cx="665797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60901" y="3500437"/>
            <a:ext cx="386715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0375" y="188977"/>
            <a:ext cx="621538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2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DDE5A345-37D5-432B-A2BA-84E757742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14650"/>
            <a:ext cx="8915400" cy="20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376" y="142876"/>
            <a:ext cx="5572125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511175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3590" y="823252"/>
            <a:ext cx="8520430" cy="560387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>
              <a:spcBef>
                <a:spcPts val="2150"/>
              </a:spcBef>
            </a:pPr>
            <a:r>
              <a:rPr sz="2800" b="1" dirty="0">
                <a:latin typeface="Arial"/>
                <a:cs typeface="Arial"/>
              </a:rPr>
              <a:t>1) </a:t>
            </a:r>
            <a:r>
              <a:rPr sz="3200" b="1" spc="-5" dirty="0">
                <a:latin typeface="Arial"/>
                <a:cs typeface="Arial"/>
              </a:rPr>
              <a:t>Molécula </a:t>
            </a:r>
            <a:r>
              <a:rPr sz="3200" b="1" dirty="0">
                <a:latin typeface="Arial"/>
                <a:cs typeface="Arial"/>
              </a:rPr>
              <a:t>formada por 2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átomos:</a:t>
            </a:r>
            <a:endParaRPr sz="3200" dirty="0">
              <a:latin typeface="Arial"/>
              <a:cs typeface="Arial"/>
            </a:endParaRPr>
          </a:p>
          <a:p>
            <a:pPr marL="12700">
              <a:spcBef>
                <a:spcPts val="178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- Geometria</a:t>
            </a:r>
            <a:r>
              <a:rPr sz="2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Arial"/>
                <a:cs typeface="Arial"/>
              </a:rPr>
              <a:t>linear.</a:t>
            </a: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1680"/>
              </a:spcBef>
            </a:pPr>
            <a:r>
              <a:rPr sz="2800" spc="-5" dirty="0">
                <a:latin typeface="Arial"/>
                <a:cs typeface="Arial"/>
              </a:rPr>
              <a:t>Ex: </a:t>
            </a:r>
            <a:r>
              <a:rPr sz="2800" spc="-45" dirty="0">
                <a:latin typeface="Arial"/>
                <a:cs typeface="Arial"/>
              </a:rPr>
              <a:t>HBr, </a:t>
            </a:r>
            <a:r>
              <a:rPr sz="2800" spc="-5" dirty="0">
                <a:latin typeface="Arial"/>
                <a:cs typeface="Arial"/>
              </a:rPr>
              <a:t>HCl, </a:t>
            </a:r>
            <a:r>
              <a:rPr sz="2800" dirty="0">
                <a:latin typeface="Arial"/>
                <a:cs typeface="Arial"/>
              </a:rPr>
              <a:t>H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, N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775" spc="6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,O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>
              <a:spcBef>
                <a:spcPts val="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47625"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2) Molécula </a:t>
            </a:r>
            <a:r>
              <a:rPr sz="3200" b="1" dirty="0">
                <a:latin typeface="Arial"/>
                <a:cs typeface="Arial"/>
              </a:rPr>
              <a:t>formada </a:t>
            </a:r>
            <a:r>
              <a:rPr sz="3200" b="1" spc="-5" dirty="0">
                <a:latin typeface="Arial"/>
                <a:cs typeface="Arial"/>
              </a:rPr>
              <a:t>por </a:t>
            </a: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átomos:</a:t>
            </a:r>
            <a:endParaRPr sz="3200" dirty="0">
              <a:latin typeface="Arial"/>
              <a:cs typeface="Arial"/>
            </a:endParaRPr>
          </a:p>
          <a:p>
            <a:pPr marL="47625" marR="5080">
              <a:lnSpc>
                <a:spcPct val="150000"/>
              </a:lnSpc>
              <a:spcBef>
                <a:spcPts val="100"/>
              </a:spcBef>
              <a:tabLst>
                <a:tab pos="617220" algn="l"/>
                <a:tab pos="2632710" algn="l"/>
                <a:tab pos="3833495" algn="l"/>
                <a:tab pos="4206875" algn="l"/>
                <a:tab pos="4894580" algn="l"/>
                <a:tab pos="5345430" algn="l"/>
                <a:tab pos="6587490" algn="l"/>
                <a:tab pos="7912734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a)	G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ome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ear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át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não  </a:t>
            </a:r>
            <a:r>
              <a:rPr sz="2800" dirty="0">
                <a:latin typeface="Arial"/>
                <a:cs typeface="Arial"/>
              </a:rPr>
              <a:t>apresentar par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elétrons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livre.</a:t>
            </a:r>
          </a:p>
          <a:p>
            <a:pPr marL="47625" marR="6365875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Ex: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,CS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,  N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HCN.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5325" y="2074890"/>
            <a:ext cx="1898650" cy="876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91424" y="1924050"/>
            <a:ext cx="2346325" cy="1270000"/>
          </a:xfrm>
          <a:custGeom>
            <a:avLst/>
            <a:gdLst/>
            <a:ahLst/>
            <a:cxnLst/>
            <a:rect l="l" t="t" r="r" b="b"/>
            <a:pathLst>
              <a:path w="2346325" h="1270000">
                <a:moveTo>
                  <a:pt x="0" y="1270000"/>
                </a:moveTo>
                <a:lnTo>
                  <a:pt x="2346325" y="1270000"/>
                </a:lnTo>
                <a:lnTo>
                  <a:pt x="2346325" y="0"/>
                </a:lnTo>
                <a:lnTo>
                  <a:pt x="0" y="0"/>
                </a:lnTo>
                <a:lnTo>
                  <a:pt x="0" y="1270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3712" y="5319728"/>
            <a:ext cx="4519066" cy="1248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34051" y="5281549"/>
            <a:ext cx="4745355" cy="1449705"/>
          </a:xfrm>
          <a:custGeom>
            <a:avLst/>
            <a:gdLst/>
            <a:ahLst/>
            <a:cxnLst/>
            <a:rect l="l" t="t" r="r" b="b"/>
            <a:pathLst>
              <a:path w="4745355" h="1449704">
                <a:moveTo>
                  <a:pt x="0" y="1449451"/>
                </a:moveTo>
                <a:lnTo>
                  <a:pt x="4744974" y="1449451"/>
                </a:lnTo>
                <a:lnTo>
                  <a:pt x="4744974" y="0"/>
                </a:lnTo>
                <a:lnTo>
                  <a:pt x="0" y="0"/>
                </a:lnTo>
                <a:lnTo>
                  <a:pt x="0" y="14494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4250" y="142876"/>
            <a:ext cx="51435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297815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014" y="701649"/>
            <a:ext cx="8536940" cy="21513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36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b) Geometria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angular</a:t>
            </a:r>
            <a:r>
              <a:rPr sz="2800" spc="-5" dirty="0">
                <a:latin typeface="Arial"/>
                <a:cs typeface="Arial"/>
              </a:rPr>
              <a:t>. Se o átomo </a:t>
            </a:r>
            <a:r>
              <a:rPr sz="2800" dirty="0">
                <a:latin typeface="Arial"/>
                <a:cs typeface="Arial"/>
              </a:rPr>
              <a:t>central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possuir  </a:t>
            </a:r>
            <a:r>
              <a:rPr sz="2800" spc="-5" dirty="0">
                <a:latin typeface="Arial"/>
                <a:cs typeface="Arial"/>
              </a:rPr>
              <a:t>par de </a:t>
            </a:r>
            <a:r>
              <a:rPr sz="2800" dirty="0">
                <a:latin typeface="Arial"/>
                <a:cs typeface="Arial"/>
              </a:rPr>
              <a:t>elétrons emparelhados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disponíveis.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2355"/>
              </a:spcBef>
            </a:pPr>
            <a:r>
              <a:rPr sz="2800" spc="-5" dirty="0">
                <a:latin typeface="Arial"/>
                <a:cs typeface="Arial"/>
              </a:rPr>
              <a:t>Ex: 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 (ângulo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104,5</a:t>
            </a:r>
            <a:r>
              <a:rPr sz="2775" baseline="25525" dirty="0">
                <a:latin typeface="Arial"/>
                <a:cs typeface="Arial"/>
              </a:rPr>
              <a:t>º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2625" y="3143251"/>
            <a:ext cx="4673600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643" y="5454497"/>
            <a:ext cx="3169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Ex: 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S;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;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NOCl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9179" y="4929188"/>
            <a:ext cx="3543154" cy="1460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2674" y="4924425"/>
            <a:ext cx="3903979" cy="1809750"/>
          </a:xfrm>
          <a:custGeom>
            <a:avLst/>
            <a:gdLst/>
            <a:ahLst/>
            <a:cxnLst/>
            <a:rect l="l" t="t" r="r" b="b"/>
            <a:pathLst>
              <a:path w="3903979" h="1809750">
                <a:moveTo>
                  <a:pt x="0" y="1809750"/>
                </a:moveTo>
                <a:lnTo>
                  <a:pt x="3903726" y="1809750"/>
                </a:lnTo>
                <a:lnTo>
                  <a:pt x="3903726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3590" y="889457"/>
            <a:ext cx="6611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3) </a:t>
            </a:r>
            <a:r>
              <a:rPr sz="3200" b="1" spc="-5" dirty="0">
                <a:latin typeface="Arial"/>
                <a:cs typeface="Arial"/>
              </a:rPr>
              <a:t>Molécula </a:t>
            </a:r>
            <a:r>
              <a:rPr sz="3200" b="1" dirty="0">
                <a:latin typeface="Arial"/>
                <a:cs typeface="Arial"/>
              </a:rPr>
              <a:t>formada por 4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átomos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6743" y="1355217"/>
            <a:ext cx="696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9285" algn="l"/>
                <a:tab pos="2312670" algn="l"/>
                <a:tab pos="3661410" algn="l"/>
                <a:tab pos="4988560" algn="l"/>
                <a:tab pos="6357620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rig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nal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pla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Átomo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	não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986" y="1355217"/>
            <a:ext cx="1172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possuir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742" y="1995677"/>
            <a:ext cx="6680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elétrons livres. </a:t>
            </a:r>
            <a:r>
              <a:rPr sz="2800" spc="-5" dirty="0">
                <a:latin typeface="Arial"/>
                <a:cs typeface="Arial"/>
              </a:rPr>
              <a:t>SO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CH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O; COCl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;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Cl.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45497" y="-44541"/>
            <a:ext cx="5501005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476250">
              <a:spcBef>
                <a:spcPts val="580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2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0114" y="2636902"/>
            <a:ext cx="7520595" cy="2083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0600" y="4697476"/>
            <a:ext cx="2465324" cy="2160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0002" y="142939"/>
            <a:ext cx="5400675" cy="587981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426084">
              <a:spcBef>
                <a:spcPts val="265"/>
              </a:spcBef>
            </a:pPr>
            <a:r>
              <a:rPr sz="3600" b="1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b="1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594" y="873131"/>
            <a:ext cx="8269605" cy="1225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b) Piramidal ou pirâmide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trigonal: </a:t>
            </a:r>
            <a:r>
              <a:rPr sz="2800" spc="-5" dirty="0">
                <a:latin typeface="Arial"/>
                <a:cs typeface="Arial"/>
              </a:rPr>
              <a:t>Átomo </a:t>
            </a:r>
            <a:r>
              <a:rPr sz="2800" dirty="0">
                <a:latin typeface="Arial"/>
                <a:cs typeface="Arial"/>
              </a:rPr>
              <a:t>central  possuir elétrons livres. </a:t>
            </a:r>
            <a:r>
              <a:rPr sz="2800" spc="-5" dirty="0">
                <a:latin typeface="Arial"/>
                <a:cs typeface="Arial"/>
              </a:rPr>
              <a:t>Ex: NH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NCl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Pl</a:t>
            </a:r>
            <a:r>
              <a:rPr sz="2775" baseline="-21021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SOCl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9751" y="2643251"/>
            <a:ext cx="4460875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4987" y="2638488"/>
            <a:ext cx="4470400" cy="3249930"/>
          </a:xfrm>
          <a:custGeom>
            <a:avLst/>
            <a:gdLst/>
            <a:ahLst/>
            <a:cxnLst/>
            <a:rect l="l" t="t" r="r" b="b"/>
            <a:pathLst>
              <a:path w="4470400" h="3249929">
                <a:moveTo>
                  <a:pt x="0" y="3249549"/>
                </a:moveTo>
                <a:lnTo>
                  <a:pt x="4470400" y="3249549"/>
                </a:lnTo>
                <a:lnTo>
                  <a:pt x="4470400" y="0"/>
                </a:lnTo>
                <a:lnTo>
                  <a:pt x="0" y="0"/>
                </a:lnTo>
                <a:lnTo>
                  <a:pt x="0" y="32495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59965" y="6097625"/>
            <a:ext cx="2157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Ângulo: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107</a:t>
            </a:r>
            <a:r>
              <a:rPr sz="2775" spc="7" baseline="25525" dirty="0"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8952" y="2708275"/>
            <a:ext cx="2790825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002" y="142876"/>
            <a:ext cx="5400675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26084">
              <a:spcBef>
                <a:spcPts val="495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1593" y="840282"/>
            <a:ext cx="8268334" cy="1706245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83820">
              <a:spcBef>
                <a:spcPts val="1525"/>
              </a:spcBef>
            </a:pPr>
            <a:r>
              <a:rPr sz="3200" dirty="0">
                <a:latin typeface="Arial"/>
                <a:cs typeface="Arial"/>
              </a:rPr>
              <a:t>4) </a:t>
            </a:r>
            <a:r>
              <a:rPr sz="3200" spc="-5" dirty="0">
                <a:latin typeface="Arial"/>
                <a:cs typeface="Arial"/>
              </a:rPr>
              <a:t>Molécula formada por </a:t>
            </a:r>
            <a:r>
              <a:rPr sz="3200" dirty="0">
                <a:latin typeface="Arial"/>
                <a:cs typeface="Arial"/>
              </a:rPr>
              <a:t>5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átomos</a:t>
            </a:r>
            <a:endParaRPr sz="3200">
              <a:latin typeface="Arial"/>
              <a:cs typeface="Arial"/>
            </a:endParaRPr>
          </a:p>
          <a:p>
            <a:pPr marL="12700" marR="5080">
              <a:spcBef>
                <a:spcPts val="1240"/>
              </a:spcBef>
              <a:tabLst>
                <a:tab pos="1963420" algn="l"/>
                <a:tab pos="3975100" algn="l"/>
                <a:tab pos="6327140" algn="l"/>
                <a:tab pos="7092315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Geom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drica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do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á</a:t>
            </a:r>
            <a:r>
              <a:rPr sz="2800" spc="-2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om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  </a:t>
            </a:r>
            <a:r>
              <a:rPr sz="2800" dirty="0">
                <a:latin typeface="Arial"/>
                <a:cs typeface="Arial"/>
              </a:rPr>
              <a:t>envolvidos. </a:t>
            </a:r>
            <a:r>
              <a:rPr sz="2800" spc="-5" dirty="0">
                <a:latin typeface="Arial"/>
                <a:cs typeface="Arial"/>
              </a:rPr>
              <a:t>Ex: </a:t>
            </a:r>
            <a:r>
              <a:rPr sz="2800" dirty="0">
                <a:latin typeface="Arial"/>
                <a:cs typeface="Arial"/>
              </a:rPr>
              <a:t>CH</a:t>
            </a:r>
            <a:r>
              <a:rPr sz="2775" baseline="-21021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CHCl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; SiCl</a:t>
            </a:r>
            <a:r>
              <a:rPr sz="2775" spc="-7" baseline="-21021" dirty="0">
                <a:latin typeface="Arial"/>
                <a:cs typeface="Arial"/>
              </a:rPr>
              <a:t>4</a:t>
            </a:r>
            <a:r>
              <a:rPr sz="2800" spc="-5" dirty="0">
                <a:latin typeface="Arial"/>
                <a:cs typeface="Arial"/>
              </a:rPr>
              <a:t>;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POCl</a:t>
            </a:r>
            <a:r>
              <a:rPr sz="2775" spc="-7" baseline="-21021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1501" y="3286126"/>
            <a:ext cx="3456397" cy="2879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376" y="115952"/>
            <a:ext cx="5400675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26084">
              <a:spcBef>
                <a:spcPts val="495"/>
              </a:spcBef>
            </a:pP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spc="-3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8643" y="814152"/>
            <a:ext cx="848804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2400" b="1" spc="-5" dirty="0">
                <a:latin typeface="Arial"/>
                <a:cs typeface="Arial"/>
              </a:rPr>
              <a:t>5) Molécula </a:t>
            </a:r>
            <a:r>
              <a:rPr sz="2400" b="1" dirty="0">
                <a:latin typeface="Arial"/>
                <a:cs typeface="Arial"/>
              </a:rPr>
              <a:t>formada </a:t>
            </a:r>
            <a:r>
              <a:rPr sz="2400" b="1" spc="-5" dirty="0">
                <a:latin typeface="Arial"/>
                <a:cs typeface="Arial"/>
              </a:rPr>
              <a:t>por </a:t>
            </a:r>
            <a:r>
              <a:rPr sz="2400" b="1" dirty="0">
                <a:latin typeface="Arial"/>
                <a:cs typeface="Arial"/>
              </a:rPr>
              <a:t>6 </a:t>
            </a:r>
            <a:r>
              <a:rPr sz="2400" b="1" spc="-5" dirty="0">
                <a:latin typeface="Arial"/>
                <a:cs typeface="Arial"/>
              </a:rPr>
              <a:t>átomos: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Bipirâmide trigonal</a:t>
            </a:r>
            <a:r>
              <a:rPr sz="2400" b="1" spc="1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44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bipirâmide 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triangular. </a:t>
            </a:r>
            <a:r>
              <a:rPr sz="2400" b="1" spc="-5" dirty="0">
                <a:latin typeface="Arial"/>
                <a:cs typeface="Arial"/>
              </a:rPr>
              <a:t>PCl</a:t>
            </a:r>
            <a:r>
              <a:rPr sz="2400" b="1" spc="-7" baseline="-20833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;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PI</a:t>
            </a:r>
            <a:r>
              <a:rPr sz="2400" b="1" spc="-7" baseline="-20833" dirty="0">
                <a:latin typeface="Arial"/>
                <a:cs typeface="Arial"/>
              </a:rPr>
              <a:t>5</a:t>
            </a:r>
            <a:r>
              <a:rPr sz="2400" b="1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2326" y="1502478"/>
            <a:ext cx="3060700" cy="2461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88643" y="4241419"/>
            <a:ext cx="801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6) Molécula formada por 7 átomos: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Octaédrica.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Ex:</a:t>
            </a:r>
            <a:r>
              <a:rPr sz="2400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SF</a:t>
            </a:r>
            <a:r>
              <a:rPr sz="2400" spc="-7" baseline="-20833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5875" y="4726582"/>
            <a:ext cx="1979676" cy="1909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6769" y="2060448"/>
            <a:ext cx="3210855" cy="2109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600200"/>
            <a:ext cx="115062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174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441959">
              <a:spcBef>
                <a:spcPts val="495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</a:t>
            </a:r>
            <a:r>
              <a:rPr sz="360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Macromolécula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754" y="1239978"/>
            <a:ext cx="3397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Dicloro metano</a:t>
            </a:r>
            <a:r>
              <a:rPr sz="24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tetraédrica;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molécula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polar.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188" y="115952"/>
            <a:ext cx="8137525" cy="598241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L="358775">
              <a:spcBef>
                <a:spcPts val="825"/>
              </a:spcBef>
            </a:pPr>
            <a:r>
              <a:rPr dirty="0">
                <a:solidFill>
                  <a:srgbClr val="FBF600"/>
                </a:solidFill>
                <a:latin typeface="Arial"/>
                <a:cs typeface="Arial"/>
              </a:rPr>
              <a:t>Geometria e </a:t>
            </a:r>
            <a:r>
              <a:rPr spc="-5" dirty="0">
                <a:solidFill>
                  <a:srgbClr val="FBF600"/>
                </a:solidFill>
                <a:latin typeface="Arial"/>
                <a:cs typeface="Arial"/>
              </a:rPr>
              <a:t>polaridade </a:t>
            </a:r>
            <a:r>
              <a:rPr dirty="0">
                <a:solidFill>
                  <a:srgbClr val="FBF600"/>
                </a:solidFill>
                <a:latin typeface="Arial"/>
                <a:cs typeface="Arial"/>
              </a:rPr>
              <a:t>das</a:t>
            </a:r>
            <a:r>
              <a:rPr spc="-90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BF600"/>
                </a:solidFill>
                <a:latin typeface="Arial"/>
                <a:cs typeface="Arial"/>
              </a:rPr>
              <a:t>moléculas</a:t>
            </a:r>
          </a:p>
        </p:txBody>
      </p:sp>
      <p:sp>
        <p:nvSpPr>
          <p:cNvPr id="4" name="object 4"/>
          <p:cNvSpPr/>
          <p:nvPr/>
        </p:nvSpPr>
        <p:spPr>
          <a:xfrm>
            <a:off x="7596252" y="4357688"/>
            <a:ext cx="2868549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1187" y="2714625"/>
            <a:ext cx="2559050" cy="271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6426" y="2709799"/>
            <a:ext cx="2568575" cy="2727325"/>
          </a:xfrm>
          <a:custGeom>
            <a:avLst/>
            <a:gdLst/>
            <a:ahLst/>
            <a:cxnLst/>
            <a:rect l="l" t="t" r="r" b="b"/>
            <a:pathLst>
              <a:path w="2568575" h="2727325">
                <a:moveTo>
                  <a:pt x="0" y="2727325"/>
                </a:moveTo>
                <a:lnTo>
                  <a:pt x="2568575" y="2727325"/>
                </a:lnTo>
                <a:lnTo>
                  <a:pt x="2568575" y="0"/>
                </a:lnTo>
                <a:lnTo>
                  <a:pt x="0" y="0"/>
                </a:lnTo>
                <a:lnTo>
                  <a:pt x="0" y="2727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17015" y="1311656"/>
            <a:ext cx="3024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Metano</a:t>
            </a:r>
            <a:r>
              <a:rPr sz="24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CH</a:t>
            </a:r>
            <a:r>
              <a:rPr sz="2400" b="1" spc="-7" baseline="-20833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estrutura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tetraédrica;</a:t>
            </a:r>
            <a:endParaRPr sz="2400">
              <a:latin typeface="Arial"/>
              <a:cs typeface="Arial"/>
            </a:endParaRPr>
          </a:p>
          <a:p>
            <a:pPr marL="198120" indent="-185420">
              <a:buChar char="-"/>
              <a:tabLst>
                <a:tab pos="198755" algn="l"/>
              </a:tabLst>
            </a:pPr>
            <a:r>
              <a:rPr sz="2400" spc="-5" dirty="0">
                <a:latin typeface="Arial"/>
                <a:cs typeface="Arial"/>
              </a:rPr>
              <a:t>molécula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apolar.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8E68C5-88CA-41C4-ACBF-C06143A83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76200"/>
            <a:ext cx="5791200" cy="609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 err="1">
                <a:solidFill>
                  <a:schemeClr val="tx1"/>
                </a:solidFill>
              </a:rPr>
              <a:t>Nas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últimas</a:t>
            </a:r>
            <a:r>
              <a:rPr lang="en-US" altLang="en-US" dirty="0">
                <a:solidFill>
                  <a:schemeClr val="tx1"/>
                </a:solidFill>
              </a:rPr>
              <a:t> aulas…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8997C56-FE8C-43D4-8BC9-CE8045650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99836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Introdução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aos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tipos</a:t>
            </a:r>
            <a:r>
              <a:rPr lang="en-US" altLang="en-US" sz="3200" dirty="0">
                <a:latin typeface="Calibri Light" panose="020F0302020204030204" pitchFamily="34" charset="0"/>
              </a:rPr>
              <a:t> de </a:t>
            </a:r>
            <a:r>
              <a:rPr lang="en-US" altLang="en-US" sz="3200" dirty="0" err="1">
                <a:latin typeface="Calibri Light" panose="020F0302020204030204" pitchFamily="34" charset="0"/>
              </a:rPr>
              <a:t>ligações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químicas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Iônica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Ligação</a:t>
            </a:r>
            <a:r>
              <a:rPr lang="en-US" altLang="en-US" sz="3200" dirty="0">
                <a:latin typeface="Calibri Light" panose="020F0302020204030204" pitchFamily="34" charset="0"/>
              </a:rPr>
              <a:t> </a:t>
            </a:r>
            <a:r>
              <a:rPr lang="en-US" altLang="en-US" sz="3200" dirty="0" err="1">
                <a:latin typeface="Calibri Light" panose="020F0302020204030204" pitchFamily="34" charset="0"/>
              </a:rPr>
              <a:t>Covalente</a:t>
            </a:r>
            <a:r>
              <a:rPr lang="en-US" altLang="en-US" sz="3200" dirty="0">
                <a:latin typeface="Calibri Light" panose="020F0302020204030204" pitchFamily="34" charset="0"/>
              </a:rPr>
              <a:t>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3200" dirty="0" err="1">
                <a:latin typeface="Calibri Light" panose="020F0302020204030204" pitchFamily="34" charset="0"/>
              </a:rPr>
              <a:t>Geometria</a:t>
            </a:r>
            <a:r>
              <a:rPr lang="en-US" altLang="en-US" sz="3200" dirty="0">
                <a:latin typeface="Calibri Light" panose="020F0302020204030204" pitchFamily="34" charset="0"/>
              </a:rPr>
              <a:t> Molecular;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b="1" dirty="0">
              <a:solidFill>
                <a:srgbClr val="FFC000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062" y="285814"/>
            <a:ext cx="8159750" cy="6119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6" y="488296"/>
            <a:ext cx="12155052" cy="105432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400" dirty="0">
                <a:latin typeface="Comic Sans MS"/>
                <a:cs typeface="Comic Sans MS"/>
              </a:rPr>
              <a:t>Há uma série de exceções aparentes ao modelo VSEPR, a maioria das quais pode ser classificada devido às </a:t>
            </a:r>
            <a:r>
              <a:rPr lang="pt-BR" sz="2400" b="1" dirty="0">
                <a:solidFill>
                  <a:srgbClr val="FFC000"/>
                </a:solidFill>
                <a:latin typeface="Comic Sans MS"/>
                <a:cs typeface="Comic Sans MS"/>
              </a:rPr>
              <a:t>interações ligante-ligante.</a:t>
            </a:r>
            <a:r>
              <a:rPr lang="pt-BR" sz="2400" dirty="0">
                <a:latin typeface="Comic Sans MS"/>
                <a:cs typeface="Comic Sans MS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497572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</a:t>
            </a:r>
            <a:r>
              <a:rPr lang="pt-BR" dirty="0" err="1">
                <a:solidFill>
                  <a:srgbClr val="FBF600"/>
                </a:solidFill>
              </a:rPr>
              <a:t>mitações</a:t>
            </a:r>
            <a:r>
              <a:rPr lang="pt-BR" dirty="0">
                <a:solidFill>
                  <a:srgbClr val="FBF600"/>
                </a:solidFill>
              </a:rPr>
              <a:t> e </a:t>
            </a:r>
            <a:r>
              <a:rPr lang="pt-BR" dirty="0" err="1">
                <a:solidFill>
                  <a:srgbClr val="FBF600"/>
                </a:solidFill>
              </a:rPr>
              <a:t>Excessões</a:t>
            </a:r>
            <a:endParaRPr spc="-5" dirty="0">
              <a:solidFill>
                <a:srgbClr val="FBF6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01DFC9-8D25-4C4C-9119-0AE34481B82F}"/>
              </a:ext>
            </a:extLst>
          </p:cNvPr>
          <p:cNvSpPr txBox="1"/>
          <p:nvPr/>
        </p:nvSpPr>
        <p:spPr>
          <a:xfrm>
            <a:off x="685800" y="5345789"/>
            <a:ext cx="510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Roboto" panose="02000000000000000000" pitchFamily="2" charset="0"/>
              </a:rPr>
              <a:t>L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igand Close-Packing (LCP</a:t>
            </a:r>
            <a:r>
              <a:rPr lang="en-US" sz="2800" b="1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  <a:endParaRPr lang="pt-BR" sz="28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F62CCD-5626-4B84-B6DD-1401C7A626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3162" y="2209800"/>
            <a:ext cx="4865399" cy="29664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51B4C2-BD51-4D3E-B1A8-661020C93BDC}"/>
              </a:ext>
            </a:extLst>
          </p:cNvPr>
          <p:cNvSpPr txBox="1"/>
          <p:nvPr/>
        </p:nvSpPr>
        <p:spPr>
          <a:xfrm>
            <a:off x="6743440" y="2057400"/>
            <a:ext cx="54254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LCP se concentra em repulsões entre </a:t>
            </a:r>
            <a:r>
              <a:rPr lang="pt-BR" sz="2400" b="1" dirty="0">
                <a:solidFill>
                  <a:srgbClr val="FFC000"/>
                </a:solidFill>
              </a:rPr>
              <a:t>átomos ligantes</a:t>
            </a:r>
            <a:r>
              <a:rPr lang="pt-BR" sz="2400" dirty="0"/>
              <a:t>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O modelo LCP assume que os ligantes se </a:t>
            </a:r>
            <a:r>
              <a:rPr lang="pt-BR" sz="2400" b="1" i="1" dirty="0">
                <a:solidFill>
                  <a:srgbClr val="FFC000"/>
                </a:solidFill>
              </a:rPr>
              <a:t>"compactam"</a:t>
            </a:r>
            <a:r>
              <a:rPr lang="pt-BR" sz="2400" dirty="0"/>
              <a:t> o mais próximo possível em torno de um átomo central.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Para um conjunto específico de ligantes em torno de um átomo central específico, as distâncias </a:t>
            </a:r>
            <a:r>
              <a:rPr lang="pt-BR" sz="2400" b="1" dirty="0">
                <a:solidFill>
                  <a:srgbClr val="FFC000"/>
                </a:solidFill>
              </a:rPr>
              <a:t>ligante-ligante são constantes.</a:t>
            </a:r>
          </a:p>
        </p:txBody>
      </p:sp>
    </p:spTree>
    <p:extLst>
      <p:ext uri="{BB962C8B-B14F-4D97-AF65-F5344CB8AC3E}">
        <p14:creationId xmlns:p14="http://schemas.microsoft.com/office/powerpoint/2010/main" val="401489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644" y="5257800"/>
            <a:ext cx="11811000" cy="122546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Há uma série de exceções aparentes ao modelo VSEPR, a maioria das quais pode ser classificada devido às </a:t>
            </a:r>
            <a:r>
              <a:rPr lang="pt-BR" sz="2800" b="1" dirty="0">
                <a:solidFill>
                  <a:srgbClr val="FFC000"/>
                </a:solidFill>
                <a:latin typeface="Comic Sans MS"/>
                <a:cs typeface="Comic Sans MS"/>
              </a:rPr>
              <a:t>interações ligante-ligante</a:t>
            </a:r>
            <a:r>
              <a:rPr lang="pt-BR" sz="2800" dirty="0">
                <a:latin typeface="Comic Sans MS"/>
                <a:cs typeface="Comic Sans MS"/>
              </a:rPr>
              <a:t>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497572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</a:t>
            </a:r>
            <a:r>
              <a:rPr lang="pt-BR" dirty="0" err="1">
                <a:solidFill>
                  <a:srgbClr val="FBF600"/>
                </a:solidFill>
              </a:rPr>
              <a:t>mitações</a:t>
            </a:r>
            <a:r>
              <a:rPr lang="pt-BR" dirty="0">
                <a:solidFill>
                  <a:srgbClr val="FBF600"/>
                </a:solidFill>
              </a:rPr>
              <a:t> e </a:t>
            </a:r>
            <a:r>
              <a:rPr lang="pt-BR" dirty="0" err="1">
                <a:solidFill>
                  <a:srgbClr val="FBF600"/>
                </a:solidFill>
              </a:rPr>
              <a:t>Excessões</a:t>
            </a:r>
            <a:endParaRPr spc="-5" dirty="0">
              <a:solidFill>
                <a:srgbClr val="FBF6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5D6205-D303-45D1-80D7-291FB591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6906517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80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BFA7E7F-DE92-45FC-ACE1-4F7249B1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46672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143158D-E266-452A-906F-23D9837E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1" y="3676650"/>
            <a:ext cx="5662083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E0AB58C-724E-4DBC-86CD-722C27AB6993}"/>
              </a:ext>
            </a:extLst>
          </p:cNvPr>
          <p:cNvSpPr txBox="1"/>
          <p:nvPr/>
        </p:nvSpPr>
        <p:spPr>
          <a:xfrm>
            <a:off x="175491" y="152400"/>
            <a:ext cx="10820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E2E2E"/>
                </a:solidFill>
                <a:effectLst/>
                <a:latin typeface="NexusSerif"/>
              </a:rPr>
              <a:t>é razoável substituir a regra de eletronegatividade do modelo VSEPR original pela regra de que os ângulos de ligação aumentam com o tamanho do ligante.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E2E2E"/>
              </a:solidFill>
              <a:latin typeface="Nexus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E2E2E"/>
                </a:solidFill>
                <a:effectLst/>
                <a:latin typeface="NexusSerif"/>
              </a:rPr>
              <a:t>o modelo LCP adiciona um aspecto semiquantitativo ao modelo VSEPR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03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CD7C18-6DE5-4066-9E14-52C401AC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4536"/>
            <a:ext cx="10439400" cy="584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15664"/>
            <a:ext cx="5943600" cy="59208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sz="2800" dirty="0">
                <a:latin typeface="Comic Sans MS"/>
                <a:cs typeface="Comic Sans MS"/>
              </a:rPr>
              <a:t>Gilbert Newton </a:t>
            </a:r>
            <a:r>
              <a:rPr sz="2800" spc="-5" dirty="0">
                <a:latin typeface="Comic Sans MS"/>
                <a:cs typeface="Comic Sans MS"/>
              </a:rPr>
              <a:t>Lewis</a:t>
            </a:r>
            <a:r>
              <a:rPr lang="pt-BR" sz="2800" spc="-5" dirty="0">
                <a:latin typeface="Comic Sans MS"/>
                <a:cs typeface="Comic Sans MS"/>
              </a:rPr>
              <a:t> (</a:t>
            </a:r>
            <a:r>
              <a:rPr sz="2800" spc="-5" dirty="0">
                <a:latin typeface="Comic Sans MS"/>
                <a:cs typeface="Comic Sans MS"/>
              </a:rPr>
              <a:t>1916</a:t>
            </a:r>
            <a:r>
              <a:rPr lang="pt-BR" sz="2800" spc="-5" dirty="0">
                <a:latin typeface="Comic Sans MS"/>
                <a:cs typeface="Comic Sans MS"/>
              </a:rPr>
              <a:t>)</a:t>
            </a:r>
            <a:r>
              <a:rPr sz="2800" spc="-5" dirty="0">
                <a:latin typeface="Comic Sans MS"/>
                <a:cs typeface="Comic Sans MS"/>
              </a:rPr>
              <a:t> 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ACC22-F208-4E1D-9B8A-E35C67D2A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01" t="3271" r="8988" b="19514"/>
          <a:stretch/>
        </p:blipFill>
        <p:spPr>
          <a:xfrm>
            <a:off x="2286000" y="1676400"/>
            <a:ext cx="7391400" cy="2154328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8A3B43A6-AF70-4D33-AF9F-ACF92848C673}"/>
              </a:ext>
            </a:extLst>
          </p:cNvPr>
          <p:cNvSpPr txBox="1"/>
          <p:nvPr/>
        </p:nvSpPr>
        <p:spPr>
          <a:xfrm>
            <a:off x="38098" y="4103198"/>
            <a:ext cx="12001501" cy="256018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spc="-5" dirty="0">
                <a:latin typeface="Comic Sans MS"/>
                <a:cs typeface="Comic Sans MS"/>
              </a:rPr>
              <a:t>D</a:t>
            </a:r>
            <a:r>
              <a:rPr sz="2800" spc="-5" dirty="0" err="1">
                <a:latin typeface="Comic Sans MS"/>
                <a:cs typeface="Comic Sans MS"/>
              </a:rPr>
              <a:t>ois</a:t>
            </a:r>
            <a:r>
              <a:rPr sz="2800" spc="-5" dirty="0">
                <a:latin typeface="Comic Sans MS"/>
                <a:cs typeface="Comic Sans MS"/>
              </a:rPr>
              <a:t> átomos com tendências parecidas </a:t>
            </a:r>
            <a:r>
              <a:rPr sz="2800" dirty="0">
                <a:latin typeface="Comic Sans MS"/>
                <a:cs typeface="Comic Sans MS"/>
              </a:rPr>
              <a:t>de </a:t>
            </a:r>
            <a:r>
              <a:rPr sz="2800" spc="-5" dirty="0">
                <a:latin typeface="Comic Sans MS"/>
                <a:cs typeface="Comic Sans MS"/>
              </a:rPr>
              <a:t>ganhar  elétrons </a:t>
            </a:r>
            <a:r>
              <a:rPr sz="2800" spc="-10" dirty="0">
                <a:latin typeface="Comic Sans MS"/>
                <a:cs typeface="Comic Sans MS"/>
              </a:rPr>
              <a:t>se </a:t>
            </a:r>
            <a:r>
              <a:rPr sz="2800" spc="-5" dirty="0">
                <a:latin typeface="Comic Sans MS"/>
                <a:cs typeface="Comic Sans MS"/>
              </a:rPr>
              <a:t>mantêm </a:t>
            </a:r>
            <a:r>
              <a:rPr sz="2800" dirty="0">
                <a:latin typeface="Comic Sans MS"/>
                <a:cs typeface="Comic Sans MS"/>
              </a:rPr>
              <a:t>ligados </a:t>
            </a:r>
            <a:r>
              <a:rPr sz="2800" spc="-5" dirty="0">
                <a:latin typeface="Comic Sans MS"/>
                <a:cs typeface="Comic Sans MS"/>
              </a:rPr>
              <a:t>pelo  </a:t>
            </a:r>
            <a:r>
              <a:rPr sz="2950" b="1" i="1" spc="-85" dirty="0">
                <a:latin typeface="Comic Sans MS"/>
                <a:cs typeface="Comic Sans MS"/>
              </a:rPr>
              <a:t>compartilhamento </a:t>
            </a:r>
            <a:r>
              <a:rPr sz="2800" spc="-5" dirty="0">
                <a:latin typeface="Comic Sans MS"/>
                <a:cs typeface="Comic Sans MS"/>
              </a:rPr>
              <a:t>de </a:t>
            </a:r>
            <a:r>
              <a:rPr sz="2800" spc="-10" dirty="0">
                <a:latin typeface="Comic Sans MS"/>
                <a:cs typeface="Comic Sans MS"/>
              </a:rPr>
              <a:t>um </a:t>
            </a:r>
            <a:r>
              <a:rPr sz="2800" spc="-5" dirty="0">
                <a:latin typeface="Comic Sans MS"/>
                <a:cs typeface="Comic Sans MS"/>
              </a:rPr>
              <a:t>par de elétrons, de  modo </a:t>
            </a:r>
            <a:r>
              <a:rPr sz="2800" spc="-10" dirty="0">
                <a:latin typeface="Comic Sans MS"/>
                <a:cs typeface="Comic Sans MS"/>
              </a:rPr>
              <a:t>que </a:t>
            </a:r>
            <a:r>
              <a:rPr sz="2800" spc="-5" dirty="0">
                <a:latin typeface="Comic Sans MS"/>
                <a:cs typeface="Comic Sans MS"/>
              </a:rPr>
              <a:t>cada átomo complete seu </a:t>
            </a:r>
            <a:r>
              <a:rPr sz="2950" i="1" spc="-80" dirty="0">
                <a:latin typeface="Comic Sans MS"/>
                <a:cs typeface="Comic Sans MS"/>
              </a:rPr>
              <a:t>grupo </a:t>
            </a:r>
            <a:r>
              <a:rPr sz="2950" i="1" spc="-90" dirty="0">
                <a:latin typeface="Comic Sans MS"/>
                <a:cs typeface="Comic Sans MS"/>
              </a:rPr>
              <a:t>de </a:t>
            </a:r>
            <a:r>
              <a:rPr sz="2950" i="1" spc="-70" dirty="0">
                <a:latin typeface="Comic Sans MS"/>
                <a:cs typeface="Comic Sans MS"/>
              </a:rPr>
              <a:t>oito  </a:t>
            </a:r>
            <a:r>
              <a:rPr sz="2950" i="1" spc="-75" dirty="0">
                <a:latin typeface="Comic Sans MS"/>
                <a:cs typeface="Comic Sans MS"/>
              </a:rPr>
              <a:t>elétrons </a:t>
            </a:r>
            <a:r>
              <a:rPr sz="2800" spc="-5" dirty="0">
                <a:latin typeface="Comic Sans MS"/>
                <a:cs typeface="Comic Sans MS"/>
              </a:rPr>
              <a:t>na camada mais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externa.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15664"/>
            <a:ext cx="11811000" cy="38615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Basicamente, são usados dois métodos aproximados para descrever a ligação química covalente: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dirty="0">
              <a:latin typeface="Comic Sans MS"/>
              <a:cs typeface="Comic Sans MS"/>
            </a:endParaRP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r>
              <a:rPr lang="pt-BR" sz="2800" dirty="0">
                <a:latin typeface="Comic Sans MS"/>
                <a:cs typeface="Comic Sans MS"/>
              </a:rPr>
              <a:t>Teoria de Ligação de Valência; </a:t>
            </a: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endParaRPr lang="pt-BR" sz="2800" dirty="0">
              <a:latin typeface="Comic Sans MS"/>
              <a:cs typeface="Comic Sans MS"/>
            </a:endParaRPr>
          </a:p>
          <a:p>
            <a:pPr marL="527050" marR="5080" indent="-514350" algn="just">
              <a:lnSpc>
                <a:spcPct val="146800"/>
              </a:lnSpc>
              <a:spcBef>
                <a:spcPts val="210"/>
              </a:spcBef>
              <a:buAutoNum type="arabicParenR"/>
            </a:pPr>
            <a:r>
              <a:rPr lang="pt-BR" sz="2800" dirty="0">
                <a:latin typeface="Comic Sans MS"/>
                <a:cs typeface="Comic Sans MS"/>
              </a:rPr>
              <a:t>Teoria do Orbital Molecular.  </a:t>
            </a:r>
            <a:endParaRPr sz="2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  <p:extLst>
      <p:ext uri="{BB962C8B-B14F-4D97-AF65-F5344CB8AC3E}">
        <p14:creationId xmlns:p14="http://schemas.microsoft.com/office/powerpoint/2010/main" val="179666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66800"/>
            <a:ext cx="11811000" cy="5128327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Qualquer que seja a teoria que vamos utilizar para descrever a ligação covalente, é preciso conhecer previamente a </a:t>
            </a:r>
            <a:r>
              <a:rPr lang="pt-BR" sz="2800" b="1" i="1" dirty="0">
                <a:solidFill>
                  <a:srgbClr val="FFC000"/>
                </a:solidFill>
                <a:latin typeface="Comic Sans MS"/>
                <a:cs typeface="Comic Sans MS"/>
              </a:rPr>
              <a:t>geometria</a:t>
            </a:r>
            <a:r>
              <a:rPr lang="pt-BR" sz="2800" dirty="0">
                <a:latin typeface="Comic Sans MS"/>
                <a:cs typeface="Comic Sans MS"/>
              </a:rPr>
              <a:t> dessa molécula.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dirty="0">
              <a:latin typeface="Comic Sans MS"/>
              <a:cs typeface="Comic Sans MS"/>
            </a:endParaRP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dirty="0">
                <a:latin typeface="Comic Sans MS"/>
                <a:cs typeface="Comic Sans MS"/>
              </a:rPr>
              <a:t>O principal fator que determina a estabilidade de um sistema químico é o </a:t>
            </a:r>
            <a:r>
              <a:rPr lang="pt-BR" sz="2800" b="1" i="1" dirty="0">
                <a:solidFill>
                  <a:srgbClr val="FFC000"/>
                </a:solidFill>
                <a:latin typeface="Comic Sans MS"/>
                <a:cs typeface="Comic Sans MS"/>
              </a:rPr>
              <a:t>princípio de mínima energia; </a:t>
            </a: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endParaRPr lang="pt-BR" sz="2800" b="1" i="1" dirty="0">
              <a:solidFill>
                <a:srgbClr val="FFC000"/>
              </a:solidFill>
              <a:latin typeface="Comic Sans MS"/>
              <a:cs typeface="Comic Sans MS"/>
            </a:endParaRPr>
          </a:p>
          <a:p>
            <a:pPr marL="12700" marR="5080" indent="179705" algn="just">
              <a:lnSpc>
                <a:spcPct val="146800"/>
              </a:lnSpc>
              <a:spcBef>
                <a:spcPts val="210"/>
              </a:spcBef>
            </a:pPr>
            <a:r>
              <a:rPr lang="pt-BR" sz="2800" i="1" dirty="0">
                <a:latin typeface="Comic Sans MS"/>
                <a:cs typeface="Comic Sans MS"/>
              </a:rPr>
              <a:t>Isso implica, que se uma dada molécula pode ter várias geometrias, ela optará pela geometria à qual corresponde a energia mínima. </a:t>
            </a:r>
            <a:endParaRPr sz="2800" i="1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855" y="0"/>
            <a:ext cx="12191999" cy="73152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5080" rIns="0" bIns="0" rtlCol="0">
            <a:spAutoFit/>
          </a:bodyPr>
          <a:lstStyle/>
          <a:p>
            <a:pPr marL="750570" algn="ctr">
              <a:spcBef>
                <a:spcPts val="40"/>
              </a:spcBef>
            </a:pPr>
            <a:r>
              <a:rPr dirty="0">
                <a:solidFill>
                  <a:srgbClr val="FBF600"/>
                </a:solidFill>
              </a:rPr>
              <a:t>Ligação</a:t>
            </a:r>
            <a:r>
              <a:rPr spc="-25" dirty="0">
                <a:solidFill>
                  <a:srgbClr val="FBF600"/>
                </a:solidFill>
              </a:rPr>
              <a:t> </a:t>
            </a:r>
            <a:r>
              <a:rPr spc="-5" dirty="0">
                <a:solidFill>
                  <a:srgbClr val="FBF600"/>
                </a:solidFill>
              </a:rPr>
              <a:t>covalente</a:t>
            </a:r>
          </a:p>
        </p:txBody>
      </p:sp>
    </p:spTree>
    <p:extLst>
      <p:ext uri="{BB962C8B-B14F-4D97-AF65-F5344CB8AC3E}">
        <p14:creationId xmlns:p14="http://schemas.microsoft.com/office/powerpoint/2010/main" val="22194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98829"/>
            <a:ext cx="12192000" cy="4482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o </a:t>
            </a:r>
            <a:r>
              <a:rPr sz="2400" i="1" spc="-5" dirty="0">
                <a:latin typeface="Arial"/>
                <a:cs typeface="Arial"/>
              </a:rPr>
              <a:t>arranjo tridimensional </a:t>
            </a:r>
            <a:r>
              <a:rPr sz="2400" spc="-5" dirty="0">
                <a:latin typeface="Arial"/>
                <a:cs typeface="Arial"/>
              </a:rPr>
              <a:t>dos </a:t>
            </a:r>
            <a:r>
              <a:rPr sz="2400" dirty="0">
                <a:latin typeface="Arial"/>
                <a:cs typeface="Arial"/>
              </a:rPr>
              <a:t>átomos </a:t>
            </a:r>
            <a:r>
              <a:rPr sz="2400" spc="-5" dirty="0">
                <a:latin typeface="Arial"/>
                <a:cs typeface="Arial"/>
              </a:rPr>
              <a:t>numa </a:t>
            </a:r>
            <a:r>
              <a:rPr sz="2400" dirty="0">
                <a:latin typeface="Arial"/>
                <a:cs typeface="Arial"/>
              </a:rPr>
              <a:t>molécula, </a:t>
            </a:r>
            <a:r>
              <a:rPr sz="2400" spc="-5" dirty="0">
                <a:latin typeface="Arial"/>
                <a:cs typeface="Arial"/>
              </a:rPr>
              <a:t>que  é determinado </a:t>
            </a:r>
            <a:r>
              <a:rPr sz="2400" dirty="0">
                <a:latin typeface="Arial"/>
                <a:cs typeface="Arial"/>
              </a:rPr>
              <a:t>pela </a:t>
            </a:r>
            <a:r>
              <a:rPr sz="2400" spc="-5" dirty="0">
                <a:latin typeface="Arial"/>
                <a:cs typeface="Arial"/>
              </a:rPr>
              <a:t>orientação relativa </a:t>
            </a:r>
            <a:r>
              <a:rPr sz="2400" dirty="0">
                <a:latin typeface="Arial"/>
                <a:cs typeface="Arial"/>
              </a:rPr>
              <a:t>das </a:t>
            </a:r>
            <a:r>
              <a:rPr sz="2400" spc="-5" dirty="0">
                <a:latin typeface="Arial"/>
                <a:cs typeface="Arial"/>
              </a:rPr>
              <a:t>suas ligações  </a:t>
            </a:r>
            <a:r>
              <a:rPr sz="2400" dirty="0">
                <a:latin typeface="Arial"/>
                <a:cs typeface="Arial"/>
              </a:rPr>
              <a:t>covalentes. </a:t>
            </a:r>
            <a:r>
              <a:rPr sz="2400" spc="-5" dirty="0">
                <a:latin typeface="Arial"/>
                <a:cs typeface="Arial"/>
              </a:rPr>
              <a:t>Esta estrutura é mantida quer a substância </a:t>
            </a:r>
            <a:r>
              <a:rPr sz="2400" dirty="0">
                <a:latin typeface="Arial"/>
                <a:cs typeface="Arial"/>
              </a:rPr>
              <a:t>seja  </a:t>
            </a:r>
            <a:r>
              <a:rPr sz="2400" spc="-5" dirty="0">
                <a:latin typeface="Arial"/>
                <a:cs typeface="Arial"/>
              </a:rPr>
              <a:t>sólida, líquida ou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gasosa</a:t>
            </a:r>
            <a:r>
              <a:rPr sz="2400" spc="-5" dirty="0">
                <a:solidFill>
                  <a:srgbClr val="000099"/>
                </a:solidFill>
                <a:latin typeface="Arial"/>
                <a:cs typeface="Arial"/>
              </a:rPr>
              <a:t>.</a:t>
            </a:r>
            <a:endParaRPr lang="pt-BR" sz="2400" spc="-5" dirty="0">
              <a:solidFill>
                <a:srgbClr val="000099"/>
              </a:solidFill>
              <a:latin typeface="Arial"/>
              <a:cs typeface="Arial"/>
            </a:endParaRPr>
          </a:p>
          <a:p>
            <a:pPr marL="12700" marR="5080" indent="358140" algn="just">
              <a:lnSpc>
                <a:spcPct val="15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380"/>
              </a:spcBef>
            </a:pPr>
            <a:r>
              <a:rPr sz="2400" dirty="0">
                <a:latin typeface="Arial"/>
                <a:cs typeface="Arial"/>
              </a:rPr>
              <a:t>É </a:t>
            </a:r>
            <a:r>
              <a:rPr sz="2400" spc="-5" dirty="0">
                <a:latin typeface="Arial"/>
                <a:cs typeface="Arial"/>
              </a:rPr>
              <a:t>um parâmetro fundamental para a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previsão </a:t>
            </a:r>
            <a:r>
              <a:rPr sz="2400" spc="-10" dirty="0">
                <a:latin typeface="Arial"/>
                <a:cs typeface="Arial"/>
              </a:rPr>
              <a:t>da  </a:t>
            </a:r>
            <a:r>
              <a:rPr sz="2400" spc="-5" dirty="0">
                <a:latin typeface="Arial"/>
                <a:cs typeface="Arial"/>
              </a:rPr>
              <a:t>polaridade da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molécula</a:t>
            </a:r>
            <a:r>
              <a:rPr sz="2400" spc="-5" dirty="0">
                <a:latin typeface="Arial"/>
                <a:cs typeface="Arial"/>
              </a:rPr>
              <a:t>;</a:t>
            </a:r>
            <a:endParaRPr lang="pt-BR" sz="2400" spc="-5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38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 indent="358140" algn="just">
              <a:lnSpc>
                <a:spcPts val="432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Permite inferir sobre o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tipo </a:t>
            </a:r>
            <a:r>
              <a:rPr sz="2400" spc="-5" dirty="0">
                <a:latin typeface="Arial"/>
                <a:cs typeface="Arial"/>
              </a:rPr>
              <a:t>e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intensidade </a:t>
            </a:r>
            <a:r>
              <a:rPr sz="2400" spc="-5" dirty="0">
                <a:latin typeface="Arial"/>
                <a:cs typeface="Arial"/>
              </a:rPr>
              <a:t>das </a:t>
            </a:r>
            <a:r>
              <a:rPr sz="2400" dirty="0">
                <a:latin typeface="Arial"/>
                <a:cs typeface="Arial"/>
              </a:rPr>
              <a:t>interações  intermoleculares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como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tal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prever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</a:t>
            </a:r>
            <a:r>
              <a:rPr sz="2400" spc="235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propriedades</a:t>
            </a:r>
            <a:r>
              <a:rPr sz="2400" spc="240" dirty="0">
                <a:latin typeface="Arial"/>
                <a:cs typeface="Arial"/>
              </a:rPr>
              <a:t> </a:t>
            </a:r>
            <a:r>
              <a:rPr lang="pt-BR" sz="2400" spc="-5" dirty="0">
                <a:latin typeface="Arial"/>
                <a:cs typeface="Arial"/>
              </a:rPr>
              <a:t>físicas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químicas</a:t>
            </a:r>
            <a:r>
              <a:rPr sz="2400" spc="-5" dirty="0">
                <a:latin typeface="Arial"/>
                <a:cs typeface="Arial"/>
              </a:rPr>
              <a:t> dos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compostos.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34390" algn="ctr">
              <a:spcBef>
                <a:spcPts val="580"/>
              </a:spcBef>
            </a:pPr>
            <a:r>
              <a:rPr sz="3600" spc="-5" dirty="0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73098AA-887D-41AF-A469-EAA3F95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157C9C-82C4-4606-AEBB-36CC99D6D7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834390" algn="ctr">
              <a:spcBef>
                <a:spcPts val="580"/>
              </a:spcBef>
            </a:pPr>
            <a:r>
              <a:rPr lang="en-US" sz="3600" kern="0" spc="-5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lang="en-US" sz="3600" kern="0" dirty="0">
              <a:latin typeface="Arial"/>
              <a:cs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AA2F7F0-DF4D-4CE9-B669-DBE845262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838200"/>
            <a:ext cx="7010400" cy="38525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EADFFF8-76FE-402D-91B2-8F35A9DE4887}"/>
              </a:ext>
            </a:extLst>
          </p:cNvPr>
          <p:cNvSpPr txBox="1"/>
          <p:nvPr/>
        </p:nvSpPr>
        <p:spPr>
          <a:xfrm>
            <a:off x="-1" y="5105400"/>
            <a:ext cx="11388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Valence-Shell </a:t>
            </a:r>
            <a:r>
              <a:rPr lang="pt-BR" sz="2400" b="1" dirty="0" err="1"/>
              <a:t>Electron-Pair</a:t>
            </a:r>
            <a:r>
              <a:rPr lang="pt-BR" sz="2400" b="1" dirty="0"/>
              <a:t> </a:t>
            </a:r>
            <a:r>
              <a:rPr lang="pt-BR" sz="2400" b="1" dirty="0" err="1"/>
              <a:t>Repulsion</a:t>
            </a:r>
            <a:r>
              <a:rPr lang="pt-BR" sz="2400" b="1" dirty="0"/>
              <a:t> (VSEPR) </a:t>
            </a:r>
            <a:r>
              <a:rPr lang="pt-BR" sz="2400" b="1" dirty="0" err="1"/>
              <a:t>Theory</a:t>
            </a:r>
            <a:r>
              <a:rPr lang="pt-BR" sz="2400" b="1" dirty="0"/>
              <a:t> </a:t>
            </a:r>
          </a:p>
          <a:p>
            <a:pPr algn="ctr"/>
            <a:endParaRPr lang="pt-BR" sz="2400" dirty="0"/>
          </a:p>
          <a:p>
            <a:pPr algn="ctr"/>
            <a:r>
              <a:rPr lang="pt-BR" sz="2400" b="1" spc="-40" dirty="0">
                <a:solidFill>
                  <a:srgbClr val="FF0000"/>
                </a:solidFill>
                <a:latin typeface="Arial"/>
                <a:cs typeface="Arial"/>
              </a:rPr>
              <a:t>Teoria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repulsão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eletrônica dos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pares</a:t>
            </a:r>
            <a:r>
              <a:rPr lang="pt-BR" sz="24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elétrons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da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camada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lang="pt-BR"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pt-BR" sz="2400" b="1" spc="-5" dirty="0">
                <a:solidFill>
                  <a:srgbClr val="FF0000"/>
                </a:solidFill>
                <a:latin typeface="Arial"/>
                <a:cs typeface="Arial"/>
              </a:rPr>
              <a:t>valência</a:t>
            </a:r>
            <a:endParaRPr lang="pt-BR" sz="2400" dirty="0">
              <a:latin typeface="Arial"/>
              <a:cs typeface="Arial"/>
            </a:endParaRPr>
          </a:p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993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3124200"/>
            <a:ext cx="11887199" cy="18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Prediz a </a:t>
            </a:r>
            <a:r>
              <a:rPr sz="2800" dirty="0">
                <a:latin typeface="Arial"/>
                <a:cs typeface="Arial"/>
              </a:rPr>
              <a:t>geometria </a:t>
            </a:r>
            <a:r>
              <a:rPr sz="2800" spc="-5" dirty="0">
                <a:latin typeface="Arial"/>
                <a:cs typeface="Arial"/>
              </a:rPr>
              <a:t>de uma </a:t>
            </a:r>
            <a:r>
              <a:rPr sz="2800" dirty="0">
                <a:latin typeface="Arial"/>
                <a:cs typeface="Arial"/>
              </a:rPr>
              <a:t>molécula com base</a:t>
            </a:r>
            <a:r>
              <a:rPr lang="pt-BR" sz="2800" dirty="0">
                <a:latin typeface="Arial"/>
                <a:cs typeface="Arial"/>
              </a:rPr>
              <a:t>:</a:t>
            </a:r>
          </a:p>
          <a:p>
            <a:pPr marL="12700" marR="5080" indent="179705" algn="just">
              <a:lnSpc>
                <a:spcPct val="150000"/>
              </a:lnSpc>
              <a:spcBef>
                <a:spcPts val="100"/>
              </a:spcBef>
            </a:pPr>
            <a:endParaRPr lang="pt-BR" sz="28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pt-BR" sz="2800" dirty="0">
                <a:latin typeface="Arial"/>
                <a:cs typeface="Arial"/>
              </a:rPr>
              <a:t>     i) Na natureza </a:t>
            </a:r>
            <a:r>
              <a:rPr sz="2800" spc="-5" dirty="0" err="1">
                <a:latin typeface="Arial"/>
                <a:cs typeface="Arial"/>
              </a:rPr>
              <a:t>eletrostática</a:t>
            </a:r>
            <a:r>
              <a:rPr lang="en-US" sz="2800" spc="-5" dirty="0">
                <a:latin typeface="Arial"/>
                <a:cs typeface="Arial"/>
              </a:rPr>
              <a:t>; 			ii) </a:t>
            </a:r>
            <a:r>
              <a:rPr lang="en-US" sz="2800" dirty="0">
                <a:latin typeface="Arial"/>
                <a:cs typeface="Arial"/>
              </a:rPr>
              <a:t>Na </a:t>
            </a:r>
            <a:r>
              <a:rPr lang="en-US" sz="2800" dirty="0" err="1">
                <a:latin typeface="Arial"/>
                <a:cs typeface="Arial"/>
              </a:rPr>
              <a:t>natureza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quântica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" y="574815"/>
            <a:ext cx="11887199" cy="180658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spcBef>
                <a:spcPts val="1460"/>
              </a:spcBef>
            </a:pPr>
            <a:r>
              <a:rPr sz="2400" b="1" spc="-5" dirty="0">
                <a:latin typeface="Arial"/>
                <a:cs typeface="Arial"/>
              </a:rPr>
              <a:t>Depende: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158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Disposição </a:t>
            </a:r>
            <a:r>
              <a:rPr sz="2800" dirty="0">
                <a:latin typeface="Arial"/>
                <a:cs typeface="Arial"/>
              </a:rPr>
              <a:t>espacial dos </a:t>
            </a:r>
            <a:r>
              <a:rPr sz="2800" spc="-5" dirty="0">
                <a:latin typeface="Arial"/>
                <a:cs typeface="Arial"/>
              </a:rPr>
              <a:t>núcleos dos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 err="1">
                <a:latin typeface="Arial"/>
                <a:cs typeface="Arial"/>
              </a:rPr>
              <a:t>átomos</a:t>
            </a:r>
            <a:r>
              <a:rPr lang="pt-BR" sz="2800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ts val="5040"/>
              </a:lnSpc>
              <a:spcBef>
                <a:spcPts val="445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Repulsão dos pares </a:t>
            </a:r>
            <a:r>
              <a:rPr sz="2800" dirty="0">
                <a:latin typeface="Arial"/>
                <a:cs typeface="Arial"/>
              </a:rPr>
              <a:t>eletrônicos </a:t>
            </a:r>
            <a:r>
              <a:rPr sz="2800" spc="-5" dirty="0">
                <a:latin typeface="Arial"/>
                <a:cs typeface="Arial"/>
              </a:rPr>
              <a:t>das </a:t>
            </a:r>
            <a:r>
              <a:rPr sz="2800" spc="-5" dirty="0" err="1">
                <a:latin typeface="Arial"/>
                <a:cs typeface="Arial"/>
              </a:rPr>
              <a:t>ligações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5" dirty="0" err="1">
                <a:latin typeface="Arial"/>
                <a:cs typeface="Arial"/>
              </a:rPr>
              <a:t>ou</a:t>
            </a:r>
            <a:r>
              <a:rPr sz="2800" spc="-5" dirty="0">
                <a:latin typeface="Arial"/>
                <a:cs typeface="Arial"/>
              </a:rPr>
              <a:t> pares livres nos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átomos.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73098AA-887D-41AF-A469-EAA3F953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6157C9C-82C4-4606-AEBB-36CC99D6D7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28377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834390" algn="ctr">
              <a:spcBef>
                <a:spcPts val="580"/>
              </a:spcBef>
            </a:pPr>
            <a:r>
              <a:rPr lang="en-US" sz="3600" kern="0" spc="-5">
                <a:solidFill>
                  <a:srgbClr val="FBF600"/>
                </a:solidFill>
                <a:latin typeface="Arial"/>
                <a:cs typeface="Arial"/>
              </a:rPr>
              <a:t>Geometria molecular</a:t>
            </a:r>
            <a:endParaRPr lang="en-US" sz="36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3750" y="260413"/>
            <a:ext cx="8209280" cy="671338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177165" rIns="0" bIns="0" rtlCol="0">
            <a:spAutoFit/>
          </a:bodyPr>
          <a:lstStyle/>
          <a:p>
            <a:pPr marL="922655">
              <a:spcBef>
                <a:spcPts val="1395"/>
              </a:spcBef>
            </a:pP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Previsão </a:t>
            </a:r>
            <a:r>
              <a:rPr sz="3200" b="1" dirty="0">
                <a:solidFill>
                  <a:srgbClr val="FBF600"/>
                </a:solidFill>
                <a:latin typeface="Arial"/>
                <a:cs typeface="Arial"/>
              </a:rPr>
              <a:t>da geometria</a:t>
            </a:r>
            <a:r>
              <a:rPr sz="3200" b="1" spc="-55" dirty="0">
                <a:solidFill>
                  <a:srgbClr val="FBF6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BF600"/>
                </a:solidFill>
                <a:latin typeface="Arial"/>
                <a:cs typeface="Arial"/>
              </a:rPr>
              <a:t>molecular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81681" y="1208913"/>
            <a:ext cx="67735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3905" marR="5080" indent="-2021205">
              <a:spcBef>
                <a:spcPts val="105"/>
              </a:spcBef>
            </a:pP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Repulsão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por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pares de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elétrons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de  valência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Comic Sans MS"/>
                <a:cs typeface="Comic Sans MS"/>
              </a:rPr>
              <a:t>RPEV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0729" y="2728480"/>
            <a:ext cx="6823545" cy="3633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0787" y="2560637"/>
            <a:ext cx="7123430" cy="3968750"/>
          </a:xfrm>
          <a:custGeom>
            <a:avLst/>
            <a:gdLst/>
            <a:ahLst/>
            <a:cxnLst/>
            <a:rect l="l" t="t" r="r" b="b"/>
            <a:pathLst>
              <a:path w="7123430" h="3968750">
                <a:moveTo>
                  <a:pt x="0" y="3968750"/>
                </a:moveTo>
                <a:lnTo>
                  <a:pt x="7123176" y="3968750"/>
                </a:lnTo>
                <a:lnTo>
                  <a:pt x="7123176" y="0"/>
                </a:lnTo>
                <a:lnTo>
                  <a:pt x="0" y="0"/>
                </a:lnTo>
                <a:lnTo>
                  <a:pt x="0" y="396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720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Comic Sans MS</vt:lpstr>
      <vt:lpstr>NexusSerif</vt:lpstr>
      <vt:lpstr>Roboto</vt:lpstr>
      <vt:lpstr>Times New Roman</vt:lpstr>
      <vt:lpstr>Office Theme</vt:lpstr>
      <vt:lpstr>Ligações Química e Geometria Molecular</vt:lpstr>
      <vt:lpstr>Nas últimas aulas…</vt:lpstr>
      <vt:lpstr>Ligação covalente</vt:lpstr>
      <vt:lpstr>Ligação covalente</vt:lpstr>
      <vt:lpstr>Ligação covalente</vt:lpstr>
      <vt:lpstr>Geometria molecular</vt:lpstr>
      <vt:lpstr>Apresentação do PowerPoint</vt:lpstr>
      <vt:lpstr>Apresentação do PowerPoint</vt:lpstr>
      <vt:lpstr>Apresentação do PowerPoint</vt:lpstr>
      <vt:lpstr>Geometria molecular</vt:lpstr>
      <vt:lpstr>Apresentação do PowerPoint</vt:lpstr>
      <vt:lpstr>Geometria molecular</vt:lpstr>
      <vt:lpstr>Geometria molecular</vt:lpstr>
      <vt:lpstr>Geometria molecular</vt:lpstr>
      <vt:lpstr>Apresentação do PowerPoint</vt:lpstr>
      <vt:lpstr>Geometria molecular</vt:lpstr>
      <vt:lpstr>Geometria molecular</vt:lpstr>
      <vt:lpstr>Geometria Macromolécula</vt:lpstr>
      <vt:lpstr>Geometria e polaridade das moléculas</vt:lpstr>
      <vt:lpstr>Apresentação do PowerPoint</vt:lpstr>
      <vt:lpstr>Limitações e Excessões</vt:lpstr>
      <vt:lpstr>Limitações e Excessões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2021-07-16T18:11:43Z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