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82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96" r:id="rId28"/>
    <p:sldId id="297" r:id="rId29"/>
    <p:sldId id="298" r:id="rId30"/>
    <p:sldId id="377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7" r:id="rId39"/>
    <p:sldId id="380" r:id="rId40"/>
    <p:sldId id="334" r:id="rId41"/>
    <p:sldId id="379" r:id="rId42"/>
    <p:sldId id="335" r:id="rId43"/>
    <p:sldId id="336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5" r:id="rId64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1AA85-53F1-4561-B4F6-56A781426ED3}" v="143" dt="2022-04-23T17:18:39.8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8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Olimpio" userId="2d1d60667f675a7b" providerId="LiveId" clId="{4F11AA85-53F1-4561-B4F6-56A781426ED3}"/>
    <pc:docChg chg="undo custSel addSld delSld modSld sldOrd">
      <pc:chgData name="Flávio Olimpio" userId="2d1d60667f675a7b" providerId="LiveId" clId="{4F11AA85-53F1-4561-B4F6-56A781426ED3}" dt="2022-04-23T17:18:39.810" v="327"/>
      <pc:docMkLst>
        <pc:docMk/>
      </pc:docMkLst>
      <pc:sldChg chg="modAnim">
        <pc:chgData name="Flávio Olimpio" userId="2d1d60667f675a7b" providerId="LiveId" clId="{4F11AA85-53F1-4561-B4F6-56A781426ED3}" dt="2022-04-23T16:43:02.754" v="1"/>
        <pc:sldMkLst>
          <pc:docMk/>
          <pc:sldMk cId="0" sldId="256"/>
        </pc:sldMkLst>
      </pc:sldChg>
      <pc:sldChg chg="modSp mod modAnim">
        <pc:chgData name="Flávio Olimpio" userId="2d1d60667f675a7b" providerId="LiveId" clId="{4F11AA85-53F1-4561-B4F6-56A781426ED3}" dt="2022-04-23T16:43:14.604" v="4"/>
        <pc:sldMkLst>
          <pc:docMk/>
          <pc:sldMk cId="0" sldId="258"/>
        </pc:sldMkLst>
        <pc:spChg chg="mod">
          <ac:chgData name="Flávio Olimpio" userId="2d1d60667f675a7b" providerId="LiveId" clId="{4F11AA85-53F1-4561-B4F6-56A781426ED3}" dt="2022-04-23T16:43:12.068" v="3" actId="1076"/>
          <ac:spMkLst>
            <pc:docMk/>
            <pc:sldMk cId="0" sldId="258"/>
            <ac:spMk id="2" creationId="{00000000-0000-0000-0000-000000000000}"/>
          </ac:spMkLst>
        </pc:spChg>
      </pc:sldChg>
      <pc:sldChg chg="modAnim">
        <pc:chgData name="Flávio Olimpio" userId="2d1d60667f675a7b" providerId="LiveId" clId="{4F11AA85-53F1-4561-B4F6-56A781426ED3}" dt="2022-04-23T16:59:24.073" v="111"/>
        <pc:sldMkLst>
          <pc:docMk/>
          <pc:sldMk cId="0" sldId="261"/>
        </pc:sldMkLst>
      </pc:sldChg>
      <pc:sldChg chg="modAnim">
        <pc:chgData name="Flávio Olimpio" userId="2d1d60667f675a7b" providerId="LiveId" clId="{4F11AA85-53F1-4561-B4F6-56A781426ED3}" dt="2022-04-23T16:43:42.976" v="6"/>
        <pc:sldMkLst>
          <pc:docMk/>
          <pc:sldMk cId="0" sldId="262"/>
        </pc:sldMkLst>
      </pc:sldChg>
      <pc:sldChg chg="modSp mod">
        <pc:chgData name="Flávio Olimpio" userId="2d1d60667f675a7b" providerId="LiveId" clId="{4F11AA85-53F1-4561-B4F6-56A781426ED3}" dt="2022-04-23T16:43:52.125" v="8" actId="1076"/>
        <pc:sldMkLst>
          <pc:docMk/>
          <pc:sldMk cId="0" sldId="263"/>
        </pc:sldMkLst>
        <pc:spChg chg="mod">
          <ac:chgData name="Flávio Olimpio" userId="2d1d60667f675a7b" providerId="LiveId" clId="{4F11AA85-53F1-4561-B4F6-56A781426ED3}" dt="2022-04-23T16:43:52.125" v="8" actId="1076"/>
          <ac:spMkLst>
            <pc:docMk/>
            <pc:sldMk cId="0" sldId="263"/>
            <ac:spMk id="2" creationId="{00000000-0000-0000-0000-000000000000}"/>
          </ac:spMkLst>
        </pc:spChg>
      </pc:sldChg>
      <pc:sldChg chg="addSp delSp modSp mod addAnim delAnim modAnim">
        <pc:chgData name="Flávio Olimpio" userId="2d1d60667f675a7b" providerId="LiveId" clId="{4F11AA85-53F1-4561-B4F6-56A781426ED3}" dt="2022-04-23T17:01:06.868" v="126"/>
        <pc:sldMkLst>
          <pc:docMk/>
          <pc:sldMk cId="0" sldId="264"/>
        </pc:sldMkLst>
        <pc:spChg chg="del">
          <ac:chgData name="Flávio Olimpio" userId="2d1d60667f675a7b" providerId="LiveId" clId="{4F11AA85-53F1-4561-B4F6-56A781426ED3}" dt="2022-04-23T17:00:01.193" v="112" actId="478"/>
          <ac:spMkLst>
            <pc:docMk/>
            <pc:sldMk cId="0" sldId="264"/>
            <ac:spMk id="5" creationId="{00000000-0000-0000-0000-000000000000}"/>
          </ac:spMkLst>
        </pc:spChg>
        <pc:spChg chg="add del mod">
          <ac:chgData name="Flávio Olimpio" userId="2d1d60667f675a7b" providerId="LiveId" clId="{4F11AA85-53F1-4561-B4F6-56A781426ED3}" dt="2022-04-23T17:00:59.612" v="125" actId="14100"/>
          <ac:spMkLst>
            <pc:docMk/>
            <pc:sldMk cId="0" sldId="264"/>
            <ac:spMk id="7" creationId="{00000000-0000-0000-0000-000000000000}"/>
          </ac:spMkLst>
        </pc:spChg>
      </pc:sldChg>
      <pc:sldChg chg="modSp modAnim">
        <pc:chgData name="Flávio Olimpio" userId="2d1d60667f675a7b" providerId="LiveId" clId="{4F11AA85-53F1-4561-B4F6-56A781426ED3}" dt="2022-04-23T16:45:31.851" v="32"/>
        <pc:sldMkLst>
          <pc:docMk/>
          <pc:sldMk cId="0" sldId="267"/>
        </pc:sldMkLst>
        <pc:spChg chg="mod">
          <ac:chgData name="Flávio Olimpio" userId="2d1d60667f675a7b" providerId="LiveId" clId="{4F11AA85-53F1-4561-B4F6-56A781426ED3}" dt="2022-04-23T16:45:21.617" v="29" actId="20577"/>
          <ac:spMkLst>
            <pc:docMk/>
            <pc:sldMk cId="0" sldId="267"/>
            <ac:spMk id="2" creationId="{00000000-0000-0000-0000-000000000000}"/>
          </ac:spMkLst>
        </pc:spChg>
      </pc:sldChg>
      <pc:sldChg chg="modAnim">
        <pc:chgData name="Flávio Olimpio" userId="2d1d60667f675a7b" providerId="LiveId" clId="{4F11AA85-53F1-4561-B4F6-56A781426ED3}" dt="2022-04-23T16:45:42.541" v="33"/>
        <pc:sldMkLst>
          <pc:docMk/>
          <pc:sldMk cId="0" sldId="268"/>
        </pc:sldMkLst>
      </pc:sldChg>
      <pc:sldChg chg="modAnim">
        <pc:chgData name="Flávio Olimpio" userId="2d1d60667f675a7b" providerId="LiveId" clId="{4F11AA85-53F1-4561-B4F6-56A781426ED3}" dt="2022-04-23T16:46:04.283" v="35"/>
        <pc:sldMkLst>
          <pc:docMk/>
          <pc:sldMk cId="0" sldId="269"/>
        </pc:sldMkLst>
      </pc:sldChg>
      <pc:sldChg chg="modAnim">
        <pc:chgData name="Flávio Olimpio" userId="2d1d60667f675a7b" providerId="LiveId" clId="{4F11AA85-53F1-4561-B4F6-56A781426ED3}" dt="2022-04-23T17:01:37.105" v="128"/>
        <pc:sldMkLst>
          <pc:docMk/>
          <pc:sldMk cId="0" sldId="270"/>
        </pc:sldMkLst>
      </pc:sldChg>
      <pc:sldChg chg="modAnim">
        <pc:chgData name="Flávio Olimpio" userId="2d1d60667f675a7b" providerId="LiveId" clId="{4F11AA85-53F1-4561-B4F6-56A781426ED3}" dt="2022-04-23T17:01:57.340" v="131"/>
        <pc:sldMkLst>
          <pc:docMk/>
          <pc:sldMk cId="0" sldId="271"/>
        </pc:sldMkLst>
      </pc:sldChg>
      <pc:sldChg chg="modAnim">
        <pc:chgData name="Flávio Olimpio" userId="2d1d60667f675a7b" providerId="LiveId" clId="{4F11AA85-53F1-4561-B4F6-56A781426ED3}" dt="2022-04-23T16:46:59.926" v="43"/>
        <pc:sldMkLst>
          <pc:docMk/>
          <pc:sldMk cId="0" sldId="272"/>
        </pc:sldMkLst>
      </pc:sldChg>
      <pc:sldChg chg="modAnim">
        <pc:chgData name="Flávio Olimpio" userId="2d1d60667f675a7b" providerId="LiveId" clId="{4F11AA85-53F1-4561-B4F6-56A781426ED3}" dt="2022-04-23T16:47:23.950" v="45"/>
        <pc:sldMkLst>
          <pc:docMk/>
          <pc:sldMk cId="0" sldId="274"/>
        </pc:sldMkLst>
      </pc:sldChg>
      <pc:sldChg chg="modAnim">
        <pc:chgData name="Flávio Olimpio" userId="2d1d60667f675a7b" providerId="LiveId" clId="{4F11AA85-53F1-4561-B4F6-56A781426ED3}" dt="2022-04-23T16:47:43.909" v="47"/>
        <pc:sldMkLst>
          <pc:docMk/>
          <pc:sldMk cId="0" sldId="275"/>
        </pc:sldMkLst>
      </pc:sldChg>
      <pc:sldChg chg="modAnim">
        <pc:chgData name="Flávio Olimpio" userId="2d1d60667f675a7b" providerId="LiveId" clId="{4F11AA85-53F1-4561-B4F6-56A781426ED3}" dt="2022-04-23T16:47:48.299" v="48"/>
        <pc:sldMkLst>
          <pc:docMk/>
          <pc:sldMk cId="0" sldId="276"/>
        </pc:sldMkLst>
      </pc:sldChg>
      <pc:sldChg chg="modAnim">
        <pc:chgData name="Flávio Olimpio" userId="2d1d60667f675a7b" providerId="LiveId" clId="{4F11AA85-53F1-4561-B4F6-56A781426ED3}" dt="2022-04-23T16:48:13.564" v="52"/>
        <pc:sldMkLst>
          <pc:docMk/>
          <pc:sldMk cId="0" sldId="277"/>
        </pc:sldMkLst>
      </pc:sldChg>
      <pc:sldChg chg="addSp modSp mod modAnim">
        <pc:chgData name="Flávio Olimpio" userId="2d1d60667f675a7b" providerId="LiveId" clId="{4F11AA85-53F1-4561-B4F6-56A781426ED3}" dt="2022-04-23T16:49:17.110" v="71"/>
        <pc:sldMkLst>
          <pc:docMk/>
          <pc:sldMk cId="0" sldId="278"/>
        </pc:sldMkLst>
        <pc:spChg chg="mod modCrop">
          <ac:chgData name="Flávio Olimpio" userId="2d1d60667f675a7b" providerId="LiveId" clId="{4F11AA85-53F1-4561-B4F6-56A781426ED3}" dt="2022-04-23T16:49:09.058" v="68" actId="1076"/>
          <ac:spMkLst>
            <pc:docMk/>
            <pc:sldMk cId="0" sldId="278"/>
            <ac:spMk id="3" creationId="{00000000-0000-0000-0000-000000000000}"/>
          </ac:spMkLst>
        </pc:spChg>
        <pc:spChg chg="add mod modCrop">
          <ac:chgData name="Flávio Olimpio" userId="2d1d60667f675a7b" providerId="LiveId" clId="{4F11AA85-53F1-4561-B4F6-56A781426ED3}" dt="2022-04-23T16:49:03.794" v="66" actId="1076"/>
          <ac:spMkLst>
            <pc:docMk/>
            <pc:sldMk cId="0" sldId="278"/>
            <ac:spMk id="4" creationId="{6D7DDB83-70F2-4DBD-A122-8096D4682E77}"/>
          </ac:spMkLst>
        </pc:spChg>
        <pc:spChg chg="add mod modCrop">
          <ac:chgData name="Flávio Olimpio" userId="2d1d60667f675a7b" providerId="LiveId" clId="{4F11AA85-53F1-4561-B4F6-56A781426ED3}" dt="2022-04-23T16:49:05.972" v="67" actId="1076"/>
          <ac:spMkLst>
            <pc:docMk/>
            <pc:sldMk cId="0" sldId="278"/>
            <ac:spMk id="5" creationId="{18F9D1BB-BB0C-4122-A74E-0CFC051E025F}"/>
          </ac:spMkLst>
        </pc:spChg>
      </pc:sldChg>
      <pc:sldChg chg="addSp modSp mod modAnim">
        <pc:chgData name="Flávio Olimpio" userId="2d1d60667f675a7b" providerId="LiveId" clId="{4F11AA85-53F1-4561-B4F6-56A781426ED3}" dt="2022-04-23T16:49:53.759" v="80"/>
        <pc:sldMkLst>
          <pc:docMk/>
          <pc:sldMk cId="0" sldId="279"/>
        </pc:sldMkLst>
        <pc:spChg chg="mod">
          <ac:chgData name="Flávio Olimpio" userId="2d1d60667f675a7b" providerId="LiveId" clId="{4F11AA85-53F1-4561-B4F6-56A781426ED3}" dt="2022-04-23T16:49:48.140" v="78" actId="1076"/>
          <ac:spMkLst>
            <pc:docMk/>
            <pc:sldMk cId="0" sldId="279"/>
            <ac:spMk id="4" creationId="{00000000-0000-0000-0000-000000000000}"/>
          </ac:spMkLst>
        </pc:spChg>
        <pc:picChg chg="add mod">
          <ac:chgData name="Flávio Olimpio" userId="2d1d60667f675a7b" providerId="LiveId" clId="{4F11AA85-53F1-4561-B4F6-56A781426ED3}" dt="2022-04-23T16:49:49.546" v="79" actId="1076"/>
          <ac:picMkLst>
            <pc:docMk/>
            <pc:sldMk cId="0" sldId="279"/>
            <ac:picMk id="1026" creationId="{DFA2FBF9-E666-42DD-A796-387504E3D1B3}"/>
          </ac:picMkLst>
        </pc:picChg>
      </pc:sldChg>
      <pc:sldChg chg="modSp mod modAnim">
        <pc:chgData name="Flávio Olimpio" userId="2d1d60667f675a7b" providerId="LiveId" clId="{4F11AA85-53F1-4561-B4F6-56A781426ED3}" dt="2022-04-23T16:50:23.834" v="83"/>
        <pc:sldMkLst>
          <pc:docMk/>
          <pc:sldMk cId="0" sldId="280"/>
        </pc:sldMkLst>
        <pc:spChg chg="mod">
          <ac:chgData name="Flávio Olimpio" userId="2d1d60667f675a7b" providerId="LiveId" clId="{4F11AA85-53F1-4561-B4F6-56A781426ED3}" dt="2022-04-23T16:50:03.253" v="82" actId="14100"/>
          <ac:spMkLst>
            <pc:docMk/>
            <pc:sldMk cId="0" sldId="280"/>
            <ac:spMk id="9" creationId="{00000000-0000-0000-0000-000000000000}"/>
          </ac:spMkLst>
        </pc:spChg>
      </pc:sldChg>
      <pc:sldChg chg="modAnim">
        <pc:chgData name="Flávio Olimpio" userId="2d1d60667f675a7b" providerId="LiveId" clId="{4F11AA85-53F1-4561-B4F6-56A781426ED3}" dt="2022-04-23T16:50:28.978" v="84"/>
        <pc:sldMkLst>
          <pc:docMk/>
          <pc:sldMk cId="0" sldId="281"/>
        </pc:sldMkLst>
      </pc:sldChg>
      <pc:sldChg chg="modAnim">
        <pc:chgData name="Flávio Olimpio" userId="2d1d60667f675a7b" providerId="LiveId" clId="{4F11AA85-53F1-4561-B4F6-56A781426ED3}" dt="2022-04-23T16:51:00.885" v="85"/>
        <pc:sldMkLst>
          <pc:docMk/>
          <pc:sldMk cId="0" sldId="285"/>
        </pc:sldMkLst>
      </pc:sldChg>
      <pc:sldChg chg="modAnim">
        <pc:chgData name="Flávio Olimpio" userId="2d1d60667f675a7b" providerId="LiveId" clId="{4F11AA85-53F1-4561-B4F6-56A781426ED3}" dt="2022-04-23T16:51:09.518" v="87"/>
        <pc:sldMkLst>
          <pc:docMk/>
          <pc:sldMk cId="0" sldId="296"/>
        </pc:sldMkLst>
      </pc:sldChg>
      <pc:sldChg chg="modAnim">
        <pc:chgData name="Flávio Olimpio" userId="2d1d60667f675a7b" providerId="LiveId" clId="{4F11AA85-53F1-4561-B4F6-56A781426ED3}" dt="2022-04-23T16:51:30.434" v="91"/>
        <pc:sldMkLst>
          <pc:docMk/>
          <pc:sldMk cId="0" sldId="297"/>
        </pc:sldMkLst>
      </pc:sldChg>
      <pc:sldChg chg="modAnim">
        <pc:chgData name="Flávio Olimpio" userId="2d1d60667f675a7b" providerId="LiveId" clId="{4F11AA85-53F1-4561-B4F6-56A781426ED3}" dt="2022-04-23T16:51:39.213" v="93"/>
        <pc:sldMkLst>
          <pc:docMk/>
          <pc:sldMk cId="0" sldId="298"/>
        </pc:sldMkLst>
      </pc:sldChg>
      <pc:sldChg chg="modAnim">
        <pc:chgData name="Flávio Olimpio" userId="2d1d60667f675a7b" providerId="LiveId" clId="{4F11AA85-53F1-4561-B4F6-56A781426ED3}" dt="2022-04-23T16:52:00.398" v="95"/>
        <pc:sldMkLst>
          <pc:docMk/>
          <pc:sldMk cId="0" sldId="300"/>
        </pc:sldMkLst>
      </pc:sldChg>
      <pc:sldChg chg="modAnim">
        <pc:chgData name="Flávio Olimpio" userId="2d1d60667f675a7b" providerId="LiveId" clId="{4F11AA85-53F1-4561-B4F6-56A781426ED3}" dt="2022-04-23T16:52:15.898" v="97"/>
        <pc:sldMkLst>
          <pc:docMk/>
          <pc:sldMk cId="0" sldId="301"/>
        </pc:sldMkLst>
      </pc:sldChg>
      <pc:sldChg chg="modAnim">
        <pc:chgData name="Flávio Olimpio" userId="2d1d60667f675a7b" providerId="LiveId" clId="{4F11AA85-53F1-4561-B4F6-56A781426ED3}" dt="2022-04-23T16:52:24.180" v="99"/>
        <pc:sldMkLst>
          <pc:docMk/>
          <pc:sldMk cId="0" sldId="302"/>
        </pc:sldMkLst>
      </pc:sldChg>
      <pc:sldChg chg="modAnim">
        <pc:chgData name="Flávio Olimpio" userId="2d1d60667f675a7b" providerId="LiveId" clId="{4F11AA85-53F1-4561-B4F6-56A781426ED3}" dt="2022-04-23T16:52:51.497" v="103"/>
        <pc:sldMkLst>
          <pc:docMk/>
          <pc:sldMk cId="0" sldId="303"/>
        </pc:sldMkLst>
      </pc:sldChg>
      <pc:sldChg chg="addSp modSp modAnim">
        <pc:chgData name="Flávio Olimpio" userId="2d1d60667f675a7b" providerId="LiveId" clId="{4F11AA85-53F1-4561-B4F6-56A781426ED3}" dt="2022-04-23T16:53:27.415" v="107"/>
        <pc:sldMkLst>
          <pc:docMk/>
          <pc:sldMk cId="0" sldId="304"/>
        </pc:sldMkLst>
        <pc:spChg chg="mod">
          <ac:chgData name="Flávio Olimpio" userId="2d1d60667f675a7b" providerId="LiveId" clId="{4F11AA85-53F1-4561-B4F6-56A781426ED3}" dt="2022-04-23T16:53:23.994" v="106" actId="164"/>
          <ac:spMkLst>
            <pc:docMk/>
            <pc:sldMk cId="0" sldId="304"/>
            <ac:spMk id="3" creationId="{00000000-0000-0000-0000-000000000000}"/>
          </ac:spMkLst>
        </pc:spChg>
        <pc:spChg chg="mod">
          <ac:chgData name="Flávio Olimpio" userId="2d1d60667f675a7b" providerId="LiveId" clId="{4F11AA85-53F1-4561-B4F6-56A781426ED3}" dt="2022-04-23T16:53:23.994" v="106" actId="164"/>
          <ac:spMkLst>
            <pc:docMk/>
            <pc:sldMk cId="0" sldId="304"/>
            <ac:spMk id="4" creationId="{00000000-0000-0000-0000-000000000000}"/>
          </ac:spMkLst>
        </pc:spChg>
        <pc:spChg chg="mod">
          <ac:chgData name="Flávio Olimpio" userId="2d1d60667f675a7b" providerId="LiveId" clId="{4F11AA85-53F1-4561-B4F6-56A781426ED3}" dt="2022-04-23T16:53:23.994" v="106" actId="164"/>
          <ac:spMkLst>
            <pc:docMk/>
            <pc:sldMk cId="0" sldId="304"/>
            <ac:spMk id="5" creationId="{00000000-0000-0000-0000-000000000000}"/>
          </ac:spMkLst>
        </pc:spChg>
        <pc:grpChg chg="add mod">
          <ac:chgData name="Flávio Olimpio" userId="2d1d60667f675a7b" providerId="LiveId" clId="{4F11AA85-53F1-4561-B4F6-56A781426ED3}" dt="2022-04-23T16:53:23.994" v="106" actId="164"/>
          <ac:grpSpMkLst>
            <pc:docMk/>
            <pc:sldMk cId="0" sldId="304"/>
            <ac:grpSpMk id="7" creationId="{60C875F4-1DD3-4300-9311-BC8A5AABABF6}"/>
          </ac:grpSpMkLst>
        </pc:grpChg>
      </pc:sldChg>
      <pc:sldChg chg="addSp modSp mod">
        <pc:chgData name="Flávio Olimpio" userId="2d1d60667f675a7b" providerId="LiveId" clId="{4F11AA85-53F1-4561-B4F6-56A781426ED3}" dt="2022-04-23T17:06:09.770" v="147" actId="1076"/>
        <pc:sldMkLst>
          <pc:docMk/>
          <pc:sldMk cId="0" sldId="305"/>
        </pc:sldMkLst>
        <pc:spChg chg="mod">
          <ac:chgData name="Flávio Olimpio" userId="2d1d60667f675a7b" providerId="LiveId" clId="{4F11AA85-53F1-4561-B4F6-56A781426ED3}" dt="2022-04-23T17:06:04.406" v="146" actId="20577"/>
          <ac:spMkLst>
            <pc:docMk/>
            <pc:sldMk cId="0" sldId="305"/>
            <ac:spMk id="2" creationId="{00000000-0000-0000-0000-000000000000}"/>
          </ac:spMkLst>
        </pc:spChg>
        <pc:spChg chg="mod">
          <ac:chgData name="Flávio Olimpio" userId="2d1d60667f675a7b" providerId="LiveId" clId="{4F11AA85-53F1-4561-B4F6-56A781426ED3}" dt="2022-04-23T17:05:15.424" v="136" actId="164"/>
          <ac:spMkLst>
            <pc:docMk/>
            <pc:sldMk cId="0" sldId="305"/>
            <ac:spMk id="3" creationId="{00000000-0000-0000-0000-000000000000}"/>
          </ac:spMkLst>
        </pc:spChg>
        <pc:spChg chg="mod">
          <ac:chgData name="Flávio Olimpio" userId="2d1d60667f675a7b" providerId="LiveId" clId="{4F11AA85-53F1-4561-B4F6-56A781426ED3}" dt="2022-04-23T17:05:15.424" v="136" actId="164"/>
          <ac:spMkLst>
            <pc:docMk/>
            <pc:sldMk cId="0" sldId="305"/>
            <ac:spMk id="4" creationId="{00000000-0000-0000-0000-000000000000}"/>
          </ac:spMkLst>
        </pc:spChg>
        <pc:spChg chg="mod">
          <ac:chgData name="Flávio Olimpio" userId="2d1d60667f675a7b" providerId="LiveId" clId="{4F11AA85-53F1-4561-B4F6-56A781426ED3}" dt="2022-04-23T17:05:15.424" v="136" actId="164"/>
          <ac:spMkLst>
            <pc:docMk/>
            <pc:sldMk cId="0" sldId="305"/>
            <ac:spMk id="5" creationId="{00000000-0000-0000-0000-000000000000}"/>
          </ac:spMkLst>
        </pc:spChg>
        <pc:spChg chg="mod">
          <ac:chgData name="Flávio Olimpio" userId="2d1d60667f675a7b" providerId="LiveId" clId="{4F11AA85-53F1-4561-B4F6-56A781426ED3}" dt="2022-04-23T17:05:43.433" v="142" actId="122"/>
          <ac:spMkLst>
            <pc:docMk/>
            <pc:sldMk cId="0" sldId="305"/>
            <ac:spMk id="6" creationId="{00000000-0000-0000-0000-000000000000}"/>
          </ac:spMkLst>
        </pc:spChg>
        <pc:grpChg chg="add mod">
          <ac:chgData name="Flávio Olimpio" userId="2d1d60667f675a7b" providerId="LiveId" clId="{4F11AA85-53F1-4561-B4F6-56A781426ED3}" dt="2022-04-23T17:06:09.770" v="147" actId="1076"/>
          <ac:grpSpMkLst>
            <pc:docMk/>
            <pc:sldMk cId="0" sldId="305"/>
            <ac:grpSpMk id="7" creationId="{4F6624A2-51B0-4ACA-A5FF-51A8958B33AF}"/>
          </ac:grpSpMkLst>
        </pc:grpChg>
      </pc:sldChg>
      <pc:sldChg chg="del">
        <pc:chgData name="Flávio Olimpio" userId="2d1d60667f675a7b" providerId="LiveId" clId="{4F11AA85-53F1-4561-B4F6-56A781426ED3}" dt="2022-04-23T17:09:48.825" v="208" actId="47"/>
        <pc:sldMkLst>
          <pc:docMk/>
          <pc:sldMk cId="0" sldId="306"/>
        </pc:sldMkLst>
      </pc:sldChg>
      <pc:sldChg chg="ord">
        <pc:chgData name="Flávio Olimpio" userId="2d1d60667f675a7b" providerId="LiveId" clId="{4F11AA85-53F1-4561-B4F6-56A781426ED3}" dt="2022-04-23T17:05:55.789" v="144"/>
        <pc:sldMkLst>
          <pc:docMk/>
          <pc:sldMk cId="0" sldId="307"/>
        </pc:sldMkLst>
      </pc:sldChg>
      <pc:sldChg chg="del">
        <pc:chgData name="Flávio Olimpio" userId="2d1d60667f675a7b" providerId="LiveId" clId="{4F11AA85-53F1-4561-B4F6-56A781426ED3}" dt="2022-04-23T17:09:49.489" v="209" actId="47"/>
        <pc:sldMkLst>
          <pc:docMk/>
          <pc:sldMk cId="0" sldId="308"/>
        </pc:sldMkLst>
      </pc:sldChg>
      <pc:sldChg chg="del">
        <pc:chgData name="Flávio Olimpio" userId="2d1d60667f675a7b" providerId="LiveId" clId="{4F11AA85-53F1-4561-B4F6-56A781426ED3}" dt="2022-04-23T17:09:50.278" v="210" actId="47"/>
        <pc:sldMkLst>
          <pc:docMk/>
          <pc:sldMk cId="0" sldId="309"/>
        </pc:sldMkLst>
      </pc:sldChg>
      <pc:sldChg chg="del">
        <pc:chgData name="Flávio Olimpio" userId="2d1d60667f675a7b" providerId="LiveId" clId="{4F11AA85-53F1-4561-B4F6-56A781426ED3}" dt="2022-04-23T17:09:50.672" v="211" actId="47"/>
        <pc:sldMkLst>
          <pc:docMk/>
          <pc:sldMk cId="0" sldId="310"/>
        </pc:sldMkLst>
      </pc:sldChg>
      <pc:sldChg chg="del">
        <pc:chgData name="Flávio Olimpio" userId="2d1d60667f675a7b" providerId="LiveId" clId="{4F11AA85-53F1-4561-B4F6-56A781426ED3}" dt="2022-04-23T17:09:51.009" v="212" actId="47"/>
        <pc:sldMkLst>
          <pc:docMk/>
          <pc:sldMk cId="0" sldId="311"/>
        </pc:sldMkLst>
      </pc:sldChg>
      <pc:sldChg chg="del">
        <pc:chgData name="Flávio Olimpio" userId="2d1d60667f675a7b" providerId="LiveId" clId="{4F11AA85-53F1-4561-B4F6-56A781426ED3}" dt="2022-04-23T17:09:51.334" v="213" actId="47"/>
        <pc:sldMkLst>
          <pc:docMk/>
          <pc:sldMk cId="0" sldId="312"/>
        </pc:sldMkLst>
      </pc:sldChg>
      <pc:sldChg chg="del">
        <pc:chgData name="Flávio Olimpio" userId="2d1d60667f675a7b" providerId="LiveId" clId="{4F11AA85-53F1-4561-B4F6-56A781426ED3}" dt="2022-04-23T17:09:51.662" v="214" actId="47"/>
        <pc:sldMkLst>
          <pc:docMk/>
          <pc:sldMk cId="0" sldId="313"/>
        </pc:sldMkLst>
      </pc:sldChg>
      <pc:sldChg chg="del">
        <pc:chgData name="Flávio Olimpio" userId="2d1d60667f675a7b" providerId="LiveId" clId="{4F11AA85-53F1-4561-B4F6-56A781426ED3}" dt="2022-04-23T17:09:51.982" v="215" actId="47"/>
        <pc:sldMkLst>
          <pc:docMk/>
          <pc:sldMk cId="0" sldId="314"/>
        </pc:sldMkLst>
      </pc:sldChg>
      <pc:sldChg chg="del">
        <pc:chgData name="Flávio Olimpio" userId="2d1d60667f675a7b" providerId="LiveId" clId="{4F11AA85-53F1-4561-B4F6-56A781426ED3}" dt="2022-04-23T17:09:52.436" v="216" actId="47"/>
        <pc:sldMkLst>
          <pc:docMk/>
          <pc:sldMk cId="0" sldId="315"/>
        </pc:sldMkLst>
      </pc:sldChg>
      <pc:sldChg chg="del">
        <pc:chgData name="Flávio Olimpio" userId="2d1d60667f675a7b" providerId="LiveId" clId="{4F11AA85-53F1-4561-B4F6-56A781426ED3}" dt="2022-04-23T17:09:52.777" v="217" actId="47"/>
        <pc:sldMkLst>
          <pc:docMk/>
          <pc:sldMk cId="0" sldId="316"/>
        </pc:sldMkLst>
      </pc:sldChg>
      <pc:sldChg chg="del">
        <pc:chgData name="Flávio Olimpio" userId="2d1d60667f675a7b" providerId="LiveId" clId="{4F11AA85-53F1-4561-B4F6-56A781426ED3}" dt="2022-04-23T17:09:53.078" v="218" actId="47"/>
        <pc:sldMkLst>
          <pc:docMk/>
          <pc:sldMk cId="0" sldId="317"/>
        </pc:sldMkLst>
      </pc:sldChg>
      <pc:sldChg chg="del">
        <pc:chgData name="Flávio Olimpio" userId="2d1d60667f675a7b" providerId="LiveId" clId="{4F11AA85-53F1-4561-B4F6-56A781426ED3}" dt="2022-04-23T17:09:53.453" v="219" actId="47"/>
        <pc:sldMkLst>
          <pc:docMk/>
          <pc:sldMk cId="0" sldId="318"/>
        </pc:sldMkLst>
      </pc:sldChg>
      <pc:sldChg chg="del">
        <pc:chgData name="Flávio Olimpio" userId="2d1d60667f675a7b" providerId="LiveId" clId="{4F11AA85-53F1-4561-B4F6-56A781426ED3}" dt="2022-04-23T17:09:53.839" v="220" actId="47"/>
        <pc:sldMkLst>
          <pc:docMk/>
          <pc:sldMk cId="0" sldId="319"/>
        </pc:sldMkLst>
      </pc:sldChg>
      <pc:sldChg chg="del">
        <pc:chgData name="Flávio Olimpio" userId="2d1d60667f675a7b" providerId="LiveId" clId="{4F11AA85-53F1-4561-B4F6-56A781426ED3}" dt="2022-04-23T17:09:54.197" v="221" actId="47"/>
        <pc:sldMkLst>
          <pc:docMk/>
          <pc:sldMk cId="0" sldId="320"/>
        </pc:sldMkLst>
      </pc:sldChg>
      <pc:sldChg chg="del">
        <pc:chgData name="Flávio Olimpio" userId="2d1d60667f675a7b" providerId="LiveId" clId="{4F11AA85-53F1-4561-B4F6-56A781426ED3}" dt="2022-04-23T17:09:54.632" v="222" actId="47"/>
        <pc:sldMkLst>
          <pc:docMk/>
          <pc:sldMk cId="0" sldId="321"/>
        </pc:sldMkLst>
      </pc:sldChg>
      <pc:sldChg chg="del">
        <pc:chgData name="Flávio Olimpio" userId="2d1d60667f675a7b" providerId="LiveId" clId="{4F11AA85-53F1-4561-B4F6-56A781426ED3}" dt="2022-04-23T17:09:55.057" v="223" actId="47"/>
        <pc:sldMkLst>
          <pc:docMk/>
          <pc:sldMk cId="0" sldId="322"/>
        </pc:sldMkLst>
      </pc:sldChg>
      <pc:sldChg chg="del">
        <pc:chgData name="Flávio Olimpio" userId="2d1d60667f675a7b" providerId="LiveId" clId="{4F11AA85-53F1-4561-B4F6-56A781426ED3}" dt="2022-04-23T17:09:55.386" v="224" actId="47"/>
        <pc:sldMkLst>
          <pc:docMk/>
          <pc:sldMk cId="0" sldId="323"/>
        </pc:sldMkLst>
      </pc:sldChg>
      <pc:sldChg chg="del">
        <pc:chgData name="Flávio Olimpio" userId="2d1d60667f675a7b" providerId="LiveId" clId="{4F11AA85-53F1-4561-B4F6-56A781426ED3}" dt="2022-04-23T17:09:55.750" v="225" actId="47"/>
        <pc:sldMkLst>
          <pc:docMk/>
          <pc:sldMk cId="0" sldId="324"/>
        </pc:sldMkLst>
      </pc:sldChg>
      <pc:sldChg chg="del">
        <pc:chgData name="Flávio Olimpio" userId="2d1d60667f675a7b" providerId="LiveId" clId="{4F11AA85-53F1-4561-B4F6-56A781426ED3}" dt="2022-04-23T17:09:56.122" v="226" actId="47"/>
        <pc:sldMkLst>
          <pc:docMk/>
          <pc:sldMk cId="0" sldId="325"/>
        </pc:sldMkLst>
      </pc:sldChg>
      <pc:sldChg chg="del">
        <pc:chgData name="Flávio Olimpio" userId="2d1d60667f675a7b" providerId="LiveId" clId="{4F11AA85-53F1-4561-B4F6-56A781426ED3}" dt="2022-04-23T17:09:56.490" v="227" actId="47"/>
        <pc:sldMkLst>
          <pc:docMk/>
          <pc:sldMk cId="0" sldId="326"/>
        </pc:sldMkLst>
      </pc:sldChg>
      <pc:sldChg chg="del">
        <pc:chgData name="Flávio Olimpio" userId="2d1d60667f675a7b" providerId="LiveId" clId="{4F11AA85-53F1-4561-B4F6-56A781426ED3}" dt="2022-04-23T17:09:56.848" v="228" actId="47"/>
        <pc:sldMkLst>
          <pc:docMk/>
          <pc:sldMk cId="0" sldId="327"/>
        </pc:sldMkLst>
      </pc:sldChg>
      <pc:sldChg chg="del">
        <pc:chgData name="Flávio Olimpio" userId="2d1d60667f675a7b" providerId="LiveId" clId="{4F11AA85-53F1-4561-B4F6-56A781426ED3}" dt="2022-04-23T17:09:57.481" v="229" actId="47"/>
        <pc:sldMkLst>
          <pc:docMk/>
          <pc:sldMk cId="0" sldId="328"/>
        </pc:sldMkLst>
      </pc:sldChg>
      <pc:sldChg chg="del">
        <pc:chgData name="Flávio Olimpio" userId="2d1d60667f675a7b" providerId="LiveId" clId="{4F11AA85-53F1-4561-B4F6-56A781426ED3}" dt="2022-04-23T17:09:57.808" v="230" actId="47"/>
        <pc:sldMkLst>
          <pc:docMk/>
          <pc:sldMk cId="0" sldId="329"/>
        </pc:sldMkLst>
      </pc:sldChg>
      <pc:sldChg chg="del">
        <pc:chgData name="Flávio Olimpio" userId="2d1d60667f675a7b" providerId="LiveId" clId="{4F11AA85-53F1-4561-B4F6-56A781426ED3}" dt="2022-04-23T17:09:58.415" v="231" actId="47"/>
        <pc:sldMkLst>
          <pc:docMk/>
          <pc:sldMk cId="0" sldId="330"/>
        </pc:sldMkLst>
      </pc:sldChg>
      <pc:sldChg chg="del">
        <pc:chgData name="Flávio Olimpio" userId="2d1d60667f675a7b" providerId="LiveId" clId="{4F11AA85-53F1-4561-B4F6-56A781426ED3}" dt="2022-04-23T17:09:58.747" v="232" actId="47"/>
        <pc:sldMkLst>
          <pc:docMk/>
          <pc:sldMk cId="0" sldId="331"/>
        </pc:sldMkLst>
      </pc:sldChg>
      <pc:sldChg chg="del">
        <pc:chgData name="Flávio Olimpio" userId="2d1d60667f675a7b" providerId="LiveId" clId="{4F11AA85-53F1-4561-B4F6-56A781426ED3}" dt="2022-04-23T17:10:00.357" v="233" actId="47"/>
        <pc:sldMkLst>
          <pc:docMk/>
          <pc:sldMk cId="0" sldId="332"/>
        </pc:sldMkLst>
      </pc:sldChg>
      <pc:sldChg chg="del">
        <pc:chgData name="Flávio Olimpio" userId="2d1d60667f675a7b" providerId="LiveId" clId="{4F11AA85-53F1-4561-B4F6-56A781426ED3}" dt="2022-04-23T17:10:01.162" v="234" actId="47"/>
        <pc:sldMkLst>
          <pc:docMk/>
          <pc:sldMk cId="0" sldId="333"/>
        </pc:sldMkLst>
      </pc:sldChg>
      <pc:sldChg chg="add del modAnim">
        <pc:chgData name="Flávio Olimpio" userId="2d1d60667f675a7b" providerId="LiveId" clId="{4F11AA85-53F1-4561-B4F6-56A781426ED3}" dt="2022-04-23T17:12:40.287" v="287"/>
        <pc:sldMkLst>
          <pc:docMk/>
          <pc:sldMk cId="0" sldId="334"/>
        </pc:sldMkLst>
      </pc:sldChg>
      <pc:sldChg chg="modAnim">
        <pc:chgData name="Flávio Olimpio" userId="2d1d60667f675a7b" providerId="LiveId" clId="{4F11AA85-53F1-4561-B4F6-56A781426ED3}" dt="2022-04-23T17:13:00.248" v="291"/>
        <pc:sldMkLst>
          <pc:docMk/>
          <pc:sldMk cId="0" sldId="335"/>
        </pc:sldMkLst>
      </pc:sldChg>
      <pc:sldChg chg="del">
        <pc:chgData name="Flávio Olimpio" userId="2d1d60667f675a7b" providerId="LiveId" clId="{4F11AA85-53F1-4561-B4F6-56A781426ED3}" dt="2022-04-23T17:10:10.600" v="237" actId="47"/>
        <pc:sldMkLst>
          <pc:docMk/>
          <pc:sldMk cId="0" sldId="337"/>
        </pc:sldMkLst>
      </pc:sldChg>
      <pc:sldChg chg="modAnim">
        <pc:chgData name="Flávio Olimpio" userId="2d1d60667f675a7b" providerId="LiveId" clId="{4F11AA85-53F1-4561-B4F6-56A781426ED3}" dt="2022-04-23T17:13:31.269" v="294"/>
        <pc:sldMkLst>
          <pc:docMk/>
          <pc:sldMk cId="0" sldId="342"/>
        </pc:sldMkLst>
      </pc:sldChg>
      <pc:sldChg chg="modAnim">
        <pc:chgData name="Flávio Olimpio" userId="2d1d60667f675a7b" providerId="LiveId" clId="{4F11AA85-53F1-4561-B4F6-56A781426ED3}" dt="2022-04-23T17:13:53.675" v="298"/>
        <pc:sldMkLst>
          <pc:docMk/>
          <pc:sldMk cId="0" sldId="343"/>
        </pc:sldMkLst>
      </pc:sldChg>
      <pc:sldChg chg="modAnim">
        <pc:chgData name="Flávio Olimpio" userId="2d1d60667f675a7b" providerId="LiveId" clId="{4F11AA85-53F1-4561-B4F6-56A781426ED3}" dt="2022-04-23T17:14:02.739" v="299"/>
        <pc:sldMkLst>
          <pc:docMk/>
          <pc:sldMk cId="0" sldId="344"/>
        </pc:sldMkLst>
      </pc:sldChg>
      <pc:sldChg chg="modAnim">
        <pc:chgData name="Flávio Olimpio" userId="2d1d60667f675a7b" providerId="LiveId" clId="{4F11AA85-53F1-4561-B4F6-56A781426ED3}" dt="2022-04-23T17:14:08.959" v="301"/>
        <pc:sldMkLst>
          <pc:docMk/>
          <pc:sldMk cId="0" sldId="345"/>
        </pc:sldMkLst>
      </pc:sldChg>
      <pc:sldChg chg="del">
        <pc:chgData name="Flávio Olimpio" userId="2d1d60667f675a7b" providerId="LiveId" clId="{4F11AA85-53F1-4561-B4F6-56A781426ED3}" dt="2022-04-23T17:11:00.607" v="239" actId="47"/>
        <pc:sldMkLst>
          <pc:docMk/>
          <pc:sldMk cId="0" sldId="346"/>
        </pc:sldMkLst>
      </pc:sldChg>
      <pc:sldChg chg="del">
        <pc:chgData name="Flávio Olimpio" userId="2d1d60667f675a7b" providerId="LiveId" clId="{4F11AA85-53F1-4561-B4F6-56A781426ED3}" dt="2022-04-23T17:11:01.614" v="240" actId="47"/>
        <pc:sldMkLst>
          <pc:docMk/>
          <pc:sldMk cId="0" sldId="347"/>
        </pc:sldMkLst>
      </pc:sldChg>
      <pc:sldChg chg="del">
        <pc:chgData name="Flávio Olimpio" userId="2d1d60667f675a7b" providerId="LiveId" clId="{4F11AA85-53F1-4561-B4F6-56A781426ED3}" dt="2022-04-23T17:11:02.244" v="241" actId="47"/>
        <pc:sldMkLst>
          <pc:docMk/>
          <pc:sldMk cId="0" sldId="348"/>
        </pc:sldMkLst>
      </pc:sldChg>
      <pc:sldChg chg="del">
        <pc:chgData name="Flávio Olimpio" userId="2d1d60667f675a7b" providerId="LiveId" clId="{4F11AA85-53F1-4561-B4F6-56A781426ED3}" dt="2022-04-23T17:11:02.994" v="242" actId="47"/>
        <pc:sldMkLst>
          <pc:docMk/>
          <pc:sldMk cId="0" sldId="349"/>
        </pc:sldMkLst>
      </pc:sldChg>
      <pc:sldChg chg="del">
        <pc:chgData name="Flávio Olimpio" userId="2d1d60667f675a7b" providerId="LiveId" clId="{4F11AA85-53F1-4561-B4F6-56A781426ED3}" dt="2022-04-23T17:11:03.634" v="243" actId="47"/>
        <pc:sldMkLst>
          <pc:docMk/>
          <pc:sldMk cId="0" sldId="350"/>
        </pc:sldMkLst>
      </pc:sldChg>
      <pc:sldChg chg="del">
        <pc:chgData name="Flávio Olimpio" userId="2d1d60667f675a7b" providerId="LiveId" clId="{4F11AA85-53F1-4561-B4F6-56A781426ED3}" dt="2022-04-23T17:11:04.521" v="244" actId="47"/>
        <pc:sldMkLst>
          <pc:docMk/>
          <pc:sldMk cId="0" sldId="351"/>
        </pc:sldMkLst>
      </pc:sldChg>
      <pc:sldChg chg="del">
        <pc:chgData name="Flávio Olimpio" userId="2d1d60667f675a7b" providerId="LiveId" clId="{4F11AA85-53F1-4561-B4F6-56A781426ED3}" dt="2022-04-23T17:11:05.198" v="245" actId="47"/>
        <pc:sldMkLst>
          <pc:docMk/>
          <pc:sldMk cId="0" sldId="352"/>
        </pc:sldMkLst>
      </pc:sldChg>
      <pc:sldChg chg="del">
        <pc:chgData name="Flávio Olimpio" userId="2d1d60667f675a7b" providerId="LiveId" clId="{4F11AA85-53F1-4561-B4F6-56A781426ED3}" dt="2022-04-23T17:11:05.751" v="246" actId="47"/>
        <pc:sldMkLst>
          <pc:docMk/>
          <pc:sldMk cId="0" sldId="353"/>
        </pc:sldMkLst>
      </pc:sldChg>
      <pc:sldChg chg="del">
        <pc:chgData name="Flávio Olimpio" userId="2d1d60667f675a7b" providerId="LiveId" clId="{4F11AA85-53F1-4561-B4F6-56A781426ED3}" dt="2022-04-23T17:11:06.391" v="247" actId="47"/>
        <pc:sldMkLst>
          <pc:docMk/>
          <pc:sldMk cId="0" sldId="354"/>
        </pc:sldMkLst>
      </pc:sldChg>
      <pc:sldChg chg="del">
        <pc:chgData name="Flávio Olimpio" userId="2d1d60667f675a7b" providerId="LiveId" clId="{4F11AA85-53F1-4561-B4F6-56A781426ED3}" dt="2022-04-23T17:11:06.922" v="248" actId="47"/>
        <pc:sldMkLst>
          <pc:docMk/>
          <pc:sldMk cId="0" sldId="355"/>
        </pc:sldMkLst>
      </pc:sldChg>
      <pc:sldChg chg="del">
        <pc:chgData name="Flávio Olimpio" userId="2d1d60667f675a7b" providerId="LiveId" clId="{4F11AA85-53F1-4561-B4F6-56A781426ED3}" dt="2022-04-23T17:11:07.400" v="249" actId="47"/>
        <pc:sldMkLst>
          <pc:docMk/>
          <pc:sldMk cId="0" sldId="356"/>
        </pc:sldMkLst>
      </pc:sldChg>
      <pc:sldChg chg="del">
        <pc:chgData name="Flávio Olimpio" userId="2d1d60667f675a7b" providerId="LiveId" clId="{4F11AA85-53F1-4561-B4F6-56A781426ED3}" dt="2022-04-23T17:11:08.044" v="250" actId="47"/>
        <pc:sldMkLst>
          <pc:docMk/>
          <pc:sldMk cId="0" sldId="357"/>
        </pc:sldMkLst>
      </pc:sldChg>
      <pc:sldChg chg="del">
        <pc:chgData name="Flávio Olimpio" userId="2d1d60667f675a7b" providerId="LiveId" clId="{4F11AA85-53F1-4561-B4F6-56A781426ED3}" dt="2022-04-23T17:11:08.655" v="251" actId="47"/>
        <pc:sldMkLst>
          <pc:docMk/>
          <pc:sldMk cId="0" sldId="358"/>
        </pc:sldMkLst>
      </pc:sldChg>
      <pc:sldChg chg="del">
        <pc:chgData name="Flávio Olimpio" userId="2d1d60667f675a7b" providerId="LiveId" clId="{4F11AA85-53F1-4561-B4F6-56A781426ED3}" dt="2022-04-23T17:11:09.250" v="252" actId="47"/>
        <pc:sldMkLst>
          <pc:docMk/>
          <pc:sldMk cId="0" sldId="359"/>
        </pc:sldMkLst>
      </pc:sldChg>
      <pc:sldChg chg="del">
        <pc:chgData name="Flávio Olimpio" userId="2d1d60667f675a7b" providerId="LiveId" clId="{4F11AA85-53F1-4561-B4F6-56A781426ED3}" dt="2022-04-23T17:11:10.550" v="253" actId="47"/>
        <pc:sldMkLst>
          <pc:docMk/>
          <pc:sldMk cId="0" sldId="360"/>
        </pc:sldMkLst>
      </pc:sldChg>
      <pc:sldChg chg="del">
        <pc:chgData name="Flávio Olimpio" userId="2d1d60667f675a7b" providerId="LiveId" clId="{4F11AA85-53F1-4561-B4F6-56A781426ED3}" dt="2022-04-23T17:11:15.677" v="254" actId="47"/>
        <pc:sldMkLst>
          <pc:docMk/>
          <pc:sldMk cId="0" sldId="361"/>
        </pc:sldMkLst>
      </pc:sldChg>
      <pc:sldChg chg="del">
        <pc:chgData name="Flávio Olimpio" userId="2d1d60667f675a7b" providerId="LiveId" clId="{4F11AA85-53F1-4561-B4F6-56A781426ED3}" dt="2022-04-23T17:11:18.593" v="255" actId="47"/>
        <pc:sldMkLst>
          <pc:docMk/>
          <pc:sldMk cId="0" sldId="362"/>
        </pc:sldMkLst>
      </pc:sldChg>
      <pc:sldChg chg="del">
        <pc:chgData name="Flávio Olimpio" userId="2d1d60667f675a7b" providerId="LiveId" clId="{4F11AA85-53F1-4561-B4F6-56A781426ED3}" dt="2022-04-23T17:11:19.476" v="256" actId="47"/>
        <pc:sldMkLst>
          <pc:docMk/>
          <pc:sldMk cId="0" sldId="363"/>
        </pc:sldMkLst>
      </pc:sldChg>
      <pc:sldChg chg="addSp modSp modAnim">
        <pc:chgData name="Flávio Olimpio" userId="2d1d60667f675a7b" providerId="LiveId" clId="{4F11AA85-53F1-4561-B4F6-56A781426ED3}" dt="2022-04-23T17:15:02.854" v="306"/>
        <pc:sldMkLst>
          <pc:docMk/>
          <pc:sldMk cId="0" sldId="364"/>
        </pc:sldMkLst>
        <pc:spChg chg="mod">
          <ac:chgData name="Flávio Olimpio" userId="2d1d60667f675a7b" providerId="LiveId" clId="{4F11AA85-53F1-4561-B4F6-56A781426ED3}" dt="2022-04-23T17:14:31.886" v="303" actId="164"/>
          <ac:spMkLst>
            <pc:docMk/>
            <pc:sldMk cId="0" sldId="364"/>
            <ac:spMk id="4" creationId="{00000000-0000-0000-0000-000000000000}"/>
          </ac:spMkLst>
        </pc:spChg>
        <pc:spChg chg="mod">
          <ac:chgData name="Flávio Olimpio" userId="2d1d60667f675a7b" providerId="LiveId" clId="{4F11AA85-53F1-4561-B4F6-56A781426ED3}" dt="2022-04-23T17:14:31.886" v="303" actId="164"/>
          <ac:spMkLst>
            <pc:docMk/>
            <pc:sldMk cId="0" sldId="364"/>
            <ac:spMk id="5" creationId="{00000000-0000-0000-0000-000000000000}"/>
          </ac:spMkLst>
        </pc:spChg>
        <pc:grpChg chg="add mod">
          <ac:chgData name="Flávio Olimpio" userId="2d1d60667f675a7b" providerId="LiveId" clId="{4F11AA85-53F1-4561-B4F6-56A781426ED3}" dt="2022-04-23T17:14:31.886" v="303" actId="164"/>
          <ac:grpSpMkLst>
            <pc:docMk/>
            <pc:sldMk cId="0" sldId="364"/>
            <ac:grpSpMk id="7" creationId="{BABD68A2-B973-49C9-8459-A9392F7861E9}"/>
          </ac:grpSpMkLst>
        </pc:grpChg>
      </pc:sldChg>
      <pc:sldChg chg="modSp mod modAnim">
        <pc:chgData name="Flávio Olimpio" userId="2d1d60667f675a7b" providerId="LiveId" clId="{4F11AA85-53F1-4561-B4F6-56A781426ED3}" dt="2022-04-23T17:15:18.979" v="309"/>
        <pc:sldMkLst>
          <pc:docMk/>
          <pc:sldMk cId="0" sldId="365"/>
        </pc:sldMkLst>
        <pc:spChg chg="mod">
          <ac:chgData name="Flávio Olimpio" userId="2d1d60667f675a7b" providerId="LiveId" clId="{4F11AA85-53F1-4561-B4F6-56A781426ED3}" dt="2022-04-23T17:15:15.058" v="308" actId="1076"/>
          <ac:spMkLst>
            <pc:docMk/>
            <pc:sldMk cId="0" sldId="365"/>
            <ac:spMk id="12" creationId="{00000000-0000-0000-0000-000000000000}"/>
          </ac:spMkLst>
        </pc:spChg>
      </pc:sldChg>
      <pc:sldChg chg="modSp">
        <pc:chgData name="Flávio Olimpio" userId="2d1d60667f675a7b" providerId="LiveId" clId="{4F11AA85-53F1-4561-B4F6-56A781426ED3}" dt="2022-04-23T17:15:21.153" v="310"/>
        <pc:sldMkLst>
          <pc:docMk/>
          <pc:sldMk cId="0" sldId="366"/>
        </pc:sldMkLst>
        <pc:graphicFrameChg chg="mod">
          <ac:chgData name="Flávio Olimpio" userId="2d1d60667f675a7b" providerId="LiveId" clId="{4F11AA85-53F1-4561-B4F6-56A781426ED3}" dt="2022-04-23T17:15:21.153" v="310"/>
          <ac:graphicFrameMkLst>
            <pc:docMk/>
            <pc:sldMk cId="0" sldId="366"/>
            <ac:graphicFrameMk id="3" creationId="{00000000-0000-0000-0000-000000000000}"/>
          </ac:graphicFrameMkLst>
        </pc:graphicFrameChg>
      </pc:sldChg>
      <pc:sldChg chg="modAnim">
        <pc:chgData name="Flávio Olimpio" userId="2d1d60667f675a7b" providerId="LiveId" clId="{4F11AA85-53F1-4561-B4F6-56A781426ED3}" dt="2022-04-23T17:15:48.716" v="314"/>
        <pc:sldMkLst>
          <pc:docMk/>
          <pc:sldMk cId="0" sldId="367"/>
        </pc:sldMkLst>
      </pc:sldChg>
      <pc:sldChg chg="modAnim">
        <pc:chgData name="Flávio Olimpio" userId="2d1d60667f675a7b" providerId="LiveId" clId="{4F11AA85-53F1-4561-B4F6-56A781426ED3}" dt="2022-04-23T17:16:00.547" v="316"/>
        <pc:sldMkLst>
          <pc:docMk/>
          <pc:sldMk cId="0" sldId="368"/>
        </pc:sldMkLst>
      </pc:sldChg>
      <pc:sldChg chg="modSp mod modAnim">
        <pc:chgData name="Flávio Olimpio" userId="2d1d60667f675a7b" providerId="LiveId" clId="{4F11AA85-53F1-4561-B4F6-56A781426ED3}" dt="2022-04-23T17:16:43.398" v="322"/>
        <pc:sldMkLst>
          <pc:docMk/>
          <pc:sldMk cId="0" sldId="370"/>
        </pc:sldMkLst>
        <pc:spChg chg="mod">
          <ac:chgData name="Flávio Olimpio" userId="2d1d60667f675a7b" providerId="LiveId" clId="{4F11AA85-53F1-4561-B4F6-56A781426ED3}" dt="2022-04-23T17:16:38.771" v="321" actId="1076"/>
          <ac:spMkLst>
            <pc:docMk/>
            <pc:sldMk cId="0" sldId="370"/>
            <ac:spMk id="6" creationId="{00000000-0000-0000-0000-000000000000}"/>
          </ac:spMkLst>
        </pc:spChg>
      </pc:sldChg>
      <pc:sldChg chg="modAnim">
        <pc:chgData name="Flávio Olimpio" userId="2d1d60667f675a7b" providerId="LiveId" clId="{4F11AA85-53F1-4561-B4F6-56A781426ED3}" dt="2022-04-23T17:16:53.562" v="323"/>
        <pc:sldMkLst>
          <pc:docMk/>
          <pc:sldMk cId="0" sldId="372"/>
        </pc:sldMkLst>
      </pc:sldChg>
      <pc:sldChg chg="modAnim">
        <pc:chgData name="Flávio Olimpio" userId="2d1d60667f675a7b" providerId="LiveId" clId="{4F11AA85-53F1-4561-B4F6-56A781426ED3}" dt="2022-04-23T17:17:33.901" v="325"/>
        <pc:sldMkLst>
          <pc:docMk/>
          <pc:sldMk cId="0" sldId="373"/>
        </pc:sldMkLst>
      </pc:sldChg>
      <pc:sldChg chg="modAnim">
        <pc:chgData name="Flávio Olimpio" userId="2d1d60667f675a7b" providerId="LiveId" clId="{4F11AA85-53F1-4561-B4F6-56A781426ED3}" dt="2022-04-23T17:18:39.810" v="327"/>
        <pc:sldMkLst>
          <pc:docMk/>
          <pc:sldMk cId="0" sldId="374"/>
        </pc:sldMkLst>
      </pc:sldChg>
      <pc:sldChg chg="del">
        <pc:chgData name="Flávio Olimpio" userId="2d1d60667f675a7b" providerId="LiveId" clId="{4F11AA85-53F1-4561-B4F6-56A781426ED3}" dt="2022-04-23T17:10:58.947" v="238" actId="47"/>
        <pc:sldMkLst>
          <pc:docMk/>
          <pc:sldMk cId="679368869" sldId="378"/>
        </pc:sldMkLst>
      </pc:sldChg>
      <pc:sldChg chg="addSp modSp new mod modAnim">
        <pc:chgData name="Flávio Olimpio" userId="2d1d60667f675a7b" providerId="LiveId" clId="{4F11AA85-53F1-4561-B4F6-56A781426ED3}" dt="2022-04-23T17:12:31.544" v="286"/>
        <pc:sldMkLst>
          <pc:docMk/>
          <pc:sldMk cId="3043496073" sldId="380"/>
        </pc:sldMkLst>
        <pc:spChg chg="add mod">
          <ac:chgData name="Flávio Olimpio" userId="2d1d60667f675a7b" providerId="LiveId" clId="{4F11AA85-53F1-4561-B4F6-56A781426ED3}" dt="2022-04-23T17:08:33.456" v="167" actId="20577"/>
          <ac:spMkLst>
            <pc:docMk/>
            <pc:sldMk cId="3043496073" sldId="380"/>
            <ac:spMk id="5" creationId="{D6FDAF88-2115-4F9A-942D-A40C7EEE9569}"/>
          </ac:spMkLst>
        </pc:spChg>
        <pc:spChg chg="add mod">
          <ac:chgData name="Flávio Olimpio" userId="2d1d60667f675a7b" providerId="LiveId" clId="{4F11AA85-53F1-4561-B4F6-56A781426ED3}" dt="2022-04-23T17:09:29.833" v="206" actId="1076"/>
          <ac:spMkLst>
            <pc:docMk/>
            <pc:sldMk cId="3043496073" sldId="380"/>
            <ac:spMk id="7" creationId="{89DE1F9A-F781-4B2A-B992-51ECCC0CD367}"/>
          </ac:spMkLst>
        </pc:spChg>
        <pc:spChg chg="add mod">
          <ac:chgData name="Flávio Olimpio" userId="2d1d60667f675a7b" providerId="LiveId" clId="{4F11AA85-53F1-4561-B4F6-56A781426ED3}" dt="2022-04-23T17:09:20.099" v="201" actId="403"/>
          <ac:spMkLst>
            <pc:docMk/>
            <pc:sldMk cId="3043496073" sldId="380"/>
            <ac:spMk id="8" creationId="{055F6FC4-F990-4BD8-A865-2AAFDEC7D276}"/>
          </ac:spMkLst>
        </pc:spChg>
        <pc:picChg chg="add mod">
          <ac:chgData name="Flávio Olimpio" userId="2d1d60667f675a7b" providerId="LiveId" clId="{4F11AA85-53F1-4561-B4F6-56A781426ED3}" dt="2022-04-23T17:09:33.779" v="207" actId="1076"/>
          <ac:picMkLst>
            <pc:docMk/>
            <pc:sldMk cId="3043496073" sldId="380"/>
            <ac:picMk id="3" creationId="{0CB86611-4A0C-4C7A-A554-A452F5D3E818}"/>
          </ac:picMkLst>
        </pc:picChg>
      </pc:sldChg>
      <pc:sldChg chg="new del ord">
        <pc:chgData name="Flávio Olimpio" userId="2d1d60667f675a7b" providerId="LiveId" clId="{4F11AA85-53F1-4561-B4F6-56A781426ED3}" dt="2022-04-23T17:11:49.168" v="261" actId="47"/>
        <pc:sldMkLst>
          <pc:docMk/>
          <pc:sldMk cId="105082353" sldId="381"/>
        </pc:sldMkLst>
      </pc:sldChg>
      <pc:sldChg chg="modSp add mod">
        <pc:chgData name="Flávio Olimpio" userId="2d1d60667f675a7b" providerId="LiveId" clId="{4F11AA85-53F1-4561-B4F6-56A781426ED3}" dt="2022-04-23T17:12:06.817" v="284" actId="1076"/>
        <pc:sldMkLst>
          <pc:docMk/>
          <pc:sldMk cId="0" sldId="382"/>
        </pc:sldMkLst>
        <pc:spChg chg="mod">
          <ac:chgData name="Flávio Olimpio" userId="2d1d60667f675a7b" providerId="LiveId" clId="{4F11AA85-53F1-4561-B4F6-56A781426ED3}" dt="2022-04-23T17:11:59.147" v="280" actId="20577"/>
          <ac:spMkLst>
            <pc:docMk/>
            <pc:sldMk cId="0" sldId="382"/>
            <ac:spMk id="3074" creationId="{C302DE46-7A65-4755-9557-4E68A30A4009}"/>
          </ac:spMkLst>
        </pc:spChg>
        <pc:spChg chg="mod">
          <ac:chgData name="Flávio Olimpio" userId="2d1d60667f675a7b" providerId="LiveId" clId="{4F11AA85-53F1-4561-B4F6-56A781426ED3}" dt="2022-04-23T17:12:06.817" v="284" actId="1076"/>
          <ac:spMkLst>
            <pc:docMk/>
            <pc:sldMk cId="0" sldId="382"/>
            <ac:spMk id="3076" creationId="{A5FF5AE8-B62B-47CF-AB76-C1D90816EF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813C9-3AB7-4CB6-85E6-B8F3B0B38DB9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DEE04-3853-417E-91E1-24CD902E9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44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DEE04-3853-417E-91E1-24CD902E9C6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3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11195" y="82372"/>
            <a:ext cx="272160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86251" y="2571750"/>
            <a:ext cx="2868549" cy="233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24968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F226-FD11-41D0-B9E1-99E93D94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6609-E9C9-4C98-815B-21920533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F547-39DD-4D95-B1D7-179D6DA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291F3-42D3-4729-8D65-84C15FEBD7E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19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894" y="82372"/>
            <a:ext cx="7938211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642" y="2296439"/>
            <a:ext cx="8202930" cy="386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02DE46-7A65-4755-9557-4E68A30A40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616681"/>
            <a:ext cx="9144000" cy="507831"/>
          </a:xfrm>
        </p:spPr>
        <p:txBody>
          <a:bodyPr anchor="ctr"/>
          <a:lstStyle/>
          <a:p>
            <a:r>
              <a:rPr lang="pt-BR" altLang="en-US" sz="3300" dirty="0">
                <a:solidFill>
                  <a:schemeClr val="tx1"/>
                </a:solidFill>
              </a:rPr>
              <a:t>Ligações Químicas</a:t>
            </a:r>
            <a:endParaRPr lang="en-US" altLang="en-US" sz="3300" dirty="0">
              <a:solidFill>
                <a:schemeClr val="tx1"/>
              </a:solidFill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A5FF5AE8-B62B-47CF-AB76-C1D90816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267200"/>
            <a:ext cx="428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100" b="1" dirty="0">
                <a:latin typeface="Calibri Light" panose="020F0302020204030204" pitchFamily="34" charset="0"/>
              </a:rPr>
              <a:t>Prof° Me. Flávio Olimpio Sanches Neto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9C29AE34-3EC8-4A99-85E4-CC836AFC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69410"/>
            <a:ext cx="191452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780947"/>
            <a:ext cx="7980045" cy="4893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indent="179705">
              <a:lnSpc>
                <a:spcPct val="150000"/>
              </a:lnSpc>
              <a:spcBef>
                <a:spcPts val="100"/>
              </a:spcBef>
              <a:tabLst>
                <a:tab pos="853440" algn="l"/>
                <a:tab pos="2231390" algn="l"/>
                <a:tab pos="3495040" algn="l"/>
                <a:tab pos="5001260" algn="l"/>
                <a:tab pos="5848350" algn="l"/>
              </a:tabLst>
            </a:pPr>
            <a:r>
              <a:rPr sz="2800" spc="-10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s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áto</a:t>
            </a:r>
            <a:r>
              <a:rPr sz="2800" spc="5" dirty="0">
                <a:latin typeface="Comic Sans MS"/>
                <a:cs typeface="Comic Sans MS"/>
              </a:rPr>
              <a:t>m</a:t>
            </a:r>
            <a:r>
              <a:rPr sz="2800" spc="-5" dirty="0">
                <a:latin typeface="Comic Sans MS"/>
                <a:cs typeface="Comic Sans MS"/>
              </a:rPr>
              <a:t>os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p</a:t>
            </a:r>
            <a:r>
              <a:rPr sz="2800" dirty="0">
                <a:latin typeface="Comic Sans MS"/>
                <a:cs typeface="Comic Sans MS"/>
              </a:rPr>
              <a:t>o</a:t>
            </a:r>
            <a:r>
              <a:rPr sz="2800" spc="-10" dirty="0">
                <a:latin typeface="Comic Sans MS"/>
                <a:cs typeface="Comic Sans MS"/>
              </a:rPr>
              <a:t>d</a:t>
            </a:r>
            <a:r>
              <a:rPr sz="2800" spc="10" dirty="0">
                <a:latin typeface="Comic Sans MS"/>
                <a:cs typeface="Comic Sans MS"/>
              </a:rPr>
              <a:t>e</a:t>
            </a:r>
            <a:r>
              <a:rPr sz="2800" spc="-5" dirty="0">
                <a:latin typeface="Comic Sans MS"/>
                <a:cs typeface="Comic Sans MS"/>
              </a:rPr>
              <a:t>m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adqui</a:t>
            </a:r>
            <a:r>
              <a:rPr sz="2800" spc="10" dirty="0">
                <a:latin typeface="Comic Sans MS"/>
                <a:cs typeface="Comic Sans MS"/>
              </a:rPr>
              <a:t>r</a:t>
            </a:r>
            <a:r>
              <a:rPr sz="2800" spc="-10" dirty="0">
                <a:latin typeface="Comic Sans MS"/>
                <a:cs typeface="Comic Sans MS"/>
              </a:rPr>
              <a:t>i</a:t>
            </a:r>
            <a:r>
              <a:rPr sz="2800" spc="-5" dirty="0">
                <a:latin typeface="Comic Sans MS"/>
                <a:cs typeface="Comic Sans MS"/>
              </a:rPr>
              <a:t>r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10" dirty="0">
                <a:latin typeface="Comic Sans MS"/>
                <a:cs typeface="Comic Sans MS"/>
              </a:rPr>
              <a:t>u</a:t>
            </a:r>
            <a:r>
              <a:rPr sz="2800" dirty="0">
                <a:latin typeface="Comic Sans MS"/>
                <a:cs typeface="Comic Sans MS"/>
              </a:rPr>
              <a:t>m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co</a:t>
            </a:r>
            <a:r>
              <a:rPr sz="2800" dirty="0">
                <a:latin typeface="Comic Sans MS"/>
                <a:cs typeface="Comic Sans MS"/>
              </a:rPr>
              <a:t>n</a:t>
            </a:r>
            <a:r>
              <a:rPr sz="2800" spc="-10" dirty="0">
                <a:latin typeface="Comic Sans MS"/>
                <a:cs typeface="Comic Sans MS"/>
              </a:rPr>
              <a:t>figur</a:t>
            </a:r>
            <a:r>
              <a:rPr sz="2800" spc="5" dirty="0">
                <a:latin typeface="Comic Sans MS"/>
                <a:cs typeface="Comic Sans MS"/>
              </a:rPr>
              <a:t>a</a:t>
            </a:r>
            <a:r>
              <a:rPr sz="2800" spc="-5" dirty="0">
                <a:latin typeface="Comic Sans MS"/>
                <a:cs typeface="Comic Sans MS"/>
              </a:rPr>
              <a:t>ção  eletrônica estável por três</a:t>
            </a:r>
            <a:r>
              <a:rPr sz="2800" spc="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maneiras:</a:t>
            </a:r>
            <a:endParaRPr sz="2800" dirty="0">
              <a:latin typeface="Comic Sans MS"/>
              <a:cs typeface="Comic Sans MS"/>
            </a:endParaRPr>
          </a:p>
          <a:p>
            <a:pPr marL="12700" marR="5080">
              <a:lnSpc>
                <a:spcPts val="6480"/>
              </a:lnSpc>
              <a:spcBef>
                <a:spcPts val="380"/>
              </a:spcBef>
              <a:tabLst>
                <a:tab pos="3821429" algn="l"/>
                <a:tab pos="7490459" algn="l"/>
              </a:tabLst>
            </a:pPr>
            <a:r>
              <a:rPr sz="3600" dirty="0">
                <a:solidFill>
                  <a:srgbClr val="FF0000"/>
                </a:solidFill>
                <a:latin typeface="Comic Sans MS"/>
                <a:cs typeface="Comic Sans MS"/>
              </a:rPr>
              <a:t>-</a:t>
            </a:r>
            <a:r>
              <a:rPr sz="3600" b="1" dirty="0" err="1">
                <a:solidFill>
                  <a:srgbClr val="FF0000"/>
                </a:solidFill>
                <a:latin typeface="Comic Sans MS"/>
                <a:cs typeface="Comic Sans MS"/>
              </a:rPr>
              <a:t>perdendo</a:t>
            </a:r>
            <a:r>
              <a:rPr lang="pt-BR" sz="3600" b="1" dirty="0">
                <a:solidFill>
                  <a:srgbClr val="FF0000"/>
                </a:solidFill>
                <a:latin typeface="Comic Sans MS"/>
                <a:cs typeface="Comic Sans MS"/>
              </a:rPr>
              <a:t>/</a:t>
            </a:r>
            <a:r>
              <a:rPr sz="3600" b="1" spc="-5" dirty="0" err="1">
                <a:solidFill>
                  <a:srgbClr val="FF0000"/>
                </a:solidFill>
                <a:latin typeface="Comic Sans MS"/>
                <a:cs typeface="Comic Sans MS"/>
              </a:rPr>
              <a:t>recebend</a:t>
            </a:r>
            <a:r>
              <a:rPr sz="3600" b="1" dirty="0" err="1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3600" b="1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endParaRPr lang="pt-BR" sz="3600" b="1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12700" marR="5080">
              <a:lnSpc>
                <a:spcPts val="6480"/>
              </a:lnSpc>
              <a:spcBef>
                <a:spcPts val="380"/>
              </a:spcBef>
              <a:tabLst>
                <a:tab pos="3821429" algn="l"/>
                <a:tab pos="7490459" algn="l"/>
              </a:tabLst>
            </a:pPr>
            <a:r>
              <a:rPr sz="3600" b="1" spc="-10" dirty="0" err="1">
                <a:solidFill>
                  <a:srgbClr val="FF0000"/>
                </a:solidFill>
                <a:latin typeface="Comic Sans MS"/>
                <a:cs typeface="Comic Sans MS"/>
              </a:rPr>
              <a:t>ou</a:t>
            </a:r>
            <a:r>
              <a:rPr sz="3600" b="1" spc="-10" dirty="0">
                <a:solidFill>
                  <a:srgbClr val="FF0000"/>
                </a:solidFill>
                <a:latin typeface="Comic Sans MS"/>
                <a:cs typeface="Comic Sans MS"/>
              </a:rPr>
              <a:t>  </a:t>
            </a:r>
            <a:r>
              <a:rPr sz="3600" b="1" spc="-5" dirty="0">
                <a:solidFill>
                  <a:srgbClr val="FF0000"/>
                </a:solidFill>
                <a:latin typeface="Comic Sans MS"/>
                <a:cs typeface="Comic Sans MS"/>
              </a:rPr>
              <a:t>compartilhando</a:t>
            </a:r>
            <a:r>
              <a:rPr sz="3600" b="1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omic Sans MS"/>
                <a:cs typeface="Comic Sans MS"/>
              </a:rPr>
              <a:t>elétrons.</a:t>
            </a:r>
            <a:endParaRPr sz="3600" dirty="0">
              <a:latin typeface="Comic Sans MS"/>
              <a:cs typeface="Comic Sans MS"/>
            </a:endParaRPr>
          </a:p>
          <a:p>
            <a:pPr marL="12700" indent="179705">
              <a:lnSpc>
                <a:spcPct val="100000"/>
              </a:lnSpc>
              <a:spcBef>
                <a:spcPts val="1305"/>
              </a:spcBef>
            </a:pPr>
            <a:r>
              <a:rPr sz="2800" spc="-5" dirty="0">
                <a:latin typeface="Comic Sans MS"/>
                <a:cs typeface="Comic Sans MS"/>
              </a:rPr>
              <a:t>Por </a:t>
            </a:r>
            <a:r>
              <a:rPr sz="2800" spc="-10" dirty="0">
                <a:latin typeface="Comic Sans MS"/>
                <a:cs typeface="Comic Sans MS"/>
              </a:rPr>
              <a:t>isso, </a:t>
            </a:r>
            <a:r>
              <a:rPr sz="2800" dirty="0">
                <a:latin typeface="Comic Sans MS"/>
                <a:cs typeface="Comic Sans MS"/>
              </a:rPr>
              <a:t>os </a:t>
            </a:r>
            <a:r>
              <a:rPr sz="2800" spc="-5" dirty="0">
                <a:latin typeface="Comic Sans MS"/>
                <a:cs typeface="Comic Sans MS"/>
              </a:rPr>
              <a:t>elementos </a:t>
            </a:r>
            <a:r>
              <a:rPr sz="2800" dirty="0">
                <a:latin typeface="Comic Sans MS"/>
                <a:cs typeface="Comic Sans MS"/>
              </a:rPr>
              <a:t>podem </a:t>
            </a:r>
            <a:r>
              <a:rPr sz="2800" spc="-5" dirty="0">
                <a:latin typeface="Comic Sans MS"/>
                <a:cs typeface="Comic Sans MS"/>
              </a:rPr>
              <a:t>ser</a:t>
            </a:r>
            <a:r>
              <a:rPr sz="2800" spc="6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classificados</a:t>
            </a:r>
            <a:endParaRPr sz="2800" dirty="0">
              <a:latin typeface="Comic Sans MS"/>
              <a:cs typeface="Comic Sans MS"/>
            </a:endParaRPr>
          </a:p>
          <a:p>
            <a:pPr marL="12700" marR="5080">
              <a:lnSpc>
                <a:spcPct val="150000"/>
              </a:lnSpc>
              <a:tabLst>
                <a:tab pos="1977389" algn="l"/>
                <a:tab pos="2800350" algn="l"/>
                <a:tab pos="3978275" algn="l"/>
                <a:tab pos="7767955" algn="l"/>
              </a:tabLst>
            </a:pPr>
            <a:r>
              <a:rPr sz="2800" spc="-5" dirty="0">
                <a:latin typeface="Comic Sans MS"/>
                <a:cs typeface="Comic Sans MS"/>
              </a:rPr>
              <a:t>segundo	a	s</a:t>
            </a:r>
            <a:r>
              <a:rPr sz="2800" spc="-20" dirty="0">
                <a:latin typeface="Comic Sans MS"/>
                <a:cs typeface="Comic Sans MS"/>
              </a:rPr>
              <a:t>u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b="1" spc="-10" dirty="0">
                <a:latin typeface="Comic Sans MS"/>
                <a:cs typeface="Comic Sans MS"/>
              </a:rPr>
              <a:t>e</a:t>
            </a:r>
            <a:r>
              <a:rPr sz="2800" b="1" dirty="0">
                <a:latin typeface="Comic Sans MS"/>
                <a:cs typeface="Comic Sans MS"/>
              </a:rPr>
              <a:t>l</a:t>
            </a:r>
            <a:r>
              <a:rPr sz="2800" b="1" spc="-10" dirty="0">
                <a:latin typeface="Comic Sans MS"/>
                <a:cs typeface="Comic Sans MS"/>
              </a:rPr>
              <a:t>etronegat</a:t>
            </a:r>
            <a:r>
              <a:rPr sz="2800" b="1" spc="5" dirty="0">
                <a:latin typeface="Comic Sans MS"/>
                <a:cs typeface="Comic Sans MS"/>
              </a:rPr>
              <a:t>i</a:t>
            </a:r>
            <a:r>
              <a:rPr sz="2800" b="1" spc="-10" dirty="0">
                <a:latin typeface="Comic Sans MS"/>
                <a:cs typeface="Comic Sans MS"/>
              </a:rPr>
              <a:t>vida</a:t>
            </a:r>
            <a:r>
              <a:rPr sz="2800" b="1" dirty="0">
                <a:latin typeface="Comic Sans MS"/>
                <a:cs typeface="Comic Sans MS"/>
              </a:rPr>
              <a:t>d</a:t>
            </a:r>
            <a:r>
              <a:rPr sz="2800" b="1" spc="-5" dirty="0">
                <a:latin typeface="Comic Sans MS"/>
                <a:cs typeface="Comic Sans MS"/>
              </a:rPr>
              <a:t>e</a:t>
            </a:r>
            <a:r>
              <a:rPr sz="2800" b="1" dirty="0">
                <a:latin typeface="Comic Sans MS"/>
                <a:cs typeface="Comic Sans MS"/>
              </a:rPr>
              <a:t>	</a:t>
            </a:r>
            <a:r>
              <a:rPr sz="2800" b="1" spc="-5" dirty="0">
                <a:latin typeface="Comic Sans MS"/>
                <a:cs typeface="Comic Sans MS"/>
              </a:rPr>
              <a:t>e  eletropositividade.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20725"/>
          </a:xfrm>
          <a:custGeom>
            <a:avLst/>
            <a:gdLst/>
            <a:ahLst/>
            <a:cxnLst/>
            <a:rect l="l" t="t" r="r" b="b"/>
            <a:pathLst>
              <a:path w="9144000" h="720725">
                <a:moveTo>
                  <a:pt x="0" y="720725"/>
                </a:moveTo>
                <a:lnTo>
                  <a:pt x="9144000" y="720725"/>
                </a:lnTo>
                <a:lnTo>
                  <a:pt x="9144000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20725"/>
          </a:xfrm>
          <a:custGeom>
            <a:avLst/>
            <a:gdLst/>
            <a:ahLst/>
            <a:cxnLst/>
            <a:rect l="l" t="t" r="r" b="b"/>
            <a:pathLst>
              <a:path w="9144000" h="720725">
                <a:moveTo>
                  <a:pt x="0" y="720725"/>
                </a:moveTo>
                <a:lnTo>
                  <a:pt x="9144000" y="720725"/>
                </a:lnTo>
                <a:lnTo>
                  <a:pt x="9144000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60117" y="68656"/>
            <a:ext cx="4224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Tipos de</a:t>
            </a:r>
            <a:r>
              <a:rPr sz="4000" spc="-35" dirty="0"/>
              <a:t> </a:t>
            </a:r>
            <a:r>
              <a:rPr sz="4000" spc="-5" dirty="0"/>
              <a:t>ligações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49300"/>
          </a:xfrm>
          <a:custGeom>
            <a:avLst/>
            <a:gdLst/>
            <a:ahLst/>
            <a:cxnLst/>
            <a:rect l="l" t="t" r="r" b="b"/>
            <a:pathLst>
              <a:path w="9144000" h="749300">
                <a:moveTo>
                  <a:pt x="0" y="749300"/>
                </a:moveTo>
                <a:lnTo>
                  <a:pt x="9144000" y="749300"/>
                </a:lnTo>
                <a:lnTo>
                  <a:pt x="9144000" y="0"/>
                </a:lnTo>
                <a:lnTo>
                  <a:pt x="0" y="0"/>
                </a:lnTo>
                <a:lnTo>
                  <a:pt x="0" y="749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2204" y="175006"/>
            <a:ext cx="4337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Conceitos</a:t>
            </a:r>
            <a:r>
              <a:rPr spc="-35" dirty="0"/>
              <a:t> </a:t>
            </a:r>
            <a:r>
              <a:rPr spc="-5" dirty="0"/>
              <a:t>importantes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742" y="1415771"/>
            <a:ext cx="841248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 algn="just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latin typeface="Comic Sans MS"/>
                <a:cs typeface="Comic Sans MS"/>
              </a:rPr>
              <a:t>Muitas das propriedades físicas </a:t>
            </a:r>
            <a:r>
              <a:rPr sz="3200" spc="-5" dirty="0">
                <a:latin typeface="Comic Sans MS"/>
                <a:cs typeface="Comic Sans MS"/>
              </a:rPr>
              <a:t>dos  </a:t>
            </a:r>
            <a:r>
              <a:rPr sz="3200" dirty="0">
                <a:latin typeface="Comic Sans MS"/>
                <a:cs typeface="Comic Sans MS"/>
              </a:rPr>
              <a:t>materiais </a:t>
            </a:r>
            <a:r>
              <a:rPr sz="3200" spc="-5" dirty="0">
                <a:latin typeface="Comic Sans MS"/>
                <a:cs typeface="Comic Sans MS"/>
              </a:rPr>
              <a:t>podem </a:t>
            </a:r>
            <a:r>
              <a:rPr sz="3200" dirty="0">
                <a:latin typeface="Comic Sans MS"/>
                <a:cs typeface="Comic Sans MS"/>
              </a:rPr>
              <a:t>ser previstas conhecendo-  se as </a:t>
            </a:r>
            <a:r>
              <a:rPr sz="3200" spc="-5" dirty="0">
                <a:latin typeface="Comic Sans MS"/>
                <a:cs typeface="Comic Sans MS"/>
              </a:rPr>
              <a:t>forças interatômicas que </a:t>
            </a:r>
            <a:r>
              <a:rPr sz="3200" dirty="0">
                <a:latin typeface="Comic Sans MS"/>
                <a:cs typeface="Comic Sans MS"/>
              </a:rPr>
              <a:t>mantêm </a:t>
            </a:r>
            <a:r>
              <a:rPr sz="3200" spc="-10" dirty="0">
                <a:latin typeface="Comic Sans MS"/>
                <a:cs typeface="Comic Sans MS"/>
              </a:rPr>
              <a:t>os  </a:t>
            </a:r>
            <a:r>
              <a:rPr sz="3200" dirty="0">
                <a:latin typeface="Comic Sans MS"/>
                <a:cs typeface="Comic Sans MS"/>
              </a:rPr>
              <a:t>átomos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unidos.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830580"/>
          </a:xfrm>
          <a:custGeom>
            <a:avLst/>
            <a:gdLst/>
            <a:ahLst/>
            <a:cxnLst/>
            <a:rect l="l" t="t" r="r" b="b"/>
            <a:pathLst>
              <a:path w="9144000" h="830580">
                <a:moveTo>
                  <a:pt x="0" y="830262"/>
                </a:moveTo>
                <a:lnTo>
                  <a:pt x="9144000" y="830262"/>
                </a:lnTo>
                <a:lnTo>
                  <a:pt x="9144000" y="0"/>
                </a:lnTo>
                <a:lnTo>
                  <a:pt x="0" y="0"/>
                </a:lnTo>
                <a:lnTo>
                  <a:pt x="0" y="83026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8992" y="175006"/>
            <a:ext cx="5445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Forças e </a:t>
            </a:r>
            <a:r>
              <a:rPr spc="-5" dirty="0"/>
              <a:t>energia de</a:t>
            </a:r>
            <a:r>
              <a:rPr spc="-85" dirty="0"/>
              <a:t> </a:t>
            </a:r>
            <a:r>
              <a:rPr dirty="0"/>
              <a:t>ligação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590" y="780947"/>
            <a:ext cx="3978910" cy="194627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b="1" spc="-5" dirty="0">
                <a:latin typeface="Arial"/>
                <a:cs typeface="Arial"/>
              </a:rPr>
              <a:t>Forças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interatômicas:</a:t>
            </a:r>
            <a:endParaRPr sz="28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68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Arial"/>
                <a:cs typeface="Arial"/>
              </a:rPr>
              <a:t>Força </a:t>
            </a:r>
            <a:r>
              <a:rPr sz="2800" b="1" dirty="0">
                <a:latin typeface="Arial"/>
                <a:cs typeface="Arial"/>
              </a:rPr>
              <a:t>atrativa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40" dirty="0">
                <a:latin typeface="Arial"/>
                <a:cs typeface="Arial"/>
              </a:rPr>
              <a:t>(FA)</a:t>
            </a:r>
            <a:endParaRPr sz="28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68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Arial"/>
                <a:cs typeface="Arial"/>
              </a:rPr>
              <a:t>Força repulsiva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(FR)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7197" y="3138995"/>
            <a:ext cx="3816980" cy="3233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9675" y="3063938"/>
            <a:ext cx="4333875" cy="3430904"/>
          </a:xfrm>
          <a:custGeom>
            <a:avLst/>
            <a:gdLst/>
            <a:ahLst/>
            <a:cxnLst/>
            <a:rect l="l" t="t" r="r" b="b"/>
            <a:pathLst>
              <a:path w="4333875" h="3430904">
                <a:moveTo>
                  <a:pt x="0" y="3430524"/>
                </a:moveTo>
                <a:lnTo>
                  <a:pt x="4333875" y="3430524"/>
                </a:lnTo>
                <a:lnTo>
                  <a:pt x="4333875" y="0"/>
                </a:lnTo>
                <a:lnTo>
                  <a:pt x="0" y="0"/>
                </a:lnTo>
                <a:lnTo>
                  <a:pt x="0" y="34305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204195"/>
            <a:ext cx="8413750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9705" algn="just">
              <a:lnSpc>
                <a:spcPct val="150000"/>
              </a:lnSpc>
              <a:spcBef>
                <a:spcPts val="105"/>
              </a:spcBef>
            </a:pPr>
            <a:r>
              <a:rPr sz="2400" b="0" dirty="0">
                <a:solidFill>
                  <a:srgbClr val="000000"/>
                </a:solidFill>
                <a:latin typeface="Comic Sans MS"/>
                <a:cs typeface="Comic Sans MS"/>
              </a:rPr>
              <a:t>-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Quanto </a:t>
            </a:r>
            <a:r>
              <a:rPr sz="2800" spc="-5" dirty="0">
                <a:solidFill>
                  <a:srgbClr val="000000"/>
                </a:solidFill>
              </a:rPr>
              <a:t>mais próximos os átomos </a:t>
            </a:r>
            <a:r>
              <a:rPr sz="2800" dirty="0">
                <a:solidFill>
                  <a:srgbClr val="000000"/>
                </a:solidFill>
              </a:rPr>
              <a:t>maior </a:t>
            </a:r>
            <a:r>
              <a:rPr sz="2800" spc="-5" dirty="0">
                <a:solidFill>
                  <a:srgbClr val="000000"/>
                </a:solidFill>
              </a:rPr>
              <a:t>a </a:t>
            </a:r>
            <a:r>
              <a:rPr sz="2800" spc="120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força </a:t>
            </a:r>
            <a:r>
              <a:rPr sz="2800" spc="-5" dirty="0">
                <a:solidFill>
                  <a:srgbClr val="000000"/>
                </a:solidFill>
              </a:rPr>
              <a:t>atrativa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entre eles, mas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maior ainda </a:t>
            </a:r>
            <a:r>
              <a:rPr sz="2800" b="0" spc="-20" dirty="0">
                <a:solidFill>
                  <a:srgbClr val="000000"/>
                </a:solidFill>
                <a:latin typeface="Comic Sans MS"/>
                <a:cs typeface="Comic Sans MS"/>
              </a:rPr>
              <a:t>são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as 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forças repulsivas devido a sobreposição 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das 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camadas mais</a:t>
            </a:r>
            <a:r>
              <a:rPr sz="2800" b="0" spc="3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internas.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823" y="3284537"/>
            <a:ext cx="6984722" cy="2550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350" y="3279775"/>
            <a:ext cx="7323455" cy="2889250"/>
          </a:xfrm>
          <a:custGeom>
            <a:avLst/>
            <a:gdLst/>
            <a:ahLst/>
            <a:cxnLst/>
            <a:rect l="l" t="t" r="r" b="b"/>
            <a:pathLst>
              <a:path w="7323455" h="2889250">
                <a:moveTo>
                  <a:pt x="0" y="2889250"/>
                </a:moveTo>
                <a:lnTo>
                  <a:pt x="7323201" y="2889250"/>
                </a:lnTo>
                <a:lnTo>
                  <a:pt x="7323201" y="0"/>
                </a:lnTo>
                <a:lnTo>
                  <a:pt x="0" y="0"/>
                </a:lnTo>
                <a:lnTo>
                  <a:pt x="0" y="28892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1341374"/>
            <a:ext cx="8145800" cy="1509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825" y="404875"/>
            <a:ext cx="8569325" cy="584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200"/>
              </a:spcBef>
            </a:pPr>
            <a:r>
              <a:rPr sz="2400" b="0" spc="-5" dirty="0">
                <a:solidFill>
                  <a:srgbClr val="000000"/>
                </a:solidFill>
                <a:latin typeface="Comic Sans MS"/>
                <a:cs typeface="Comic Sans MS"/>
              </a:rPr>
              <a:t>Atrações </a:t>
            </a:r>
            <a:r>
              <a:rPr sz="2400" b="0" dirty="0">
                <a:solidFill>
                  <a:srgbClr val="000000"/>
                </a:solidFill>
                <a:latin typeface="Comic Sans MS"/>
                <a:cs typeface="Comic Sans MS"/>
              </a:rPr>
              <a:t>e </a:t>
            </a:r>
            <a:r>
              <a:rPr sz="2400" b="0" spc="-5" dirty="0">
                <a:solidFill>
                  <a:srgbClr val="000000"/>
                </a:solidFill>
                <a:latin typeface="Comic Sans MS"/>
                <a:cs typeface="Comic Sans MS"/>
              </a:rPr>
              <a:t>repulsões entre dois </a:t>
            </a:r>
            <a:r>
              <a:rPr sz="2400" b="0" spc="-10" dirty="0">
                <a:solidFill>
                  <a:srgbClr val="000000"/>
                </a:solidFill>
                <a:latin typeface="Comic Sans MS"/>
                <a:cs typeface="Comic Sans MS"/>
              </a:rPr>
              <a:t>átomos </a:t>
            </a:r>
            <a:r>
              <a:rPr sz="2400" b="0" dirty="0">
                <a:solidFill>
                  <a:srgbClr val="000000"/>
                </a:solidFill>
                <a:latin typeface="Comic Sans MS"/>
                <a:cs typeface="Comic Sans MS"/>
              </a:rPr>
              <a:t>em</a:t>
            </a:r>
            <a:r>
              <a:rPr sz="2400" b="0" spc="-7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omic Sans MS"/>
                <a:cs typeface="Comic Sans MS"/>
              </a:rPr>
              <a:t>aproximação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825" y="3284601"/>
            <a:ext cx="8569325" cy="2862580"/>
          </a:xfrm>
          <a:custGeom>
            <a:avLst/>
            <a:gdLst/>
            <a:ahLst/>
            <a:cxnLst/>
            <a:rect l="l" t="t" r="r" b="b"/>
            <a:pathLst>
              <a:path w="8569325" h="2862579">
                <a:moveTo>
                  <a:pt x="0" y="2862199"/>
                </a:moveTo>
                <a:lnTo>
                  <a:pt x="8569325" y="2862199"/>
                </a:lnTo>
                <a:lnTo>
                  <a:pt x="8569325" y="0"/>
                </a:lnTo>
                <a:lnTo>
                  <a:pt x="0" y="0"/>
                </a:lnTo>
                <a:lnTo>
                  <a:pt x="0" y="2862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590" y="3242055"/>
            <a:ext cx="841248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indent="358140" algn="just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b="1" spc="-5" dirty="0">
                <a:latin typeface="Comic Sans MS"/>
                <a:cs typeface="Comic Sans MS"/>
              </a:rPr>
              <a:t>FA </a:t>
            </a:r>
            <a:r>
              <a:rPr sz="2400" spc="-5" dirty="0">
                <a:latin typeface="Comic Sans MS"/>
                <a:cs typeface="Comic Sans MS"/>
              </a:rPr>
              <a:t>entre os átomos mantém os mesmos </a:t>
            </a:r>
            <a:r>
              <a:rPr sz="2400" dirty="0">
                <a:latin typeface="Comic Sans MS"/>
                <a:cs typeface="Comic Sans MS"/>
              </a:rPr>
              <a:t>unidos e </a:t>
            </a:r>
            <a:r>
              <a:rPr sz="2400" spc="-5" dirty="0">
                <a:latin typeface="Comic Sans MS"/>
                <a:cs typeface="Comic Sans MS"/>
              </a:rPr>
              <a:t>são  responsáveis </a:t>
            </a:r>
            <a:r>
              <a:rPr sz="2400" dirty="0">
                <a:latin typeface="Comic Sans MS"/>
                <a:cs typeface="Comic Sans MS"/>
              </a:rPr>
              <a:t>pelas ligações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químicas.</a:t>
            </a:r>
            <a:endParaRPr sz="2400" dirty="0">
              <a:latin typeface="Comic Sans MS"/>
              <a:cs typeface="Comic Sans MS"/>
            </a:endParaRPr>
          </a:p>
          <a:p>
            <a:pPr marL="12700" marR="5080" indent="358140" algn="just">
              <a:lnSpc>
                <a:spcPct val="150000"/>
              </a:lnSpc>
            </a:pPr>
            <a:r>
              <a:rPr sz="2400" spc="-5" dirty="0">
                <a:latin typeface="Comic Sans MS"/>
                <a:cs typeface="Comic Sans MS"/>
              </a:rPr>
              <a:t>Essas forças ocorrem devido </a:t>
            </a:r>
            <a:r>
              <a:rPr sz="2400" dirty="0">
                <a:latin typeface="Comic Sans MS"/>
                <a:cs typeface="Comic Sans MS"/>
              </a:rPr>
              <a:t>à </a:t>
            </a:r>
            <a:r>
              <a:rPr sz="2400" spc="-10" dirty="0">
                <a:latin typeface="Comic Sans MS"/>
                <a:cs typeface="Comic Sans MS"/>
              </a:rPr>
              <a:t>atração </a:t>
            </a:r>
            <a:r>
              <a:rPr sz="2400" dirty="0">
                <a:latin typeface="Comic Sans MS"/>
                <a:cs typeface="Comic Sans MS"/>
              </a:rPr>
              <a:t>Coulombiana  </a:t>
            </a:r>
            <a:r>
              <a:rPr sz="2400" spc="-5" dirty="0">
                <a:latin typeface="Comic Sans MS"/>
                <a:cs typeface="Comic Sans MS"/>
              </a:rPr>
              <a:t>entre as diferentes espécies de íons de cargas opostas,  criadas nas </a:t>
            </a:r>
            <a:r>
              <a:rPr sz="2400" dirty="0">
                <a:latin typeface="Comic Sans MS"/>
                <a:cs typeface="Comic Sans MS"/>
              </a:rPr>
              <a:t>ligações</a:t>
            </a:r>
            <a:r>
              <a:rPr sz="2400" spc="-5" dirty="0">
                <a:latin typeface="Comic Sans MS"/>
                <a:cs typeface="Comic Sans MS"/>
              </a:rPr>
              <a:t> químicas.</a:t>
            </a: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476250"/>
            <a:ext cx="8352155" cy="3324225"/>
          </a:xfrm>
          <a:custGeom>
            <a:avLst/>
            <a:gdLst/>
            <a:ahLst/>
            <a:cxnLst/>
            <a:rect l="l" t="t" r="r" b="b"/>
            <a:pathLst>
              <a:path w="8352155" h="3324225">
                <a:moveTo>
                  <a:pt x="0" y="3324225"/>
                </a:moveTo>
                <a:lnTo>
                  <a:pt x="8351774" y="3324225"/>
                </a:lnTo>
                <a:lnTo>
                  <a:pt x="8351774" y="0"/>
                </a:lnTo>
                <a:lnTo>
                  <a:pt x="0" y="0"/>
                </a:lnTo>
                <a:lnTo>
                  <a:pt x="0" y="3324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17" y="420502"/>
            <a:ext cx="819594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8140" algn="just">
              <a:lnSpc>
                <a:spcPct val="15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A </a:t>
            </a:r>
            <a:r>
              <a:rPr sz="2800" spc="-5" dirty="0">
                <a:solidFill>
                  <a:srgbClr val="000000"/>
                </a:solidFill>
              </a:rPr>
              <a:t>FR 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entre os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elétrons de dois 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átomos,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quando  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estão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suficientemente próximos, é responsável,  em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conjunto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com as forças de 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atração,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pela  posição de equilíbrio 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dos átomos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na ligação 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química (distância</a:t>
            </a:r>
            <a:r>
              <a:rPr sz="2800" b="0" spc="8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interatômica).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287" y="4365625"/>
            <a:ext cx="8425180" cy="1384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91440" marR="84455" indent="358140">
              <a:lnSpc>
                <a:spcPts val="5040"/>
              </a:lnSpc>
              <a:spcBef>
                <a:spcPts val="114"/>
              </a:spcBef>
              <a:tabLst>
                <a:tab pos="1004569" algn="l"/>
                <a:tab pos="2783205" algn="l"/>
                <a:tab pos="5179060" algn="l"/>
                <a:tab pos="5669915" algn="l"/>
                <a:tab pos="6148705" algn="l"/>
                <a:tab pos="7928609" algn="l"/>
              </a:tabLst>
            </a:pPr>
            <a:r>
              <a:rPr sz="2800" spc="-5" dirty="0">
                <a:latin typeface="Comic Sans MS"/>
                <a:cs typeface="Comic Sans MS"/>
              </a:rPr>
              <a:t>A	</a:t>
            </a:r>
            <a:r>
              <a:rPr sz="2800" spc="5" dirty="0">
                <a:latin typeface="Comic Sans MS"/>
                <a:cs typeface="Comic Sans MS"/>
              </a:rPr>
              <a:t>d</a:t>
            </a:r>
            <a:r>
              <a:rPr sz="2800" spc="-10" dirty="0">
                <a:latin typeface="Comic Sans MS"/>
                <a:cs typeface="Comic Sans MS"/>
              </a:rPr>
              <a:t>ist</a:t>
            </a:r>
            <a:r>
              <a:rPr sz="2800" spc="5" dirty="0">
                <a:latin typeface="Comic Sans MS"/>
                <a:cs typeface="Comic Sans MS"/>
              </a:rPr>
              <a:t>â</a:t>
            </a:r>
            <a:r>
              <a:rPr sz="2800" spc="-10" dirty="0">
                <a:latin typeface="Comic Sans MS"/>
                <a:cs typeface="Comic Sans MS"/>
              </a:rPr>
              <a:t>nci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10" dirty="0">
                <a:latin typeface="Comic Sans MS"/>
                <a:cs typeface="Comic Sans MS"/>
              </a:rPr>
              <a:t>i</a:t>
            </a:r>
            <a:r>
              <a:rPr sz="2800" dirty="0">
                <a:latin typeface="Comic Sans MS"/>
                <a:cs typeface="Comic Sans MS"/>
              </a:rPr>
              <a:t>n</a:t>
            </a:r>
            <a:r>
              <a:rPr sz="2800" spc="5" dirty="0">
                <a:latin typeface="Comic Sans MS"/>
                <a:cs typeface="Comic Sans MS"/>
              </a:rPr>
              <a:t>t</a:t>
            </a:r>
            <a:r>
              <a:rPr sz="2800" spc="-5" dirty="0">
                <a:latin typeface="Comic Sans MS"/>
                <a:cs typeface="Comic Sans MS"/>
              </a:rPr>
              <a:t>er</a:t>
            </a:r>
            <a:r>
              <a:rPr sz="2800" spc="5" dirty="0">
                <a:latin typeface="Comic Sans MS"/>
                <a:cs typeface="Comic Sans MS"/>
              </a:rPr>
              <a:t>a</a:t>
            </a:r>
            <a:r>
              <a:rPr sz="2800" spc="-10" dirty="0">
                <a:latin typeface="Comic Sans MS"/>
                <a:cs typeface="Comic Sans MS"/>
              </a:rPr>
              <a:t>t</a:t>
            </a:r>
            <a:r>
              <a:rPr sz="2800" dirty="0">
                <a:latin typeface="Comic Sans MS"/>
                <a:cs typeface="Comic Sans MS"/>
              </a:rPr>
              <a:t>ôm</a:t>
            </a:r>
            <a:r>
              <a:rPr sz="2800" spc="-10" dirty="0">
                <a:latin typeface="Comic Sans MS"/>
                <a:cs typeface="Comic Sans MS"/>
              </a:rPr>
              <a:t>ic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é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10" dirty="0">
                <a:latin typeface="Comic Sans MS"/>
                <a:cs typeface="Comic Sans MS"/>
              </a:rPr>
              <a:t>d</a:t>
            </a:r>
            <a:r>
              <a:rPr sz="2800" dirty="0">
                <a:latin typeface="Comic Sans MS"/>
                <a:cs typeface="Comic Sans MS"/>
              </a:rPr>
              <a:t>i</a:t>
            </a:r>
            <a:r>
              <a:rPr sz="2800" spc="-5" dirty="0">
                <a:latin typeface="Comic Sans MS"/>
                <a:cs typeface="Comic Sans MS"/>
              </a:rPr>
              <a:t>s</a:t>
            </a:r>
            <a:r>
              <a:rPr sz="2800" dirty="0">
                <a:latin typeface="Comic Sans MS"/>
                <a:cs typeface="Comic Sans MS"/>
              </a:rPr>
              <a:t>t</a:t>
            </a:r>
            <a:r>
              <a:rPr sz="2800" spc="-5" dirty="0">
                <a:latin typeface="Comic Sans MS"/>
                <a:cs typeface="Comic Sans MS"/>
              </a:rPr>
              <a:t>ânc</a:t>
            </a:r>
            <a:r>
              <a:rPr sz="2800" dirty="0">
                <a:latin typeface="Comic Sans MS"/>
                <a:cs typeface="Comic Sans MS"/>
              </a:rPr>
              <a:t>i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de  equilíbrio onde as </a:t>
            </a:r>
            <a:r>
              <a:rPr sz="2800" spc="-10" dirty="0">
                <a:latin typeface="Comic Sans MS"/>
                <a:cs typeface="Comic Sans MS"/>
              </a:rPr>
              <a:t>FA </a:t>
            </a:r>
            <a:r>
              <a:rPr sz="2800" spc="-5" dirty="0">
                <a:latin typeface="Comic Sans MS"/>
                <a:cs typeface="Comic Sans MS"/>
              </a:rPr>
              <a:t>e FR </a:t>
            </a:r>
            <a:r>
              <a:rPr sz="2800" spc="-10" dirty="0">
                <a:latin typeface="Comic Sans MS"/>
                <a:cs typeface="Comic Sans MS"/>
              </a:rPr>
              <a:t>são</a:t>
            </a:r>
            <a:r>
              <a:rPr sz="2800" spc="13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iguais.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6337" y="904875"/>
            <a:ext cx="6791325" cy="504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464331"/>
            <a:ext cx="8304530" cy="2066925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74445">
              <a:lnSpc>
                <a:spcPct val="100000"/>
              </a:lnSpc>
              <a:spcBef>
                <a:spcPts val="2150"/>
              </a:spcBef>
            </a:pPr>
            <a:r>
              <a:rPr sz="3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COMPRIMENTO </a:t>
            </a:r>
            <a:r>
              <a:rPr sz="3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</a:t>
            </a:r>
            <a:r>
              <a:rPr sz="3200" b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LIGAÇÃO</a:t>
            </a:r>
            <a:endParaRPr sz="3200" dirty="0">
              <a:latin typeface="Arial"/>
              <a:cs typeface="Arial"/>
            </a:endParaRPr>
          </a:p>
          <a:p>
            <a:pPr marL="12700" marR="5080" indent="359410">
              <a:lnSpc>
                <a:spcPct val="150000"/>
              </a:lnSpc>
              <a:spcBef>
                <a:spcPts val="100"/>
              </a:spcBef>
            </a:pPr>
            <a:r>
              <a:rPr sz="2800" b="1" spc="-5" dirty="0">
                <a:latin typeface="Comic Sans MS"/>
                <a:cs typeface="Comic Sans MS"/>
              </a:rPr>
              <a:t>É a </a:t>
            </a:r>
            <a:r>
              <a:rPr sz="2800" spc="-5" dirty="0">
                <a:latin typeface="Comic Sans MS"/>
                <a:cs typeface="Comic Sans MS"/>
              </a:rPr>
              <a:t>distância entre </a:t>
            </a:r>
            <a:r>
              <a:rPr sz="2800" dirty="0">
                <a:latin typeface="Comic Sans MS"/>
                <a:cs typeface="Comic Sans MS"/>
              </a:rPr>
              <a:t>os </a:t>
            </a:r>
            <a:r>
              <a:rPr sz="2800" spc="-5" dirty="0">
                <a:latin typeface="Comic Sans MS"/>
                <a:cs typeface="Comic Sans MS"/>
              </a:rPr>
              <a:t>centros de </a:t>
            </a:r>
            <a:r>
              <a:rPr sz="2800" spc="-10" dirty="0">
                <a:latin typeface="Comic Sans MS"/>
                <a:cs typeface="Comic Sans MS"/>
              </a:rPr>
              <a:t>dois </a:t>
            </a:r>
            <a:r>
              <a:rPr sz="2800" dirty="0">
                <a:latin typeface="Comic Sans MS"/>
                <a:cs typeface="Comic Sans MS"/>
              </a:rPr>
              <a:t>átomos  </a:t>
            </a:r>
            <a:r>
              <a:rPr sz="2800" spc="-10" dirty="0">
                <a:latin typeface="Comic Sans MS"/>
                <a:cs typeface="Comic Sans MS"/>
              </a:rPr>
              <a:t>unidos </a:t>
            </a:r>
            <a:r>
              <a:rPr sz="2800" spc="-5" dirty="0">
                <a:latin typeface="Comic Sans MS"/>
                <a:cs typeface="Comic Sans MS"/>
              </a:rPr>
              <a:t>por </a:t>
            </a:r>
            <a:r>
              <a:rPr sz="2800" spc="-10" dirty="0">
                <a:latin typeface="Comic Sans MS"/>
                <a:cs typeface="Comic Sans MS"/>
              </a:rPr>
              <a:t>uma </a:t>
            </a:r>
            <a:r>
              <a:rPr sz="2800" spc="-5" dirty="0">
                <a:latin typeface="Comic Sans MS"/>
                <a:cs typeface="Comic Sans MS"/>
              </a:rPr>
              <a:t>ligação</a:t>
            </a:r>
            <a:r>
              <a:rPr sz="2800" spc="7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química: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750" y="2852737"/>
            <a:ext cx="8280400" cy="3324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91440" marR="1245870" algn="just">
              <a:lnSpc>
                <a:spcPct val="150000"/>
              </a:lnSpc>
            </a:pP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a) F-F = 0,064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nm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+ 0,064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nm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= 0,128 </a:t>
            </a:r>
            <a:r>
              <a:rPr sz="2800" b="1" spc="-15" dirty="0">
                <a:solidFill>
                  <a:srgbClr val="3333FF"/>
                </a:solidFill>
                <a:latin typeface="Arial"/>
                <a:cs typeface="Arial"/>
              </a:rPr>
              <a:t>nm  </a:t>
            </a:r>
            <a:r>
              <a:rPr sz="2800" b="1" spc="-5" dirty="0">
                <a:solidFill>
                  <a:srgbClr val="006600"/>
                </a:solidFill>
                <a:latin typeface="Arial"/>
                <a:cs typeface="Arial"/>
              </a:rPr>
              <a:t>b) H-H = </a:t>
            </a:r>
            <a:r>
              <a:rPr sz="2800" b="1" dirty="0">
                <a:solidFill>
                  <a:srgbClr val="006600"/>
                </a:solidFill>
                <a:latin typeface="Arial"/>
                <a:cs typeface="Arial"/>
              </a:rPr>
              <a:t>0,037 </a:t>
            </a:r>
            <a:r>
              <a:rPr sz="2800" b="1" spc="-10" dirty="0">
                <a:solidFill>
                  <a:srgbClr val="006600"/>
                </a:solidFill>
                <a:latin typeface="Arial"/>
                <a:cs typeface="Arial"/>
              </a:rPr>
              <a:t>nm </a:t>
            </a:r>
            <a:r>
              <a:rPr sz="2800" b="1" spc="-5" dirty="0">
                <a:solidFill>
                  <a:srgbClr val="006600"/>
                </a:solidFill>
                <a:latin typeface="Arial"/>
                <a:cs typeface="Arial"/>
              </a:rPr>
              <a:t>+ </a:t>
            </a:r>
            <a:r>
              <a:rPr sz="2800" b="1" dirty="0">
                <a:solidFill>
                  <a:srgbClr val="006600"/>
                </a:solidFill>
                <a:latin typeface="Arial"/>
                <a:cs typeface="Arial"/>
              </a:rPr>
              <a:t>0,037 </a:t>
            </a:r>
            <a:r>
              <a:rPr sz="2800" b="1" spc="-10" dirty="0">
                <a:solidFill>
                  <a:srgbClr val="006600"/>
                </a:solidFill>
                <a:latin typeface="Arial"/>
                <a:cs typeface="Arial"/>
              </a:rPr>
              <a:t>nm </a:t>
            </a:r>
            <a:r>
              <a:rPr sz="2800" b="1" spc="-5" dirty="0">
                <a:solidFill>
                  <a:srgbClr val="006600"/>
                </a:solidFill>
                <a:latin typeface="Arial"/>
                <a:cs typeface="Arial"/>
              </a:rPr>
              <a:t>= </a:t>
            </a:r>
            <a:r>
              <a:rPr sz="2800" b="1" dirty="0">
                <a:solidFill>
                  <a:srgbClr val="006600"/>
                </a:solidFill>
                <a:latin typeface="Arial"/>
                <a:cs typeface="Arial"/>
              </a:rPr>
              <a:t>0,074 </a:t>
            </a:r>
            <a:r>
              <a:rPr sz="2800" b="1" spc="-10" dirty="0">
                <a:solidFill>
                  <a:srgbClr val="006600"/>
                </a:solidFill>
                <a:latin typeface="Arial"/>
                <a:cs typeface="Arial"/>
              </a:rPr>
              <a:t>nm 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c)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H-F = 0,037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nm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+ 0,064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nm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= 0,101</a:t>
            </a:r>
            <a:r>
              <a:rPr sz="28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nm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49300"/>
          </a:xfrm>
          <a:custGeom>
            <a:avLst/>
            <a:gdLst/>
            <a:ahLst/>
            <a:cxnLst/>
            <a:rect l="l" t="t" r="r" b="b"/>
            <a:pathLst>
              <a:path w="9144000" h="749300">
                <a:moveTo>
                  <a:pt x="0" y="749300"/>
                </a:moveTo>
                <a:lnTo>
                  <a:pt x="9144000" y="749300"/>
                </a:lnTo>
                <a:lnTo>
                  <a:pt x="9144000" y="0"/>
                </a:lnTo>
                <a:lnTo>
                  <a:pt x="0" y="0"/>
                </a:lnTo>
                <a:lnTo>
                  <a:pt x="0" y="749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9932" y="175006"/>
            <a:ext cx="5643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Forças e </a:t>
            </a:r>
            <a:r>
              <a:rPr spc="-5" dirty="0"/>
              <a:t>energias de</a:t>
            </a:r>
            <a:r>
              <a:rPr spc="-80" dirty="0"/>
              <a:t> </a:t>
            </a:r>
            <a:r>
              <a:rPr dirty="0"/>
              <a:t>ligação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140866"/>
            <a:ext cx="848296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 algn="just">
              <a:lnSpc>
                <a:spcPct val="150100"/>
              </a:lnSpc>
              <a:spcBef>
                <a:spcPts val="100"/>
              </a:spcBef>
              <a:buChar char="-"/>
              <a:tabLst>
                <a:tab pos="482600" algn="l"/>
              </a:tabLst>
            </a:pPr>
            <a:r>
              <a:rPr sz="2800" spc="-5" dirty="0">
                <a:latin typeface="Comic Sans MS"/>
                <a:cs typeface="Comic Sans MS"/>
              </a:rPr>
              <a:t>A distância </a:t>
            </a:r>
            <a:r>
              <a:rPr sz="2800" dirty="0">
                <a:latin typeface="Comic Sans MS"/>
                <a:cs typeface="Comic Sans MS"/>
              </a:rPr>
              <a:t>entre </a:t>
            </a:r>
            <a:r>
              <a:rPr sz="2800" spc="-5" dirty="0">
                <a:latin typeface="Comic Sans MS"/>
                <a:cs typeface="Comic Sans MS"/>
              </a:rPr>
              <a:t>2 átomos é </a:t>
            </a:r>
            <a:r>
              <a:rPr sz="2800" dirty="0">
                <a:latin typeface="Comic Sans MS"/>
                <a:cs typeface="Comic Sans MS"/>
              </a:rPr>
              <a:t>determinada </a:t>
            </a:r>
            <a:r>
              <a:rPr sz="2800" spc="-5" dirty="0">
                <a:latin typeface="Comic Sans MS"/>
                <a:cs typeface="Comic Sans MS"/>
              </a:rPr>
              <a:t>pelo  </a:t>
            </a:r>
            <a:r>
              <a:rPr sz="2800" spc="-10" dirty="0">
                <a:latin typeface="Comic Sans MS"/>
                <a:cs typeface="Comic Sans MS"/>
              </a:rPr>
              <a:t>balanço das forças </a:t>
            </a:r>
            <a:r>
              <a:rPr sz="2800" spc="-5" dirty="0">
                <a:latin typeface="Comic Sans MS"/>
                <a:cs typeface="Comic Sans MS"/>
              </a:rPr>
              <a:t>atrativas e</a:t>
            </a:r>
            <a:r>
              <a:rPr sz="2800" spc="15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repulsivas.</a:t>
            </a:r>
            <a:endParaRPr sz="2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mic Sans MS"/>
              <a:buChar char="-"/>
            </a:pPr>
            <a:endParaRPr sz="4350" dirty="0">
              <a:latin typeface="Times New Roman"/>
              <a:cs typeface="Times New Roman"/>
            </a:endParaRPr>
          </a:p>
          <a:p>
            <a:pPr marL="12700" marR="5715" indent="179705" algn="just">
              <a:lnSpc>
                <a:spcPct val="150000"/>
              </a:lnSpc>
              <a:buChar char="-"/>
              <a:tabLst>
                <a:tab pos="452120" algn="l"/>
              </a:tabLst>
            </a:pPr>
            <a:r>
              <a:rPr sz="2800" spc="-10" dirty="0">
                <a:latin typeface="Comic Sans MS"/>
                <a:cs typeface="Comic Sans MS"/>
              </a:rPr>
              <a:t>Quando </a:t>
            </a:r>
            <a:r>
              <a:rPr sz="2800" spc="-5" dirty="0">
                <a:latin typeface="Comic Sans MS"/>
                <a:cs typeface="Comic Sans MS"/>
              </a:rPr>
              <a:t>a soma </a:t>
            </a:r>
            <a:r>
              <a:rPr sz="2800" dirty="0">
                <a:latin typeface="Comic Sans MS"/>
                <a:cs typeface="Comic Sans MS"/>
              </a:rPr>
              <a:t>das </a:t>
            </a:r>
            <a:r>
              <a:rPr sz="2800" spc="-5" dirty="0">
                <a:latin typeface="Comic Sans MS"/>
                <a:cs typeface="Comic Sans MS"/>
              </a:rPr>
              <a:t>forças </a:t>
            </a:r>
            <a:r>
              <a:rPr sz="2800" dirty="0">
                <a:latin typeface="Comic Sans MS"/>
                <a:cs typeface="Comic Sans MS"/>
              </a:rPr>
              <a:t>atrativas </a:t>
            </a:r>
            <a:r>
              <a:rPr sz="2800" spc="-5" dirty="0">
                <a:latin typeface="Comic Sans MS"/>
                <a:cs typeface="Comic Sans MS"/>
              </a:rPr>
              <a:t>e repulsivas  é </a:t>
            </a:r>
            <a:r>
              <a:rPr sz="2800" spc="-10" dirty="0">
                <a:latin typeface="Comic Sans MS"/>
                <a:cs typeface="Comic Sans MS"/>
              </a:rPr>
              <a:t>zero, </a:t>
            </a:r>
            <a:r>
              <a:rPr sz="2800" dirty="0">
                <a:latin typeface="Comic Sans MS"/>
                <a:cs typeface="Comic Sans MS"/>
              </a:rPr>
              <a:t>os átomos </a:t>
            </a:r>
            <a:r>
              <a:rPr sz="2800" spc="-5" dirty="0">
                <a:latin typeface="Comic Sans MS"/>
                <a:cs typeface="Comic Sans MS"/>
              </a:rPr>
              <a:t>estão na chamada distância de  equilíbrio.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" y="333375"/>
            <a:ext cx="8425180" cy="2246630"/>
          </a:xfrm>
          <a:custGeom>
            <a:avLst/>
            <a:gdLst/>
            <a:ahLst/>
            <a:cxnLst/>
            <a:rect l="l" t="t" r="r" b="b"/>
            <a:pathLst>
              <a:path w="8425180" h="2246630">
                <a:moveTo>
                  <a:pt x="0" y="2246376"/>
                </a:moveTo>
                <a:lnTo>
                  <a:pt x="8424926" y="2246376"/>
                </a:lnTo>
                <a:lnTo>
                  <a:pt x="8424926" y="0"/>
                </a:lnTo>
                <a:lnTo>
                  <a:pt x="0" y="0"/>
                </a:lnTo>
                <a:lnTo>
                  <a:pt x="0" y="22463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7638" y="345186"/>
            <a:ext cx="4197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Comic Sans MS"/>
                <a:cs typeface="Comic Sans MS"/>
              </a:rPr>
              <a:t>FORÇA DE</a:t>
            </a:r>
            <a:r>
              <a:rPr sz="3200" b="1" u="heavy" spc="-8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Comic Sans MS"/>
                <a:cs typeface="Comic Sans MS"/>
              </a:rPr>
              <a:t>LIGAÇÃO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1131448"/>
            <a:ext cx="826579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9410">
              <a:lnSpc>
                <a:spcPct val="150100"/>
              </a:lnSpc>
              <a:spcBef>
                <a:spcPts val="95"/>
              </a:spcBef>
            </a:pPr>
            <a:r>
              <a:rPr sz="2800" b="1" spc="-5" dirty="0">
                <a:latin typeface="Comic Sans MS"/>
                <a:cs typeface="Comic Sans MS"/>
              </a:rPr>
              <a:t>É a soma </a:t>
            </a:r>
            <a:r>
              <a:rPr sz="2800" b="1" spc="-10" dirty="0">
                <a:latin typeface="Comic Sans MS"/>
                <a:cs typeface="Comic Sans MS"/>
              </a:rPr>
              <a:t>das </a:t>
            </a:r>
            <a:r>
              <a:rPr sz="2800" b="1" spc="-5" dirty="0">
                <a:latin typeface="Comic Sans MS"/>
                <a:cs typeface="Comic Sans MS"/>
              </a:rPr>
              <a:t>forças atrativas e </a:t>
            </a:r>
            <a:r>
              <a:rPr sz="2800" b="1" spc="-10" dirty="0">
                <a:latin typeface="Comic Sans MS"/>
                <a:cs typeface="Comic Sans MS"/>
              </a:rPr>
              <a:t>repulsivas  </a:t>
            </a:r>
            <a:r>
              <a:rPr sz="2800" b="1" spc="-5" dirty="0">
                <a:latin typeface="Comic Sans MS"/>
                <a:cs typeface="Comic Sans MS"/>
              </a:rPr>
              <a:t>entre os</a:t>
            </a:r>
            <a:r>
              <a:rPr sz="2800" b="1" spc="5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mic Sans MS"/>
                <a:cs typeface="Comic Sans MS"/>
              </a:rPr>
              <a:t>átomos.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830580"/>
          </a:xfrm>
          <a:custGeom>
            <a:avLst/>
            <a:gdLst/>
            <a:ahLst/>
            <a:cxnLst/>
            <a:rect l="l" t="t" r="r" b="b"/>
            <a:pathLst>
              <a:path w="9144000" h="830580">
                <a:moveTo>
                  <a:pt x="0" y="830262"/>
                </a:moveTo>
                <a:lnTo>
                  <a:pt x="9144000" y="830262"/>
                </a:lnTo>
                <a:lnTo>
                  <a:pt x="9144000" y="0"/>
                </a:lnTo>
                <a:lnTo>
                  <a:pt x="0" y="0"/>
                </a:lnTo>
                <a:lnTo>
                  <a:pt x="0" y="83026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"/>
            <a:ext cx="9144000" cy="830580"/>
          </a:xfrm>
          <a:custGeom>
            <a:avLst/>
            <a:gdLst/>
            <a:ahLst/>
            <a:cxnLst/>
            <a:rect l="l" t="t" r="r" b="b"/>
            <a:pathLst>
              <a:path w="9144000" h="830580">
                <a:moveTo>
                  <a:pt x="0" y="830262"/>
                </a:moveTo>
                <a:lnTo>
                  <a:pt x="9144000" y="830262"/>
                </a:lnTo>
                <a:lnTo>
                  <a:pt x="9144000" y="0"/>
                </a:lnTo>
                <a:lnTo>
                  <a:pt x="0" y="0"/>
                </a:lnTo>
                <a:lnTo>
                  <a:pt x="0" y="8302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738" y="137287"/>
            <a:ext cx="34309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BF600"/>
                </a:solidFill>
              </a:rPr>
              <a:t>Ligações</a:t>
            </a:r>
            <a:r>
              <a:rPr spc="-75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químicas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4065" y="1283969"/>
            <a:ext cx="8197215" cy="4773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Introdução</a:t>
            </a:r>
            <a:endParaRPr sz="2800" dirty="0">
              <a:latin typeface="Comic Sans MS"/>
              <a:cs typeface="Comic Sans MS"/>
            </a:endParaRPr>
          </a:p>
          <a:p>
            <a:pPr marL="12700" marR="5080" indent="914400" algn="just">
              <a:lnSpc>
                <a:spcPct val="150000"/>
              </a:lnSpc>
              <a:spcBef>
                <a:spcPts val="655"/>
              </a:spcBef>
            </a:pPr>
            <a:r>
              <a:rPr sz="2600" dirty="0">
                <a:latin typeface="Comic Sans MS"/>
                <a:cs typeface="Comic Sans MS"/>
              </a:rPr>
              <a:t>As </a:t>
            </a:r>
            <a:r>
              <a:rPr sz="2600" spc="-5" dirty="0">
                <a:latin typeface="Comic Sans MS"/>
                <a:cs typeface="Comic Sans MS"/>
              </a:rPr>
              <a:t>ligações químicas unem os átomos, porém  nem todos os </a:t>
            </a:r>
            <a:r>
              <a:rPr sz="2600" dirty="0">
                <a:latin typeface="Comic Sans MS"/>
                <a:cs typeface="Comic Sans MS"/>
              </a:rPr>
              <a:t>átomos conseguem </a:t>
            </a:r>
            <a:r>
              <a:rPr sz="2600" spc="-5" dirty="0">
                <a:latin typeface="Comic Sans MS"/>
                <a:cs typeface="Comic Sans MS"/>
              </a:rPr>
              <a:t>formar</a:t>
            </a:r>
            <a:r>
              <a:rPr sz="2600" spc="-10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ligações.</a:t>
            </a:r>
          </a:p>
          <a:p>
            <a:pPr marL="12700" marR="5080" indent="914400" algn="just">
              <a:lnSpc>
                <a:spcPct val="150000"/>
              </a:lnSpc>
              <a:spcBef>
                <a:spcPts val="605"/>
              </a:spcBef>
            </a:pPr>
            <a:r>
              <a:rPr sz="2600" spc="-5" dirty="0">
                <a:latin typeface="Comic Sans MS"/>
                <a:cs typeface="Comic Sans MS"/>
              </a:rPr>
              <a:t>Dois átomos de </a:t>
            </a:r>
            <a:r>
              <a:rPr sz="2600" dirty="0">
                <a:latin typeface="Comic Sans MS"/>
                <a:cs typeface="Comic Sans MS"/>
              </a:rPr>
              <a:t>um </a:t>
            </a:r>
            <a:r>
              <a:rPr sz="2600" spc="-5" dirty="0">
                <a:latin typeface="Comic Sans MS"/>
                <a:cs typeface="Comic Sans MS"/>
              </a:rPr>
              <a:t>gás </a:t>
            </a:r>
            <a:r>
              <a:rPr sz="2600" spc="-10" dirty="0">
                <a:latin typeface="Comic Sans MS"/>
                <a:cs typeface="Comic Sans MS"/>
              </a:rPr>
              <a:t>nobre </a:t>
            </a:r>
            <a:r>
              <a:rPr sz="2600" dirty="0">
                <a:latin typeface="Comic Sans MS"/>
                <a:cs typeface="Comic Sans MS"/>
              </a:rPr>
              <a:t>exercem entre </a:t>
            </a:r>
            <a:r>
              <a:rPr sz="2600" spc="-10" dirty="0">
                <a:latin typeface="Comic Sans MS"/>
                <a:cs typeface="Comic Sans MS"/>
              </a:rPr>
              <a:t>si  </a:t>
            </a:r>
            <a:r>
              <a:rPr sz="2600" spc="-5" dirty="0">
                <a:latin typeface="Comic Sans MS"/>
                <a:cs typeface="Comic Sans MS"/>
              </a:rPr>
              <a:t>uma atração mútua </a:t>
            </a:r>
            <a:r>
              <a:rPr sz="2600" b="1" spc="-5" dirty="0">
                <a:latin typeface="Comic Sans MS"/>
                <a:cs typeface="Comic Sans MS"/>
              </a:rPr>
              <a:t>tão fraca </a:t>
            </a:r>
            <a:r>
              <a:rPr sz="2600" spc="-5" dirty="0">
                <a:latin typeface="Comic Sans MS"/>
                <a:cs typeface="Comic Sans MS"/>
              </a:rPr>
              <a:t>que </a:t>
            </a:r>
            <a:r>
              <a:rPr sz="2600" b="1" dirty="0">
                <a:latin typeface="Comic Sans MS"/>
                <a:cs typeface="Comic Sans MS"/>
              </a:rPr>
              <a:t>não </a:t>
            </a:r>
            <a:r>
              <a:rPr sz="2600" spc="-5" dirty="0">
                <a:latin typeface="Comic Sans MS"/>
                <a:cs typeface="Comic Sans MS"/>
              </a:rPr>
              <a:t>conseguem  formar uma molécula. </a:t>
            </a:r>
            <a:r>
              <a:rPr sz="2600" dirty="0">
                <a:latin typeface="Comic Sans MS"/>
                <a:cs typeface="Comic Sans MS"/>
              </a:rPr>
              <a:t>Por </a:t>
            </a:r>
            <a:r>
              <a:rPr sz="2600" spc="-5" dirty="0">
                <a:latin typeface="Comic Sans MS"/>
                <a:cs typeface="Comic Sans MS"/>
              </a:rPr>
              <a:t>outro lado, </a:t>
            </a:r>
            <a:r>
              <a:rPr sz="2600" dirty="0">
                <a:latin typeface="Comic Sans MS"/>
                <a:cs typeface="Comic Sans MS"/>
              </a:rPr>
              <a:t>a </a:t>
            </a:r>
            <a:r>
              <a:rPr sz="2600" spc="-10" dirty="0">
                <a:latin typeface="Comic Sans MS"/>
                <a:cs typeface="Comic Sans MS"/>
              </a:rPr>
              <a:t>maioria dos  </a:t>
            </a:r>
            <a:r>
              <a:rPr sz="2600" spc="-5" dirty="0">
                <a:latin typeface="Comic Sans MS"/>
                <a:cs typeface="Comic Sans MS"/>
              </a:rPr>
              <a:t>átomos forma </a:t>
            </a:r>
            <a:r>
              <a:rPr sz="2600" spc="-10" dirty="0">
                <a:latin typeface="Comic Sans MS"/>
                <a:cs typeface="Comic Sans MS"/>
              </a:rPr>
              <a:t>ligações </a:t>
            </a:r>
            <a:r>
              <a:rPr sz="2600" spc="-5" dirty="0">
                <a:latin typeface="Comic Sans MS"/>
                <a:cs typeface="Comic Sans MS"/>
              </a:rPr>
              <a:t>fortes com átomos da própria  </a:t>
            </a:r>
            <a:r>
              <a:rPr sz="2600" dirty="0">
                <a:latin typeface="Comic Sans MS"/>
                <a:cs typeface="Comic Sans MS"/>
              </a:rPr>
              <a:t>espécie e </a:t>
            </a:r>
            <a:r>
              <a:rPr sz="2600" spc="-5" dirty="0">
                <a:latin typeface="Comic Sans MS"/>
                <a:cs typeface="Comic Sans MS"/>
              </a:rPr>
              <a:t>com </a:t>
            </a:r>
            <a:r>
              <a:rPr sz="2600" dirty="0">
                <a:latin typeface="Comic Sans MS"/>
                <a:cs typeface="Comic Sans MS"/>
              </a:rPr>
              <a:t>outros </a:t>
            </a:r>
            <a:r>
              <a:rPr sz="2600" spc="-5" dirty="0">
                <a:latin typeface="Comic Sans MS"/>
                <a:cs typeface="Comic Sans MS"/>
              </a:rPr>
              <a:t>tipos de</a:t>
            </a:r>
            <a:r>
              <a:rPr sz="2600" spc="-8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átomos.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5875" y="188976"/>
            <a:ext cx="3495468" cy="3059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51048" y="184150"/>
            <a:ext cx="3875404" cy="3068955"/>
          </a:xfrm>
          <a:custGeom>
            <a:avLst/>
            <a:gdLst/>
            <a:ahLst/>
            <a:cxnLst/>
            <a:rect l="l" t="t" r="r" b="b"/>
            <a:pathLst>
              <a:path w="3875404" h="3068954">
                <a:moveTo>
                  <a:pt x="0" y="3068574"/>
                </a:moveTo>
                <a:lnTo>
                  <a:pt x="3875151" y="3068574"/>
                </a:lnTo>
                <a:lnTo>
                  <a:pt x="3875151" y="0"/>
                </a:lnTo>
                <a:lnTo>
                  <a:pt x="0" y="0"/>
                </a:lnTo>
                <a:lnTo>
                  <a:pt x="0" y="30685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742" y="3327837"/>
            <a:ext cx="8416925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buAutoNum type="arabicPlain"/>
              <a:tabLst>
                <a:tab pos="203200" algn="l"/>
              </a:tabLst>
            </a:pPr>
            <a:r>
              <a:rPr sz="2000" dirty="0">
                <a:latin typeface="Comic Sans MS"/>
                <a:cs typeface="Comic Sans MS"/>
              </a:rPr>
              <a:t>- os </a:t>
            </a:r>
            <a:r>
              <a:rPr sz="2000" spc="-5" dirty="0">
                <a:latin typeface="Comic Sans MS"/>
                <a:cs typeface="Comic Sans MS"/>
              </a:rPr>
              <a:t>dois átomos estão afastados </a:t>
            </a:r>
            <a:r>
              <a:rPr sz="2000" dirty="0">
                <a:latin typeface="Comic Sans MS"/>
                <a:cs typeface="Comic Sans MS"/>
              </a:rPr>
              <a:t>um do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outro.</a:t>
            </a:r>
          </a:p>
          <a:p>
            <a:pPr marL="243840" indent="-231140">
              <a:lnSpc>
                <a:spcPct val="100000"/>
              </a:lnSpc>
              <a:spcBef>
                <a:spcPts val="1200"/>
              </a:spcBef>
              <a:buAutoNum type="arabicPlain"/>
              <a:tabLst>
                <a:tab pos="244475" algn="l"/>
              </a:tabLst>
            </a:pPr>
            <a:r>
              <a:rPr sz="2000" dirty="0">
                <a:latin typeface="Comic Sans MS"/>
                <a:cs typeface="Comic Sans MS"/>
              </a:rPr>
              <a:t>- a </a:t>
            </a:r>
            <a:r>
              <a:rPr sz="2000" spc="-5" dirty="0">
                <a:latin typeface="Comic Sans MS"/>
                <a:cs typeface="Comic Sans MS"/>
              </a:rPr>
              <a:t>esta distância internuclear, há atração entre </a:t>
            </a:r>
            <a:r>
              <a:rPr sz="2000" dirty="0">
                <a:latin typeface="Comic Sans MS"/>
                <a:cs typeface="Comic Sans MS"/>
              </a:rPr>
              <a:t>os </a:t>
            </a:r>
            <a:r>
              <a:rPr sz="2000" spc="-5" dirty="0">
                <a:latin typeface="Comic Sans MS"/>
                <a:cs typeface="Comic Sans MS"/>
              </a:rPr>
              <a:t>dois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átomos.</a:t>
            </a:r>
          </a:p>
          <a:p>
            <a:pPr marL="12700" marR="8255">
              <a:lnSpc>
                <a:spcPts val="3600"/>
              </a:lnSpc>
              <a:spcBef>
                <a:spcPts val="320"/>
              </a:spcBef>
              <a:buAutoNum type="arabicPlain"/>
              <a:tabLst>
                <a:tab pos="247650" algn="l"/>
              </a:tabLst>
            </a:pPr>
            <a:r>
              <a:rPr sz="2000" dirty="0">
                <a:latin typeface="Comic Sans MS"/>
                <a:cs typeface="Comic Sans MS"/>
              </a:rPr>
              <a:t>- </a:t>
            </a:r>
            <a:r>
              <a:rPr sz="2000" spc="-5" dirty="0">
                <a:latin typeface="Comic Sans MS"/>
                <a:cs typeface="Comic Sans MS"/>
              </a:rPr>
              <a:t>neste </a:t>
            </a:r>
            <a:r>
              <a:rPr sz="2000" dirty="0">
                <a:latin typeface="Comic Sans MS"/>
                <a:cs typeface="Comic Sans MS"/>
              </a:rPr>
              <a:t>ponto </a:t>
            </a:r>
            <a:r>
              <a:rPr sz="2000" spc="-5" dirty="0">
                <a:latin typeface="Comic Sans MS"/>
                <a:cs typeface="Comic Sans MS"/>
              </a:rPr>
              <a:t>considera-se </a:t>
            </a:r>
            <a:r>
              <a:rPr sz="2000" dirty="0">
                <a:latin typeface="Comic Sans MS"/>
                <a:cs typeface="Comic Sans MS"/>
              </a:rPr>
              <a:t>que </a:t>
            </a:r>
            <a:r>
              <a:rPr sz="2000" spc="-5" dirty="0">
                <a:latin typeface="Comic Sans MS"/>
                <a:cs typeface="Comic Sans MS"/>
              </a:rPr>
              <a:t>está estabelecida </a:t>
            </a:r>
            <a:r>
              <a:rPr sz="2000" dirty="0">
                <a:latin typeface="Comic Sans MS"/>
                <a:cs typeface="Comic Sans MS"/>
              </a:rPr>
              <a:t>a ligação </a:t>
            </a:r>
            <a:r>
              <a:rPr sz="2000" spc="-5" dirty="0">
                <a:latin typeface="Comic Sans MS"/>
                <a:cs typeface="Comic Sans MS"/>
              </a:rPr>
              <a:t>covalente.  As atrações são </a:t>
            </a:r>
            <a:r>
              <a:rPr sz="2000" dirty="0">
                <a:latin typeface="Comic Sans MS"/>
                <a:cs typeface="Comic Sans MS"/>
              </a:rPr>
              <a:t>mais </a:t>
            </a:r>
            <a:r>
              <a:rPr sz="2000" spc="-5" dirty="0">
                <a:latin typeface="Comic Sans MS"/>
                <a:cs typeface="Comic Sans MS"/>
              </a:rPr>
              <a:t>fortes </a:t>
            </a:r>
            <a:r>
              <a:rPr sz="2000" dirty="0">
                <a:latin typeface="Comic Sans MS"/>
                <a:cs typeface="Comic Sans MS"/>
              </a:rPr>
              <a:t>que </a:t>
            </a:r>
            <a:r>
              <a:rPr sz="2000" spc="-5" dirty="0">
                <a:latin typeface="Comic Sans MS"/>
                <a:cs typeface="Comic Sans MS"/>
              </a:rPr>
              <a:t>as repulsões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.</a:t>
            </a:r>
          </a:p>
          <a:p>
            <a:pPr marL="12700" marR="5080">
              <a:lnSpc>
                <a:spcPts val="3600"/>
              </a:lnSpc>
              <a:spcBef>
                <a:spcPts val="5"/>
              </a:spcBef>
              <a:buAutoNum type="arabicPlain"/>
              <a:tabLst>
                <a:tab pos="292100" algn="l"/>
                <a:tab pos="1040765" algn="l"/>
                <a:tab pos="2265045" algn="l"/>
                <a:tab pos="2560955" algn="l"/>
                <a:tab pos="3112770" algn="l"/>
                <a:tab pos="4196080" algn="l"/>
                <a:tab pos="4765040" algn="l"/>
                <a:tab pos="5185410" algn="l"/>
                <a:tab pos="6381750" algn="l"/>
              </a:tabLst>
            </a:pPr>
            <a:r>
              <a:rPr sz="2000" dirty="0">
                <a:latin typeface="Comic Sans MS"/>
                <a:cs typeface="Comic Sans MS"/>
              </a:rPr>
              <a:t>- </a:t>
            </a:r>
            <a:r>
              <a:rPr sz="2000" spc="-5" dirty="0">
                <a:latin typeface="Comic Sans MS"/>
                <a:cs typeface="Comic Sans MS"/>
              </a:rPr>
              <a:t>se </a:t>
            </a:r>
            <a:r>
              <a:rPr sz="2000" dirty="0">
                <a:latin typeface="Comic Sans MS"/>
                <a:cs typeface="Comic Sans MS"/>
              </a:rPr>
              <a:t>os </a:t>
            </a:r>
            <a:r>
              <a:rPr sz="2000" spc="-5" dirty="0">
                <a:latin typeface="Comic Sans MS"/>
                <a:cs typeface="Comic Sans MS"/>
              </a:rPr>
              <a:t>átomos se aproximarem ainda </a:t>
            </a:r>
            <a:r>
              <a:rPr sz="2000" dirty="0">
                <a:latin typeface="Comic Sans MS"/>
                <a:cs typeface="Comic Sans MS"/>
              </a:rPr>
              <a:t>mais, </a:t>
            </a:r>
            <a:r>
              <a:rPr sz="2000" spc="-5" dirty="0">
                <a:latin typeface="Comic Sans MS"/>
                <a:cs typeface="Comic Sans MS"/>
              </a:rPr>
              <a:t>as repulsões </a:t>
            </a:r>
            <a:r>
              <a:rPr sz="2000" dirty="0">
                <a:latin typeface="Comic Sans MS"/>
                <a:cs typeface="Comic Sans MS"/>
              </a:rPr>
              <a:t>entre os  </a:t>
            </a:r>
            <a:r>
              <a:rPr sz="2000" spc="-5" dirty="0">
                <a:latin typeface="Comic Sans MS"/>
                <a:cs typeface="Comic Sans MS"/>
              </a:rPr>
              <a:t>núcleos	começam	</a:t>
            </a:r>
            <a:r>
              <a:rPr sz="2000" dirty="0">
                <a:latin typeface="Comic Sans MS"/>
                <a:cs typeface="Comic Sans MS"/>
              </a:rPr>
              <a:t>a	</a:t>
            </a:r>
            <a:r>
              <a:rPr sz="2000" spc="-5" dirty="0">
                <a:latin typeface="Comic Sans MS"/>
                <a:cs typeface="Comic Sans MS"/>
              </a:rPr>
              <a:t>ser	</a:t>
            </a:r>
            <a:r>
              <a:rPr sz="2000" dirty="0">
                <a:latin typeface="Comic Sans MS"/>
                <a:cs typeface="Comic Sans MS"/>
              </a:rPr>
              <a:t>maiores	</a:t>
            </a:r>
            <a:r>
              <a:rPr sz="2000" spc="-5" dirty="0">
                <a:latin typeface="Comic Sans MS"/>
                <a:cs typeface="Comic Sans MS"/>
              </a:rPr>
              <a:t>que	as	atrações	elétrons-núcleos,</a:t>
            </a:r>
            <a:endParaRPr sz="20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Comic Sans MS"/>
                <a:cs typeface="Comic Sans MS"/>
              </a:rPr>
              <a:t>aumentando </a:t>
            </a:r>
            <a:r>
              <a:rPr sz="2000" dirty="0">
                <a:latin typeface="Comic Sans MS"/>
                <a:cs typeface="Comic Sans MS"/>
              </a:rPr>
              <a:t>a </a:t>
            </a:r>
            <a:r>
              <a:rPr sz="2000" spc="-5" dirty="0">
                <a:latin typeface="Comic Sans MS"/>
                <a:cs typeface="Comic Sans MS"/>
              </a:rPr>
              <a:t>instabilidade da </a:t>
            </a:r>
            <a:r>
              <a:rPr sz="2000" dirty="0">
                <a:latin typeface="Comic Sans MS"/>
                <a:cs typeface="Comic Sans MS"/>
              </a:rPr>
              <a:t>molécula e a sua </a:t>
            </a:r>
            <a:r>
              <a:rPr sz="2000" spc="-5" dirty="0">
                <a:latin typeface="Comic Sans MS"/>
                <a:cs typeface="Comic Sans MS"/>
              </a:rPr>
              <a:t>energia.</a:t>
            </a:r>
            <a:endParaRPr sz="20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277266"/>
            <a:ext cx="812482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 algn="just">
              <a:lnSpc>
                <a:spcPct val="15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Dependendo do 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caráter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eletropositivo 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ou 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eletronegativo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dos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átomos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envolvidos, </a:t>
            </a:r>
            <a:r>
              <a:rPr sz="2800" spc="-15" dirty="0">
                <a:solidFill>
                  <a:srgbClr val="000000"/>
                </a:solidFill>
              </a:rPr>
              <a:t>três </a:t>
            </a:r>
            <a:r>
              <a:rPr sz="2800" spc="-10" dirty="0">
                <a:solidFill>
                  <a:srgbClr val="000000"/>
                </a:solidFill>
              </a:rPr>
              <a:t>tipos  </a:t>
            </a:r>
            <a:r>
              <a:rPr sz="2800" spc="-5" dirty="0">
                <a:solidFill>
                  <a:srgbClr val="000000"/>
                </a:solidFill>
              </a:rPr>
              <a:t>de ligações </a:t>
            </a:r>
            <a:r>
              <a:rPr sz="2800" spc="-10" dirty="0">
                <a:solidFill>
                  <a:srgbClr val="000000"/>
                </a:solidFill>
              </a:rPr>
              <a:t>químicas </a:t>
            </a:r>
            <a:r>
              <a:rPr sz="2800" spc="-5" dirty="0">
                <a:solidFill>
                  <a:srgbClr val="000000"/>
                </a:solidFill>
              </a:rPr>
              <a:t>primárias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podem ser 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formadas: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5332" y="3328610"/>
            <a:ext cx="7068622" cy="919898"/>
          </a:xfrm>
          <a:prstGeom prst="rect">
            <a:avLst/>
          </a:prstGeom>
          <a:blipFill>
            <a:blip r:embed="rId2" cstate="print"/>
            <a:stretch>
              <a:fillRect t="1" b="-23596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D7DDB83-70F2-4DBD-A122-8096D4682E77}"/>
              </a:ext>
            </a:extLst>
          </p:cNvPr>
          <p:cNvSpPr/>
          <p:nvPr/>
        </p:nvSpPr>
        <p:spPr>
          <a:xfrm>
            <a:off x="1037689" y="5517744"/>
            <a:ext cx="7068622" cy="935642"/>
          </a:xfrm>
          <a:prstGeom prst="rect">
            <a:avLst/>
          </a:prstGeom>
          <a:blipFill>
            <a:blip r:embed="rId2" cstate="print"/>
            <a:stretch>
              <a:fillRect t="-23030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8F9D1BB-BB0C-4122-A74E-0CFC051E025F}"/>
              </a:ext>
            </a:extLst>
          </p:cNvPr>
          <p:cNvSpPr/>
          <p:nvPr/>
        </p:nvSpPr>
        <p:spPr>
          <a:xfrm>
            <a:off x="1037689" y="4349726"/>
            <a:ext cx="7068622" cy="1066800"/>
          </a:xfrm>
          <a:prstGeom prst="rect">
            <a:avLst/>
          </a:prstGeom>
          <a:blipFill>
            <a:blip r:embed="rId2" cstate="print"/>
            <a:stretch>
              <a:fillRect t="-92858" b="-9684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1070234"/>
            <a:ext cx="8338820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9705" algn="just">
              <a:lnSpc>
                <a:spcPct val="15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Em todos </a:t>
            </a:r>
            <a:r>
              <a:rPr sz="2800" dirty="0">
                <a:latin typeface="Comic Sans MS"/>
                <a:cs typeface="Comic Sans MS"/>
              </a:rPr>
              <a:t>os </a:t>
            </a:r>
            <a:r>
              <a:rPr sz="2800" spc="-5" dirty="0">
                <a:latin typeface="Comic Sans MS"/>
                <a:cs typeface="Comic Sans MS"/>
              </a:rPr>
              <a:t>tipos de </a:t>
            </a:r>
            <a:r>
              <a:rPr sz="2800" dirty="0">
                <a:latin typeface="Comic Sans MS"/>
                <a:cs typeface="Comic Sans MS"/>
              </a:rPr>
              <a:t>ligação </a:t>
            </a:r>
            <a:r>
              <a:rPr sz="2800" spc="-10" dirty="0">
                <a:latin typeface="Comic Sans MS"/>
                <a:cs typeface="Comic Sans MS"/>
              </a:rPr>
              <a:t>química </a:t>
            </a:r>
            <a:r>
              <a:rPr sz="2800" spc="-5" dirty="0">
                <a:latin typeface="Comic Sans MS"/>
                <a:cs typeface="Comic Sans MS"/>
              </a:rPr>
              <a:t>as forças de  ligação são essencialmente eletrostáticas (ou de  Coulomb).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88976"/>
            <a:ext cx="9144000" cy="7143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868930">
              <a:lnSpc>
                <a:spcPct val="100000"/>
              </a:lnSpc>
              <a:spcBef>
                <a:spcPts val="730"/>
              </a:spcBef>
            </a:pPr>
            <a:r>
              <a:rPr dirty="0">
                <a:solidFill>
                  <a:srgbClr val="FBF600"/>
                </a:solidFill>
              </a:rPr>
              <a:t>Ligações</a:t>
            </a:r>
            <a:r>
              <a:rPr spc="-5" dirty="0">
                <a:solidFill>
                  <a:srgbClr val="FBF600"/>
                </a:solidFill>
              </a:rPr>
              <a:t> químicas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0" y="5596688"/>
            <a:ext cx="4851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7150" algn="l"/>
              </a:tabLst>
            </a:pPr>
            <a:r>
              <a:rPr sz="2400" b="1" dirty="0">
                <a:solidFill>
                  <a:srgbClr val="FF0000"/>
                </a:solidFill>
                <a:latin typeface="Comic Sans MS"/>
                <a:cs typeface="Comic Sans MS"/>
              </a:rPr>
              <a:t>Charles</a:t>
            </a:r>
            <a:r>
              <a:rPr sz="2400" b="1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Augustin	</a:t>
            </a:r>
            <a:r>
              <a:rPr sz="2400" b="1" dirty="0">
                <a:solidFill>
                  <a:srgbClr val="FF0000"/>
                </a:solidFill>
                <a:latin typeface="Comic Sans MS"/>
                <a:cs typeface="Comic Sans MS"/>
              </a:rPr>
              <a:t>Coulomb</a:t>
            </a:r>
            <a:r>
              <a:rPr sz="2400" b="1" spc="-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(1785</a:t>
            </a:r>
            <a:r>
              <a:rPr sz="1800" b="1" spc="-5" dirty="0">
                <a:solidFill>
                  <a:srgbClr val="FF0000"/>
                </a:solidFill>
                <a:latin typeface="Comic Sans MS"/>
                <a:cs typeface="Comic Sans MS"/>
              </a:rPr>
              <a:t>)</a:t>
            </a:r>
            <a:endParaRPr sz="1800" dirty="0">
              <a:latin typeface="Comic Sans MS"/>
              <a:cs typeface="Comic Sans MS"/>
            </a:endParaRPr>
          </a:p>
        </p:txBody>
      </p:sp>
      <p:pic>
        <p:nvPicPr>
          <p:cNvPr id="1026" name="Picture 2" descr="Resultado de imagem para Charles Augustin Coulomb">
            <a:extLst>
              <a:ext uri="{FF2B5EF4-FFF2-40B4-BE49-F238E27FC236}">
                <a16:creationId xmlns:a16="http://schemas.microsoft.com/office/drawing/2014/main" id="{DFA2FBF9-E666-42DD-A796-387504E3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83530"/>
            <a:ext cx="14001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951"/>
            <a:ext cx="9144000" cy="504825"/>
          </a:xfrm>
          <a:custGeom>
            <a:avLst/>
            <a:gdLst/>
            <a:ahLst/>
            <a:cxnLst/>
            <a:rect l="l" t="t" r="r" b="b"/>
            <a:pathLst>
              <a:path w="9144000" h="504825">
                <a:moveTo>
                  <a:pt x="0" y="504825"/>
                </a:moveTo>
                <a:lnTo>
                  <a:pt x="9144000" y="504825"/>
                </a:lnTo>
                <a:lnTo>
                  <a:pt x="91440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5951"/>
            <a:ext cx="9144000" cy="504825"/>
          </a:xfrm>
          <a:custGeom>
            <a:avLst/>
            <a:gdLst/>
            <a:ahLst/>
            <a:cxnLst/>
            <a:rect l="l" t="t" r="r" b="b"/>
            <a:pathLst>
              <a:path w="9144000" h="504825">
                <a:moveTo>
                  <a:pt x="0" y="504825"/>
                </a:moveTo>
                <a:lnTo>
                  <a:pt x="9144000" y="504825"/>
                </a:lnTo>
                <a:lnTo>
                  <a:pt x="91440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1829" y="90373"/>
            <a:ext cx="2720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Ligação</a:t>
            </a:r>
            <a:r>
              <a:rPr spc="-75" dirty="0"/>
              <a:t> </a:t>
            </a:r>
            <a:r>
              <a:rPr spc="-5" dirty="0"/>
              <a:t>iônica</a:t>
            </a:r>
          </a:p>
        </p:txBody>
      </p:sp>
      <p:sp>
        <p:nvSpPr>
          <p:cNvPr id="5" name="object 5"/>
          <p:cNvSpPr/>
          <p:nvPr/>
        </p:nvSpPr>
        <p:spPr>
          <a:xfrm>
            <a:off x="250825" y="836612"/>
            <a:ext cx="8533130" cy="5908675"/>
          </a:xfrm>
          <a:custGeom>
            <a:avLst/>
            <a:gdLst/>
            <a:ahLst/>
            <a:cxnLst/>
            <a:rect l="l" t="t" r="r" b="b"/>
            <a:pathLst>
              <a:path w="8533130" h="5908675">
                <a:moveTo>
                  <a:pt x="0" y="5908675"/>
                </a:moveTo>
                <a:lnTo>
                  <a:pt x="8532876" y="5908675"/>
                </a:lnTo>
                <a:lnTo>
                  <a:pt x="8532876" y="0"/>
                </a:lnTo>
                <a:lnTo>
                  <a:pt x="0" y="0"/>
                </a:lnTo>
                <a:lnTo>
                  <a:pt x="0" y="5908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39516" y="994917"/>
            <a:ext cx="3548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2485" algn="l"/>
                <a:tab pos="2620010" algn="l"/>
              </a:tabLst>
            </a:pPr>
            <a:r>
              <a:rPr sz="2800" spc="5" dirty="0">
                <a:latin typeface="Comic Sans MS"/>
                <a:cs typeface="Comic Sans MS"/>
              </a:rPr>
              <a:t>d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el</a:t>
            </a:r>
            <a:r>
              <a:rPr sz="2800" dirty="0">
                <a:latin typeface="Comic Sans MS"/>
                <a:cs typeface="Comic Sans MS"/>
              </a:rPr>
              <a:t>é</a:t>
            </a:r>
            <a:r>
              <a:rPr sz="2800" spc="-10" dirty="0">
                <a:latin typeface="Comic Sans MS"/>
                <a:cs typeface="Comic Sans MS"/>
              </a:rPr>
              <a:t>t</a:t>
            </a:r>
            <a:r>
              <a:rPr sz="2800" spc="5" dirty="0">
                <a:latin typeface="Comic Sans MS"/>
                <a:cs typeface="Comic Sans MS"/>
              </a:rPr>
              <a:t>r</a:t>
            </a:r>
            <a:r>
              <a:rPr sz="2800" spc="-5" dirty="0">
                <a:latin typeface="Comic Sans MS"/>
                <a:cs typeface="Comic Sans MS"/>
              </a:rPr>
              <a:t>ons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en</a:t>
            </a:r>
            <a:r>
              <a:rPr sz="2800" spc="10" dirty="0">
                <a:latin typeface="Comic Sans MS"/>
                <a:cs typeface="Comic Sans MS"/>
              </a:rPr>
              <a:t>t</a:t>
            </a:r>
            <a:r>
              <a:rPr sz="2800" spc="-10" dirty="0">
                <a:latin typeface="Comic Sans MS"/>
                <a:cs typeface="Comic Sans MS"/>
              </a:rPr>
              <a:t>re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8167" y="994917"/>
            <a:ext cx="1525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elemento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3964" y="1634998"/>
            <a:ext cx="5691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4485" algn="l"/>
                <a:tab pos="2173605" algn="l"/>
                <a:tab pos="4978400" algn="l"/>
              </a:tabLst>
            </a:pPr>
            <a:r>
              <a:rPr sz="2800" b="1" dirty="0">
                <a:latin typeface="Comic Sans MS"/>
                <a:cs typeface="Comic Sans MS"/>
              </a:rPr>
              <a:t>(</a:t>
            </a:r>
            <a:r>
              <a:rPr sz="2800" b="1" spc="-5" dirty="0">
                <a:latin typeface="Comic Sans MS"/>
                <a:cs typeface="Comic Sans MS"/>
              </a:rPr>
              <a:t>metal)</a:t>
            </a:r>
            <a:r>
              <a:rPr sz="2800" b="1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b="1" spc="-10" dirty="0">
                <a:latin typeface="Comic Sans MS"/>
                <a:cs typeface="Comic Sans MS"/>
              </a:rPr>
              <a:t>elet</a:t>
            </a:r>
            <a:r>
              <a:rPr sz="2800" b="1" spc="5" dirty="0">
                <a:latin typeface="Comic Sans MS"/>
                <a:cs typeface="Comic Sans MS"/>
              </a:rPr>
              <a:t>r</a:t>
            </a:r>
            <a:r>
              <a:rPr sz="2800" b="1" spc="-5" dirty="0">
                <a:latin typeface="Comic Sans MS"/>
                <a:cs typeface="Comic Sans MS"/>
              </a:rPr>
              <a:t>onegat</a:t>
            </a:r>
            <a:r>
              <a:rPr sz="2800" b="1" spc="5" dirty="0">
                <a:latin typeface="Comic Sans MS"/>
                <a:cs typeface="Comic Sans MS"/>
              </a:rPr>
              <a:t>i</a:t>
            </a:r>
            <a:r>
              <a:rPr sz="2800" b="1" spc="-5" dirty="0">
                <a:latin typeface="Comic Sans MS"/>
                <a:cs typeface="Comic Sans MS"/>
              </a:rPr>
              <a:t>vo</a:t>
            </a:r>
            <a:r>
              <a:rPr sz="2800" b="1" dirty="0">
                <a:latin typeface="Comic Sans MS"/>
                <a:cs typeface="Comic Sans MS"/>
              </a:rPr>
              <a:t>	</a:t>
            </a:r>
            <a:r>
              <a:rPr sz="2800" b="1" spc="-10" dirty="0">
                <a:latin typeface="Comic Sans MS"/>
                <a:cs typeface="Comic Sans MS"/>
              </a:rPr>
              <a:t>(não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590" y="780947"/>
            <a:ext cx="2519045" cy="1880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10" dirty="0">
                <a:latin typeface="Comic Sans MS"/>
                <a:cs typeface="Comic Sans MS"/>
              </a:rPr>
              <a:t>-</a:t>
            </a:r>
            <a:r>
              <a:rPr sz="2800" spc="-5" dirty="0">
                <a:latin typeface="Comic Sans MS"/>
                <a:cs typeface="Comic Sans MS"/>
              </a:rPr>
              <a:t>T</a:t>
            </a:r>
            <a:r>
              <a:rPr sz="2800" dirty="0">
                <a:latin typeface="Comic Sans MS"/>
                <a:cs typeface="Comic Sans MS"/>
              </a:rPr>
              <a:t>r</a:t>
            </a:r>
            <a:r>
              <a:rPr sz="2800" spc="-5" dirty="0">
                <a:latin typeface="Comic Sans MS"/>
                <a:cs typeface="Comic Sans MS"/>
              </a:rPr>
              <a:t>ansfe</a:t>
            </a:r>
            <a:r>
              <a:rPr sz="2800" spc="5" dirty="0">
                <a:latin typeface="Comic Sans MS"/>
                <a:cs typeface="Comic Sans MS"/>
              </a:rPr>
              <a:t>r</a:t>
            </a:r>
            <a:r>
              <a:rPr sz="2800" spc="-5" dirty="0">
                <a:latin typeface="Comic Sans MS"/>
                <a:cs typeface="Comic Sans MS"/>
              </a:rPr>
              <a:t>ência  </a:t>
            </a:r>
            <a:r>
              <a:rPr sz="2800" b="1" spc="-5" dirty="0">
                <a:latin typeface="Comic Sans MS"/>
                <a:cs typeface="Comic Sans MS"/>
              </a:rPr>
              <a:t>eletropositivo  metal).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590" y="3341903"/>
            <a:ext cx="8376920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indent="106680">
              <a:lnSpc>
                <a:spcPct val="150000"/>
              </a:lnSpc>
              <a:spcBef>
                <a:spcPts val="100"/>
              </a:spcBef>
              <a:tabLst>
                <a:tab pos="506095" algn="l"/>
                <a:tab pos="2330450" algn="l"/>
                <a:tab pos="2975610" algn="l"/>
                <a:tab pos="3860800" algn="l"/>
                <a:tab pos="4505960" algn="l"/>
                <a:tab pos="5824220" algn="l"/>
                <a:tab pos="7327265" algn="l"/>
              </a:tabLst>
            </a:pPr>
            <a:r>
              <a:rPr sz="2800" spc="-5" dirty="0">
                <a:latin typeface="Comic Sans MS"/>
                <a:cs typeface="Comic Sans MS"/>
              </a:rPr>
              <a:t>-	For</a:t>
            </a:r>
            <a:r>
              <a:rPr sz="2800" spc="5" dirty="0">
                <a:latin typeface="Comic Sans MS"/>
                <a:cs typeface="Comic Sans MS"/>
              </a:rPr>
              <a:t>m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5" dirty="0">
                <a:latin typeface="Comic Sans MS"/>
                <a:cs typeface="Comic Sans MS"/>
              </a:rPr>
              <a:t>ção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de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íons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de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car</a:t>
            </a:r>
            <a:r>
              <a:rPr sz="2800" spc="5" dirty="0">
                <a:latin typeface="Comic Sans MS"/>
                <a:cs typeface="Comic Sans MS"/>
              </a:rPr>
              <a:t>g</a:t>
            </a:r>
            <a:r>
              <a:rPr sz="2800" spc="-5" dirty="0">
                <a:latin typeface="Comic Sans MS"/>
                <a:cs typeface="Comic Sans MS"/>
              </a:rPr>
              <a:t>as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p</a:t>
            </a:r>
            <a:r>
              <a:rPr sz="2800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s</a:t>
            </a:r>
            <a:r>
              <a:rPr sz="2800" dirty="0">
                <a:latin typeface="Comic Sans MS"/>
                <a:cs typeface="Comic Sans MS"/>
              </a:rPr>
              <a:t>t</a:t>
            </a:r>
            <a:r>
              <a:rPr sz="2800" spc="-5" dirty="0">
                <a:latin typeface="Comic Sans MS"/>
                <a:cs typeface="Comic Sans MS"/>
              </a:rPr>
              <a:t>as</a:t>
            </a:r>
            <a:r>
              <a:rPr sz="2800" dirty="0">
                <a:latin typeface="Comic Sans MS"/>
                <a:cs typeface="Comic Sans MS"/>
              </a:rPr>
              <a:t>	(</a:t>
            </a:r>
            <a:r>
              <a:rPr sz="2800" spc="-10" dirty="0">
                <a:latin typeface="Comic Sans MS"/>
                <a:cs typeface="Comic Sans MS"/>
              </a:rPr>
              <a:t>for</a:t>
            </a:r>
            <a:r>
              <a:rPr sz="2800" spc="5" dirty="0">
                <a:latin typeface="Comic Sans MS"/>
                <a:cs typeface="Comic Sans MS"/>
              </a:rPr>
              <a:t>ç</a:t>
            </a:r>
            <a:r>
              <a:rPr sz="2800" spc="-5" dirty="0">
                <a:latin typeface="Comic Sans MS"/>
                <a:cs typeface="Comic Sans MS"/>
              </a:rPr>
              <a:t>a  eletrostática).</a:t>
            </a:r>
            <a:endParaRPr sz="2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2800" spc="-5" dirty="0">
                <a:latin typeface="Comic Sans MS"/>
                <a:cs typeface="Comic Sans MS"/>
              </a:rPr>
              <a:t>- </a:t>
            </a:r>
            <a:r>
              <a:rPr sz="2800" spc="-10" dirty="0">
                <a:latin typeface="Comic Sans MS"/>
                <a:cs typeface="Comic Sans MS"/>
              </a:rPr>
              <a:t>Resulta </a:t>
            </a:r>
            <a:r>
              <a:rPr sz="2800" spc="-5" dirty="0">
                <a:latin typeface="Comic Sans MS"/>
                <a:cs typeface="Comic Sans MS"/>
              </a:rPr>
              <a:t>da </a:t>
            </a:r>
            <a:r>
              <a:rPr sz="2800" dirty="0">
                <a:latin typeface="Comic Sans MS"/>
                <a:cs typeface="Comic Sans MS"/>
              </a:rPr>
              <a:t>atração </a:t>
            </a:r>
            <a:r>
              <a:rPr sz="2800" spc="-5" dirty="0">
                <a:latin typeface="Comic Sans MS"/>
                <a:cs typeface="Comic Sans MS"/>
              </a:rPr>
              <a:t>eletrostática entre </a:t>
            </a:r>
            <a:r>
              <a:rPr sz="2800" dirty="0">
                <a:latin typeface="Comic Sans MS"/>
                <a:cs typeface="Comic Sans MS"/>
              </a:rPr>
              <a:t>cátions </a:t>
            </a:r>
            <a:r>
              <a:rPr sz="2800" spc="-5" dirty="0">
                <a:latin typeface="Comic Sans MS"/>
                <a:cs typeface="Comic Sans MS"/>
              </a:rPr>
              <a:t>e  ânions.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375" y="2692020"/>
            <a:ext cx="7557395" cy="2651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450" y="2632075"/>
            <a:ext cx="7635875" cy="2889250"/>
          </a:xfrm>
          <a:custGeom>
            <a:avLst/>
            <a:gdLst/>
            <a:ahLst/>
            <a:cxnLst/>
            <a:rect l="l" t="t" r="r" b="b"/>
            <a:pathLst>
              <a:path w="7635875" h="2889250">
                <a:moveTo>
                  <a:pt x="0" y="2889250"/>
                </a:moveTo>
                <a:lnTo>
                  <a:pt x="7635875" y="2889250"/>
                </a:lnTo>
                <a:lnTo>
                  <a:pt x="7635875" y="0"/>
                </a:lnTo>
                <a:lnTo>
                  <a:pt x="0" y="0"/>
                </a:lnTo>
                <a:lnTo>
                  <a:pt x="0" y="28892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20725"/>
          </a:xfrm>
          <a:custGeom>
            <a:avLst/>
            <a:gdLst/>
            <a:ahLst/>
            <a:cxnLst/>
            <a:rect l="l" t="t" r="r" b="b"/>
            <a:pathLst>
              <a:path w="9144000" h="720725">
                <a:moveTo>
                  <a:pt x="0" y="720725"/>
                </a:moveTo>
                <a:lnTo>
                  <a:pt x="9144000" y="720725"/>
                </a:lnTo>
                <a:lnTo>
                  <a:pt x="9144000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20725"/>
          </a:xfrm>
          <a:custGeom>
            <a:avLst/>
            <a:gdLst/>
            <a:ahLst/>
            <a:cxnLst/>
            <a:rect l="l" t="t" r="r" b="b"/>
            <a:pathLst>
              <a:path w="9144000" h="720725">
                <a:moveTo>
                  <a:pt x="0" y="720725"/>
                </a:moveTo>
                <a:lnTo>
                  <a:pt x="9144000" y="720725"/>
                </a:lnTo>
                <a:lnTo>
                  <a:pt x="9144000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Ligação</a:t>
            </a:r>
            <a:r>
              <a:rPr spc="-75" dirty="0"/>
              <a:t> </a:t>
            </a:r>
            <a:r>
              <a:rPr spc="-5" dirty="0"/>
              <a:t>iônica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387" y="1268412"/>
            <a:ext cx="7127875" cy="738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40"/>
              </a:spcBef>
            </a:pPr>
            <a:r>
              <a:rPr sz="2800" dirty="0">
                <a:latin typeface="Comic Sans MS"/>
                <a:cs typeface="Comic Sans MS"/>
              </a:rPr>
              <a:t>Exemplo: </a:t>
            </a:r>
            <a:r>
              <a:rPr sz="2800" spc="-5" dirty="0">
                <a:latin typeface="Comic Sans MS"/>
                <a:cs typeface="Comic Sans MS"/>
              </a:rPr>
              <a:t>Formação de cloreto de</a:t>
            </a:r>
            <a:r>
              <a:rPr sz="2800" spc="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sódio.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975" y="260350"/>
            <a:ext cx="6870700" cy="5397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365"/>
              </a:spcBef>
              <a:tabLst>
                <a:tab pos="4668520" algn="l"/>
              </a:tabLst>
            </a:pPr>
            <a:r>
              <a:rPr spc="-5" dirty="0">
                <a:solidFill>
                  <a:srgbClr val="FBF600"/>
                </a:solidFill>
              </a:rPr>
              <a:t>Formação</a:t>
            </a:r>
            <a:r>
              <a:rPr spc="20" dirty="0">
                <a:solidFill>
                  <a:srgbClr val="FBF600"/>
                </a:solidFill>
              </a:rPr>
              <a:t> </a:t>
            </a:r>
            <a:r>
              <a:rPr dirty="0">
                <a:solidFill>
                  <a:srgbClr val="FBF600"/>
                </a:solidFill>
              </a:rPr>
              <a:t>de</a:t>
            </a:r>
            <a:r>
              <a:rPr spc="5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cloreto	de</a:t>
            </a:r>
            <a:r>
              <a:rPr spc="-25" dirty="0">
                <a:solidFill>
                  <a:srgbClr val="FBF600"/>
                </a:solidFill>
              </a:rPr>
              <a:t> </a:t>
            </a:r>
            <a:r>
              <a:rPr dirty="0">
                <a:solidFill>
                  <a:srgbClr val="FBF600"/>
                </a:solidFill>
              </a:rPr>
              <a:t>sódio</a:t>
            </a:r>
            <a:r>
              <a:rPr dirty="0">
                <a:solidFill>
                  <a:srgbClr val="FBF600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365764" y="1523688"/>
            <a:ext cx="7324535" cy="365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951"/>
            <a:ext cx="9144000" cy="720725"/>
          </a:xfrm>
          <a:custGeom>
            <a:avLst/>
            <a:gdLst/>
            <a:ahLst/>
            <a:cxnLst/>
            <a:rect l="l" t="t" r="r" b="b"/>
            <a:pathLst>
              <a:path w="9144000" h="720725">
                <a:moveTo>
                  <a:pt x="0" y="720725"/>
                </a:moveTo>
                <a:lnTo>
                  <a:pt x="9144000" y="720725"/>
                </a:lnTo>
                <a:lnTo>
                  <a:pt x="9144000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6350" y="198501"/>
            <a:ext cx="69907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BF600"/>
                </a:solidFill>
              </a:rPr>
              <a:t>A ligação iônica e os sólidos</a:t>
            </a:r>
            <a:r>
              <a:rPr spc="-85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iônicos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590" y="865357"/>
            <a:ext cx="8342630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9705" algn="just">
              <a:lnSpc>
                <a:spcPct val="150000"/>
              </a:lnSpc>
              <a:spcBef>
                <a:spcPts val="95"/>
              </a:spcBef>
            </a:pPr>
            <a:r>
              <a:rPr sz="2400" dirty="0">
                <a:latin typeface="Comic Sans MS"/>
                <a:cs typeface="Comic Sans MS"/>
              </a:rPr>
              <a:t>Os </a:t>
            </a:r>
            <a:r>
              <a:rPr sz="2400" spc="-5" dirty="0">
                <a:latin typeface="Comic Sans MS"/>
                <a:cs typeface="Comic Sans MS"/>
              </a:rPr>
              <a:t>íons se ordenam, regularmente, </a:t>
            </a:r>
            <a:r>
              <a:rPr sz="2400" spc="-10" dirty="0">
                <a:latin typeface="Comic Sans MS"/>
                <a:cs typeface="Comic Sans MS"/>
              </a:rPr>
              <a:t>dando </a:t>
            </a:r>
            <a:r>
              <a:rPr sz="2400" dirty="0">
                <a:latin typeface="Comic Sans MS"/>
                <a:cs typeface="Comic Sans MS"/>
              </a:rPr>
              <a:t>lugar a  unidades </a:t>
            </a:r>
            <a:r>
              <a:rPr sz="2400" spc="-5" dirty="0">
                <a:latin typeface="Comic Sans MS"/>
                <a:cs typeface="Comic Sans MS"/>
              </a:rPr>
              <a:t>que repetem nas </a:t>
            </a:r>
            <a:r>
              <a:rPr sz="2400" spc="-10" dirty="0">
                <a:latin typeface="Comic Sans MS"/>
                <a:cs typeface="Comic Sans MS"/>
              </a:rPr>
              <a:t>três </a:t>
            </a:r>
            <a:r>
              <a:rPr sz="2400" spc="-5" dirty="0">
                <a:latin typeface="Comic Sans MS"/>
                <a:cs typeface="Comic Sans MS"/>
              </a:rPr>
              <a:t>direções do espaço, </a:t>
            </a:r>
            <a:r>
              <a:rPr sz="2400" spc="-10" dirty="0">
                <a:latin typeface="Comic Sans MS"/>
                <a:cs typeface="Comic Sans MS"/>
              </a:rPr>
              <a:t>dando  </a:t>
            </a:r>
            <a:r>
              <a:rPr sz="2400" dirty="0">
                <a:latin typeface="Comic Sans MS"/>
                <a:cs typeface="Comic Sans MS"/>
              </a:rPr>
              <a:t>lugar a uma estrutura </a:t>
            </a:r>
            <a:r>
              <a:rPr sz="2400" spc="-5" dirty="0">
                <a:latin typeface="Comic Sans MS"/>
                <a:cs typeface="Comic Sans MS"/>
              </a:rPr>
              <a:t>cristalina (célula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unitária).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377" y="3761907"/>
            <a:ext cx="1734491" cy="178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625" y="3711638"/>
            <a:ext cx="2011680" cy="1989455"/>
          </a:xfrm>
          <a:custGeom>
            <a:avLst/>
            <a:gdLst/>
            <a:ahLst/>
            <a:cxnLst/>
            <a:rect l="l" t="t" r="r" b="b"/>
            <a:pathLst>
              <a:path w="2011680" h="1989454">
                <a:moveTo>
                  <a:pt x="0" y="1989074"/>
                </a:moveTo>
                <a:lnTo>
                  <a:pt x="2011299" y="1989074"/>
                </a:lnTo>
                <a:lnTo>
                  <a:pt x="2011299" y="0"/>
                </a:lnTo>
                <a:lnTo>
                  <a:pt x="0" y="0"/>
                </a:lnTo>
                <a:lnTo>
                  <a:pt x="0" y="19890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2651" y="3860800"/>
            <a:ext cx="2166874" cy="1800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7825" y="3856037"/>
            <a:ext cx="2176780" cy="1809750"/>
          </a:xfrm>
          <a:custGeom>
            <a:avLst/>
            <a:gdLst/>
            <a:ahLst/>
            <a:cxnLst/>
            <a:rect l="l" t="t" r="r" b="b"/>
            <a:pathLst>
              <a:path w="2176779" h="1809750">
                <a:moveTo>
                  <a:pt x="0" y="1809750"/>
                </a:moveTo>
                <a:lnTo>
                  <a:pt x="2176399" y="1809750"/>
                </a:lnTo>
                <a:lnTo>
                  <a:pt x="2176399" y="0"/>
                </a:lnTo>
                <a:lnTo>
                  <a:pt x="0" y="0"/>
                </a:lnTo>
                <a:lnTo>
                  <a:pt x="0" y="18097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76133" y="5973876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TiO</a:t>
            </a:r>
            <a:r>
              <a:rPr sz="1800" baseline="-20833" dirty="0">
                <a:latin typeface="Comic Sans MS"/>
                <a:cs typeface="Comic Sans MS"/>
              </a:rPr>
              <a:t>2</a:t>
            </a:r>
            <a:endParaRPr sz="1800" baseline="-20833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644" y="5973876"/>
            <a:ext cx="52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NaCl</a:t>
            </a:r>
          </a:p>
        </p:txBody>
      </p:sp>
      <p:sp>
        <p:nvSpPr>
          <p:cNvPr id="11" name="object 11"/>
          <p:cNvSpPr/>
          <p:nvPr/>
        </p:nvSpPr>
        <p:spPr>
          <a:xfrm>
            <a:off x="2916301" y="3076575"/>
            <a:ext cx="3286125" cy="3486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887" y="333375"/>
            <a:ext cx="6480175" cy="7207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1372235">
              <a:lnSpc>
                <a:spcPct val="100000"/>
              </a:lnSpc>
              <a:spcBef>
                <a:spcPts val="755"/>
              </a:spcBef>
            </a:pPr>
            <a:r>
              <a:rPr sz="3200" b="1" dirty="0">
                <a:solidFill>
                  <a:srgbClr val="FFFF00"/>
                </a:solidFill>
                <a:latin typeface="Comic Sans MS"/>
                <a:cs typeface="Comic Sans MS"/>
              </a:rPr>
              <a:t>Estrutura de</a:t>
            </a:r>
            <a:r>
              <a:rPr sz="3200" b="1" spc="-5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FFFF00"/>
                </a:solidFill>
                <a:latin typeface="Comic Sans MS"/>
                <a:cs typeface="Comic Sans MS"/>
              </a:rPr>
              <a:t>Lewis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312" y="1484375"/>
            <a:ext cx="7858125" cy="14401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1440" marR="85725">
              <a:lnSpc>
                <a:spcPts val="5040"/>
              </a:lnSpc>
              <a:spcBef>
                <a:spcPts val="110"/>
              </a:spcBef>
            </a:pPr>
            <a:r>
              <a:rPr sz="2800" spc="-5" dirty="0">
                <a:latin typeface="Comic Sans MS"/>
                <a:cs typeface="Comic Sans MS"/>
              </a:rPr>
              <a:t>Gilbert </a:t>
            </a:r>
            <a:r>
              <a:rPr sz="2800" dirty="0">
                <a:latin typeface="Comic Sans MS"/>
                <a:cs typeface="Comic Sans MS"/>
              </a:rPr>
              <a:t>N. </a:t>
            </a:r>
            <a:r>
              <a:rPr sz="2800" spc="-5" dirty="0">
                <a:latin typeface="Comic Sans MS"/>
                <a:cs typeface="Comic Sans MS"/>
              </a:rPr>
              <a:t>Lewis em 1916 </a:t>
            </a:r>
            <a:r>
              <a:rPr sz="2800" spc="-10" dirty="0">
                <a:latin typeface="Comic Sans MS"/>
                <a:cs typeface="Comic Sans MS"/>
              </a:rPr>
              <a:t>inventou uma </a:t>
            </a:r>
            <a:r>
              <a:rPr sz="2800" spc="-5" dirty="0">
                <a:latin typeface="Comic Sans MS"/>
                <a:cs typeface="Comic Sans MS"/>
              </a:rPr>
              <a:t>forma  </a:t>
            </a:r>
            <a:r>
              <a:rPr sz="2800" spc="-10" dirty="0">
                <a:latin typeface="Comic Sans MS"/>
                <a:cs typeface="Comic Sans MS"/>
              </a:rPr>
              <a:t>der </a:t>
            </a:r>
            <a:r>
              <a:rPr sz="2800" spc="-5" dirty="0">
                <a:latin typeface="Comic Sans MS"/>
                <a:cs typeface="Comic Sans MS"/>
              </a:rPr>
              <a:t>mostrar </a:t>
            </a:r>
            <a:r>
              <a:rPr sz="2800" dirty="0">
                <a:latin typeface="Comic Sans MS"/>
                <a:cs typeface="Comic Sans MS"/>
              </a:rPr>
              <a:t>os </a:t>
            </a:r>
            <a:r>
              <a:rPr sz="2800" spc="-5" dirty="0">
                <a:latin typeface="Comic Sans MS"/>
                <a:cs typeface="Comic Sans MS"/>
              </a:rPr>
              <a:t>elétrons de</a:t>
            </a:r>
            <a:r>
              <a:rPr sz="2800" spc="10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valência.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3182" y="3633570"/>
            <a:ext cx="6261490" cy="2596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12" y="1052575"/>
            <a:ext cx="8001000" cy="5072380"/>
          </a:xfrm>
          <a:custGeom>
            <a:avLst/>
            <a:gdLst/>
            <a:ahLst/>
            <a:cxnLst/>
            <a:rect l="l" t="t" r="r" b="b"/>
            <a:pathLst>
              <a:path w="8001000" h="5072380">
                <a:moveTo>
                  <a:pt x="0" y="5071999"/>
                </a:moveTo>
                <a:lnTo>
                  <a:pt x="8001000" y="5071999"/>
                </a:lnTo>
                <a:lnTo>
                  <a:pt x="8001000" y="0"/>
                </a:lnTo>
                <a:lnTo>
                  <a:pt x="0" y="0"/>
                </a:lnTo>
                <a:lnTo>
                  <a:pt x="0" y="5071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016" y="984097"/>
            <a:ext cx="7844155" cy="514794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buSzPct val="87500"/>
              <a:buChar char="-"/>
              <a:tabLst>
                <a:tab pos="267335" algn="l"/>
              </a:tabLst>
            </a:pPr>
            <a:r>
              <a:rPr sz="3200" spc="-5" dirty="0">
                <a:latin typeface="Comic Sans MS"/>
                <a:cs typeface="Comic Sans MS"/>
              </a:rPr>
              <a:t>São </a:t>
            </a:r>
            <a:r>
              <a:rPr sz="3200" dirty="0">
                <a:latin typeface="Comic Sans MS"/>
                <a:cs typeface="Comic Sans MS"/>
              </a:rPr>
              <a:t>sólidos nas condições ambiente;</a:t>
            </a:r>
          </a:p>
          <a:p>
            <a:pPr marL="12700" marR="5080">
              <a:lnSpc>
                <a:spcPts val="5760"/>
              </a:lnSpc>
              <a:spcBef>
                <a:spcPts val="515"/>
              </a:spcBef>
              <a:buChar char="-"/>
              <a:tabLst>
                <a:tab pos="426720" algn="l"/>
                <a:tab pos="427355" algn="l"/>
                <a:tab pos="2954020" algn="l"/>
                <a:tab pos="4123054" algn="l"/>
                <a:tab pos="5617210" algn="l"/>
                <a:tab pos="6324600" algn="l"/>
                <a:tab pos="7607934" algn="l"/>
              </a:tabLst>
            </a:pPr>
            <a:r>
              <a:rPr sz="3200" spc="-5" dirty="0">
                <a:latin typeface="Comic Sans MS"/>
                <a:cs typeface="Comic Sans MS"/>
              </a:rPr>
              <a:t>Apres</a:t>
            </a:r>
            <a:r>
              <a:rPr sz="3200" spc="-15" dirty="0">
                <a:latin typeface="Comic Sans MS"/>
                <a:cs typeface="Comic Sans MS"/>
              </a:rPr>
              <a:t>e</a:t>
            </a:r>
            <a:r>
              <a:rPr sz="3200" spc="-5" dirty="0">
                <a:latin typeface="Comic Sans MS"/>
                <a:cs typeface="Comic Sans MS"/>
              </a:rPr>
              <a:t>nt</a:t>
            </a:r>
            <a:r>
              <a:rPr sz="3200" spc="5" dirty="0">
                <a:latin typeface="Comic Sans MS"/>
                <a:cs typeface="Comic Sans MS"/>
              </a:rPr>
              <a:t>a</a:t>
            </a:r>
            <a:r>
              <a:rPr sz="3200" dirty="0">
                <a:latin typeface="Comic Sans MS"/>
                <a:cs typeface="Comic Sans MS"/>
              </a:rPr>
              <a:t>m	altos	pontos	de	</a:t>
            </a:r>
            <a:r>
              <a:rPr sz="3200" spc="-5" dirty="0">
                <a:latin typeface="Comic Sans MS"/>
                <a:cs typeface="Comic Sans MS"/>
              </a:rPr>
              <a:t>fusã</a:t>
            </a:r>
            <a:r>
              <a:rPr sz="3200" dirty="0">
                <a:latin typeface="Comic Sans MS"/>
                <a:cs typeface="Comic Sans MS"/>
              </a:rPr>
              <a:t>o	e  </a:t>
            </a:r>
            <a:r>
              <a:rPr sz="3200" spc="-5" dirty="0">
                <a:latin typeface="Comic Sans MS"/>
                <a:cs typeface="Comic Sans MS"/>
              </a:rPr>
              <a:t>ebulição;</a:t>
            </a:r>
            <a:endParaRPr sz="3200" dirty="0">
              <a:latin typeface="Comic Sans MS"/>
              <a:cs typeface="Comic Sans MS"/>
            </a:endParaRPr>
          </a:p>
          <a:p>
            <a:pPr marL="12700" marR="5080">
              <a:lnSpc>
                <a:spcPts val="5760"/>
              </a:lnSpc>
              <a:buChar char="-"/>
              <a:tabLst>
                <a:tab pos="340360" algn="l"/>
              </a:tabLst>
            </a:pPr>
            <a:r>
              <a:rPr sz="3200" spc="-5" dirty="0">
                <a:latin typeface="Comic Sans MS"/>
                <a:cs typeface="Comic Sans MS"/>
              </a:rPr>
              <a:t>São </a:t>
            </a:r>
            <a:r>
              <a:rPr sz="3200" dirty="0">
                <a:latin typeface="Comic Sans MS"/>
                <a:cs typeface="Comic Sans MS"/>
              </a:rPr>
              <a:t>condutores de eletricidade </a:t>
            </a:r>
            <a:r>
              <a:rPr sz="3200" spc="-5" dirty="0">
                <a:latin typeface="Comic Sans MS"/>
                <a:cs typeface="Comic Sans MS"/>
              </a:rPr>
              <a:t>quando  </a:t>
            </a:r>
            <a:r>
              <a:rPr sz="3200" dirty="0">
                <a:latin typeface="Comic Sans MS"/>
                <a:cs typeface="Comic Sans MS"/>
              </a:rPr>
              <a:t>fundidos </a:t>
            </a:r>
            <a:r>
              <a:rPr sz="3200" spc="-5" dirty="0">
                <a:latin typeface="Comic Sans MS"/>
                <a:cs typeface="Comic Sans MS"/>
              </a:rPr>
              <a:t>ou dissolvidos </a:t>
            </a:r>
            <a:r>
              <a:rPr sz="3200" dirty="0">
                <a:latin typeface="Comic Sans MS"/>
                <a:cs typeface="Comic Sans MS"/>
              </a:rPr>
              <a:t>em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água;</a:t>
            </a:r>
          </a:p>
          <a:p>
            <a:pPr marL="12700" marR="5715">
              <a:lnSpc>
                <a:spcPts val="5760"/>
              </a:lnSpc>
              <a:spcBef>
                <a:spcPts val="5"/>
              </a:spcBef>
              <a:buChar char="-"/>
              <a:tabLst>
                <a:tab pos="391795" algn="l"/>
                <a:tab pos="392430" algn="l"/>
                <a:tab pos="899794" algn="l"/>
                <a:tab pos="2481580" algn="l"/>
                <a:tab pos="3342640" algn="l"/>
                <a:tab pos="5528310" algn="l"/>
                <a:tab pos="6360795" algn="l"/>
              </a:tabLst>
            </a:pPr>
            <a:r>
              <a:rPr sz="3200" dirty="0">
                <a:latin typeface="Comic Sans MS"/>
                <a:cs typeface="Comic Sans MS"/>
              </a:rPr>
              <a:t>A	ma</a:t>
            </a:r>
            <a:r>
              <a:rPr sz="3200" spc="10" dirty="0">
                <a:latin typeface="Comic Sans MS"/>
                <a:cs typeface="Comic Sans MS"/>
              </a:rPr>
              <a:t>i</a:t>
            </a:r>
            <a:r>
              <a:rPr sz="3200" dirty="0">
                <a:latin typeface="Comic Sans MS"/>
                <a:cs typeface="Comic Sans MS"/>
              </a:rPr>
              <a:t>oria	</a:t>
            </a:r>
            <a:r>
              <a:rPr sz="3200" spc="-5" dirty="0">
                <a:latin typeface="Comic Sans MS"/>
                <a:cs typeface="Comic Sans MS"/>
              </a:rPr>
              <a:t>do</a:t>
            </a:r>
            <a:r>
              <a:rPr sz="3200" dirty="0">
                <a:latin typeface="Comic Sans MS"/>
                <a:cs typeface="Comic Sans MS"/>
              </a:rPr>
              <a:t>s	com</a:t>
            </a:r>
            <a:r>
              <a:rPr sz="3200" spc="10" dirty="0">
                <a:latin typeface="Comic Sans MS"/>
                <a:cs typeface="Comic Sans MS"/>
              </a:rPr>
              <a:t>p</a:t>
            </a:r>
            <a:r>
              <a:rPr sz="3200" dirty="0">
                <a:latin typeface="Comic Sans MS"/>
                <a:cs typeface="Comic Sans MS"/>
              </a:rPr>
              <a:t>ostos	</a:t>
            </a:r>
            <a:r>
              <a:rPr sz="3200" spc="10" dirty="0">
                <a:latin typeface="Comic Sans MS"/>
                <a:cs typeface="Comic Sans MS"/>
              </a:rPr>
              <a:t>s</a:t>
            </a:r>
            <a:r>
              <a:rPr sz="3200" dirty="0">
                <a:latin typeface="Comic Sans MS"/>
                <a:cs typeface="Comic Sans MS"/>
              </a:rPr>
              <a:t>ão	solúveis  em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água.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88976"/>
            <a:ext cx="9144000" cy="5842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95"/>
              </a:spcBef>
            </a:pPr>
            <a:r>
              <a:rPr sz="3200" b="1" dirty="0">
                <a:solidFill>
                  <a:srgbClr val="FFFF00"/>
                </a:solidFill>
                <a:latin typeface="Comic Sans MS"/>
                <a:cs typeface="Comic Sans MS"/>
              </a:rPr>
              <a:t>Propriedades </a:t>
            </a:r>
            <a:r>
              <a:rPr sz="3200" b="1" spc="-5" dirty="0">
                <a:solidFill>
                  <a:srgbClr val="FFFF00"/>
                </a:solidFill>
                <a:latin typeface="Comic Sans MS"/>
                <a:cs typeface="Comic Sans MS"/>
              </a:rPr>
              <a:t>dos </a:t>
            </a:r>
            <a:r>
              <a:rPr sz="3200" b="1" dirty="0">
                <a:solidFill>
                  <a:srgbClr val="FFFF00"/>
                </a:solidFill>
                <a:latin typeface="Comic Sans MS"/>
                <a:cs typeface="Comic Sans MS"/>
              </a:rPr>
              <a:t>compostos</a:t>
            </a:r>
            <a:r>
              <a:rPr sz="3200" b="1" spc="-1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Comic Sans MS"/>
                <a:cs typeface="Comic Sans MS"/>
              </a:rPr>
              <a:t>iônicos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650" y="1009807"/>
            <a:ext cx="7413625" cy="4290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88976"/>
            <a:ext cx="9144000" cy="584200"/>
          </a:xfrm>
          <a:custGeom>
            <a:avLst/>
            <a:gdLst/>
            <a:ahLst/>
            <a:cxnLst/>
            <a:rect l="l" t="t" r="r" b="b"/>
            <a:pathLst>
              <a:path w="9144000" h="584200">
                <a:moveTo>
                  <a:pt x="0" y="584200"/>
                </a:moveTo>
                <a:lnTo>
                  <a:pt x="9144000" y="584200"/>
                </a:lnTo>
                <a:lnTo>
                  <a:pt x="9144000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88976"/>
            <a:ext cx="9144000" cy="584200"/>
          </a:xfrm>
          <a:custGeom>
            <a:avLst/>
            <a:gdLst/>
            <a:ahLst/>
            <a:cxnLst/>
            <a:rect l="l" t="t" r="r" b="b"/>
            <a:pathLst>
              <a:path w="9144000" h="584200">
                <a:moveTo>
                  <a:pt x="0" y="584200"/>
                </a:moveTo>
                <a:lnTo>
                  <a:pt x="9144000" y="584200"/>
                </a:lnTo>
                <a:lnTo>
                  <a:pt x="9144000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7602" y="200659"/>
            <a:ext cx="6774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omic Sans MS"/>
                <a:cs typeface="Comic Sans MS"/>
              </a:rPr>
              <a:t>Propriedades </a:t>
            </a:r>
            <a:r>
              <a:rPr b="0" spc="-5" dirty="0">
                <a:latin typeface="Comic Sans MS"/>
                <a:cs typeface="Comic Sans MS"/>
              </a:rPr>
              <a:t>dos </a:t>
            </a:r>
            <a:r>
              <a:rPr b="0" dirty="0">
                <a:latin typeface="Comic Sans MS"/>
                <a:cs typeface="Comic Sans MS"/>
              </a:rPr>
              <a:t>compostos</a:t>
            </a:r>
            <a:r>
              <a:rPr b="0" spc="-25" dirty="0">
                <a:latin typeface="Comic Sans MS"/>
                <a:cs typeface="Comic Sans MS"/>
              </a:rPr>
              <a:t> </a:t>
            </a:r>
            <a:r>
              <a:rPr b="0" spc="-5" dirty="0">
                <a:latin typeface="Comic Sans MS"/>
                <a:cs typeface="Comic Sans MS"/>
              </a:rPr>
              <a:t>iônicos</a:t>
            </a:r>
          </a:p>
        </p:txBody>
      </p:sp>
      <p:sp>
        <p:nvSpPr>
          <p:cNvPr id="6" name="object 6"/>
          <p:cNvSpPr/>
          <p:nvPr/>
        </p:nvSpPr>
        <p:spPr>
          <a:xfrm>
            <a:off x="611187" y="5445125"/>
            <a:ext cx="7962900" cy="1260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836930"/>
          </a:xfrm>
          <a:custGeom>
            <a:avLst/>
            <a:gdLst/>
            <a:ahLst/>
            <a:cxnLst/>
            <a:rect l="l" t="t" r="r" b="b"/>
            <a:pathLst>
              <a:path w="9144000" h="836930">
                <a:moveTo>
                  <a:pt x="0" y="836612"/>
                </a:moveTo>
                <a:lnTo>
                  <a:pt x="9144000" y="836612"/>
                </a:lnTo>
                <a:lnTo>
                  <a:pt x="9144000" y="0"/>
                </a:lnTo>
                <a:lnTo>
                  <a:pt x="0" y="0"/>
                </a:lnTo>
                <a:lnTo>
                  <a:pt x="0" y="8366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5454" y="181432"/>
            <a:ext cx="7613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BF600"/>
                </a:solidFill>
              </a:rPr>
              <a:t>Em </a:t>
            </a:r>
            <a:r>
              <a:rPr spc="-5" dirty="0">
                <a:solidFill>
                  <a:srgbClr val="FBF600"/>
                </a:solidFill>
              </a:rPr>
              <a:t>busca </a:t>
            </a:r>
            <a:r>
              <a:rPr dirty="0">
                <a:solidFill>
                  <a:srgbClr val="FBF600"/>
                </a:solidFill>
              </a:rPr>
              <a:t>de uma </a:t>
            </a:r>
            <a:r>
              <a:rPr spc="-5" dirty="0">
                <a:solidFill>
                  <a:srgbClr val="FBF600"/>
                </a:solidFill>
              </a:rPr>
              <a:t>configuração</a:t>
            </a:r>
            <a:r>
              <a:rPr spc="-60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estável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1428266"/>
            <a:ext cx="8123555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Uma molécula </a:t>
            </a:r>
            <a:r>
              <a:rPr sz="2800" spc="-10" dirty="0">
                <a:latin typeface="Comic Sans MS"/>
                <a:cs typeface="Comic Sans MS"/>
              </a:rPr>
              <a:t>só </a:t>
            </a:r>
            <a:r>
              <a:rPr sz="2800" spc="-5" dirty="0">
                <a:latin typeface="Comic Sans MS"/>
                <a:cs typeface="Comic Sans MS"/>
              </a:rPr>
              <a:t>será formada </a:t>
            </a:r>
            <a:r>
              <a:rPr sz="2800" spc="-10" dirty="0">
                <a:latin typeface="Comic Sans MS"/>
                <a:cs typeface="Comic Sans MS"/>
              </a:rPr>
              <a:t>se </a:t>
            </a:r>
            <a:r>
              <a:rPr sz="2800" dirty="0">
                <a:latin typeface="Comic Sans MS"/>
                <a:cs typeface="Comic Sans MS"/>
              </a:rPr>
              <a:t>esta </a:t>
            </a:r>
            <a:r>
              <a:rPr sz="2800" spc="-5" dirty="0">
                <a:latin typeface="Comic Sans MS"/>
                <a:cs typeface="Comic Sans MS"/>
              </a:rPr>
              <a:t>for  </a:t>
            </a:r>
            <a:r>
              <a:rPr sz="2800" b="1" spc="-5" dirty="0">
                <a:latin typeface="Comic Sans MS"/>
                <a:cs typeface="Comic Sans MS"/>
              </a:rPr>
              <a:t>mais estável </a:t>
            </a:r>
            <a:r>
              <a:rPr sz="2800" spc="-5" dirty="0">
                <a:latin typeface="Comic Sans MS"/>
                <a:cs typeface="Comic Sans MS"/>
              </a:rPr>
              <a:t>e tiver </a:t>
            </a:r>
            <a:r>
              <a:rPr sz="2800" b="1" spc="-5" dirty="0">
                <a:latin typeface="Comic Sans MS"/>
                <a:cs typeface="Comic Sans MS"/>
              </a:rPr>
              <a:t>menor energia </a:t>
            </a:r>
            <a:r>
              <a:rPr sz="2800" spc="-5" dirty="0">
                <a:latin typeface="Comic Sans MS"/>
                <a:cs typeface="Comic Sans MS"/>
              </a:rPr>
              <a:t>do </a:t>
            </a:r>
            <a:r>
              <a:rPr sz="2800" spc="-10" dirty="0">
                <a:latin typeface="Comic Sans MS"/>
                <a:cs typeface="Comic Sans MS"/>
              </a:rPr>
              <a:t>que </a:t>
            </a:r>
            <a:r>
              <a:rPr sz="2800" dirty="0">
                <a:latin typeface="Comic Sans MS"/>
                <a:cs typeface="Comic Sans MS"/>
              </a:rPr>
              <a:t>os  átomos </a:t>
            </a:r>
            <a:r>
              <a:rPr sz="2800" spc="-5" dirty="0">
                <a:latin typeface="Comic Sans MS"/>
                <a:cs typeface="Comic Sans MS"/>
              </a:rPr>
              <a:t>individuais. Com exceção </a:t>
            </a:r>
            <a:r>
              <a:rPr sz="2800" spc="-10" dirty="0">
                <a:latin typeface="Comic Sans MS"/>
                <a:cs typeface="Comic Sans MS"/>
              </a:rPr>
              <a:t>dos </a:t>
            </a:r>
            <a:r>
              <a:rPr sz="2800" spc="-5" dirty="0">
                <a:latin typeface="Comic Sans MS"/>
                <a:cs typeface="Comic Sans MS"/>
              </a:rPr>
              <a:t>gases  nobres, </a:t>
            </a:r>
            <a:r>
              <a:rPr sz="2800" dirty="0">
                <a:latin typeface="Comic Sans MS"/>
                <a:cs typeface="Comic Sans MS"/>
              </a:rPr>
              <a:t>os </a:t>
            </a:r>
            <a:r>
              <a:rPr sz="2800" spc="-5" dirty="0">
                <a:latin typeface="Comic Sans MS"/>
                <a:cs typeface="Comic Sans MS"/>
              </a:rPr>
              <a:t>demais </a:t>
            </a:r>
            <a:r>
              <a:rPr sz="2800" dirty="0">
                <a:latin typeface="Comic Sans MS"/>
                <a:cs typeface="Comic Sans MS"/>
              </a:rPr>
              <a:t>átomos </a:t>
            </a:r>
            <a:r>
              <a:rPr sz="2800" spc="-5" dirty="0">
                <a:latin typeface="Comic Sans MS"/>
                <a:cs typeface="Comic Sans MS"/>
              </a:rPr>
              <a:t>têm tendência de  formar moléculas </a:t>
            </a:r>
            <a:r>
              <a:rPr sz="2800" dirty="0">
                <a:latin typeface="Comic Sans MS"/>
                <a:cs typeface="Comic Sans MS"/>
              </a:rPr>
              <a:t>através </a:t>
            </a:r>
            <a:r>
              <a:rPr sz="2800" spc="-5" dirty="0">
                <a:latin typeface="Comic Sans MS"/>
                <a:cs typeface="Comic Sans MS"/>
              </a:rPr>
              <a:t>do estabelecimento de  ligações.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1399D-A61D-4995-AFE4-FFA541E0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2372"/>
            <a:ext cx="8839200" cy="6401753"/>
          </a:xfrm>
        </p:spPr>
        <p:txBody>
          <a:bodyPr/>
          <a:lstStyle/>
          <a:p>
            <a:r>
              <a:rPr lang="pt-BR" b="0" dirty="0">
                <a:solidFill>
                  <a:schemeClr val="tx1"/>
                </a:solidFill>
              </a:rPr>
              <a:t>Indique as fórmulas unitárias dos elementos químicos a seguir: </a:t>
            </a:r>
            <a:br>
              <a:rPr lang="pt-BR" b="0" dirty="0">
                <a:solidFill>
                  <a:schemeClr val="tx1"/>
                </a:solidFill>
              </a:rPr>
            </a:br>
            <a:br>
              <a:rPr lang="pt-BR" b="0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a) Al e O; </a:t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b) Na e Cl; </a:t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c) Li e O; </a:t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d) Mg e Br; </a:t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e) Al e F; </a:t>
            </a:r>
            <a:br>
              <a:rPr lang="pt-BR" b="0" dirty="0">
                <a:solidFill>
                  <a:schemeClr val="tx1"/>
                </a:solidFill>
              </a:rPr>
            </a:br>
            <a:br>
              <a:rPr lang="pt-BR" b="0" dirty="0">
                <a:solidFill>
                  <a:schemeClr val="tx1"/>
                </a:solidFill>
              </a:rPr>
            </a:br>
            <a:br>
              <a:rPr lang="pt-BR" b="0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OBS: Na (1ª), Li (1ª), Mg (2ª), Al (3ª), O (6ª), Cl (7ª), F (7ª), Br (7ª)</a:t>
            </a:r>
            <a:br>
              <a:rPr lang="pt-BR" b="0" dirty="0">
                <a:solidFill>
                  <a:schemeClr val="tx1"/>
                </a:solidFill>
              </a:rPr>
            </a:b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08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1140866"/>
            <a:ext cx="8269605" cy="451167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sz="2800" spc="-5" dirty="0">
                <a:latin typeface="Comic Sans MS"/>
                <a:cs typeface="Comic Sans MS"/>
              </a:rPr>
              <a:t>Segundo </a:t>
            </a:r>
            <a:r>
              <a:rPr sz="2800" dirty="0">
                <a:latin typeface="Comic Sans MS"/>
                <a:cs typeface="Comic Sans MS"/>
              </a:rPr>
              <a:t>Gilbert Newton </a:t>
            </a:r>
            <a:r>
              <a:rPr sz="2800" spc="-5" dirty="0">
                <a:latin typeface="Comic Sans MS"/>
                <a:cs typeface="Comic Sans MS"/>
              </a:rPr>
              <a:t>Lewis, 1916, na  formação de compostos pouco polares </a:t>
            </a:r>
            <a:r>
              <a:rPr sz="2800" dirty="0">
                <a:latin typeface="Comic Sans MS"/>
                <a:cs typeface="Comic Sans MS"/>
              </a:rPr>
              <a:t>ou </a:t>
            </a:r>
            <a:r>
              <a:rPr sz="2800" spc="-5" dirty="0">
                <a:latin typeface="Comic Sans MS"/>
                <a:cs typeface="Comic Sans MS"/>
              </a:rPr>
              <a:t>apolares  dois átomos com tendências parecidas </a:t>
            </a:r>
            <a:r>
              <a:rPr sz="2800" dirty="0">
                <a:latin typeface="Comic Sans MS"/>
                <a:cs typeface="Comic Sans MS"/>
              </a:rPr>
              <a:t>de </a:t>
            </a:r>
            <a:r>
              <a:rPr sz="2800" spc="-5" dirty="0">
                <a:latin typeface="Comic Sans MS"/>
                <a:cs typeface="Comic Sans MS"/>
              </a:rPr>
              <a:t>ganhar  elétrons </a:t>
            </a:r>
            <a:r>
              <a:rPr sz="2800" spc="-10" dirty="0">
                <a:latin typeface="Comic Sans MS"/>
                <a:cs typeface="Comic Sans MS"/>
              </a:rPr>
              <a:t>se </a:t>
            </a:r>
            <a:r>
              <a:rPr sz="2800" spc="-5" dirty="0">
                <a:latin typeface="Comic Sans MS"/>
                <a:cs typeface="Comic Sans MS"/>
              </a:rPr>
              <a:t>mantêm </a:t>
            </a:r>
            <a:r>
              <a:rPr sz="2800" dirty="0">
                <a:latin typeface="Comic Sans MS"/>
                <a:cs typeface="Comic Sans MS"/>
              </a:rPr>
              <a:t>ligados </a:t>
            </a:r>
            <a:r>
              <a:rPr sz="2800" spc="-5" dirty="0">
                <a:latin typeface="Comic Sans MS"/>
                <a:cs typeface="Comic Sans MS"/>
              </a:rPr>
              <a:t>pelo  </a:t>
            </a:r>
            <a:r>
              <a:rPr sz="2950" b="1" i="1" spc="-85" dirty="0">
                <a:latin typeface="Comic Sans MS"/>
                <a:cs typeface="Comic Sans MS"/>
              </a:rPr>
              <a:t>compartilhamento </a:t>
            </a:r>
            <a:r>
              <a:rPr sz="2800" spc="-5" dirty="0">
                <a:latin typeface="Comic Sans MS"/>
                <a:cs typeface="Comic Sans MS"/>
              </a:rPr>
              <a:t>de </a:t>
            </a:r>
            <a:r>
              <a:rPr sz="2800" spc="-10" dirty="0">
                <a:latin typeface="Comic Sans MS"/>
                <a:cs typeface="Comic Sans MS"/>
              </a:rPr>
              <a:t>um </a:t>
            </a:r>
            <a:r>
              <a:rPr sz="2800" spc="-5" dirty="0">
                <a:latin typeface="Comic Sans MS"/>
                <a:cs typeface="Comic Sans MS"/>
              </a:rPr>
              <a:t>par de elétrons, de  modo </a:t>
            </a:r>
            <a:r>
              <a:rPr sz="2800" spc="-10" dirty="0">
                <a:latin typeface="Comic Sans MS"/>
                <a:cs typeface="Comic Sans MS"/>
              </a:rPr>
              <a:t>que </a:t>
            </a:r>
            <a:r>
              <a:rPr sz="2800" spc="-5" dirty="0">
                <a:latin typeface="Comic Sans MS"/>
                <a:cs typeface="Comic Sans MS"/>
              </a:rPr>
              <a:t>cada átomo complete seu </a:t>
            </a:r>
            <a:r>
              <a:rPr sz="2950" i="1" spc="-80" dirty="0">
                <a:latin typeface="Comic Sans MS"/>
                <a:cs typeface="Comic Sans MS"/>
              </a:rPr>
              <a:t>grupo </a:t>
            </a:r>
            <a:r>
              <a:rPr sz="2950" i="1" spc="-90" dirty="0">
                <a:latin typeface="Comic Sans MS"/>
                <a:cs typeface="Comic Sans MS"/>
              </a:rPr>
              <a:t>de </a:t>
            </a:r>
            <a:r>
              <a:rPr sz="2950" i="1" spc="-70" dirty="0">
                <a:latin typeface="Comic Sans MS"/>
                <a:cs typeface="Comic Sans MS"/>
              </a:rPr>
              <a:t>oito  </a:t>
            </a:r>
            <a:r>
              <a:rPr sz="2950" i="1" spc="-75" dirty="0">
                <a:latin typeface="Comic Sans MS"/>
                <a:cs typeface="Comic Sans MS"/>
              </a:rPr>
              <a:t>elétrons </a:t>
            </a:r>
            <a:r>
              <a:rPr sz="2800" spc="-5" dirty="0">
                <a:latin typeface="Comic Sans MS"/>
                <a:cs typeface="Comic Sans MS"/>
              </a:rPr>
              <a:t>na camada mais</a:t>
            </a:r>
            <a:r>
              <a:rPr sz="2800" spc="9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externa.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1050" y="260350"/>
            <a:ext cx="4923155" cy="53975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5080" rIns="0" bIns="0" rtlCol="0">
            <a:spAutoFit/>
          </a:bodyPr>
          <a:lstStyle/>
          <a:p>
            <a:pPr marL="750570">
              <a:lnSpc>
                <a:spcPct val="100000"/>
              </a:lnSpc>
              <a:spcBef>
                <a:spcPts val="40"/>
              </a:spcBef>
            </a:pPr>
            <a:r>
              <a:rPr dirty="0">
                <a:solidFill>
                  <a:srgbClr val="FBF600"/>
                </a:solidFill>
              </a:rPr>
              <a:t>Ligação</a:t>
            </a:r>
            <a:r>
              <a:rPr spc="-25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covalente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017" y="308813"/>
            <a:ext cx="6424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</a:rPr>
              <a:t>Postulados </a:t>
            </a:r>
            <a:r>
              <a:rPr sz="3600" spc="-5" dirty="0">
                <a:solidFill>
                  <a:srgbClr val="0000FF"/>
                </a:solidFill>
              </a:rPr>
              <a:t>de Lewis de</a:t>
            </a:r>
            <a:r>
              <a:rPr sz="3600" spc="-70" dirty="0">
                <a:solidFill>
                  <a:srgbClr val="0000FF"/>
                </a:solidFill>
              </a:rPr>
              <a:t> </a:t>
            </a:r>
            <a:r>
              <a:rPr sz="3600" spc="-5" dirty="0">
                <a:solidFill>
                  <a:srgbClr val="0000FF"/>
                </a:solidFill>
              </a:rPr>
              <a:t>1916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8267" y="882675"/>
            <a:ext cx="8484235" cy="578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  <a:buFont typeface="Comic Sans MS"/>
              <a:buAutoNum type="arabicParenR"/>
              <a:tabLst>
                <a:tab pos="621030" algn="l"/>
              </a:tabLst>
            </a:pPr>
            <a:r>
              <a:rPr sz="2800" spc="-5" dirty="0">
                <a:latin typeface="Comic Sans MS"/>
                <a:cs typeface="Comic Sans MS"/>
              </a:rPr>
              <a:t>Em todos </a:t>
            </a:r>
            <a:r>
              <a:rPr sz="2800" dirty="0">
                <a:latin typeface="Comic Sans MS"/>
                <a:cs typeface="Comic Sans MS"/>
              </a:rPr>
              <a:t>os </a:t>
            </a:r>
            <a:r>
              <a:rPr sz="2800" spc="-5" dirty="0">
                <a:latin typeface="Comic Sans MS"/>
                <a:cs typeface="Comic Sans MS"/>
              </a:rPr>
              <a:t>átomos existe </a:t>
            </a:r>
            <a:r>
              <a:rPr sz="2800" spc="-10" dirty="0">
                <a:latin typeface="Comic Sans MS"/>
                <a:cs typeface="Comic Sans MS"/>
              </a:rPr>
              <a:t>um </a:t>
            </a:r>
            <a:r>
              <a:rPr sz="2800" spc="-5" dirty="0">
                <a:latin typeface="Comic Sans MS"/>
                <a:cs typeface="Comic Sans MS"/>
              </a:rPr>
              <a:t>núcleo positivo  </a:t>
            </a:r>
            <a:r>
              <a:rPr sz="2800" spc="-10" dirty="0">
                <a:latin typeface="Comic Sans MS"/>
                <a:cs typeface="Comic Sans MS"/>
              </a:rPr>
              <a:t>que </a:t>
            </a:r>
            <a:r>
              <a:rPr sz="2800" spc="-5" dirty="0">
                <a:latin typeface="Comic Sans MS"/>
                <a:cs typeface="Comic Sans MS"/>
              </a:rPr>
              <a:t>permanece inalterado durante </a:t>
            </a:r>
            <a:r>
              <a:rPr sz="2800" dirty="0">
                <a:latin typeface="Comic Sans MS"/>
                <a:cs typeface="Comic Sans MS"/>
              </a:rPr>
              <a:t>as  </a:t>
            </a:r>
            <a:r>
              <a:rPr sz="2800" spc="-10" dirty="0">
                <a:latin typeface="Comic Sans MS"/>
                <a:cs typeface="Comic Sans MS"/>
              </a:rPr>
              <a:t>transformações</a:t>
            </a:r>
            <a:r>
              <a:rPr sz="2800" spc="7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químicas;</a:t>
            </a:r>
            <a:endParaRPr sz="2800" dirty="0">
              <a:latin typeface="Comic Sans MS"/>
              <a:cs typeface="Comic Sans MS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  <a:buFont typeface="Comic Sans MS"/>
              <a:buAutoNum type="arabicParenR"/>
              <a:tabLst>
                <a:tab pos="668020" algn="l"/>
              </a:tabLst>
            </a:pPr>
            <a:r>
              <a:rPr sz="2800" spc="-5" dirty="0">
                <a:latin typeface="Comic Sans MS"/>
                <a:cs typeface="Comic Sans MS"/>
              </a:rPr>
              <a:t>O átomo é composto </a:t>
            </a:r>
            <a:r>
              <a:rPr sz="2800" dirty="0">
                <a:latin typeface="Comic Sans MS"/>
                <a:cs typeface="Comic Sans MS"/>
              </a:rPr>
              <a:t>de </a:t>
            </a:r>
            <a:r>
              <a:rPr sz="2800" spc="-10" dirty="0">
                <a:latin typeface="Comic Sans MS"/>
                <a:cs typeface="Comic Sans MS"/>
              </a:rPr>
              <a:t>um núcleo </a:t>
            </a:r>
            <a:r>
              <a:rPr sz="2800" spc="-5" dirty="0">
                <a:latin typeface="Comic Sans MS"/>
                <a:cs typeface="Comic Sans MS"/>
              </a:rPr>
              <a:t>e </a:t>
            </a:r>
            <a:r>
              <a:rPr sz="2800" spc="-10" dirty="0">
                <a:latin typeface="Comic Sans MS"/>
                <a:cs typeface="Comic Sans MS"/>
              </a:rPr>
              <a:t>camadas,  que, </a:t>
            </a:r>
            <a:r>
              <a:rPr sz="2800" spc="-5" dirty="0">
                <a:latin typeface="Comic Sans MS"/>
                <a:cs typeface="Comic Sans MS"/>
              </a:rPr>
              <a:t>no </a:t>
            </a:r>
            <a:r>
              <a:rPr sz="2800" spc="-10" dirty="0">
                <a:latin typeface="Comic Sans MS"/>
                <a:cs typeface="Comic Sans MS"/>
              </a:rPr>
              <a:t>caso </a:t>
            </a:r>
            <a:r>
              <a:rPr sz="2800" spc="-5" dirty="0">
                <a:latin typeface="Comic Sans MS"/>
                <a:cs typeface="Comic Sans MS"/>
              </a:rPr>
              <a:t>do átomo neutro, contêm </a:t>
            </a:r>
            <a:r>
              <a:rPr sz="2800" spc="-10" dirty="0">
                <a:latin typeface="Comic Sans MS"/>
                <a:cs typeface="Comic Sans MS"/>
              </a:rPr>
              <a:t>um número  </a:t>
            </a:r>
            <a:r>
              <a:rPr sz="2800" spc="-5" dirty="0">
                <a:latin typeface="Comic Sans MS"/>
                <a:cs typeface="Comic Sans MS"/>
              </a:rPr>
              <a:t>de elétrons negativos igual ao </a:t>
            </a:r>
            <a:r>
              <a:rPr sz="2800" spc="-10" dirty="0">
                <a:latin typeface="Comic Sans MS"/>
                <a:cs typeface="Comic Sans MS"/>
              </a:rPr>
              <a:t>número </a:t>
            </a:r>
            <a:r>
              <a:rPr sz="2800" spc="-5" dirty="0">
                <a:latin typeface="Comic Sans MS"/>
                <a:cs typeface="Comic Sans MS"/>
              </a:rPr>
              <a:t>de cargas  positivas no núcleo. O </a:t>
            </a:r>
            <a:r>
              <a:rPr sz="2800" spc="-10" dirty="0">
                <a:latin typeface="Comic Sans MS"/>
                <a:cs typeface="Comic Sans MS"/>
              </a:rPr>
              <a:t>número </a:t>
            </a:r>
            <a:r>
              <a:rPr sz="2800" spc="-5" dirty="0">
                <a:latin typeface="Comic Sans MS"/>
                <a:cs typeface="Comic Sans MS"/>
              </a:rPr>
              <a:t>de elétrons na  camada mais </a:t>
            </a:r>
            <a:r>
              <a:rPr sz="2800" dirty="0">
                <a:latin typeface="Comic Sans MS"/>
                <a:cs typeface="Comic Sans MS"/>
              </a:rPr>
              <a:t>externa </a:t>
            </a:r>
            <a:r>
              <a:rPr sz="2800" spc="5" dirty="0">
                <a:latin typeface="Comic Sans MS"/>
                <a:cs typeface="Comic Sans MS"/>
              </a:rPr>
              <a:t>pode </a:t>
            </a:r>
            <a:r>
              <a:rPr sz="2800" spc="-5" dirty="0">
                <a:latin typeface="Comic Sans MS"/>
                <a:cs typeface="Comic Sans MS"/>
              </a:rPr>
              <a:t>variar entre 0 e 8  </a:t>
            </a:r>
            <a:r>
              <a:rPr sz="2800" spc="-10" dirty="0">
                <a:latin typeface="Comic Sans MS"/>
                <a:cs typeface="Comic Sans MS"/>
              </a:rPr>
              <a:t>durante </a:t>
            </a:r>
            <a:r>
              <a:rPr sz="2800" spc="-5" dirty="0">
                <a:latin typeface="Comic Sans MS"/>
                <a:cs typeface="Comic Sans MS"/>
              </a:rPr>
              <a:t>as </a:t>
            </a:r>
            <a:r>
              <a:rPr sz="2800" spc="-10" dirty="0">
                <a:latin typeface="Comic Sans MS"/>
                <a:cs typeface="Comic Sans MS"/>
              </a:rPr>
              <a:t>transformações</a:t>
            </a:r>
            <a:r>
              <a:rPr sz="2800" spc="12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químicas;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" y="132740"/>
            <a:ext cx="833882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3)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O átomo tende a exibir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um número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par </a:t>
            </a:r>
            <a:r>
              <a:rPr sz="2800" b="0" spc="5" dirty="0">
                <a:solidFill>
                  <a:srgbClr val="000000"/>
                </a:solidFill>
                <a:latin typeface="Comic Sans MS"/>
                <a:cs typeface="Comic Sans MS"/>
              </a:rPr>
              <a:t>de 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elétrons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nas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camadas e especialmente exibir oito  elétrons,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que são 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normalmente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arranjados  simetricamente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nos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oito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vértices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de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um</a:t>
            </a:r>
            <a:r>
              <a:rPr sz="2800" b="0" spc="17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cubo;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0425" y="2852673"/>
            <a:ext cx="2708275" cy="1800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5598" y="2847975"/>
            <a:ext cx="2717800" cy="1809750"/>
          </a:xfrm>
          <a:custGeom>
            <a:avLst/>
            <a:gdLst/>
            <a:ahLst/>
            <a:cxnLst/>
            <a:rect l="l" t="t" r="r" b="b"/>
            <a:pathLst>
              <a:path w="2717800" h="1809750">
                <a:moveTo>
                  <a:pt x="0" y="1809750"/>
                </a:moveTo>
                <a:lnTo>
                  <a:pt x="2717800" y="1809750"/>
                </a:lnTo>
                <a:lnTo>
                  <a:pt x="2717800" y="0"/>
                </a:lnTo>
                <a:lnTo>
                  <a:pt x="0" y="0"/>
                </a:lnTo>
                <a:lnTo>
                  <a:pt x="0" y="1809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065" y="4742891"/>
            <a:ext cx="8408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560705" algn="l"/>
                <a:tab pos="1193800" algn="l"/>
                <a:tab pos="2785110" algn="l"/>
                <a:tab pos="3391535" algn="l"/>
                <a:tab pos="4262120" algn="l"/>
                <a:tab pos="5636895" algn="l"/>
                <a:tab pos="6382385" algn="l"/>
              </a:tabLst>
            </a:pPr>
            <a:r>
              <a:rPr sz="2800" spc="-10" dirty="0">
                <a:latin typeface="Comic Sans MS"/>
                <a:cs typeface="Comic Sans MS"/>
              </a:rPr>
              <a:t>4</a:t>
            </a:r>
            <a:r>
              <a:rPr sz="2800" spc="-5" dirty="0">
                <a:latin typeface="Comic Sans MS"/>
                <a:cs typeface="Comic Sans MS"/>
              </a:rPr>
              <a:t>)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15" dirty="0">
                <a:latin typeface="Comic Sans MS"/>
                <a:cs typeface="Comic Sans MS"/>
              </a:rPr>
              <a:t>A</a:t>
            </a:r>
            <a:r>
              <a:rPr sz="2800" spc="-5" dirty="0">
                <a:latin typeface="Comic Sans MS"/>
                <a:cs typeface="Comic Sans MS"/>
              </a:rPr>
              <a:t>s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5" dirty="0">
                <a:latin typeface="Comic Sans MS"/>
                <a:cs typeface="Comic Sans MS"/>
              </a:rPr>
              <a:t>c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5" dirty="0">
                <a:latin typeface="Comic Sans MS"/>
                <a:cs typeface="Comic Sans MS"/>
              </a:rPr>
              <a:t>ma</a:t>
            </a:r>
            <a:r>
              <a:rPr sz="2800" dirty="0">
                <a:latin typeface="Comic Sans MS"/>
                <a:cs typeface="Comic Sans MS"/>
              </a:rPr>
              <a:t>da</a:t>
            </a:r>
            <a:r>
              <a:rPr sz="2800" spc="-5" dirty="0">
                <a:latin typeface="Comic Sans MS"/>
                <a:cs typeface="Comic Sans MS"/>
              </a:rPr>
              <a:t>s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5" dirty="0">
                <a:latin typeface="Comic Sans MS"/>
                <a:cs typeface="Comic Sans MS"/>
              </a:rPr>
              <a:t>d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10" dirty="0">
                <a:latin typeface="Comic Sans MS"/>
                <a:cs typeface="Comic Sans MS"/>
              </a:rPr>
              <a:t>do</a:t>
            </a:r>
            <a:r>
              <a:rPr sz="2800" spc="5" dirty="0">
                <a:latin typeface="Comic Sans MS"/>
                <a:cs typeface="Comic Sans MS"/>
              </a:rPr>
              <a:t>i</a:t>
            </a:r>
            <a:r>
              <a:rPr sz="2800" spc="-5" dirty="0">
                <a:latin typeface="Comic Sans MS"/>
                <a:cs typeface="Comic Sans MS"/>
              </a:rPr>
              <a:t>s</a:t>
            </a:r>
            <a:r>
              <a:rPr sz="2800" dirty="0">
                <a:latin typeface="Comic Sans MS"/>
                <a:cs typeface="Comic Sans MS"/>
              </a:rPr>
              <a:t>	á</a:t>
            </a:r>
            <a:r>
              <a:rPr sz="2800" spc="-10" dirty="0">
                <a:latin typeface="Comic Sans MS"/>
                <a:cs typeface="Comic Sans MS"/>
              </a:rPr>
              <a:t>t</a:t>
            </a:r>
            <a:r>
              <a:rPr sz="2800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mos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s</a:t>
            </a:r>
            <a:r>
              <a:rPr sz="2800" spc="5" dirty="0">
                <a:latin typeface="Comic Sans MS"/>
                <a:cs typeface="Comic Sans MS"/>
              </a:rPr>
              <a:t>ã</a:t>
            </a:r>
            <a:r>
              <a:rPr sz="2800" spc="-5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mutuam</a:t>
            </a:r>
            <a:r>
              <a:rPr sz="2800" dirty="0">
                <a:latin typeface="Comic Sans MS"/>
                <a:cs typeface="Comic Sans MS"/>
              </a:rPr>
              <a:t>e</a:t>
            </a:r>
            <a:r>
              <a:rPr sz="2800" spc="-10" dirty="0">
                <a:latin typeface="Comic Sans MS"/>
                <a:cs typeface="Comic Sans MS"/>
              </a:rPr>
              <a:t>nte  </a:t>
            </a:r>
            <a:r>
              <a:rPr sz="2800" spc="-5" dirty="0">
                <a:latin typeface="Comic Sans MS"/>
                <a:cs typeface="Comic Sans MS"/>
              </a:rPr>
              <a:t>interpenetráveis;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631187"/>
            <a:ext cx="848487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  <a:buAutoNum type="arabicParenR" startAt="5"/>
              <a:tabLst>
                <a:tab pos="454659" algn="l"/>
              </a:tabLst>
            </a:pPr>
            <a:r>
              <a:rPr sz="2400" spc="-5" dirty="0">
                <a:latin typeface="Comic Sans MS"/>
                <a:cs typeface="Comic Sans MS"/>
              </a:rPr>
              <a:t>Elétrons podem ordinariamente </a:t>
            </a:r>
            <a:r>
              <a:rPr sz="2400" dirty="0">
                <a:latin typeface="Comic Sans MS"/>
                <a:cs typeface="Comic Sans MS"/>
              </a:rPr>
              <a:t>ocupar </a:t>
            </a:r>
            <a:r>
              <a:rPr sz="2400" spc="-5" dirty="0">
                <a:latin typeface="Comic Sans MS"/>
                <a:cs typeface="Comic Sans MS"/>
              </a:rPr>
              <a:t>outras posições  </a:t>
            </a:r>
            <a:r>
              <a:rPr sz="2400" dirty="0">
                <a:latin typeface="Comic Sans MS"/>
                <a:cs typeface="Comic Sans MS"/>
              </a:rPr>
              <a:t>na </a:t>
            </a:r>
            <a:r>
              <a:rPr sz="2400" spc="-5" dirty="0">
                <a:latin typeface="Comic Sans MS"/>
                <a:cs typeface="Comic Sans MS"/>
              </a:rPr>
              <a:t>camada mais </a:t>
            </a:r>
            <a:r>
              <a:rPr sz="2400" spc="-10" dirty="0">
                <a:latin typeface="Comic Sans MS"/>
                <a:cs typeface="Comic Sans MS"/>
              </a:rPr>
              <a:t>externa </a:t>
            </a:r>
            <a:r>
              <a:rPr sz="2400" dirty="0">
                <a:latin typeface="Comic Sans MS"/>
                <a:cs typeface="Comic Sans MS"/>
              </a:rPr>
              <a:t>com menos </a:t>
            </a:r>
            <a:r>
              <a:rPr sz="2400" spc="-5" dirty="0">
                <a:latin typeface="Comic Sans MS"/>
                <a:cs typeface="Comic Sans MS"/>
              </a:rPr>
              <a:t>de oito elétrons de </a:t>
            </a:r>
            <a:r>
              <a:rPr sz="2400" dirty="0">
                <a:latin typeface="Comic Sans MS"/>
                <a:cs typeface="Comic Sans MS"/>
              </a:rPr>
              <a:t>um  </a:t>
            </a:r>
            <a:r>
              <a:rPr sz="2400" spc="-5" dirty="0">
                <a:latin typeface="Comic Sans MS"/>
                <a:cs typeface="Comic Sans MS"/>
              </a:rPr>
              <a:t>átomo.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mic Sans MS"/>
              <a:buAutoNum type="arabicParenR" startAt="5"/>
            </a:pPr>
            <a:endParaRPr sz="375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50100"/>
              </a:lnSpc>
              <a:buAutoNum type="arabicParenR" startAt="5"/>
              <a:tabLst>
                <a:tab pos="485140" algn="l"/>
              </a:tabLst>
            </a:pPr>
            <a:r>
              <a:rPr sz="2400" spc="-5" dirty="0">
                <a:latin typeface="Comic Sans MS"/>
                <a:cs typeface="Comic Sans MS"/>
              </a:rPr>
              <a:t>As forças elétricas entre partículas subatômicas </a:t>
            </a:r>
            <a:r>
              <a:rPr sz="2400" dirty="0">
                <a:latin typeface="Comic Sans MS"/>
                <a:cs typeface="Comic Sans MS"/>
              </a:rPr>
              <a:t>que  </a:t>
            </a:r>
            <a:r>
              <a:rPr sz="2400" spc="-5" dirty="0">
                <a:latin typeface="Comic Sans MS"/>
                <a:cs typeface="Comic Sans MS"/>
              </a:rPr>
              <a:t>estão muito próximas não </a:t>
            </a:r>
            <a:r>
              <a:rPr sz="2400" dirty="0">
                <a:latin typeface="Comic Sans MS"/>
                <a:cs typeface="Comic Sans MS"/>
              </a:rPr>
              <a:t>obedecem </a:t>
            </a:r>
            <a:r>
              <a:rPr sz="2400" spc="-5" dirty="0">
                <a:latin typeface="Comic Sans MS"/>
                <a:cs typeface="Comic Sans MS"/>
              </a:rPr>
              <a:t>às leis </a:t>
            </a:r>
            <a:r>
              <a:rPr sz="2400" dirty="0">
                <a:latin typeface="Comic Sans MS"/>
                <a:cs typeface="Comic Sans MS"/>
              </a:rPr>
              <a:t>da  </a:t>
            </a:r>
            <a:r>
              <a:rPr sz="2400" spc="-5" dirty="0">
                <a:latin typeface="Comic Sans MS"/>
                <a:cs typeface="Comic Sans MS"/>
              </a:rPr>
              <a:t>eletrostática.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5810" y="346963"/>
            <a:ext cx="4999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Postulados de Lewis de</a:t>
            </a:r>
            <a:r>
              <a:rPr sz="2800" spc="-2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1916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975" y="188976"/>
            <a:ext cx="4923155" cy="53975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5080" rIns="0" bIns="0" rtlCol="0">
            <a:spAutoFit/>
          </a:bodyPr>
          <a:lstStyle/>
          <a:p>
            <a:pPr marL="750570">
              <a:lnSpc>
                <a:spcPct val="100000"/>
              </a:lnSpc>
              <a:spcBef>
                <a:spcPts val="40"/>
              </a:spcBef>
            </a:pPr>
            <a:r>
              <a:rPr dirty="0">
                <a:solidFill>
                  <a:srgbClr val="FBF600"/>
                </a:solidFill>
              </a:rPr>
              <a:t>Ligação</a:t>
            </a:r>
            <a:r>
              <a:rPr spc="-25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covalente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865357"/>
            <a:ext cx="8267065" cy="222059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1535"/>
              </a:spcBef>
              <a:tabLst>
                <a:tab pos="749935" algn="l"/>
                <a:tab pos="1864360" algn="l"/>
                <a:tab pos="3361054" algn="l"/>
                <a:tab pos="4301490" algn="l"/>
                <a:tab pos="5459730" algn="l"/>
                <a:tab pos="6553200" algn="l"/>
                <a:tab pos="7680959" algn="l"/>
              </a:tabLst>
            </a:pPr>
            <a:r>
              <a:rPr sz="2400" dirty="0">
                <a:latin typeface="Comic Sans MS"/>
                <a:cs typeface="Comic Sans MS"/>
              </a:rPr>
              <a:t>A	ligaç</a:t>
            </a:r>
            <a:r>
              <a:rPr sz="2400" spc="-10" dirty="0">
                <a:latin typeface="Comic Sans MS"/>
                <a:cs typeface="Comic Sans MS"/>
              </a:rPr>
              <a:t>ã</a:t>
            </a:r>
            <a:r>
              <a:rPr sz="2400" dirty="0">
                <a:latin typeface="Comic Sans MS"/>
                <a:cs typeface="Comic Sans MS"/>
              </a:rPr>
              <a:t>o	cov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l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nt</a:t>
            </a:r>
            <a:r>
              <a:rPr sz="2400" dirty="0">
                <a:latin typeface="Comic Sans MS"/>
                <a:cs typeface="Comic Sans MS"/>
              </a:rPr>
              <a:t>e	e</a:t>
            </a:r>
            <a:r>
              <a:rPr sz="2400" spc="5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tr</a:t>
            </a:r>
            <a:r>
              <a:rPr sz="2400" dirty="0">
                <a:latin typeface="Comic Sans MS"/>
                <a:cs typeface="Comic Sans MS"/>
              </a:rPr>
              <a:t>e	</a:t>
            </a:r>
            <a:r>
              <a:rPr sz="2400" spc="-20" dirty="0">
                <a:latin typeface="Comic Sans MS"/>
                <a:cs typeface="Comic Sans MS"/>
              </a:rPr>
              <a:t>á</a:t>
            </a:r>
            <a:r>
              <a:rPr sz="2400" spc="-5" dirty="0">
                <a:latin typeface="Comic Sans MS"/>
                <a:cs typeface="Comic Sans MS"/>
              </a:rPr>
              <a:t>to</a:t>
            </a:r>
            <a:r>
              <a:rPr sz="2400" spc="-15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os	ocorre	quando	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0" dirty="0">
                <a:latin typeface="Comic Sans MS"/>
                <a:cs typeface="Comic Sans MS"/>
              </a:rPr>
              <a:t>o</a:t>
            </a:r>
            <a:r>
              <a:rPr sz="2400" spc="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s</a:t>
            </a: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3646170" algn="l"/>
              </a:tabLst>
            </a:pPr>
            <a:r>
              <a:rPr sz="2400" b="1" spc="-5" dirty="0">
                <a:latin typeface="Comic Sans MS"/>
                <a:cs typeface="Comic Sans MS"/>
              </a:rPr>
              <a:t>átomos</a:t>
            </a:r>
            <a:r>
              <a:rPr sz="2400" b="1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eletronegativos	</a:t>
            </a:r>
            <a:r>
              <a:rPr sz="2400" spc="-5" dirty="0">
                <a:latin typeface="Comic Sans MS"/>
                <a:cs typeface="Comic Sans MS"/>
              </a:rPr>
              <a:t>se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aproximam.</a:t>
            </a:r>
            <a:endParaRPr sz="2400" dirty="0">
              <a:latin typeface="Comic Sans MS"/>
              <a:cs typeface="Comic Sans MS"/>
            </a:endParaRPr>
          </a:p>
          <a:p>
            <a:pPr marL="12700" marR="5080" indent="358140">
              <a:lnSpc>
                <a:spcPts val="4320"/>
              </a:lnSpc>
              <a:spcBef>
                <a:spcPts val="384"/>
              </a:spcBef>
              <a:tabLst>
                <a:tab pos="1473835" algn="l"/>
                <a:tab pos="2324735" algn="l"/>
                <a:tab pos="2864485" algn="l"/>
                <a:tab pos="4097020" algn="l"/>
                <a:tab pos="6226810" algn="l"/>
                <a:tab pos="7632065" algn="l"/>
              </a:tabLst>
            </a:pPr>
            <a:r>
              <a:rPr sz="2400" dirty="0">
                <a:latin typeface="Comic Sans MS"/>
                <a:cs typeface="Comic Sans MS"/>
              </a:rPr>
              <a:t>Nes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	c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so	</a:t>
            </a:r>
            <a:r>
              <a:rPr sz="2400" spc="-5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s	</a:t>
            </a:r>
            <a:r>
              <a:rPr sz="2400" spc="-20" dirty="0">
                <a:latin typeface="Comic Sans MS"/>
                <a:cs typeface="Comic Sans MS"/>
              </a:rPr>
              <a:t>á</a:t>
            </a:r>
            <a:r>
              <a:rPr sz="2400" spc="-5" dirty="0">
                <a:latin typeface="Comic Sans MS"/>
                <a:cs typeface="Comic Sans MS"/>
              </a:rPr>
              <a:t>to</a:t>
            </a:r>
            <a:r>
              <a:rPr sz="2400" spc="-15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os	comp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rtilha</a:t>
            </a:r>
            <a:r>
              <a:rPr sz="2400" dirty="0">
                <a:latin typeface="Comic Sans MS"/>
                <a:cs typeface="Comic Sans MS"/>
              </a:rPr>
              <a:t>m	e</a:t>
            </a:r>
            <a:r>
              <a:rPr sz="2400" spc="5" dirty="0">
                <a:latin typeface="Comic Sans MS"/>
                <a:cs typeface="Comic Sans MS"/>
              </a:rPr>
              <a:t>l</a:t>
            </a:r>
            <a:r>
              <a:rPr sz="2400" dirty="0">
                <a:latin typeface="Comic Sans MS"/>
                <a:cs typeface="Comic Sans MS"/>
              </a:rPr>
              <a:t>étrons	para  </a:t>
            </a:r>
            <a:r>
              <a:rPr sz="2400" spc="-5" dirty="0">
                <a:latin typeface="Comic Sans MS"/>
                <a:cs typeface="Comic Sans MS"/>
              </a:rPr>
              <a:t>atingir </a:t>
            </a:r>
            <a:r>
              <a:rPr sz="2400" dirty="0">
                <a:latin typeface="Comic Sans MS"/>
                <a:cs typeface="Comic Sans MS"/>
              </a:rPr>
              <a:t>a configuração </a:t>
            </a:r>
            <a:r>
              <a:rPr sz="2400" spc="-5" dirty="0">
                <a:latin typeface="Comic Sans MS"/>
                <a:cs typeface="Comic Sans MS"/>
              </a:rPr>
              <a:t>eletrônica de gás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nobre.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3892550"/>
            <a:ext cx="3629025" cy="100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40" y="5319776"/>
            <a:ext cx="703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Atração recíproca dos dois </a:t>
            </a:r>
            <a:r>
              <a:rPr sz="2400" dirty="0">
                <a:latin typeface="Comic Sans MS"/>
                <a:cs typeface="Comic Sans MS"/>
              </a:rPr>
              <a:t>núcleos pelos</a:t>
            </a:r>
            <a:r>
              <a:rPr sz="2400" spc="-1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elétrons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2917596"/>
            <a:ext cx="84099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8140">
              <a:lnSpc>
                <a:spcPct val="150000"/>
              </a:lnSpc>
              <a:spcBef>
                <a:spcPts val="100"/>
              </a:spcBef>
              <a:tabLst>
                <a:tab pos="2913380" algn="l"/>
                <a:tab pos="3559175" algn="l"/>
                <a:tab pos="4743450" algn="l"/>
                <a:tab pos="5121910" algn="l"/>
                <a:tab pos="6057265" algn="l"/>
                <a:tab pos="6610984" algn="l"/>
                <a:tab pos="7993380" algn="l"/>
              </a:tabLst>
            </a:pPr>
            <a:r>
              <a:rPr sz="2800" b="1" spc="-5" dirty="0">
                <a:latin typeface="Comic Sans MS"/>
                <a:cs typeface="Comic Sans MS"/>
              </a:rPr>
              <a:t>A</a:t>
            </a:r>
            <a:r>
              <a:rPr sz="2800" b="1" spc="220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mic Sans MS"/>
                <a:cs typeface="Comic Sans MS"/>
              </a:rPr>
              <a:t>valência</a:t>
            </a:r>
            <a:r>
              <a:rPr sz="2800" b="1" spc="2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5" dirty="0">
                <a:latin typeface="Comic Sans MS"/>
                <a:cs typeface="Comic Sans MS"/>
              </a:rPr>
              <a:t>u</a:t>
            </a:r>
            <a:r>
              <a:rPr sz="2800" spc="-5" dirty="0">
                <a:latin typeface="Comic Sans MS"/>
                <a:cs typeface="Comic Sans MS"/>
              </a:rPr>
              <a:t>m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átomo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é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10" dirty="0">
                <a:latin typeface="Comic Sans MS"/>
                <a:cs typeface="Comic Sans MS"/>
              </a:rPr>
              <a:t>igua</a:t>
            </a:r>
            <a:r>
              <a:rPr sz="2800" spc="-5" dirty="0">
                <a:latin typeface="Comic Sans MS"/>
                <a:cs typeface="Comic Sans MS"/>
              </a:rPr>
              <a:t>l</a:t>
            </a:r>
            <a:r>
              <a:rPr sz="2800" dirty="0">
                <a:latin typeface="Comic Sans MS"/>
                <a:cs typeface="Comic Sans MS"/>
              </a:rPr>
              <a:t>	a</a:t>
            </a:r>
            <a:r>
              <a:rPr sz="2800" spc="-5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10" dirty="0">
                <a:latin typeface="Comic Sans MS"/>
                <a:cs typeface="Comic Sans MS"/>
              </a:rPr>
              <a:t>númer</a:t>
            </a:r>
            <a:r>
              <a:rPr sz="2800" spc="-5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de  elétrons </a:t>
            </a:r>
            <a:r>
              <a:rPr sz="2800" spc="-10" dirty="0">
                <a:latin typeface="Comic Sans MS"/>
                <a:cs typeface="Comic Sans MS"/>
              </a:rPr>
              <a:t>usado </a:t>
            </a:r>
            <a:r>
              <a:rPr sz="2800" spc="-5" dirty="0">
                <a:latin typeface="Comic Sans MS"/>
                <a:cs typeface="Comic Sans MS"/>
              </a:rPr>
              <a:t>na </a:t>
            </a:r>
            <a:r>
              <a:rPr sz="2800" spc="-10" dirty="0">
                <a:latin typeface="Comic Sans MS"/>
                <a:cs typeface="Comic Sans MS"/>
              </a:rPr>
              <a:t>formação </a:t>
            </a:r>
            <a:r>
              <a:rPr sz="2800" spc="-5" dirty="0">
                <a:latin typeface="Comic Sans MS"/>
                <a:cs typeface="Comic Sans MS"/>
              </a:rPr>
              <a:t>de ligações</a:t>
            </a:r>
            <a:r>
              <a:rPr sz="2800" spc="17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químicas.</a:t>
            </a:r>
            <a:endParaRPr sz="2800" dirty="0">
              <a:latin typeface="Comic Sans MS"/>
              <a:cs typeface="Comic Sans M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0C875F4-1DD3-4300-9311-BC8A5AABABF6}"/>
              </a:ext>
            </a:extLst>
          </p:cNvPr>
          <p:cNvGrpSpPr/>
          <p:nvPr/>
        </p:nvGrpSpPr>
        <p:grpSpPr>
          <a:xfrm>
            <a:off x="329590" y="4838446"/>
            <a:ext cx="8411439" cy="1946605"/>
            <a:chOff x="329590" y="4838446"/>
            <a:chExt cx="8411439" cy="1946605"/>
          </a:xfrm>
        </p:grpSpPr>
        <p:sp>
          <p:nvSpPr>
            <p:cNvPr id="3" name="object 3"/>
            <p:cNvSpPr txBox="1"/>
            <p:nvPr/>
          </p:nvSpPr>
          <p:spPr>
            <a:xfrm>
              <a:off x="329590" y="4838446"/>
              <a:ext cx="3023235" cy="1306195"/>
            </a:xfrm>
            <a:prstGeom prst="rect">
              <a:avLst/>
            </a:prstGeom>
          </p:spPr>
          <p:txBody>
            <a:bodyPr vert="horz" wrap="square" lIns="0" tIns="226060" rIns="0" bIns="0" rtlCol="0">
              <a:spAutoFit/>
            </a:bodyPr>
            <a:lstStyle/>
            <a:p>
              <a:pPr marL="370840">
                <a:lnSpc>
                  <a:spcPct val="100000"/>
                </a:lnSpc>
                <a:spcBef>
                  <a:spcPts val="1780"/>
                </a:spcBef>
                <a:tabLst>
                  <a:tab pos="1891664" algn="l"/>
                </a:tabLst>
              </a:pPr>
              <a:r>
                <a:rPr sz="2800" spc="-5" dirty="0">
                  <a:latin typeface="Comic Sans MS"/>
                  <a:cs typeface="Comic Sans MS"/>
                </a:rPr>
                <a:t>Uma	ligação</a:t>
              </a:r>
              <a:endParaRPr sz="2800" dirty="0">
                <a:latin typeface="Comic Sans MS"/>
                <a:cs typeface="Comic Sans MS"/>
              </a:endParaRPr>
            </a:p>
            <a:p>
              <a:pPr marL="12700">
                <a:lnSpc>
                  <a:spcPct val="100000"/>
                </a:lnSpc>
                <a:spcBef>
                  <a:spcPts val="1680"/>
                </a:spcBef>
              </a:pPr>
              <a:r>
                <a:rPr sz="2800" b="1" spc="-5" dirty="0">
                  <a:latin typeface="Comic Sans MS"/>
                  <a:cs typeface="Comic Sans MS"/>
                </a:rPr>
                <a:t>compartilhamento</a:t>
              </a:r>
              <a:endParaRPr sz="2800" dirty="0">
                <a:latin typeface="Comic Sans MS"/>
                <a:cs typeface="Comic Sans MS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615944" y="4838446"/>
              <a:ext cx="5125085" cy="13061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514984">
                <a:lnSpc>
                  <a:spcPct val="150000"/>
                </a:lnSpc>
                <a:spcBef>
                  <a:spcPts val="100"/>
                </a:spcBef>
                <a:tabLst>
                  <a:tab pos="713105" algn="l"/>
                  <a:tab pos="1471295" algn="l"/>
                  <a:tab pos="2326005" algn="l"/>
                  <a:tab pos="2915920" algn="l"/>
                  <a:tab pos="3032125" algn="l"/>
                  <a:tab pos="4708525" algn="l"/>
                  <a:tab pos="4923790" algn="l"/>
                </a:tabLst>
              </a:pPr>
              <a:r>
                <a:rPr sz="2800" b="1" spc="-5" dirty="0">
                  <a:latin typeface="Comic Sans MS"/>
                  <a:cs typeface="Comic Sans MS"/>
                </a:rPr>
                <a:t>covalente		</a:t>
              </a:r>
              <a:r>
                <a:rPr sz="2800" spc="-5" dirty="0">
                  <a:latin typeface="Comic Sans MS"/>
                  <a:cs typeface="Comic Sans MS"/>
                </a:rPr>
                <a:t>envo</a:t>
              </a:r>
              <a:r>
                <a:rPr sz="2800" dirty="0">
                  <a:latin typeface="Comic Sans MS"/>
                  <a:cs typeface="Comic Sans MS"/>
                </a:rPr>
                <a:t>l</a:t>
              </a:r>
              <a:r>
                <a:rPr sz="2800" spc="-10" dirty="0">
                  <a:latin typeface="Comic Sans MS"/>
                  <a:cs typeface="Comic Sans MS"/>
                </a:rPr>
                <a:t>v</a:t>
              </a:r>
              <a:r>
                <a:rPr sz="2800" spc="-5" dirty="0">
                  <a:latin typeface="Comic Sans MS"/>
                  <a:cs typeface="Comic Sans MS"/>
                </a:rPr>
                <a:t>e</a:t>
              </a:r>
              <a:r>
                <a:rPr sz="2800" dirty="0">
                  <a:latin typeface="Comic Sans MS"/>
                  <a:cs typeface="Comic Sans MS"/>
                </a:rPr>
                <a:t>		</a:t>
              </a:r>
              <a:r>
                <a:rPr sz="2800" spc="-5" dirty="0">
                  <a:latin typeface="Comic Sans MS"/>
                  <a:cs typeface="Comic Sans MS"/>
                </a:rPr>
                <a:t>o  de</a:t>
              </a:r>
              <a:r>
                <a:rPr sz="2800" dirty="0">
                  <a:latin typeface="Comic Sans MS"/>
                  <a:cs typeface="Comic Sans MS"/>
                </a:rPr>
                <a:t>	</a:t>
              </a:r>
              <a:r>
                <a:rPr sz="2800" spc="-10" dirty="0">
                  <a:latin typeface="Comic Sans MS"/>
                  <a:cs typeface="Comic Sans MS"/>
                </a:rPr>
                <a:t>u</a:t>
              </a:r>
              <a:r>
                <a:rPr sz="2800" spc="-5" dirty="0">
                  <a:latin typeface="Comic Sans MS"/>
                  <a:cs typeface="Comic Sans MS"/>
                </a:rPr>
                <a:t>m</a:t>
              </a:r>
              <a:r>
                <a:rPr sz="2800" dirty="0">
                  <a:latin typeface="Comic Sans MS"/>
                  <a:cs typeface="Comic Sans MS"/>
                </a:rPr>
                <a:t>	</a:t>
              </a:r>
              <a:r>
                <a:rPr sz="2800" b="1" spc="-5" dirty="0">
                  <a:latin typeface="Comic Sans MS"/>
                  <a:cs typeface="Comic Sans MS"/>
                </a:rPr>
                <a:t>par</a:t>
              </a:r>
              <a:r>
                <a:rPr sz="2800" b="1" dirty="0">
                  <a:latin typeface="Comic Sans MS"/>
                  <a:cs typeface="Comic Sans MS"/>
                </a:rPr>
                <a:t>	</a:t>
              </a:r>
              <a:r>
                <a:rPr sz="2800" b="1" spc="5" dirty="0">
                  <a:latin typeface="Comic Sans MS"/>
                  <a:cs typeface="Comic Sans MS"/>
                </a:rPr>
                <a:t>d</a:t>
              </a:r>
              <a:r>
                <a:rPr sz="2800" b="1" spc="-5" dirty="0">
                  <a:latin typeface="Comic Sans MS"/>
                  <a:cs typeface="Comic Sans MS"/>
                </a:rPr>
                <a:t>e</a:t>
              </a:r>
              <a:r>
                <a:rPr sz="2800" b="1" dirty="0">
                  <a:latin typeface="Comic Sans MS"/>
                  <a:cs typeface="Comic Sans MS"/>
                </a:rPr>
                <a:t>		</a:t>
              </a:r>
              <a:r>
                <a:rPr sz="2800" b="1" spc="-10" dirty="0">
                  <a:latin typeface="Comic Sans MS"/>
                  <a:cs typeface="Comic Sans MS"/>
                </a:rPr>
                <a:t>elétr</a:t>
              </a:r>
              <a:r>
                <a:rPr sz="2800" b="1" spc="10" dirty="0">
                  <a:latin typeface="Comic Sans MS"/>
                  <a:cs typeface="Comic Sans MS"/>
                </a:rPr>
                <a:t>o</a:t>
              </a:r>
              <a:r>
                <a:rPr sz="2800" b="1" spc="-10" dirty="0">
                  <a:latin typeface="Comic Sans MS"/>
                  <a:cs typeface="Comic Sans MS"/>
                </a:rPr>
                <a:t>n</a:t>
              </a:r>
              <a:r>
                <a:rPr sz="2800" b="1" spc="-5" dirty="0">
                  <a:latin typeface="Comic Sans MS"/>
                  <a:cs typeface="Comic Sans MS"/>
                </a:rPr>
                <a:t>s</a:t>
              </a:r>
              <a:r>
                <a:rPr sz="2800" b="1" dirty="0">
                  <a:latin typeface="Comic Sans MS"/>
                  <a:cs typeface="Comic Sans MS"/>
                </a:rPr>
                <a:t>	</a:t>
              </a:r>
              <a:r>
                <a:rPr sz="2800" spc="-5" dirty="0">
                  <a:latin typeface="Comic Sans MS"/>
                  <a:cs typeface="Comic Sans MS"/>
                </a:rPr>
                <a:t>de</a:t>
              </a:r>
              <a:endParaRPr sz="2800">
                <a:latin typeface="Comic Sans MS"/>
                <a:cs typeface="Comic Sans MS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29590" y="6332931"/>
              <a:ext cx="397954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spc="-10" dirty="0">
                  <a:latin typeface="Comic Sans MS"/>
                  <a:cs typeface="Comic Sans MS"/>
                </a:rPr>
                <a:t>valência </a:t>
              </a:r>
              <a:r>
                <a:rPr sz="2800" spc="-5" dirty="0">
                  <a:latin typeface="Comic Sans MS"/>
                  <a:cs typeface="Comic Sans MS"/>
                </a:rPr>
                <a:t>de </a:t>
              </a:r>
              <a:r>
                <a:rPr sz="2800" spc="-10" dirty="0">
                  <a:latin typeface="Comic Sans MS"/>
                  <a:cs typeface="Comic Sans MS"/>
                </a:rPr>
                <a:t>dois</a:t>
              </a:r>
              <a:r>
                <a:rPr sz="2800" spc="55" dirty="0">
                  <a:latin typeface="Comic Sans MS"/>
                  <a:cs typeface="Comic Sans MS"/>
                </a:rPr>
                <a:t> </a:t>
              </a:r>
              <a:r>
                <a:rPr sz="2800" spc="-5" dirty="0">
                  <a:latin typeface="Comic Sans MS"/>
                  <a:cs typeface="Comic Sans MS"/>
                </a:rPr>
                <a:t>átomos.</a:t>
              </a:r>
              <a:endParaRPr sz="2800">
                <a:latin typeface="Comic Sans MS"/>
                <a:cs typeface="Comic Sans M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9590" y="425957"/>
            <a:ext cx="8409940" cy="187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5155">
              <a:lnSpc>
                <a:spcPct val="100000"/>
              </a:lnSpc>
              <a:spcBef>
                <a:spcPts val="105"/>
              </a:spcBef>
            </a:pPr>
            <a:r>
              <a:rPr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VALÊNCIA</a:t>
            </a:r>
          </a:p>
          <a:p>
            <a:pPr marL="12700" marR="5080" indent="358140">
              <a:lnSpc>
                <a:spcPct val="146700"/>
              </a:lnSpc>
              <a:spcBef>
                <a:spcPts val="525"/>
              </a:spcBef>
              <a:tabLst>
                <a:tab pos="2559685" algn="l"/>
                <a:tab pos="3211830" algn="l"/>
                <a:tab pos="4405630" algn="l"/>
                <a:tab pos="4795520" algn="l"/>
                <a:tab pos="5176520" algn="l"/>
                <a:tab pos="6568440" algn="l"/>
                <a:tab pos="7993380" algn="l"/>
              </a:tabLst>
            </a:pPr>
            <a:r>
              <a:rPr sz="2950" i="1" spc="-105" dirty="0">
                <a:solidFill>
                  <a:srgbClr val="000000"/>
                </a:solidFill>
                <a:latin typeface="Comic Sans MS"/>
                <a:cs typeface="Comic Sans MS"/>
              </a:rPr>
              <a:t>Va</a:t>
            </a:r>
            <a:r>
              <a:rPr sz="2950" i="1" spc="-70" dirty="0">
                <a:solidFill>
                  <a:srgbClr val="000000"/>
                </a:solidFill>
                <a:latin typeface="Comic Sans MS"/>
                <a:cs typeface="Comic Sans MS"/>
              </a:rPr>
              <a:t>lência</a:t>
            </a:r>
            <a:r>
              <a:rPr sz="2950" i="1" spc="25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de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	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u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	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átomo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	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é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	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	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núm</a:t>
            </a:r>
            <a:r>
              <a:rPr sz="2800" b="0" spc="-15" dirty="0">
                <a:solidFill>
                  <a:srgbClr val="000000"/>
                </a:solidFill>
                <a:latin typeface="Comic Sans MS"/>
                <a:cs typeface="Comic Sans MS"/>
              </a:rPr>
              <a:t>e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r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	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máx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i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mo</a:t>
            </a:r>
            <a:r>
              <a:rPr sz="2800" b="0" dirty="0">
                <a:solidFill>
                  <a:srgbClr val="000000"/>
                </a:solidFill>
                <a:latin typeface="Comic Sans MS"/>
                <a:cs typeface="Comic Sans MS"/>
              </a:rPr>
              <a:t>	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de  ligações </a:t>
            </a:r>
            <a:r>
              <a:rPr sz="2800" b="0" spc="-10" dirty="0">
                <a:solidFill>
                  <a:srgbClr val="000000"/>
                </a:solidFill>
                <a:latin typeface="Comic Sans MS"/>
                <a:cs typeface="Comic Sans MS"/>
              </a:rPr>
              <a:t>químicas que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ele pode</a:t>
            </a:r>
            <a:r>
              <a:rPr sz="2800" b="0" spc="9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omic Sans MS"/>
                <a:cs typeface="Comic Sans MS"/>
              </a:rPr>
              <a:t>efetuar.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529353"/>
            <a:ext cx="7559446" cy="2310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9625">
              <a:lnSpc>
                <a:spcPct val="100000"/>
              </a:lnSpc>
              <a:spcBef>
                <a:spcPts val="95"/>
              </a:spcBef>
              <a:tabLst>
                <a:tab pos="3926840" algn="l"/>
              </a:tabLst>
            </a:pPr>
            <a:r>
              <a:rPr sz="2800" b="1" spc="-5" dirty="0">
                <a:latin typeface="Comic Sans MS"/>
                <a:cs typeface="Comic Sans MS"/>
              </a:rPr>
              <a:t>Teoria</a:t>
            </a:r>
            <a:r>
              <a:rPr sz="2800" b="1" spc="25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mic Sans MS"/>
                <a:cs typeface="Comic Sans MS"/>
              </a:rPr>
              <a:t>da</a:t>
            </a:r>
            <a:r>
              <a:rPr sz="2800" b="1" spc="5" dirty="0">
                <a:latin typeface="Comic Sans MS"/>
                <a:cs typeface="Comic Sans MS"/>
              </a:rPr>
              <a:t> </a:t>
            </a:r>
            <a:r>
              <a:rPr sz="2800" b="1" spc="-10" dirty="0">
                <a:latin typeface="Comic Sans MS"/>
                <a:cs typeface="Comic Sans MS"/>
              </a:rPr>
              <a:t>ligação	</a:t>
            </a:r>
            <a:r>
              <a:rPr sz="2800" b="1" spc="-5" dirty="0">
                <a:latin typeface="Comic Sans MS"/>
                <a:cs typeface="Comic Sans MS"/>
              </a:rPr>
              <a:t>de valência</a:t>
            </a:r>
            <a:r>
              <a:rPr sz="2800" b="1" spc="-15" dirty="0">
                <a:latin typeface="Comic Sans MS"/>
                <a:cs typeface="Comic Sans MS"/>
              </a:rPr>
              <a:t> </a:t>
            </a:r>
            <a:r>
              <a:rPr sz="2800" b="1" spc="-10" dirty="0">
                <a:latin typeface="Comic Sans MS"/>
                <a:cs typeface="Comic Sans MS"/>
              </a:rPr>
              <a:t>(TLV)</a:t>
            </a:r>
            <a:endParaRPr sz="4350" dirty="0">
              <a:latin typeface="Times New Roman"/>
              <a:cs typeface="Times New Roman"/>
            </a:endParaRPr>
          </a:p>
          <a:p>
            <a:pPr marL="12700" marR="5080" indent="359410">
              <a:lnSpc>
                <a:spcPct val="150100"/>
              </a:lnSpc>
              <a:tabLst>
                <a:tab pos="739140" algn="l"/>
                <a:tab pos="1272540" algn="l"/>
                <a:tab pos="2207260" algn="l"/>
                <a:tab pos="2630805" algn="l"/>
                <a:tab pos="3379470" algn="l"/>
                <a:tab pos="4941570" algn="l"/>
                <a:tab pos="5241925" algn="l"/>
                <a:tab pos="5586730" algn="l"/>
                <a:tab pos="6886575" algn="l"/>
              </a:tabLst>
            </a:pPr>
            <a:endParaRPr lang="pt-BR" sz="2800" spc="-5" dirty="0">
              <a:latin typeface="Comic Sans MS"/>
              <a:cs typeface="Comic Sans MS"/>
            </a:endParaRPr>
          </a:p>
          <a:p>
            <a:pPr marL="12700" marR="5080" indent="359410">
              <a:lnSpc>
                <a:spcPct val="150100"/>
              </a:lnSpc>
              <a:tabLst>
                <a:tab pos="739140" algn="l"/>
                <a:tab pos="1272540" algn="l"/>
                <a:tab pos="2207260" algn="l"/>
                <a:tab pos="2630805" algn="l"/>
                <a:tab pos="3379470" algn="l"/>
                <a:tab pos="4941570" algn="l"/>
                <a:tab pos="5241925" algn="l"/>
                <a:tab pos="5586730" algn="l"/>
                <a:tab pos="6886575" algn="l"/>
              </a:tabLst>
            </a:pPr>
            <a:r>
              <a:rPr sz="2800" spc="-5" dirty="0" err="1">
                <a:latin typeface="Comic Sans MS"/>
                <a:cs typeface="Comic Sans MS"/>
              </a:rPr>
              <a:t>Do</a:t>
            </a:r>
            <a:r>
              <a:rPr sz="2800" dirty="0" err="1">
                <a:latin typeface="Comic Sans MS"/>
                <a:cs typeface="Comic Sans MS"/>
              </a:rPr>
              <a:t>i</a:t>
            </a:r>
            <a:r>
              <a:rPr sz="2800" spc="-5" dirty="0" err="1">
                <a:latin typeface="Comic Sans MS"/>
                <a:cs typeface="Comic Sans MS"/>
              </a:rPr>
              <a:t>s</a:t>
            </a:r>
            <a:r>
              <a:rPr sz="2800" dirty="0">
                <a:latin typeface="Comic Sans MS"/>
                <a:cs typeface="Comic Sans MS"/>
              </a:rPr>
              <a:t>	á</a:t>
            </a:r>
            <a:r>
              <a:rPr sz="2800" spc="-10" dirty="0">
                <a:latin typeface="Comic Sans MS"/>
                <a:cs typeface="Comic Sans MS"/>
              </a:rPr>
              <a:t>t</a:t>
            </a:r>
            <a:r>
              <a:rPr sz="2800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mos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10" dirty="0">
                <a:latin typeface="Comic Sans MS"/>
                <a:cs typeface="Comic Sans MS"/>
              </a:rPr>
              <a:t>qu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p</a:t>
            </a:r>
            <a:r>
              <a:rPr sz="2800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s</a:t>
            </a:r>
            <a:r>
              <a:rPr sz="2800" spc="-20" dirty="0">
                <a:latin typeface="Comic Sans MS"/>
                <a:cs typeface="Comic Sans MS"/>
              </a:rPr>
              <a:t>s</a:t>
            </a:r>
            <a:r>
              <a:rPr sz="2800" spc="-10" dirty="0">
                <a:latin typeface="Comic Sans MS"/>
                <a:cs typeface="Comic Sans MS"/>
              </a:rPr>
              <a:t>ue</a:t>
            </a:r>
            <a:r>
              <a:rPr sz="2800" spc="-5" dirty="0">
                <a:latin typeface="Comic Sans MS"/>
                <a:cs typeface="Comic Sans MS"/>
              </a:rPr>
              <a:t>m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10" dirty="0">
                <a:latin typeface="Comic Sans MS"/>
                <a:cs typeface="Comic Sans MS"/>
              </a:rPr>
              <a:t>u</a:t>
            </a:r>
            <a:r>
              <a:rPr sz="2800" spc="-5" dirty="0">
                <a:latin typeface="Comic Sans MS"/>
                <a:cs typeface="Comic Sans MS"/>
              </a:rPr>
              <a:t>m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orb</a:t>
            </a:r>
            <a:r>
              <a:rPr sz="2800" spc="5" dirty="0">
                <a:latin typeface="Comic Sans MS"/>
                <a:cs typeface="Comic Sans MS"/>
              </a:rPr>
              <a:t>i</a:t>
            </a:r>
            <a:r>
              <a:rPr sz="2800" spc="-10" dirty="0">
                <a:latin typeface="Comic Sans MS"/>
                <a:cs typeface="Comic Sans MS"/>
              </a:rPr>
              <a:t>ta</a:t>
            </a:r>
            <a:r>
              <a:rPr sz="2800" spc="-5" dirty="0">
                <a:latin typeface="Comic Sans MS"/>
                <a:cs typeface="Comic Sans MS"/>
              </a:rPr>
              <a:t>l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com  </a:t>
            </a:r>
            <a:r>
              <a:rPr sz="2800" spc="-10" dirty="0">
                <a:latin typeface="Comic Sans MS"/>
                <a:cs typeface="Comic Sans MS"/>
              </a:rPr>
              <a:t>u</a:t>
            </a:r>
            <a:r>
              <a:rPr sz="2800" spc="-5" dirty="0">
                <a:latin typeface="Comic Sans MS"/>
                <a:cs typeface="Comic Sans MS"/>
              </a:rPr>
              <a:t>m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el</a:t>
            </a:r>
            <a:r>
              <a:rPr sz="2800" dirty="0">
                <a:latin typeface="Comic Sans MS"/>
                <a:cs typeface="Comic Sans MS"/>
              </a:rPr>
              <a:t>é</a:t>
            </a:r>
            <a:r>
              <a:rPr sz="2800" spc="-10" dirty="0">
                <a:latin typeface="Comic Sans MS"/>
                <a:cs typeface="Comic Sans MS"/>
              </a:rPr>
              <a:t>t</a:t>
            </a:r>
            <a:r>
              <a:rPr sz="2800" spc="5" dirty="0">
                <a:latin typeface="Comic Sans MS"/>
                <a:cs typeface="Comic Sans MS"/>
              </a:rPr>
              <a:t>r</a:t>
            </a:r>
            <a:r>
              <a:rPr sz="2800" spc="-5" dirty="0">
                <a:latin typeface="Comic Sans MS"/>
                <a:cs typeface="Comic Sans MS"/>
              </a:rPr>
              <a:t>on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10" dirty="0">
                <a:latin typeface="Comic Sans MS"/>
                <a:cs typeface="Comic Sans MS"/>
              </a:rPr>
              <a:t>des</a:t>
            </a:r>
            <a:r>
              <a:rPr sz="2800" spc="5" dirty="0">
                <a:latin typeface="Comic Sans MS"/>
                <a:cs typeface="Comic Sans MS"/>
              </a:rPr>
              <a:t>e</a:t>
            </a:r>
            <a:r>
              <a:rPr sz="2800" spc="-5" dirty="0">
                <a:latin typeface="Comic Sans MS"/>
                <a:cs typeface="Comic Sans MS"/>
              </a:rPr>
              <a:t>mp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10" dirty="0">
                <a:latin typeface="Comic Sans MS"/>
                <a:cs typeface="Comic Sans MS"/>
              </a:rPr>
              <a:t>rel</a:t>
            </a:r>
            <a:r>
              <a:rPr sz="2800" dirty="0">
                <a:latin typeface="Comic Sans MS"/>
                <a:cs typeface="Comic Sans MS"/>
              </a:rPr>
              <a:t>h</a:t>
            </a:r>
            <a:r>
              <a:rPr sz="2800" spc="-5" dirty="0">
                <a:latin typeface="Comic Sans MS"/>
                <a:cs typeface="Comic Sans MS"/>
              </a:rPr>
              <a:t>ado,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apr</a:t>
            </a:r>
            <a:r>
              <a:rPr sz="2800" spc="10" dirty="0">
                <a:latin typeface="Comic Sans MS"/>
                <a:cs typeface="Comic Sans MS"/>
              </a:rPr>
              <a:t>o</a:t>
            </a:r>
            <a:r>
              <a:rPr sz="2800" spc="-10" dirty="0">
                <a:latin typeface="Comic Sans MS"/>
                <a:cs typeface="Comic Sans MS"/>
              </a:rPr>
              <a:t>xima</a:t>
            </a:r>
            <a:r>
              <a:rPr sz="2800" dirty="0">
                <a:latin typeface="Comic Sans MS"/>
                <a:cs typeface="Comic Sans MS"/>
              </a:rPr>
              <a:t>m</a:t>
            </a:r>
            <a:r>
              <a:rPr sz="2800" spc="5" dirty="0">
                <a:latin typeface="Comic Sans MS"/>
                <a:cs typeface="Comic Sans MS"/>
              </a:rPr>
              <a:t>-</a:t>
            </a:r>
            <a:r>
              <a:rPr sz="2800" dirty="0">
                <a:latin typeface="Comic Sans MS"/>
                <a:cs typeface="Comic Sans MS"/>
              </a:rPr>
              <a:t>se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F6624A2-51B0-4ACA-A5FF-51A8958B33AF}"/>
              </a:ext>
            </a:extLst>
          </p:cNvPr>
          <p:cNvGrpSpPr/>
          <p:nvPr/>
        </p:nvGrpSpPr>
        <p:grpSpPr>
          <a:xfrm>
            <a:off x="685800" y="4016107"/>
            <a:ext cx="7548448" cy="1111786"/>
            <a:chOff x="690168" y="3752441"/>
            <a:chExt cx="7548448" cy="1111786"/>
          </a:xfrm>
        </p:grpSpPr>
        <p:sp>
          <p:nvSpPr>
            <p:cNvPr id="3" name="object 3"/>
            <p:cNvSpPr txBox="1"/>
            <p:nvPr/>
          </p:nvSpPr>
          <p:spPr>
            <a:xfrm>
              <a:off x="690168" y="3771646"/>
              <a:ext cx="406209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956944" algn="l"/>
                  <a:tab pos="1924050" algn="l"/>
                  <a:tab pos="3406775" algn="l"/>
                </a:tabLst>
              </a:pPr>
              <a:r>
                <a:rPr sz="2800" spc="-5" dirty="0">
                  <a:latin typeface="Comic Sans MS"/>
                  <a:cs typeface="Comic Sans MS"/>
                </a:rPr>
                <a:t>até	</a:t>
              </a:r>
              <a:r>
                <a:rPr sz="2800" spc="-10" dirty="0">
                  <a:latin typeface="Comic Sans MS"/>
                  <a:cs typeface="Comic Sans MS"/>
                </a:rPr>
                <a:t>qu</a:t>
              </a:r>
              <a:r>
                <a:rPr sz="2800" spc="-5" dirty="0">
                  <a:latin typeface="Comic Sans MS"/>
                  <a:cs typeface="Comic Sans MS"/>
                </a:rPr>
                <a:t>e</a:t>
              </a:r>
              <a:r>
                <a:rPr sz="2800" dirty="0">
                  <a:latin typeface="Comic Sans MS"/>
                  <a:cs typeface="Comic Sans MS"/>
                </a:rPr>
                <a:t>	</a:t>
              </a:r>
              <a:r>
                <a:rPr sz="2800" spc="-5" dirty="0">
                  <a:latin typeface="Comic Sans MS"/>
                  <a:cs typeface="Comic Sans MS"/>
                </a:rPr>
                <a:t>oc</a:t>
              </a:r>
              <a:r>
                <a:rPr sz="2800" spc="5" dirty="0">
                  <a:latin typeface="Comic Sans MS"/>
                  <a:cs typeface="Comic Sans MS"/>
                </a:rPr>
                <a:t>o</a:t>
              </a:r>
              <a:r>
                <a:rPr sz="2800" spc="-10" dirty="0">
                  <a:latin typeface="Comic Sans MS"/>
                  <a:cs typeface="Comic Sans MS"/>
                </a:rPr>
                <a:t>rr</a:t>
              </a:r>
              <a:r>
                <a:rPr sz="2800" spc="-5" dirty="0">
                  <a:latin typeface="Comic Sans MS"/>
                  <a:cs typeface="Comic Sans MS"/>
                </a:rPr>
                <a:t>a</a:t>
              </a:r>
              <a:r>
                <a:rPr sz="2800" dirty="0">
                  <a:latin typeface="Comic Sans MS"/>
                  <a:cs typeface="Comic Sans MS"/>
                </a:rPr>
                <a:t>	</a:t>
              </a:r>
              <a:r>
                <a:rPr sz="2800" spc="-10" dirty="0">
                  <a:latin typeface="Comic Sans MS"/>
                  <a:cs typeface="Comic Sans MS"/>
                </a:rPr>
                <a:t>uma</a:t>
              </a:r>
              <a:endParaRPr sz="2800" dirty="0">
                <a:latin typeface="Comic Sans MS"/>
                <a:cs typeface="Comic Sans MS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127116" y="3752441"/>
              <a:ext cx="3111500" cy="4749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2725420" algn="l"/>
                </a:tabLst>
              </a:pPr>
              <a:r>
                <a:rPr sz="2800" b="1" spc="-5" dirty="0">
                  <a:latin typeface="Comic Sans MS"/>
                  <a:cs typeface="Comic Sans MS"/>
                </a:rPr>
                <a:t>sob</a:t>
              </a:r>
              <a:r>
                <a:rPr sz="2800" b="1" dirty="0">
                  <a:latin typeface="Comic Sans MS"/>
                  <a:cs typeface="Comic Sans MS"/>
                </a:rPr>
                <a:t>r</a:t>
              </a:r>
              <a:r>
                <a:rPr sz="2800" b="1" spc="-10" dirty="0">
                  <a:latin typeface="Comic Sans MS"/>
                  <a:cs typeface="Comic Sans MS"/>
                </a:rPr>
                <a:t>epo</a:t>
              </a:r>
              <a:r>
                <a:rPr sz="2800" b="1" spc="5" dirty="0">
                  <a:latin typeface="Comic Sans MS"/>
                  <a:cs typeface="Comic Sans MS"/>
                </a:rPr>
                <a:t>s</a:t>
              </a:r>
              <a:r>
                <a:rPr sz="2800" b="1" spc="-10" dirty="0">
                  <a:latin typeface="Comic Sans MS"/>
                  <a:cs typeface="Comic Sans MS"/>
                </a:rPr>
                <a:t>içã</a:t>
              </a:r>
              <a:r>
                <a:rPr sz="2800" b="1" dirty="0">
                  <a:latin typeface="Comic Sans MS"/>
                  <a:cs typeface="Comic Sans MS"/>
                </a:rPr>
                <a:t>o</a:t>
              </a:r>
              <a:r>
                <a:rPr sz="2950" b="1" i="1" spc="-70" dirty="0">
                  <a:latin typeface="Comic Sans MS"/>
                  <a:cs typeface="Comic Sans MS"/>
                </a:rPr>
                <a:t>,</a:t>
              </a:r>
              <a:r>
                <a:rPr sz="2950" b="1" i="1" dirty="0">
                  <a:latin typeface="Comic Sans MS"/>
                  <a:cs typeface="Comic Sans MS"/>
                </a:rPr>
                <a:t>	</a:t>
              </a:r>
              <a:r>
                <a:rPr sz="2800" b="1" dirty="0">
                  <a:latin typeface="Comic Sans MS"/>
                  <a:cs typeface="Comic Sans MS"/>
                </a:rPr>
                <a:t>ou</a:t>
              </a:r>
              <a:endParaRPr sz="2800">
                <a:latin typeface="Comic Sans MS"/>
                <a:cs typeface="Comic Sans MS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90168" y="4412107"/>
              <a:ext cx="576580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10" dirty="0">
                  <a:latin typeface="Comic Sans MS"/>
                  <a:cs typeface="Comic Sans MS"/>
                </a:rPr>
                <a:t>interpenetração, destes</a:t>
              </a:r>
              <a:r>
                <a:rPr sz="2800" b="1" spc="50" dirty="0">
                  <a:latin typeface="Comic Sans MS"/>
                  <a:cs typeface="Comic Sans MS"/>
                </a:rPr>
                <a:t> </a:t>
              </a:r>
              <a:r>
                <a:rPr sz="2800" b="1" spc="-5" dirty="0">
                  <a:latin typeface="Comic Sans MS"/>
                  <a:cs typeface="Comic Sans MS"/>
                </a:rPr>
                <a:t>orbitais.</a:t>
              </a:r>
              <a:endParaRPr sz="2800" dirty="0">
                <a:latin typeface="Comic Sans MS"/>
                <a:cs typeface="Comic Sans M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-595"/>
            <a:ext cx="9144000" cy="497572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5080" rIns="0" bIns="0" rtlCol="0">
            <a:spAutoFit/>
          </a:bodyPr>
          <a:lstStyle/>
          <a:p>
            <a:pPr marL="750570" algn="ctr">
              <a:lnSpc>
                <a:spcPct val="100000"/>
              </a:lnSpc>
              <a:spcBef>
                <a:spcPts val="40"/>
              </a:spcBef>
            </a:pPr>
            <a:r>
              <a:rPr dirty="0">
                <a:solidFill>
                  <a:srgbClr val="FBF600"/>
                </a:solidFill>
              </a:rPr>
              <a:t>Ligação</a:t>
            </a:r>
            <a:r>
              <a:rPr spc="-25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covalente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2201" y="0"/>
            <a:ext cx="3016250" cy="720725"/>
          </a:xfrm>
          <a:custGeom>
            <a:avLst/>
            <a:gdLst/>
            <a:ahLst/>
            <a:cxnLst/>
            <a:rect l="l" t="t" r="r" b="b"/>
            <a:pathLst>
              <a:path w="3016250" h="720725">
                <a:moveTo>
                  <a:pt x="0" y="720725"/>
                </a:moveTo>
                <a:lnTo>
                  <a:pt x="3016250" y="720725"/>
                </a:lnTo>
                <a:lnTo>
                  <a:pt x="3016250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36211" y="175006"/>
            <a:ext cx="807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BF600"/>
                </a:solidFill>
                <a:latin typeface="Comic Sans MS"/>
                <a:cs typeface="Comic Sans MS"/>
              </a:rPr>
              <a:t>TLV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7875" y="908050"/>
            <a:ext cx="6129677" cy="4679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3050" y="903287"/>
            <a:ext cx="6148705" cy="4689475"/>
          </a:xfrm>
          <a:custGeom>
            <a:avLst/>
            <a:gdLst/>
            <a:ahLst/>
            <a:cxnLst/>
            <a:rect l="l" t="t" r="r" b="b"/>
            <a:pathLst>
              <a:path w="6148705" h="4689475">
                <a:moveTo>
                  <a:pt x="0" y="4689475"/>
                </a:moveTo>
                <a:lnTo>
                  <a:pt x="6148324" y="4689475"/>
                </a:lnTo>
                <a:lnTo>
                  <a:pt x="6148324" y="0"/>
                </a:lnTo>
                <a:lnTo>
                  <a:pt x="0" y="0"/>
                </a:lnTo>
                <a:lnTo>
                  <a:pt x="0" y="468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CB86611-4A0C-4C7A-A554-A452F5D3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13" y="2667000"/>
            <a:ext cx="5486400" cy="350813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6FDAF88-2115-4F9A-942D-A40C7EEE9569}"/>
              </a:ext>
            </a:extLst>
          </p:cNvPr>
          <p:cNvSpPr txBox="1"/>
          <p:nvPr/>
        </p:nvSpPr>
        <p:spPr>
          <a:xfrm>
            <a:off x="114300" y="1219200"/>
            <a:ext cx="8915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Dois orbitais atômicos se combinam para formar dois orbitais moleculares.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DE1F9A-F781-4B2A-B992-51ECCC0CD367}"/>
              </a:ext>
            </a:extLst>
          </p:cNvPr>
          <p:cNvSpPr txBox="1"/>
          <p:nvPr/>
        </p:nvSpPr>
        <p:spPr>
          <a:xfrm>
            <a:off x="1295400" y="592462"/>
            <a:ext cx="6334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9625">
              <a:lnSpc>
                <a:spcPct val="100000"/>
              </a:lnSpc>
              <a:spcBef>
                <a:spcPts val="95"/>
              </a:spcBef>
              <a:tabLst>
                <a:tab pos="3926840" algn="l"/>
              </a:tabLst>
            </a:pPr>
            <a:r>
              <a:rPr lang="pt-BR" sz="2400" b="1" spc="-5" dirty="0">
                <a:latin typeface="Comic Sans MS"/>
                <a:cs typeface="Comic Sans MS"/>
              </a:rPr>
              <a:t>Teoria</a:t>
            </a:r>
            <a:r>
              <a:rPr lang="pt-BR" sz="2400" b="1" spc="25" dirty="0">
                <a:latin typeface="Comic Sans MS"/>
                <a:cs typeface="Comic Sans MS"/>
              </a:rPr>
              <a:t> </a:t>
            </a:r>
            <a:r>
              <a:rPr lang="pt-BR" sz="2400" b="1" spc="-5" dirty="0">
                <a:latin typeface="Comic Sans MS"/>
                <a:cs typeface="Comic Sans MS"/>
              </a:rPr>
              <a:t>do orbital molecular </a:t>
            </a:r>
            <a:r>
              <a:rPr lang="pt-BR" sz="2400" b="1" spc="-10" dirty="0">
                <a:latin typeface="Comic Sans MS"/>
                <a:cs typeface="Comic Sans MS"/>
              </a:rPr>
              <a:t>(TOM)</a:t>
            </a:r>
            <a:endParaRPr lang="pt-BR" sz="4000" dirty="0">
              <a:latin typeface="Times New Roman"/>
              <a:cs typeface="Times New Roman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55F6FC4-F990-4BD8-A865-2AAFDEC7D276}"/>
              </a:ext>
            </a:extLst>
          </p:cNvPr>
          <p:cNvSpPr txBox="1">
            <a:spLocks/>
          </p:cNvSpPr>
          <p:nvPr/>
        </p:nvSpPr>
        <p:spPr>
          <a:xfrm>
            <a:off x="0" y="-595"/>
            <a:ext cx="9144000" cy="436017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508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750570" algn="ctr">
              <a:spcBef>
                <a:spcPts val="40"/>
              </a:spcBef>
            </a:pPr>
            <a:r>
              <a:rPr lang="en-US" sz="2800" kern="0" dirty="0" err="1">
                <a:solidFill>
                  <a:srgbClr val="FBF600"/>
                </a:solidFill>
              </a:rPr>
              <a:t>Ligação</a:t>
            </a:r>
            <a:r>
              <a:rPr lang="en-US" sz="2800" kern="0" spc="-25" dirty="0">
                <a:solidFill>
                  <a:srgbClr val="FBF600"/>
                </a:solidFill>
              </a:rPr>
              <a:t> </a:t>
            </a:r>
            <a:r>
              <a:rPr lang="en-US" sz="2800" kern="0" spc="-5" dirty="0" err="1">
                <a:solidFill>
                  <a:srgbClr val="FBF600"/>
                </a:solidFill>
              </a:rPr>
              <a:t>covalente</a:t>
            </a:r>
            <a:endParaRPr lang="en-US" sz="2800" kern="0" spc="-5" dirty="0">
              <a:solidFill>
                <a:srgbClr val="FBF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038294"/>
            <a:ext cx="8342630" cy="4583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indent="914400" algn="just">
              <a:lnSpc>
                <a:spcPct val="15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De maneira </a:t>
            </a:r>
            <a:r>
              <a:rPr sz="2800" dirty="0">
                <a:latin typeface="Comic Sans MS"/>
                <a:cs typeface="Comic Sans MS"/>
              </a:rPr>
              <a:t>geral, </a:t>
            </a:r>
            <a:r>
              <a:rPr sz="2800" spc="-5" dirty="0">
                <a:latin typeface="Comic Sans MS"/>
                <a:cs typeface="Comic Sans MS"/>
              </a:rPr>
              <a:t>a ligação </a:t>
            </a:r>
            <a:r>
              <a:rPr sz="2800" spc="-10" dirty="0">
                <a:latin typeface="Comic Sans MS"/>
                <a:cs typeface="Comic Sans MS"/>
              </a:rPr>
              <a:t>química </a:t>
            </a:r>
            <a:r>
              <a:rPr sz="2800" dirty="0">
                <a:latin typeface="Comic Sans MS"/>
                <a:cs typeface="Comic Sans MS"/>
              </a:rPr>
              <a:t>pode </a:t>
            </a:r>
            <a:r>
              <a:rPr sz="2800" spc="-5" dirty="0">
                <a:latin typeface="Comic Sans MS"/>
                <a:cs typeface="Comic Sans MS"/>
              </a:rPr>
              <a:t>ser  definida como uma </a:t>
            </a:r>
            <a:r>
              <a:rPr sz="2800" b="1" spc="-5" dirty="0">
                <a:latin typeface="Comic Sans MS"/>
                <a:cs typeface="Comic Sans MS"/>
              </a:rPr>
              <a:t>força </a:t>
            </a:r>
            <a:r>
              <a:rPr sz="2800" b="1" spc="-10" dirty="0">
                <a:latin typeface="Comic Sans MS"/>
                <a:cs typeface="Comic Sans MS"/>
              </a:rPr>
              <a:t>resultante </a:t>
            </a:r>
            <a:r>
              <a:rPr sz="2800" b="1" spc="-15" dirty="0">
                <a:latin typeface="Comic Sans MS"/>
                <a:cs typeface="Comic Sans MS"/>
              </a:rPr>
              <a:t>atrativa </a:t>
            </a:r>
            <a:r>
              <a:rPr sz="2800" b="1" spc="-25" dirty="0">
                <a:latin typeface="Comic Sans MS"/>
                <a:cs typeface="Comic Sans MS"/>
              </a:rPr>
              <a:t>que  </a:t>
            </a:r>
            <a:r>
              <a:rPr sz="2800" b="1" spc="-10" dirty="0">
                <a:latin typeface="Comic Sans MS"/>
                <a:cs typeface="Comic Sans MS"/>
              </a:rPr>
              <a:t>existe </a:t>
            </a:r>
            <a:r>
              <a:rPr sz="2800" b="1" spc="-5" dirty="0">
                <a:latin typeface="Comic Sans MS"/>
                <a:cs typeface="Comic Sans MS"/>
              </a:rPr>
              <a:t>entre alguns átomos, </a:t>
            </a:r>
            <a:r>
              <a:rPr sz="2800" b="1" spc="-10" dirty="0">
                <a:latin typeface="Comic Sans MS"/>
                <a:cs typeface="Comic Sans MS"/>
              </a:rPr>
              <a:t>quando estes </a:t>
            </a:r>
            <a:r>
              <a:rPr sz="2800" b="1" spc="-15" dirty="0">
                <a:latin typeface="Comic Sans MS"/>
                <a:cs typeface="Comic Sans MS"/>
              </a:rPr>
              <a:t>se  </a:t>
            </a:r>
            <a:r>
              <a:rPr sz="2800" b="1" spc="-5" dirty="0">
                <a:latin typeface="Comic Sans MS"/>
                <a:cs typeface="Comic Sans MS"/>
              </a:rPr>
              <a:t>aproximam</a:t>
            </a:r>
            <a:r>
              <a:rPr sz="2800" spc="-5" dirty="0">
                <a:latin typeface="Comic Sans MS"/>
                <a:cs typeface="Comic Sans MS"/>
              </a:rPr>
              <a:t>.</a:t>
            </a:r>
            <a:endParaRPr sz="2800" dirty="0">
              <a:latin typeface="Comic Sans MS"/>
              <a:cs typeface="Comic Sans MS"/>
            </a:endParaRPr>
          </a:p>
          <a:p>
            <a:pPr marL="12700" marR="5080" indent="914400" algn="just">
              <a:lnSpc>
                <a:spcPct val="150000"/>
              </a:lnSpc>
              <a:spcBef>
                <a:spcPts val="600"/>
              </a:spcBef>
            </a:pPr>
            <a:r>
              <a:rPr sz="2800" dirty="0">
                <a:latin typeface="Comic Sans MS"/>
                <a:cs typeface="Comic Sans MS"/>
              </a:rPr>
              <a:t>Esta </a:t>
            </a:r>
            <a:r>
              <a:rPr sz="2800" spc="-5" dirty="0">
                <a:latin typeface="Comic Sans MS"/>
                <a:cs typeface="Comic Sans MS"/>
              </a:rPr>
              <a:t>força </a:t>
            </a:r>
            <a:r>
              <a:rPr sz="2800" dirty="0">
                <a:latin typeface="Comic Sans MS"/>
                <a:cs typeface="Comic Sans MS"/>
              </a:rPr>
              <a:t>mantém </a:t>
            </a:r>
            <a:r>
              <a:rPr sz="2800" spc="-10" dirty="0">
                <a:latin typeface="Comic Sans MS"/>
                <a:cs typeface="Comic Sans MS"/>
              </a:rPr>
              <a:t>um </a:t>
            </a:r>
            <a:r>
              <a:rPr sz="2800" spc="-5" dirty="0">
                <a:latin typeface="Comic Sans MS"/>
                <a:cs typeface="Comic Sans MS"/>
              </a:rPr>
              <a:t>conjunto de dois </a:t>
            </a:r>
            <a:r>
              <a:rPr sz="2800" spc="10" dirty="0">
                <a:latin typeface="Comic Sans MS"/>
                <a:cs typeface="Comic Sans MS"/>
              </a:rPr>
              <a:t>ou  </a:t>
            </a:r>
            <a:r>
              <a:rPr sz="2800" spc="-5" dirty="0">
                <a:latin typeface="Comic Sans MS"/>
                <a:cs typeface="Comic Sans MS"/>
              </a:rPr>
              <a:t>mais </a:t>
            </a:r>
            <a:r>
              <a:rPr sz="2800" dirty="0">
                <a:latin typeface="Comic Sans MS"/>
                <a:cs typeface="Comic Sans MS"/>
              </a:rPr>
              <a:t>átomos </a:t>
            </a:r>
            <a:r>
              <a:rPr sz="2800" spc="-5" dirty="0">
                <a:latin typeface="Comic Sans MS"/>
                <a:cs typeface="Comic Sans MS"/>
              </a:rPr>
              <a:t>unidos formando </a:t>
            </a:r>
            <a:r>
              <a:rPr sz="2800" dirty="0">
                <a:latin typeface="Comic Sans MS"/>
                <a:cs typeface="Comic Sans MS"/>
              </a:rPr>
              <a:t>assim </a:t>
            </a:r>
            <a:r>
              <a:rPr sz="2800" spc="-5" dirty="0">
                <a:latin typeface="Comic Sans MS"/>
                <a:cs typeface="Comic Sans MS"/>
              </a:rPr>
              <a:t>os </a:t>
            </a:r>
            <a:r>
              <a:rPr sz="2800" b="1" dirty="0">
                <a:latin typeface="Comic Sans MS"/>
                <a:cs typeface="Comic Sans MS"/>
              </a:rPr>
              <a:t>compostos  </a:t>
            </a:r>
            <a:r>
              <a:rPr sz="2800" b="1" spc="-10" dirty="0">
                <a:latin typeface="Comic Sans MS"/>
                <a:cs typeface="Comic Sans MS"/>
              </a:rPr>
              <a:t>químicos</a:t>
            </a:r>
            <a:r>
              <a:rPr sz="2800" spc="-10" dirty="0">
                <a:latin typeface="Comic Sans MS"/>
                <a:cs typeface="Comic Sans MS"/>
              </a:rPr>
              <a:t>.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74725"/>
          </a:xfrm>
          <a:custGeom>
            <a:avLst/>
            <a:gdLst/>
            <a:ahLst/>
            <a:cxnLst/>
            <a:rect l="l" t="t" r="r" b="b"/>
            <a:pathLst>
              <a:path w="9144000" h="974725">
                <a:moveTo>
                  <a:pt x="0" y="974725"/>
                </a:moveTo>
                <a:lnTo>
                  <a:pt x="9144000" y="974725"/>
                </a:lnTo>
                <a:lnTo>
                  <a:pt x="9144000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74725"/>
          </a:xfrm>
          <a:custGeom>
            <a:avLst/>
            <a:gdLst/>
            <a:ahLst/>
            <a:cxnLst/>
            <a:rect l="l" t="t" r="r" b="b"/>
            <a:pathLst>
              <a:path w="9144000" h="974725">
                <a:moveTo>
                  <a:pt x="0" y="974725"/>
                </a:moveTo>
                <a:lnTo>
                  <a:pt x="9144000" y="974725"/>
                </a:lnTo>
                <a:lnTo>
                  <a:pt x="9144000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738" y="209550"/>
            <a:ext cx="34309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BF600"/>
                </a:solidFill>
              </a:rPr>
              <a:t>Ligações</a:t>
            </a:r>
            <a:r>
              <a:rPr spc="-75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químicas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0401" y="115887"/>
            <a:ext cx="4308475" cy="586105"/>
          </a:xfrm>
          <a:custGeom>
            <a:avLst/>
            <a:gdLst/>
            <a:ahLst/>
            <a:cxnLst/>
            <a:rect l="l" t="t" r="r" b="b"/>
            <a:pathLst>
              <a:path w="4308475" h="586105">
                <a:moveTo>
                  <a:pt x="0" y="585787"/>
                </a:moveTo>
                <a:lnTo>
                  <a:pt x="4308475" y="585787"/>
                </a:lnTo>
                <a:lnTo>
                  <a:pt x="4308475" y="0"/>
                </a:lnTo>
                <a:lnTo>
                  <a:pt x="0" y="0"/>
                </a:lnTo>
                <a:lnTo>
                  <a:pt x="0" y="5857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9522" y="136601"/>
            <a:ext cx="41135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LIGAÇÃO</a:t>
            </a:r>
            <a:r>
              <a:rPr spc="-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METÁLICA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590" y="793749"/>
            <a:ext cx="8626475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5080">
              <a:lnSpc>
                <a:spcPct val="150000"/>
              </a:lnSpc>
              <a:spcBef>
                <a:spcPts val="100"/>
              </a:spcBef>
              <a:tabLst>
                <a:tab pos="531495" algn="l"/>
                <a:tab pos="1746885" algn="l"/>
                <a:tab pos="3130550" algn="l"/>
                <a:tab pos="4244975" algn="l"/>
                <a:tab pos="5156200" algn="l"/>
                <a:tab pos="6404610" algn="l"/>
                <a:tab pos="6925945" algn="l"/>
                <a:tab pos="7546340" algn="l"/>
              </a:tabLst>
            </a:pPr>
            <a:r>
              <a:rPr sz="2400" b="1" spc="-5" dirty="0">
                <a:latin typeface="Arial"/>
                <a:cs typeface="Arial"/>
              </a:rPr>
              <a:t>A	lig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ção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metálica</a:t>
            </a:r>
            <a:r>
              <a:rPr sz="2400" b="1" dirty="0">
                <a:latin typeface="Arial"/>
                <a:cs typeface="Arial"/>
              </a:rPr>
              <a:t>	oc</a:t>
            </a:r>
            <a:r>
              <a:rPr sz="2400" b="1" spc="-10" dirty="0">
                <a:latin typeface="Arial"/>
                <a:cs typeface="Arial"/>
              </a:rPr>
              <a:t>o</a:t>
            </a:r>
            <a:r>
              <a:rPr sz="2400" b="1" spc="-5" dirty="0">
                <a:latin typeface="Arial"/>
                <a:cs typeface="Arial"/>
              </a:rPr>
              <a:t>rre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entre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átom</a:t>
            </a:r>
            <a:r>
              <a:rPr sz="2400" b="1" spc="-20" dirty="0">
                <a:latin typeface="Arial"/>
                <a:cs typeface="Arial"/>
              </a:rPr>
              <a:t>o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d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u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mesmo  metal ou entre átomos de metais </a:t>
            </a:r>
            <a:r>
              <a:rPr sz="2400" b="1" dirty="0">
                <a:latin typeface="Arial"/>
                <a:cs typeface="Arial"/>
              </a:rPr>
              <a:t>diferentes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(ligas).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MODELO: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Arial"/>
                <a:cs typeface="Arial"/>
              </a:rPr>
              <a:t>Íons </a:t>
            </a:r>
            <a:r>
              <a:rPr sz="2400" b="1" dirty="0">
                <a:latin typeface="Arial"/>
                <a:cs typeface="Arial"/>
              </a:rPr>
              <a:t>positivos num </a:t>
            </a:r>
            <a:r>
              <a:rPr sz="2400" b="1" spc="-5" dirty="0">
                <a:latin typeface="Arial"/>
                <a:cs typeface="Arial"/>
              </a:rPr>
              <a:t>mar de elétrons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móveis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1050" y="3643312"/>
            <a:ext cx="4953000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46223" y="3495675"/>
            <a:ext cx="4972050" cy="2933700"/>
          </a:xfrm>
          <a:custGeom>
            <a:avLst/>
            <a:gdLst/>
            <a:ahLst/>
            <a:cxnLst/>
            <a:rect l="l" t="t" r="r" b="b"/>
            <a:pathLst>
              <a:path w="4972050" h="2933700">
                <a:moveTo>
                  <a:pt x="0" y="2933700"/>
                </a:moveTo>
                <a:lnTo>
                  <a:pt x="4972050" y="2933700"/>
                </a:lnTo>
                <a:lnTo>
                  <a:pt x="4972050" y="0"/>
                </a:lnTo>
                <a:lnTo>
                  <a:pt x="0" y="0"/>
                </a:lnTo>
                <a:lnTo>
                  <a:pt x="0" y="29337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BD1C3213-DFE1-487F-97DE-104205B56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86" y="24618"/>
            <a:ext cx="5738714" cy="683338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EFB99C7-E9A5-4A7F-845C-8373D9CFE854}"/>
              </a:ext>
            </a:extLst>
          </p:cNvPr>
          <p:cNvSpPr/>
          <p:nvPr/>
        </p:nvSpPr>
        <p:spPr>
          <a:xfrm>
            <a:off x="1728886" y="1295400"/>
            <a:ext cx="5686228" cy="10668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2E3332C-4943-4426-82F6-A1841C44DCBD}"/>
              </a:ext>
            </a:extLst>
          </p:cNvPr>
          <p:cNvSpPr/>
          <p:nvPr/>
        </p:nvSpPr>
        <p:spPr>
          <a:xfrm>
            <a:off x="1676400" y="2514600"/>
            <a:ext cx="5686228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074EB18-B680-4A9F-8BFD-2CC8C3833CFF}"/>
              </a:ext>
            </a:extLst>
          </p:cNvPr>
          <p:cNvSpPr/>
          <p:nvPr/>
        </p:nvSpPr>
        <p:spPr>
          <a:xfrm>
            <a:off x="1705172" y="3200400"/>
            <a:ext cx="5686228" cy="228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C1295C0-5E8D-4E6E-AFBF-E78FBE3FFA48}"/>
              </a:ext>
            </a:extLst>
          </p:cNvPr>
          <p:cNvSpPr/>
          <p:nvPr/>
        </p:nvSpPr>
        <p:spPr>
          <a:xfrm>
            <a:off x="1705172" y="3581400"/>
            <a:ext cx="5686228" cy="914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122FCB1-DFB3-4589-9F46-DC9AEB237E58}"/>
              </a:ext>
            </a:extLst>
          </p:cNvPr>
          <p:cNvSpPr/>
          <p:nvPr/>
        </p:nvSpPr>
        <p:spPr>
          <a:xfrm>
            <a:off x="1676400" y="5257800"/>
            <a:ext cx="5686228" cy="914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62420E0-112E-473D-9929-2CCE69B0B3AC}"/>
              </a:ext>
            </a:extLst>
          </p:cNvPr>
          <p:cNvSpPr/>
          <p:nvPr/>
        </p:nvSpPr>
        <p:spPr>
          <a:xfrm>
            <a:off x="1676400" y="6248400"/>
            <a:ext cx="5686228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216997"/>
            <a:ext cx="80543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Retículo </a:t>
            </a:r>
            <a:r>
              <a:rPr sz="2400" b="1" spc="-10" dirty="0">
                <a:latin typeface="Arial"/>
                <a:cs typeface="Arial"/>
              </a:rPr>
              <a:t>de </a:t>
            </a:r>
            <a:r>
              <a:rPr sz="2400" b="1" dirty="0">
                <a:latin typeface="Arial"/>
                <a:cs typeface="Arial"/>
              </a:rPr>
              <a:t>esferas </a:t>
            </a:r>
            <a:r>
              <a:rPr sz="2400" b="1" spc="-5" dirty="0">
                <a:latin typeface="Arial"/>
                <a:cs typeface="Arial"/>
              </a:rPr>
              <a:t>rígidas </a:t>
            </a:r>
            <a:r>
              <a:rPr sz="2400" b="1" dirty="0">
                <a:latin typeface="Arial"/>
                <a:cs typeface="Arial"/>
              </a:rPr>
              <a:t>(cátions) </a:t>
            </a:r>
            <a:r>
              <a:rPr sz="2400" b="1" spc="-5" dirty="0">
                <a:latin typeface="Arial"/>
                <a:cs typeface="Arial"/>
              </a:rPr>
              <a:t>mantidos coesos  por elétrons que podem se mover </a:t>
            </a:r>
            <a:r>
              <a:rPr sz="2400" b="1" dirty="0">
                <a:latin typeface="Arial"/>
                <a:cs typeface="Arial"/>
              </a:rPr>
              <a:t>livremente –  elétrons livres (“mar </a:t>
            </a:r>
            <a:r>
              <a:rPr sz="2400" b="1" spc="-5" dirty="0">
                <a:latin typeface="Arial"/>
                <a:cs typeface="Arial"/>
              </a:rPr>
              <a:t>de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elétrons”).</a:t>
            </a: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ts val="4320"/>
              </a:lnSpc>
              <a:spcBef>
                <a:spcPts val="385"/>
              </a:spcBef>
            </a:pPr>
            <a:r>
              <a:rPr sz="2400" b="1" spc="-5" dirty="0">
                <a:latin typeface="Arial"/>
                <a:cs typeface="Arial"/>
              </a:rPr>
              <a:t>Elétrons mais externos se encontram </a:t>
            </a:r>
            <a:r>
              <a:rPr sz="2400" b="1" dirty="0">
                <a:latin typeface="Arial"/>
                <a:cs typeface="Arial"/>
              </a:rPr>
              <a:t>muito </a:t>
            </a:r>
            <a:r>
              <a:rPr sz="2400" b="1" spc="-5" dirty="0">
                <a:latin typeface="Arial"/>
                <a:cs typeface="Arial"/>
              </a:rPr>
              <a:t>longe do  núcleo.</a:t>
            </a: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ts val="432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Os </a:t>
            </a:r>
            <a:r>
              <a:rPr sz="2400" b="1" spc="-5" dirty="0">
                <a:latin typeface="Arial"/>
                <a:cs typeface="Arial"/>
              </a:rPr>
              <a:t>metais possuem baixa energia </a:t>
            </a:r>
            <a:r>
              <a:rPr sz="2400" b="1" spc="-10" dirty="0">
                <a:latin typeface="Arial"/>
                <a:cs typeface="Arial"/>
              </a:rPr>
              <a:t>de </a:t>
            </a:r>
            <a:r>
              <a:rPr sz="2400" b="1" spc="-5" dirty="0">
                <a:latin typeface="Arial"/>
                <a:cs typeface="Arial"/>
              </a:rPr>
              <a:t>ionização </a:t>
            </a:r>
            <a:r>
              <a:rPr sz="2400" b="1" dirty="0">
                <a:latin typeface="Arial"/>
                <a:cs typeface="Arial"/>
              </a:rPr>
              <a:t>–  </a:t>
            </a:r>
            <a:r>
              <a:rPr sz="2400" b="1" spc="-5" dirty="0">
                <a:latin typeface="Arial"/>
                <a:cs typeface="Arial"/>
              </a:rPr>
              <a:t>tornam-se cátions </a:t>
            </a:r>
            <a:r>
              <a:rPr sz="2400" b="1" dirty="0">
                <a:latin typeface="Arial"/>
                <a:cs typeface="Arial"/>
              </a:rPr>
              <a:t>facilmente.</a:t>
            </a:r>
            <a:endParaRPr sz="2400" dirty="0">
              <a:latin typeface="Arial"/>
              <a:cs typeface="Arial"/>
            </a:endParaRPr>
          </a:p>
          <a:p>
            <a:pPr marL="12700" marR="6350" algn="just">
              <a:lnSpc>
                <a:spcPts val="4320"/>
              </a:lnSpc>
            </a:pPr>
            <a:r>
              <a:rPr sz="2400" b="1" spc="-5" dirty="0">
                <a:latin typeface="Arial"/>
                <a:cs typeface="Arial"/>
              </a:rPr>
              <a:t>A força de coesão </a:t>
            </a:r>
            <a:r>
              <a:rPr sz="2400" b="1" dirty="0">
                <a:latin typeface="Arial"/>
                <a:cs typeface="Arial"/>
              </a:rPr>
              <a:t>seria </a:t>
            </a:r>
            <a:r>
              <a:rPr sz="2400" b="1" spc="-5" dirty="0">
                <a:latin typeface="Arial"/>
                <a:cs typeface="Arial"/>
              </a:rPr>
              <a:t>resultante da atração </a:t>
            </a:r>
            <a:r>
              <a:rPr sz="2400" b="1" dirty="0">
                <a:latin typeface="Arial"/>
                <a:cs typeface="Arial"/>
              </a:rPr>
              <a:t>entre </a:t>
            </a:r>
            <a:r>
              <a:rPr sz="2400" b="1" spc="-10" dirty="0">
                <a:latin typeface="Arial"/>
                <a:cs typeface="Arial"/>
              </a:rPr>
              <a:t>os  </a:t>
            </a:r>
            <a:r>
              <a:rPr sz="2400" b="1" spc="-5" dirty="0">
                <a:latin typeface="Arial"/>
                <a:cs typeface="Arial"/>
              </a:rPr>
              <a:t>cátions no </a:t>
            </a:r>
            <a:r>
              <a:rPr sz="2400" b="1" dirty="0">
                <a:latin typeface="Arial"/>
                <a:cs typeface="Arial"/>
              </a:rPr>
              <a:t>reticulado </a:t>
            </a:r>
            <a:r>
              <a:rPr sz="2400" b="1" spc="-5" dirty="0">
                <a:latin typeface="Arial"/>
                <a:cs typeface="Arial"/>
              </a:rPr>
              <a:t>e a nuvem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eletrônica.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842" y="11125"/>
            <a:ext cx="3176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0000"/>
                </a:solidFill>
                <a:latin typeface="Arial"/>
                <a:cs typeface="Arial"/>
              </a:rPr>
              <a:t>Ligas</a:t>
            </a:r>
            <a:r>
              <a:rPr sz="3600" b="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dirty="0">
                <a:solidFill>
                  <a:srgbClr val="000000"/>
                </a:solidFill>
                <a:latin typeface="Arial"/>
                <a:cs typeface="Arial"/>
              </a:rPr>
              <a:t>metálicas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924768"/>
            <a:ext cx="4809490" cy="27698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81610" indent="-168910">
              <a:lnSpc>
                <a:spcPct val="100000"/>
              </a:lnSpc>
              <a:spcBef>
                <a:spcPts val="1540"/>
              </a:spcBef>
              <a:buChar char="-"/>
              <a:tabLst>
                <a:tab pos="182245" algn="l"/>
              </a:tabLst>
            </a:pPr>
            <a:r>
              <a:rPr sz="2400" spc="-5" dirty="0">
                <a:latin typeface="Arial"/>
                <a:cs typeface="Arial"/>
              </a:rPr>
              <a:t>Amálgama dental: </a:t>
            </a:r>
            <a:r>
              <a:rPr sz="2400" dirty="0">
                <a:latin typeface="Arial"/>
                <a:cs typeface="Arial"/>
              </a:rPr>
              <a:t>Hg + Ag +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Sn</a:t>
            </a:r>
            <a:endParaRPr sz="2400" dirty="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dirty="0">
                <a:latin typeface="Arial"/>
                <a:cs typeface="Arial"/>
              </a:rPr>
              <a:t>Bronze: </a:t>
            </a:r>
            <a:r>
              <a:rPr sz="2400" spc="-5" dirty="0">
                <a:latin typeface="Arial"/>
                <a:cs typeface="Arial"/>
              </a:rPr>
              <a:t>Cu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Sn;</a:t>
            </a:r>
            <a:endParaRPr sz="2400" dirty="0">
              <a:latin typeface="Arial"/>
              <a:cs typeface="Arial"/>
            </a:endParaRPr>
          </a:p>
          <a:p>
            <a:pPr marL="181610" indent="-168910">
              <a:lnSpc>
                <a:spcPct val="100000"/>
              </a:lnSpc>
              <a:spcBef>
                <a:spcPts val="1445"/>
              </a:spcBef>
              <a:buChar char="-"/>
              <a:tabLst>
                <a:tab pos="182245" algn="l"/>
                <a:tab pos="2969895" algn="l"/>
                <a:tab pos="3493770" algn="l"/>
                <a:tab pos="4246880" algn="l"/>
              </a:tabLst>
            </a:pPr>
            <a:r>
              <a:rPr sz="2400" spc="-5" dirty="0">
                <a:latin typeface="Arial"/>
                <a:cs typeface="Arial"/>
              </a:rPr>
              <a:t>Aço inoxidável: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	Fe	+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	+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Ni</a:t>
            </a:r>
          </a:p>
          <a:p>
            <a:pPr marL="198120" indent="-185420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  <a:tab pos="3130550" algn="l"/>
                <a:tab pos="3475990" algn="l"/>
                <a:tab pos="4034790" algn="l"/>
                <a:tab pos="4364990" algn="l"/>
              </a:tabLst>
            </a:pPr>
            <a:r>
              <a:rPr sz="2400" spc="-5" dirty="0">
                <a:latin typeface="Arial"/>
                <a:cs typeface="Arial"/>
              </a:rPr>
              <a:t>Ouro 18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quilates: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	</a:t>
            </a:r>
            <a:r>
              <a:rPr sz="2400" dirty="0">
                <a:latin typeface="Arial"/>
                <a:cs typeface="Arial"/>
              </a:rPr>
              <a:t>+	</a:t>
            </a:r>
            <a:r>
              <a:rPr sz="2400" spc="-5" dirty="0">
                <a:latin typeface="Arial"/>
                <a:cs typeface="Arial"/>
              </a:rPr>
              <a:t>Cu	</a:t>
            </a:r>
            <a:r>
              <a:rPr sz="2400" dirty="0">
                <a:latin typeface="Arial"/>
                <a:cs typeface="Arial"/>
              </a:rPr>
              <a:t>+	</a:t>
            </a:r>
            <a:r>
              <a:rPr sz="2400" spc="-5" dirty="0">
                <a:latin typeface="Arial"/>
                <a:cs typeface="Arial"/>
              </a:rPr>
              <a:t>Ag</a:t>
            </a:r>
            <a:endParaRPr sz="2400" dirty="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  <a:tab pos="1773555" algn="l"/>
                <a:tab pos="2118995" algn="l"/>
              </a:tabLst>
            </a:pPr>
            <a:r>
              <a:rPr sz="2400" spc="-5" dirty="0">
                <a:latin typeface="Arial"/>
                <a:cs typeface="Arial"/>
              </a:rPr>
              <a:t>Latão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Cu	</a:t>
            </a:r>
            <a:r>
              <a:rPr sz="2400" dirty="0">
                <a:latin typeface="Arial"/>
                <a:cs typeface="Arial"/>
              </a:rPr>
              <a:t>+	Zn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214375"/>
            <a:ext cx="8143875" cy="8572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1120"/>
              </a:spcBef>
            </a:pP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Polaridade </a:t>
            </a: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das </a:t>
            </a: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ligações</a:t>
            </a:r>
            <a:r>
              <a:rPr sz="3600" spc="20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covalentes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6706" y="4930330"/>
            <a:ext cx="2160198" cy="1536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29251" y="4572000"/>
            <a:ext cx="3168650" cy="1800225"/>
          </a:xfrm>
          <a:custGeom>
            <a:avLst/>
            <a:gdLst/>
            <a:ahLst/>
            <a:cxnLst/>
            <a:rect l="l" t="t" r="r" b="b"/>
            <a:pathLst>
              <a:path w="3168650" h="1800225">
                <a:moveTo>
                  <a:pt x="1584325" y="0"/>
                </a:moveTo>
                <a:lnTo>
                  <a:pt x="1523552" y="649"/>
                </a:lnTo>
                <a:lnTo>
                  <a:pt x="1463358" y="2584"/>
                </a:lnTo>
                <a:lnTo>
                  <a:pt x="1403783" y="5779"/>
                </a:lnTo>
                <a:lnTo>
                  <a:pt x="1344870" y="10212"/>
                </a:lnTo>
                <a:lnTo>
                  <a:pt x="1286659" y="15860"/>
                </a:lnTo>
                <a:lnTo>
                  <a:pt x="1229190" y="22698"/>
                </a:lnTo>
                <a:lnTo>
                  <a:pt x="1172506" y="30705"/>
                </a:lnTo>
                <a:lnTo>
                  <a:pt x="1116646" y="39856"/>
                </a:lnTo>
                <a:lnTo>
                  <a:pt x="1061652" y="50128"/>
                </a:lnTo>
                <a:lnTo>
                  <a:pt x="1007566" y="61498"/>
                </a:lnTo>
                <a:lnTo>
                  <a:pt x="954427" y="73943"/>
                </a:lnTo>
                <a:lnTo>
                  <a:pt x="902277" y="87439"/>
                </a:lnTo>
                <a:lnTo>
                  <a:pt x="851158" y="101964"/>
                </a:lnTo>
                <a:lnTo>
                  <a:pt x="801109" y="117493"/>
                </a:lnTo>
                <a:lnTo>
                  <a:pt x="752173" y="134003"/>
                </a:lnTo>
                <a:lnTo>
                  <a:pt x="704389" y="151472"/>
                </a:lnTo>
                <a:lnTo>
                  <a:pt x="657800" y="169876"/>
                </a:lnTo>
                <a:lnTo>
                  <a:pt x="612446" y="189191"/>
                </a:lnTo>
                <a:lnTo>
                  <a:pt x="568368" y="209394"/>
                </a:lnTo>
                <a:lnTo>
                  <a:pt x="525607" y="230462"/>
                </a:lnTo>
                <a:lnTo>
                  <a:pt x="484205" y="252372"/>
                </a:lnTo>
                <a:lnTo>
                  <a:pt x="444202" y="275101"/>
                </a:lnTo>
                <a:lnTo>
                  <a:pt x="405639" y="298624"/>
                </a:lnTo>
                <a:lnTo>
                  <a:pt x="368557" y="322919"/>
                </a:lnTo>
                <a:lnTo>
                  <a:pt x="332997" y="347963"/>
                </a:lnTo>
                <a:lnTo>
                  <a:pt x="299001" y="373732"/>
                </a:lnTo>
                <a:lnTo>
                  <a:pt x="266609" y="400202"/>
                </a:lnTo>
                <a:lnTo>
                  <a:pt x="235863" y="427352"/>
                </a:lnTo>
                <a:lnTo>
                  <a:pt x="206803" y="455156"/>
                </a:lnTo>
                <a:lnTo>
                  <a:pt x="179470" y="483593"/>
                </a:lnTo>
                <a:lnTo>
                  <a:pt x="153905" y="512638"/>
                </a:lnTo>
                <a:lnTo>
                  <a:pt x="108246" y="572461"/>
                </a:lnTo>
                <a:lnTo>
                  <a:pt x="70152" y="634439"/>
                </a:lnTo>
                <a:lnTo>
                  <a:pt x="39953" y="698386"/>
                </a:lnTo>
                <a:lnTo>
                  <a:pt x="17975" y="764115"/>
                </a:lnTo>
                <a:lnTo>
                  <a:pt x="4548" y="831441"/>
                </a:lnTo>
                <a:lnTo>
                  <a:pt x="0" y="900176"/>
                </a:lnTo>
                <a:lnTo>
                  <a:pt x="1143" y="934697"/>
                </a:lnTo>
                <a:lnTo>
                  <a:pt x="10172" y="1002731"/>
                </a:lnTo>
                <a:lnTo>
                  <a:pt x="27916" y="1069265"/>
                </a:lnTo>
                <a:lnTo>
                  <a:pt x="54045" y="1134112"/>
                </a:lnTo>
                <a:lnTo>
                  <a:pt x="88233" y="1197085"/>
                </a:lnTo>
                <a:lnTo>
                  <a:pt x="130150" y="1257997"/>
                </a:lnTo>
                <a:lnTo>
                  <a:pt x="179470" y="1316663"/>
                </a:lnTo>
                <a:lnTo>
                  <a:pt x="206803" y="1345096"/>
                </a:lnTo>
                <a:lnTo>
                  <a:pt x="235863" y="1372896"/>
                </a:lnTo>
                <a:lnTo>
                  <a:pt x="266609" y="1400042"/>
                </a:lnTo>
                <a:lnTo>
                  <a:pt x="299001" y="1426509"/>
                </a:lnTo>
                <a:lnTo>
                  <a:pt x="332997" y="1452275"/>
                </a:lnTo>
                <a:lnTo>
                  <a:pt x="368557" y="1477316"/>
                </a:lnTo>
                <a:lnTo>
                  <a:pt x="405639" y="1501609"/>
                </a:lnTo>
                <a:lnTo>
                  <a:pt x="444202" y="1525131"/>
                </a:lnTo>
                <a:lnTo>
                  <a:pt x="484205" y="1547857"/>
                </a:lnTo>
                <a:lnTo>
                  <a:pt x="525607" y="1569766"/>
                </a:lnTo>
                <a:lnTo>
                  <a:pt x="568368" y="1590833"/>
                </a:lnTo>
                <a:lnTo>
                  <a:pt x="612446" y="1611035"/>
                </a:lnTo>
                <a:lnTo>
                  <a:pt x="657800" y="1630349"/>
                </a:lnTo>
                <a:lnTo>
                  <a:pt x="704389" y="1648752"/>
                </a:lnTo>
                <a:lnTo>
                  <a:pt x="752173" y="1666220"/>
                </a:lnTo>
                <a:lnTo>
                  <a:pt x="801109" y="1682730"/>
                </a:lnTo>
                <a:lnTo>
                  <a:pt x="851158" y="1698259"/>
                </a:lnTo>
                <a:lnTo>
                  <a:pt x="902277" y="1712783"/>
                </a:lnTo>
                <a:lnTo>
                  <a:pt x="954427" y="1726279"/>
                </a:lnTo>
                <a:lnTo>
                  <a:pt x="1007566" y="1738724"/>
                </a:lnTo>
                <a:lnTo>
                  <a:pt x="1061652" y="1750094"/>
                </a:lnTo>
                <a:lnTo>
                  <a:pt x="1116646" y="1760367"/>
                </a:lnTo>
                <a:lnTo>
                  <a:pt x="1172506" y="1769518"/>
                </a:lnTo>
                <a:lnTo>
                  <a:pt x="1229190" y="1777525"/>
                </a:lnTo>
                <a:lnTo>
                  <a:pt x="1286659" y="1784364"/>
                </a:lnTo>
                <a:lnTo>
                  <a:pt x="1344870" y="1790011"/>
                </a:lnTo>
                <a:lnTo>
                  <a:pt x="1403783" y="1794445"/>
                </a:lnTo>
                <a:lnTo>
                  <a:pt x="1463358" y="1797640"/>
                </a:lnTo>
                <a:lnTo>
                  <a:pt x="1523552" y="1799575"/>
                </a:lnTo>
                <a:lnTo>
                  <a:pt x="1584325" y="1800225"/>
                </a:lnTo>
                <a:lnTo>
                  <a:pt x="1645089" y="1799575"/>
                </a:lnTo>
                <a:lnTo>
                  <a:pt x="1705275" y="1797640"/>
                </a:lnTo>
                <a:lnTo>
                  <a:pt x="1764843" y="1794445"/>
                </a:lnTo>
                <a:lnTo>
                  <a:pt x="1823750" y="1790011"/>
                </a:lnTo>
                <a:lnTo>
                  <a:pt x="1881956" y="1784364"/>
                </a:lnTo>
                <a:lnTo>
                  <a:pt x="1939419" y="1777525"/>
                </a:lnTo>
                <a:lnTo>
                  <a:pt x="1996100" y="1769518"/>
                </a:lnTo>
                <a:lnTo>
                  <a:pt x="2051956" y="1760367"/>
                </a:lnTo>
                <a:lnTo>
                  <a:pt x="2106947" y="1750094"/>
                </a:lnTo>
                <a:lnTo>
                  <a:pt x="2161031" y="1738724"/>
                </a:lnTo>
                <a:lnTo>
                  <a:pt x="2214168" y="1726279"/>
                </a:lnTo>
                <a:lnTo>
                  <a:pt x="2266317" y="1712783"/>
                </a:lnTo>
                <a:lnTo>
                  <a:pt x="2317435" y="1698259"/>
                </a:lnTo>
                <a:lnTo>
                  <a:pt x="2367483" y="1682730"/>
                </a:lnTo>
                <a:lnTo>
                  <a:pt x="2416420" y="1666220"/>
                </a:lnTo>
                <a:lnTo>
                  <a:pt x="2464204" y="1648752"/>
                </a:lnTo>
                <a:lnTo>
                  <a:pt x="2510794" y="1630349"/>
                </a:lnTo>
                <a:lnTo>
                  <a:pt x="2556149" y="1611035"/>
                </a:lnTo>
                <a:lnTo>
                  <a:pt x="2600228" y="1590833"/>
                </a:lnTo>
                <a:lnTo>
                  <a:pt x="2642991" y="1569766"/>
                </a:lnTo>
                <a:lnTo>
                  <a:pt x="2684395" y="1547857"/>
                </a:lnTo>
                <a:lnTo>
                  <a:pt x="2724401" y="1525131"/>
                </a:lnTo>
                <a:lnTo>
                  <a:pt x="2762966" y="1501609"/>
                </a:lnTo>
                <a:lnTo>
                  <a:pt x="2800051" y="1477316"/>
                </a:lnTo>
                <a:lnTo>
                  <a:pt x="2835613" y="1452275"/>
                </a:lnTo>
                <a:lnTo>
                  <a:pt x="2869612" y="1426509"/>
                </a:lnTo>
                <a:lnTo>
                  <a:pt x="2902007" y="1400042"/>
                </a:lnTo>
                <a:lnTo>
                  <a:pt x="2932756" y="1372896"/>
                </a:lnTo>
                <a:lnTo>
                  <a:pt x="2961819" y="1345096"/>
                </a:lnTo>
                <a:lnTo>
                  <a:pt x="2989155" y="1316663"/>
                </a:lnTo>
                <a:lnTo>
                  <a:pt x="3014722" y="1287623"/>
                </a:lnTo>
                <a:lnTo>
                  <a:pt x="3060387" y="1227810"/>
                </a:lnTo>
                <a:lnTo>
                  <a:pt x="3098486" y="1165844"/>
                </a:lnTo>
                <a:lnTo>
                  <a:pt x="3128690" y="1101911"/>
                </a:lnTo>
                <a:lnTo>
                  <a:pt x="3150671" y="1036197"/>
                </a:lnTo>
                <a:lnTo>
                  <a:pt x="3164100" y="968890"/>
                </a:lnTo>
                <a:lnTo>
                  <a:pt x="3168650" y="900176"/>
                </a:lnTo>
                <a:lnTo>
                  <a:pt x="3167505" y="865644"/>
                </a:lnTo>
                <a:lnTo>
                  <a:pt x="3158475" y="797590"/>
                </a:lnTo>
                <a:lnTo>
                  <a:pt x="3140729" y="731040"/>
                </a:lnTo>
                <a:lnTo>
                  <a:pt x="3114595" y="666178"/>
                </a:lnTo>
                <a:lnTo>
                  <a:pt x="3080403" y="603192"/>
                </a:lnTo>
                <a:lnTo>
                  <a:pt x="3038480" y="542268"/>
                </a:lnTo>
                <a:lnTo>
                  <a:pt x="2989155" y="483593"/>
                </a:lnTo>
                <a:lnTo>
                  <a:pt x="2961819" y="455156"/>
                </a:lnTo>
                <a:lnTo>
                  <a:pt x="2932756" y="427352"/>
                </a:lnTo>
                <a:lnTo>
                  <a:pt x="2902007" y="400202"/>
                </a:lnTo>
                <a:lnTo>
                  <a:pt x="2869612" y="373732"/>
                </a:lnTo>
                <a:lnTo>
                  <a:pt x="2835613" y="347963"/>
                </a:lnTo>
                <a:lnTo>
                  <a:pt x="2800051" y="322919"/>
                </a:lnTo>
                <a:lnTo>
                  <a:pt x="2762966" y="298624"/>
                </a:lnTo>
                <a:lnTo>
                  <a:pt x="2724401" y="275101"/>
                </a:lnTo>
                <a:lnTo>
                  <a:pt x="2684395" y="252372"/>
                </a:lnTo>
                <a:lnTo>
                  <a:pt x="2642991" y="230462"/>
                </a:lnTo>
                <a:lnTo>
                  <a:pt x="2600228" y="209394"/>
                </a:lnTo>
                <a:lnTo>
                  <a:pt x="2556149" y="189191"/>
                </a:lnTo>
                <a:lnTo>
                  <a:pt x="2510794" y="169876"/>
                </a:lnTo>
                <a:lnTo>
                  <a:pt x="2464204" y="151472"/>
                </a:lnTo>
                <a:lnTo>
                  <a:pt x="2416420" y="134003"/>
                </a:lnTo>
                <a:lnTo>
                  <a:pt x="2367483" y="117493"/>
                </a:lnTo>
                <a:lnTo>
                  <a:pt x="2317435" y="101964"/>
                </a:lnTo>
                <a:lnTo>
                  <a:pt x="2266317" y="87439"/>
                </a:lnTo>
                <a:lnTo>
                  <a:pt x="2214168" y="73943"/>
                </a:lnTo>
                <a:lnTo>
                  <a:pt x="2161031" y="61498"/>
                </a:lnTo>
                <a:lnTo>
                  <a:pt x="2106947" y="50128"/>
                </a:lnTo>
                <a:lnTo>
                  <a:pt x="2051956" y="39856"/>
                </a:lnTo>
                <a:lnTo>
                  <a:pt x="1996100" y="30705"/>
                </a:lnTo>
                <a:lnTo>
                  <a:pt x="1939419" y="22698"/>
                </a:lnTo>
                <a:lnTo>
                  <a:pt x="1881956" y="15860"/>
                </a:lnTo>
                <a:lnTo>
                  <a:pt x="1823750" y="10212"/>
                </a:lnTo>
                <a:lnTo>
                  <a:pt x="1764843" y="5779"/>
                </a:lnTo>
                <a:lnTo>
                  <a:pt x="1705275" y="2584"/>
                </a:lnTo>
                <a:lnTo>
                  <a:pt x="1645089" y="649"/>
                </a:lnTo>
                <a:lnTo>
                  <a:pt x="1584325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9251" y="4572000"/>
            <a:ext cx="3168650" cy="1800225"/>
          </a:xfrm>
          <a:custGeom>
            <a:avLst/>
            <a:gdLst/>
            <a:ahLst/>
            <a:cxnLst/>
            <a:rect l="l" t="t" r="r" b="b"/>
            <a:pathLst>
              <a:path w="3168650" h="1800225">
                <a:moveTo>
                  <a:pt x="0" y="900176"/>
                </a:moveTo>
                <a:lnTo>
                  <a:pt x="4548" y="831441"/>
                </a:lnTo>
                <a:lnTo>
                  <a:pt x="17975" y="764115"/>
                </a:lnTo>
                <a:lnTo>
                  <a:pt x="39953" y="698386"/>
                </a:lnTo>
                <a:lnTo>
                  <a:pt x="70152" y="634439"/>
                </a:lnTo>
                <a:lnTo>
                  <a:pt x="108246" y="572461"/>
                </a:lnTo>
                <a:lnTo>
                  <a:pt x="153905" y="512638"/>
                </a:lnTo>
                <a:lnTo>
                  <a:pt x="179470" y="483593"/>
                </a:lnTo>
                <a:lnTo>
                  <a:pt x="206803" y="455156"/>
                </a:lnTo>
                <a:lnTo>
                  <a:pt x="235863" y="427352"/>
                </a:lnTo>
                <a:lnTo>
                  <a:pt x="266609" y="400202"/>
                </a:lnTo>
                <a:lnTo>
                  <a:pt x="299001" y="373732"/>
                </a:lnTo>
                <a:lnTo>
                  <a:pt x="332997" y="347963"/>
                </a:lnTo>
                <a:lnTo>
                  <a:pt x="368557" y="322919"/>
                </a:lnTo>
                <a:lnTo>
                  <a:pt x="405639" y="298624"/>
                </a:lnTo>
                <a:lnTo>
                  <a:pt x="444202" y="275101"/>
                </a:lnTo>
                <a:lnTo>
                  <a:pt x="484205" y="252372"/>
                </a:lnTo>
                <a:lnTo>
                  <a:pt x="525607" y="230462"/>
                </a:lnTo>
                <a:lnTo>
                  <a:pt x="568368" y="209394"/>
                </a:lnTo>
                <a:lnTo>
                  <a:pt x="612446" y="189191"/>
                </a:lnTo>
                <a:lnTo>
                  <a:pt x="657800" y="169876"/>
                </a:lnTo>
                <a:lnTo>
                  <a:pt x="704389" y="151472"/>
                </a:lnTo>
                <a:lnTo>
                  <a:pt x="752173" y="134003"/>
                </a:lnTo>
                <a:lnTo>
                  <a:pt x="801109" y="117493"/>
                </a:lnTo>
                <a:lnTo>
                  <a:pt x="851158" y="101964"/>
                </a:lnTo>
                <a:lnTo>
                  <a:pt x="902277" y="87439"/>
                </a:lnTo>
                <a:lnTo>
                  <a:pt x="954427" y="73943"/>
                </a:lnTo>
                <a:lnTo>
                  <a:pt x="1007566" y="61498"/>
                </a:lnTo>
                <a:lnTo>
                  <a:pt x="1061652" y="50128"/>
                </a:lnTo>
                <a:lnTo>
                  <a:pt x="1116646" y="39856"/>
                </a:lnTo>
                <a:lnTo>
                  <a:pt x="1172506" y="30705"/>
                </a:lnTo>
                <a:lnTo>
                  <a:pt x="1229190" y="22698"/>
                </a:lnTo>
                <a:lnTo>
                  <a:pt x="1286659" y="15860"/>
                </a:lnTo>
                <a:lnTo>
                  <a:pt x="1344870" y="10212"/>
                </a:lnTo>
                <a:lnTo>
                  <a:pt x="1403783" y="5779"/>
                </a:lnTo>
                <a:lnTo>
                  <a:pt x="1463358" y="2584"/>
                </a:lnTo>
                <a:lnTo>
                  <a:pt x="1523552" y="649"/>
                </a:lnTo>
                <a:lnTo>
                  <a:pt x="1584325" y="0"/>
                </a:lnTo>
                <a:lnTo>
                  <a:pt x="1645089" y="649"/>
                </a:lnTo>
                <a:lnTo>
                  <a:pt x="1705275" y="2584"/>
                </a:lnTo>
                <a:lnTo>
                  <a:pt x="1764843" y="5779"/>
                </a:lnTo>
                <a:lnTo>
                  <a:pt x="1823750" y="10212"/>
                </a:lnTo>
                <a:lnTo>
                  <a:pt x="1881956" y="15860"/>
                </a:lnTo>
                <a:lnTo>
                  <a:pt x="1939419" y="22698"/>
                </a:lnTo>
                <a:lnTo>
                  <a:pt x="1996100" y="30705"/>
                </a:lnTo>
                <a:lnTo>
                  <a:pt x="2051956" y="39856"/>
                </a:lnTo>
                <a:lnTo>
                  <a:pt x="2106947" y="50128"/>
                </a:lnTo>
                <a:lnTo>
                  <a:pt x="2161031" y="61498"/>
                </a:lnTo>
                <a:lnTo>
                  <a:pt x="2214168" y="73943"/>
                </a:lnTo>
                <a:lnTo>
                  <a:pt x="2266317" y="87439"/>
                </a:lnTo>
                <a:lnTo>
                  <a:pt x="2317435" y="101964"/>
                </a:lnTo>
                <a:lnTo>
                  <a:pt x="2367483" y="117493"/>
                </a:lnTo>
                <a:lnTo>
                  <a:pt x="2416420" y="134003"/>
                </a:lnTo>
                <a:lnTo>
                  <a:pt x="2464204" y="151472"/>
                </a:lnTo>
                <a:lnTo>
                  <a:pt x="2510794" y="169876"/>
                </a:lnTo>
                <a:lnTo>
                  <a:pt x="2556149" y="189191"/>
                </a:lnTo>
                <a:lnTo>
                  <a:pt x="2600228" y="209394"/>
                </a:lnTo>
                <a:lnTo>
                  <a:pt x="2642991" y="230462"/>
                </a:lnTo>
                <a:lnTo>
                  <a:pt x="2684395" y="252372"/>
                </a:lnTo>
                <a:lnTo>
                  <a:pt x="2724401" y="275101"/>
                </a:lnTo>
                <a:lnTo>
                  <a:pt x="2762966" y="298624"/>
                </a:lnTo>
                <a:lnTo>
                  <a:pt x="2800051" y="322919"/>
                </a:lnTo>
                <a:lnTo>
                  <a:pt x="2835613" y="347963"/>
                </a:lnTo>
                <a:lnTo>
                  <a:pt x="2869612" y="373732"/>
                </a:lnTo>
                <a:lnTo>
                  <a:pt x="2902007" y="400202"/>
                </a:lnTo>
                <a:lnTo>
                  <a:pt x="2932756" y="427352"/>
                </a:lnTo>
                <a:lnTo>
                  <a:pt x="2961819" y="455156"/>
                </a:lnTo>
                <a:lnTo>
                  <a:pt x="2989155" y="483593"/>
                </a:lnTo>
                <a:lnTo>
                  <a:pt x="3014722" y="512638"/>
                </a:lnTo>
                <a:lnTo>
                  <a:pt x="3060387" y="572461"/>
                </a:lnTo>
                <a:lnTo>
                  <a:pt x="3098486" y="634439"/>
                </a:lnTo>
                <a:lnTo>
                  <a:pt x="3128690" y="698386"/>
                </a:lnTo>
                <a:lnTo>
                  <a:pt x="3150671" y="764115"/>
                </a:lnTo>
                <a:lnTo>
                  <a:pt x="3164100" y="831441"/>
                </a:lnTo>
                <a:lnTo>
                  <a:pt x="3168650" y="900176"/>
                </a:lnTo>
                <a:lnTo>
                  <a:pt x="3167505" y="934697"/>
                </a:lnTo>
                <a:lnTo>
                  <a:pt x="3158475" y="1002731"/>
                </a:lnTo>
                <a:lnTo>
                  <a:pt x="3140729" y="1069265"/>
                </a:lnTo>
                <a:lnTo>
                  <a:pt x="3114595" y="1134112"/>
                </a:lnTo>
                <a:lnTo>
                  <a:pt x="3080403" y="1197085"/>
                </a:lnTo>
                <a:lnTo>
                  <a:pt x="3038480" y="1257997"/>
                </a:lnTo>
                <a:lnTo>
                  <a:pt x="2989155" y="1316663"/>
                </a:lnTo>
                <a:lnTo>
                  <a:pt x="2961819" y="1345096"/>
                </a:lnTo>
                <a:lnTo>
                  <a:pt x="2932756" y="1372896"/>
                </a:lnTo>
                <a:lnTo>
                  <a:pt x="2902007" y="1400042"/>
                </a:lnTo>
                <a:lnTo>
                  <a:pt x="2869612" y="1426509"/>
                </a:lnTo>
                <a:lnTo>
                  <a:pt x="2835613" y="1452275"/>
                </a:lnTo>
                <a:lnTo>
                  <a:pt x="2800051" y="1477316"/>
                </a:lnTo>
                <a:lnTo>
                  <a:pt x="2762966" y="1501609"/>
                </a:lnTo>
                <a:lnTo>
                  <a:pt x="2724401" y="1525131"/>
                </a:lnTo>
                <a:lnTo>
                  <a:pt x="2684395" y="1547857"/>
                </a:lnTo>
                <a:lnTo>
                  <a:pt x="2642991" y="1569766"/>
                </a:lnTo>
                <a:lnTo>
                  <a:pt x="2600228" y="1590833"/>
                </a:lnTo>
                <a:lnTo>
                  <a:pt x="2556149" y="1611035"/>
                </a:lnTo>
                <a:lnTo>
                  <a:pt x="2510794" y="1630349"/>
                </a:lnTo>
                <a:lnTo>
                  <a:pt x="2464204" y="1648752"/>
                </a:lnTo>
                <a:lnTo>
                  <a:pt x="2416420" y="1666220"/>
                </a:lnTo>
                <a:lnTo>
                  <a:pt x="2367483" y="1682730"/>
                </a:lnTo>
                <a:lnTo>
                  <a:pt x="2317435" y="1698259"/>
                </a:lnTo>
                <a:lnTo>
                  <a:pt x="2266317" y="1712783"/>
                </a:lnTo>
                <a:lnTo>
                  <a:pt x="2214168" y="1726279"/>
                </a:lnTo>
                <a:lnTo>
                  <a:pt x="2161031" y="1738724"/>
                </a:lnTo>
                <a:lnTo>
                  <a:pt x="2106947" y="1750094"/>
                </a:lnTo>
                <a:lnTo>
                  <a:pt x="2051956" y="1760367"/>
                </a:lnTo>
                <a:lnTo>
                  <a:pt x="1996100" y="1769518"/>
                </a:lnTo>
                <a:lnTo>
                  <a:pt x="1939419" y="1777525"/>
                </a:lnTo>
                <a:lnTo>
                  <a:pt x="1881956" y="1784364"/>
                </a:lnTo>
                <a:lnTo>
                  <a:pt x="1823750" y="1790011"/>
                </a:lnTo>
                <a:lnTo>
                  <a:pt x="1764843" y="1794445"/>
                </a:lnTo>
                <a:lnTo>
                  <a:pt x="1705275" y="1797640"/>
                </a:lnTo>
                <a:lnTo>
                  <a:pt x="1645089" y="1799575"/>
                </a:lnTo>
                <a:lnTo>
                  <a:pt x="1584325" y="1800225"/>
                </a:lnTo>
                <a:lnTo>
                  <a:pt x="1523552" y="1799575"/>
                </a:lnTo>
                <a:lnTo>
                  <a:pt x="1463358" y="1797640"/>
                </a:lnTo>
                <a:lnTo>
                  <a:pt x="1403783" y="1794445"/>
                </a:lnTo>
                <a:lnTo>
                  <a:pt x="1344870" y="1790011"/>
                </a:lnTo>
                <a:lnTo>
                  <a:pt x="1286659" y="1784364"/>
                </a:lnTo>
                <a:lnTo>
                  <a:pt x="1229190" y="1777525"/>
                </a:lnTo>
                <a:lnTo>
                  <a:pt x="1172506" y="1769518"/>
                </a:lnTo>
                <a:lnTo>
                  <a:pt x="1116646" y="1760367"/>
                </a:lnTo>
                <a:lnTo>
                  <a:pt x="1061652" y="1750094"/>
                </a:lnTo>
                <a:lnTo>
                  <a:pt x="1007566" y="1738724"/>
                </a:lnTo>
                <a:lnTo>
                  <a:pt x="954427" y="1726279"/>
                </a:lnTo>
                <a:lnTo>
                  <a:pt x="902277" y="1712783"/>
                </a:lnTo>
                <a:lnTo>
                  <a:pt x="851158" y="1698259"/>
                </a:lnTo>
                <a:lnTo>
                  <a:pt x="801109" y="1682730"/>
                </a:lnTo>
                <a:lnTo>
                  <a:pt x="752173" y="1666220"/>
                </a:lnTo>
                <a:lnTo>
                  <a:pt x="704389" y="1648752"/>
                </a:lnTo>
                <a:lnTo>
                  <a:pt x="657800" y="1630349"/>
                </a:lnTo>
                <a:lnTo>
                  <a:pt x="612446" y="1611035"/>
                </a:lnTo>
                <a:lnTo>
                  <a:pt x="568368" y="1590833"/>
                </a:lnTo>
                <a:lnTo>
                  <a:pt x="525607" y="1569766"/>
                </a:lnTo>
                <a:lnTo>
                  <a:pt x="484205" y="1547857"/>
                </a:lnTo>
                <a:lnTo>
                  <a:pt x="444202" y="1525131"/>
                </a:lnTo>
                <a:lnTo>
                  <a:pt x="405639" y="1501609"/>
                </a:lnTo>
                <a:lnTo>
                  <a:pt x="368557" y="1477316"/>
                </a:lnTo>
                <a:lnTo>
                  <a:pt x="332997" y="1452275"/>
                </a:lnTo>
                <a:lnTo>
                  <a:pt x="299001" y="1426509"/>
                </a:lnTo>
                <a:lnTo>
                  <a:pt x="266609" y="1400042"/>
                </a:lnTo>
                <a:lnTo>
                  <a:pt x="235863" y="1372896"/>
                </a:lnTo>
                <a:lnTo>
                  <a:pt x="206803" y="1345096"/>
                </a:lnTo>
                <a:lnTo>
                  <a:pt x="179470" y="1316663"/>
                </a:lnTo>
                <a:lnTo>
                  <a:pt x="153905" y="1287623"/>
                </a:lnTo>
                <a:lnTo>
                  <a:pt x="108246" y="1227810"/>
                </a:lnTo>
                <a:lnTo>
                  <a:pt x="70152" y="1165844"/>
                </a:lnTo>
                <a:lnTo>
                  <a:pt x="39953" y="1101911"/>
                </a:lnTo>
                <a:lnTo>
                  <a:pt x="17975" y="1036197"/>
                </a:lnTo>
                <a:lnTo>
                  <a:pt x="4548" y="968890"/>
                </a:lnTo>
                <a:lnTo>
                  <a:pt x="0" y="9001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1469" y="5361495"/>
            <a:ext cx="210057" cy="209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0610" y="5367337"/>
            <a:ext cx="210057" cy="209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7593" y="1259693"/>
            <a:ext cx="8256270" cy="402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100"/>
              </a:lnSpc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1-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Apolar: </a:t>
            </a:r>
            <a:r>
              <a:rPr sz="2800" spc="-5" dirty="0">
                <a:latin typeface="Arial"/>
                <a:cs typeface="Arial"/>
              </a:rPr>
              <a:t>é aquela </a:t>
            </a:r>
            <a:r>
              <a:rPr sz="2800" dirty="0">
                <a:latin typeface="Arial"/>
                <a:cs typeface="Arial"/>
              </a:rPr>
              <a:t>que não </a:t>
            </a:r>
            <a:r>
              <a:rPr sz="2800" spc="-5" dirty="0">
                <a:latin typeface="Arial"/>
                <a:cs typeface="Arial"/>
              </a:rPr>
              <a:t>constitui dipolo </a:t>
            </a:r>
            <a:r>
              <a:rPr sz="2800" dirty="0">
                <a:latin typeface="Arial"/>
                <a:cs typeface="Arial"/>
              </a:rPr>
              <a:t>elétrico  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momento </a:t>
            </a:r>
            <a:r>
              <a:rPr sz="2800" i="1" spc="-20" dirty="0">
                <a:solidFill>
                  <a:srgbClr val="FF0000"/>
                </a:solidFill>
                <a:latin typeface="Arial"/>
                <a:cs typeface="Arial"/>
              </a:rPr>
              <a:t>dipolar, </a:t>
            </a:r>
            <a:r>
              <a:rPr sz="2950" i="1" spc="-90" dirty="0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2950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zero</a:t>
            </a:r>
            <a:r>
              <a:rPr sz="2800" dirty="0">
                <a:latin typeface="Arial"/>
                <a:cs typeface="Arial"/>
              </a:rPr>
              <a:t>). </a:t>
            </a:r>
            <a:r>
              <a:rPr sz="2800" spc="-10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eletronegatividades  dos</a:t>
            </a:r>
            <a:r>
              <a:rPr sz="2800" spc="4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átomos</a:t>
            </a:r>
            <a:r>
              <a:rPr sz="2800" spc="4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ligados</a:t>
            </a:r>
            <a:r>
              <a:rPr sz="2800" spc="4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são</a:t>
            </a:r>
            <a:r>
              <a:rPr sz="2800" spc="4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iguais</a:t>
            </a:r>
            <a:r>
              <a:rPr sz="2800" spc="4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ou</a:t>
            </a:r>
            <a:r>
              <a:rPr sz="2800" spc="4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muito</a:t>
            </a:r>
            <a:r>
              <a:rPr sz="2800" spc="40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próximas.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Arial"/>
                <a:cs typeface="Arial"/>
              </a:rPr>
              <a:t>H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; F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; O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; N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;</a:t>
            </a:r>
            <a:r>
              <a:rPr sz="2800" spc="7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2390"/>
              </a:spcBef>
            </a:pPr>
            <a:r>
              <a:rPr sz="3200" spc="-5" dirty="0">
                <a:latin typeface="Arial"/>
                <a:cs typeface="Arial"/>
              </a:rPr>
              <a:t>Orbitais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moleculares:</a:t>
            </a:r>
            <a:endParaRPr sz="3200">
              <a:latin typeface="Arial"/>
              <a:cs typeface="Arial"/>
            </a:endParaRPr>
          </a:p>
          <a:p>
            <a:pPr marL="5154295">
              <a:lnSpc>
                <a:spcPct val="100000"/>
              </a:lnSpc>
              <a:spcBef>
                <a:spcPts val="2950"/>
              </a:spcBef>
              <a:tabLst>
                <a:tab pos="6664325" algn="l"/>
              </a:tabLst>
            </a:pPr>
            <a:r>
              <a:rPr sz="2000" b="1" dirty="0">
                <a:solidFill>
                  <a:srgbClr val="003300"/>
                </a:solidFill>
                <a:latin typeface="Arial"/>
                <a:cs typeface="Arial"/>
              </a:rPr>
              <a:t>Cl	Cl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65" y="1718009"/>
            <a:ext cx="8346440" cy="3688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49100"/>
              </a:lnSpc>
              <a:spcBef>
                <a:spcPts val="130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2) Polar: </a:t>
            </a:r>
            <a:r>
              <a:rPr sz="3200" spc="-5" dirty="0">
                <a:latin typeface="Arial"/>
                <a:cs typeface="Arial"/>
              </a:rPr>
              <a:t>Formada pela ligação entre átomos  de eletronegatividade diferentes.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molécula  </a:t>
            </a:r>
            <a:r>
              <a:rPr sz="3200" dirty="0">
                <a:latin typeface="Arial"/>
                <a:cs typeface="Arial"/>
              </a:rPr>
              <a:t>com </a:t>
            </a:r>
            <a:r>
              <a:rPr sz="3200" spc="-5" dirty="0">
                <a:latin typeface="Arial"/>
                <a:cs typeface="Arial"/>
              </a:rPr>
              <a:t>extremidades com cargas </a:t>
            </a:r>
            <a:r>
              <a:rPr sz="3200" dirty="0">
                <a:latin typeface="Arial"/>
                <a:cs typeface="Arial"/>
              </a:rPr>
              <a:t>é </a:t>
            </a:r>
            <a:r>
              <a:rPr sz="3200" spc="-10" dirty="0">
                <a:latin typeface="Arial"/>
                <a:cs typeface="Arial"/>
              </a:rPr>
              <a:t>uma  </a:t>
            </a:r>
            <a:r>
              <a:rPr sz="3200" spc="-5" dirty="0">
                <a:latin typeface="Arial"/>
                <a:cs typeface="Arial"/>
              </a:rPr>
              <a:t>molécula </a:t>
            </a:r>
            <a:r>
              <a:rPr sz="3200" dirty="0">
                <a:latin typeface="Arial"/>
                <a:cs typeface="Arial"/>
              </a:rPr>
              <a:t>com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dipolo </a:t>
            </a:r>
            <a:r>
              <a:rPr sz="3200" dirty="0">
                <a:latin typeface="Arial"/>
                <a:cs typeface="Arial"/>
              </a:rPr>
              <a:t>e </a:t>
            </a:r>
            <a:r>
              <a:rPr sz="3200" spc="-5" dirty="0">
                <a:latin typeface="Arial"/>
                <a:cs typeface="Arial"/>
              </a:rPr>
              <a:t>que possui </a:t>
            </a:r>
            <a:r>
              <a:rPr sz="3200" spc="-10" dirty="0">
                <a:latin typeface="Arial"/>
                <a:cs typeface="Arial"/>
              </a:rPr>
              <a:t>um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Arial"/>
                <a:cs typeface="Arial"/>
              </a:rPr>
              <a:t>momento </a:t>
            </a:r>
            <a:r>
              <a:rPr sz="3200" b="1" i="1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3200" b="1" i="1" spc="-5" dirty="0">
                <a:solidFill>
                  <a:srgbClr val="FF0000"/>
                </a:solidFill>
                <a:latin typeface="Arial"/>
                <a:cs typeface="Arial"/>
              </a:rPr>
              <a:t>dipolo </a:t>
            </a:r>
            <a:r>
              <a:rPr sz="3200" b="1" i="1" spc="-2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3350" b="1" i="1" spc="-20" dirty="0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3200" b="1" i="1" spc="-2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3200" dirty="0">
                <a:latin typeface="Arial"/>
                <a:cs typeface="Arial"/>
              </a:rPr>
              <a:t>Ex. HCl;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HF.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750" y="357250"/>
            <a:ext cx="8572500" cy="7207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580"/>
              </a:spcBef>
            </a:pP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Polaridade das ligações</a:t>
            </a:r>
            <a:r>
              <a:rPr sz="3600" spc="25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covalentes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625" y="214375"/>
            <a:ext cx="6143625" cy="7207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580"/>
              </a:spcBef>
            </a:pP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Ligação covalente</a:t>
            </a:r>
            <a:r>
              <a:rPr sz="3600" spc="-20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polar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7375" y="1214500"/>
            <a:ext cx="5610225" cy="2160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2548" y="1209675"/>
            <a:ext cx="5619750" cy="2170430"/>
          </a:xfrm>
          <a:custGeom>
            <a:avLst/>
            <a:gdLst/>
            <a:ahLst/>
            <a:cxnLst/>
            <a:rect l="l" t="t" r="r" b="b"/>
            <a:pathLst>
              <a:path w="5619750" h="2170429">
                <a:moveTo>
                  <a:pt x="0" y="2170049"/>
                </a:moveTo>
                <a:lnTo>
                  <a:pt x="5619750" y="2170049"/>
                </a:lnTo>
                <a:lnTo>
                  <a:pt x="5619750" y="0"/>
                </a:lnTo>
                <a:lnTo>
                  <a:pt x="0" y="0"/>
                </a:lnTo>
                <a:lnTo>
                  <a:pt x="0" y="21700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4749" y="3714750"/>
            <a:ext cx="4576176" cy="2879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311" y="540765"/>
            <a:ext cx="70904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9240" marR="5080" indent="-279717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Escala </a:t>
            </a:r>
            <a:r>
              <a:rPr sz="3600" spc="-5" dirty="0">
                <a:solidFill>
                  <a:srgbClr val="000000"/>
                </a:solidFill>
              </a:rPr>
              <a:t>de eletronegatividade de  </a:t>
            </a:r>
            <a:r>
              <a:rPr sz="3600" dirty="0">
                <a:solidFill>
                  <a:srgbClr val="000000"/>
                </a:solidFill>
              </a:rPr>
              <a:t>Pauling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16" y="2136958"/>
            <a:ext cx="6140450" cy="368427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b="1" spc="-5" dirty="0">
                <a:latin typeface="Comic Sans MS"/>
                <a:cs typeface="Comic Sans MS"/>
              </a:rPr>
              <a:t>Valores </a:t>
            </a:r>
            <a:r>
              <a:rPr sz="3200" b="1" dirty="0">
                <a:latin typeface="Comic Sans MS"/>
                <a:cs typeface="Comic Sans MS"/>
              </a:rPr>
              <a:t>para alguns</a:t>
            </a:r>
            <a:r>
              <a:rPr sz="3200" b="1" spc="-55" dirty="0">
                <a:latin typeface="Comic Sans MS"/>
                <a:cs typeface="Comic Sans MS"/>
              </a:rPr>
              <a:t> </a:t>
            </a:r>
            <a:r>
              <a:rPr sz="3200" b="1" spc="-5" dirty="0">
                <a:latin typeface="Comic Sans MS"/>
                <a:cs typeface="Comic Sans MS"/>
              </a:rPr>
              <a:t>elementos: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omic Sans MS"/>
                <a:cs typeface="Comic Sans MS"/>
              </a:rPr>
              <a:t>F= </a:t>
            </a:r>
            <a:r>
              <a:rPr sz="3200" dirty="0">
                <a:latin typeface="Comic Sans MS"/>
                <a:cs typeface="Comic Sans MS"/>
              </a:rPr>
              <a:t>4,0; O= 3,5; N= 3,0; Cl =</a:t>
            </a:r>
            <a:r>
              <a:rPr sz="3200" spc="-4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3,0;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omic Sans MS"/>
                <a:cs typeface="Comic Sans MS"/>
              </a:rPr>
              <a:t>Br= </a:t>
            </a:r>
            <a:r>
              <a:rPr sz="3200" dirty="0">
                <a:latin typeface="Comic Sans MS"/>
                <a:cs typeface="Comic Sans MS"/>
              </a:rPr>
              <a:t>2,96; I= 2,66; S =</a:t>
            </a:r>
            <a:r>
              <a:rPr sz="3200" spc="-3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2,58;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latin typeface="Comic Sans MS"/>
                <a:cs typeface="Comic Sans MS"/>
              </a:rPr>
              <a:t>C= 2,5; H = 2,1; P =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2,1;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latin typeface="Comic Sans MS"/>
                <a:cs typeface="Comic Sans MS"/>
              </a:rPr>
              <a:t>Na= 0,8; </a:t>
            </a:r>
            <a:r>
              <a:rPr sz="3200" spc="-5" dirty="0">
                <a:latin typeface="Comic Sans MS"/>
                <a:cs typeface="Comic Sans MS"/>
              </a:rPr>
              <a:t>Fr </a:t>
            </a:r>
            <a:r>
              <a:rPr sz="3200" dirty="0">
                <a:latin typeface="Comic Sans MS"/>
                <a:cs typeface="Comic Sans MS"/>
              </a:rPr>
              <a:t>=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0,7.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298829"/>
            <a:ext cx="841121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814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É </a:t>
            </a:r>
            <a:r>
              <a:rPr sz="2400" spc="-5" dirty="0">
                <a:latin typeface="Arial"/>
                <a:cs typeface="Arial"/>
              </a:rPr>
              <a:t>o </a:t>
            </a:r>
            <a:r>
              <a:rPr sz="2400" i="1" spc="-5" dirty="0">
                <a:latin typeface="Arial"/>
                <a:cs typeface="Arial"/>
              </a:rPr>
              <a:t>arranjo tridimensional </a:t>
            </a:r>
            <a:r>
              <a:rPr sz="2400" spc="-5" dirty="0">
                <a:latin typeface="Arial"/>
                <a:cs typeface="Arial"/>
              </a:rPr>
              <a:t>dos </a:t>
            </a:r>
            <a:r>
              <a:rPr sz="2400" dirty="0">
                <a:latin typeface="Arial"/>
                <a:cs typeface="Arial"/>
              </a:rPr>
              <a:t>átomos </a:t>
            </a:r>
            <a:r>
              <a:rPr sz="2400" spc="-5" dirty="0">
                <a:latin typeface="Arial"/>
                <a:cs typeface="Arial"/>
              </a:rPr>
              <a:t>numa </a:t>
            </a:r>
            <a:r>
              <a:rPr sz="2400" dirty="0">
                <a:latin typeface="Arial"/>
                <a:cs typeface="Arial"/>
              </a:rPr>
              <a:t>molécula, </a:t>
            </a:r>
            <a:r>
              <a:rPr sz="2400" spc="-5" dirty="0">
                <a:latin typeface="Arial"/>
                <a:cs typeface="Arial"/>
              </a:rPr>
              <a:t>que  é determinado </a:t>
            </a:r>
            <a:r>
              <a:rPr sz="2400" dirty="0">
                <a:latin typeface="Arial"/>
                <a:cs typeface="Arial"/>
              </a:rPr>
              <a:t>pela </a:t>
            </a:r>
            <a:r>
              <a:rPr sz="2400" spc="-5" dirty="0">
                <a:latin typeface="Arial"/>
                <a:cs typeface="Arial"/>
              </a:rPr>
              <a:t>orientação relativa </a:t>
            </a:r>
            <a:r>
              <a:rPr sz="2400" dirty="0">
                <a:latin typeface="Arial"/>
                <a:cs typeface="Arial"/>
              </a:rPr>
              <a:t>das </a:t>
            </a:r>
            <a:r>
              <a:rPr sz="2400" spc="-5" dirty="0">
                <a:latin typeface="Arial"/>
                <a:cs typeface="Arial"/>
              </a:rPr>
              <a:t>suas ligações  </a:t>
            </a:r>
            <a:r>
              <a:rPr sz="2400" dirty="0">
                <a:latin typeface="Arial"/>
                <a:cs typeface="Arial"/>
              </a:rPr>
              <a:t>covalentes. </a:t>
            </a:r>
            <a:r>
              <a:rPr sz="2400" spc="-5" dirty="0">
                <a:latin typeface="Arial"/>
                <a:cs typeface="Arial"/>
              </a:rPr>
              <a:t>Esta estrutura é mantida quer a substância </a:t>
            </a:r>
            <a:r>
              <a:rPr sz="2400" dirty="0">
                <a:latin typeface="Arial"/>
                <a:cs typeface="Arial"/>
              </a:rPr>
              <a:t>seja  </a:t>
            </a:r>
            <a:r>
              <a:rPr sz="2400" spc="-5" dirty="0">
                <a:latin typeface="Arial"/>
                <a:cs typeface="Arial"/>
              </a:rPr>
              <a:t>sólida, líquida ou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gasosa</a:t>
            </a: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 marR="5080" indent="358140" algn="just">
              <a:lnSpc>
                <a:spcPts val="4320"/>
              </a:lnSpc>
              <a:spcBef>
                <a:spcPts val="380"/>
              </a:spcBef>
            </a:pPr>
            <a:r>
              <a:rPr sz="2400" dirty="0">
                <a:latin typeface="Arial"/>
                <a:cs typeface="Arial"/>
              </a:rPr>
              <a:t>É </a:t>
            </a:r>
            <a:r>
              <a:rPr sz="2400" spc="-5" dirty="0">
                <a:latin typeface="Arial"/>
                <a:cs typeface="Arial"/>
              </a:rPr>
              <a:t>um parâmetro fundamental para a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previsão </a:t>
            </a:r>
            <a:r>
              <a:rPr sz="2400" spc="-10" dirty="0">
                <a:latin typeface="Arial"/>
                <a:cs typeface="Arial"/>
              </a:rPr>
              <a:t>da  </a:t>
            </a:r>
            <a:r>
              <a:rPr sz="2400" spc="-5" dirty="0">
                <a:latin typeface="Arial"/>
                <a:cs typeface="Arial"/>
              </a:rPr>
              <a:t>polaridade da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molécula;</a:t>
            </a:r>
            <a:endParaRPr sz="2400" dirty="0">
              <a:latin typeface="Arial"/>
              <a:cs typeface="Arial"/>
            </a:endParaRPr>
          </a:p>
          <a:p>
            <a:pPr marL="12700" marR="5080" indent="358140" algn="just">
              <a:lnSpc>
                <a:spcPts val="432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Permite inferir sobre o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tipo </a:t>
            </a:r>
            <a:r>
              <a:rPr sz="2400" spc="-5" dirty="0">
                <a:latin typeface="Arial"/>
                <a:cs typeface="Arial"/>
              </a:rPr>
              <a:t>e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intensidade </a:t>
            </a:r>
            <a:r>
              <a:rPr sz="2400" spc="-5" dirty="0">
                <a:latin typeface="Arial"/>
                <a:cs typeface="Arial"/>
              </a:rPr>
              <a:t>das </a:t>
            </a:r>
            <a:r>
              <a:rPr sz="2400" dirty="0">
                <a:latin typeface="Arial"/>
                <a:cs typeface="Arial"/>
              </a:rPr>
              <a:t>interações  intermoleculares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como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tal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prever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propriedades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físicas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spc="-5" dirty="0">
                <a:latin typeface="Arial"/>
                <a:cs typeface="Arial"/>
              </a:rPr>
              <a:t>químicas dos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compostos.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0250" y="285750"/>
            <a:ext cx="6215380" cy="7207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34390">
              <a:lnSpc>
                <a:spcPct val="100000"/>
              </a:lnSpc>
              <a:spcBef>
                <a:spcPts val="580"/>
              </a:spcBef>
            </a:pP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Geometria molecular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250" y="285750"/>
            <a:ext cx="6215380" cy="7207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34390">
              <a:lnSpc>
                <a:spcPct val="100000"/>
              </a:lnSpc>
              <a:spcBef>
                <a:spcPts val="580"/>
              </a:spcBef>
            </a:pP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Geometria molecular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87" y="3571811"/>
            <a:ext cx="8501380" cy="1078230"/>
          </a:xfrm>
          <a:prstGeom prst="rect">
            <a:avLst/>
          </a:prstGeom>
          <a:ln w="9525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205865" marR="130175" indent="-1065530">
              <a:lnSpc>
                <a:spcPct val="100000"/>
              </a:lnSpc>
              <a:spcBef>
                <a:spcPts val="275"/>
              </a:spcBef>
            </a:pPr>
            <a:r>
              <a:rPr sz="3200" b="1" spc="-40" dirty="0">
                <a:solidFill>
                  <a:srgbClr val="FF0000"/>
                </a:solidFill>
                <a:latin typeface="Arial"/>
                <a:cs typeface="Arial"/>
              </a:rPr>
              <a:t>Teoria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repulsão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eletrônica dos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pares</a:t>
            </a:r>
            <a:r>
              <a:rPr sz="3200" b="1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elétrons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camada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32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valência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4659833"/>
            <a:ext cx="848677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Prediz a </a:t>
            </a:r>
            <a:r>
              <a:rPr sz="2800" dirty="0">
                <a:latin typeface="Arial"/>
                <a:cs typeface="Arial"/>
              </a:rPr>
              <a:t>geometria </a:t>
            </a:r>
            <a:r>
              <a:rPr sz="2800" spc="-5" dirty="0">
                <a:latin typeface="Arial"/>
                <a:cs typeface="Arial"/>
              </a:rPr>
              <a:t>de uma </a:t>
            </a:r>
            <a:r>
              <a:rPr sz="2800" dirty="0">
                <a:latin typeface="Arial"/>
                <a:cs typeface="Arial"/>
              </a:rPr>
              <a:t>molécula com base na  </a:t>
            </a:r>
            <a:r>
              <a:rPr sz="2800" spc="-5" dirty="0">
                <a:latin typeface="Arial"/>
                <a:cs typeface="Arial"/>
              </a:rPr>
              <a:t>repulsão eletrostática entre </a:t>
            </a:r>
            <a:r>
              <a:rPr sz="2800" dirty="0">
                <a:latin typeface="Arial"/>
                <a:cs typeface="Arial"/>
              </a:rPr>
              <a:t>pares </a:t>
            </a:r>
            <a:r>
              <a:rPr sz="2800" spc="-5" dirty="0">
                <a:latin typeface="Arial"/>
                <a:cs typeface="Arial"/>
              </a:rPr>
              <a:t>de elétrons  </a:t>
            </a:r>
            <a:r>
              <a:rPr sz="2800" dirty="0">
                <a:latin typeface="Arial"/>
                <a:cs typeface="Arial"/>
              </a:rPr>
              <a:t>(ligantes 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dirty="0">
                <a:latin typeface="Arial"/>
                <a:cs typeface="Arial"/>
              </a:rPr>
              <a:t>não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ligantes).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014" y="895701"/>
            <a:ext cx="7801609" cy="247269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400" b="1" spc="-5" dirty="0">
                <a:latin typeface="Arial"/>
                <a:cs typeface="Arial"/>
              </a:rPr>
              <a:t>Depende: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buChar char="-"/>
              <a:tabLst>
                <a:tab pos="231140" algn="l"/>
              </a:tabLst>
            </a:pPr>
            <a:r>
              <a:rPr sz="2800" spc="-5" dirty="0">
                <a:latin typeface="Arial"/>
                <a:cs typeface="Arial"/>
              </a:rPr>
              <a:t>Disposição </a:t>
            </a:r>
            <a:r>
              <a:rPr sz="2800" dirty="0">
                <a:latin typeface="Arial"/>
                <a:cs typeface="Arial"/>
              </a:rPr>
              <a:t>espacial dos </a:t>
            </a:r>
            <a:r>
              <a:rPr sz="2800" spc="-5" dirty="0">
                <a:latin typeface="Arial"/>
                <a:cs typeface="Arial"/>
              </a:rPr>
              <a:t>núcleos dos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átomos.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ts val="5040"/>
              </a:lnSpc>
              <a:spcBef>
                <a:spcPts val="445"/>
              </a:spcBef>
              <a:buChar char="-"/>
              <a:tabLst>
                <a:tab pos="231140" algn="l"/>
              </a:tabLst>
            </a:pPr>
            <a:r>
              <a:rPr sz="2800" spc="-5" dirty="0">
                <a:latin typeface="Arial"/>
                <a:cs typeface="Arial"/>
              </a:rPr>
              <a:t>Repulsão dos pares </a:t>
            </a:r>
            <a:r>
              <a:rPr sz="2800" dirty="0">
                <a:latin typeface="Arial"/>
                <a:cs typeface="Arial"/>
              </a:rPr>
              <a:t>eletrônicos </a:t>
            </a:r>
            <a:r>
              <a:rPr sz="2800" spc="-5" dirty="0">
                <a:latin typeface="Arial"/>
                <a:cs typeface="Arial"/>
              </a:rPr>
              <a:t>das ligações ou  pares livres nos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átomos.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2065989"/>
            <a:ext cx="762000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 algn="just">
              <a:lnSpc>
                <a:spcPct val="150000"/>
              </a:lnSpc>
              <a:spcBef>
                <a:spcPts val="95"/>
              </a:spcBef>
            </a:pPr>
            <a:r>
              <a:rPr sz="3200" dirty="0">
                <a:latin typeface="Comic Sans MS"/>
                <a:cs typeface="Comic Sans MS"/>
              </a:rPr>
              <a:t>Características </a:t>
            </a:r>
            <a:r>
              <a:rPr sz="3200" spc="-5" dirty="0">
                <a:latin typeface="Comic Sans MS"/>
                <a:cs typeface="Comic Sans MS"/>
              </a:rPr>
              <a:t>importantes </a:t>
            </a:r>
            <a:r>
              <a:rPr sz="3200" dirty="0">
                <a:latin typeface="Comic Sans MS"/>
                <a:cs typeface="Comic Sans MS"/>
              </a:rPr>
              <a:t>da  ligação </a:t>
            </a:r>
            <a:r>
              <a:rPr sz="3200" spc="-5" dirty="0">
                <a:latin typeface="Comic Sans MS"/>
                <a:cs typeface="Comic Sans MS"/>
              </a:rPr>
              <a:t>química: </a:t>
            </a:r>
            <a:r>
              <a:rPr sz="3200" b="1" spc="-10" dirty="0">
                <a:latin typeface="Comic Sans MS"/>
                <a:cs typeface="Comic Sans MS"/>
              </a:rPr>
              <a:t>polaridade, </a:t>
            </a:r>
            <a:r>
              <a:rPr sz="3200" b="1" spc="-15" dirty="0">
                <a:latin typeface="Comic Sans MS"/>
                <a:cs typeface="Comic Sans MS"/>
              </a:rPr>
              <a:t>distância </a:t>
            </a:r>
            <a:r>
              <a:rPr sz="3200" b="1" dirty="0">
                <a:latin typeface="Comic Sans MS"/>
                <a:cs typeface="Comic Sans MS"/>
              </a:rPr>
              <a:t>e  </a:t>
            </a:r>
            <a:r>
              <a:rPr sz="3200" b="1" spc="-5" dirty="0">
                <a:latin typeface="Comic Sans MS"/>
                <a:cs typeface="Comic Sans MS"/>
              </a:rPr>
              <a:t>energia</a:t>
            </a:r>
            <a:r>
              <a:rPr sz="3200" spc="-5" dirty="0">
                <a:latin typeface="Comic Sans MS"/>
                <a:cs typeface="Comic Sans MS"/>
              </a:rPr>
              <a:t>.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"/>
            <a:ext cx="9144000" cy="836930"/>
          </a:xfrm>
          <a:custGeom>
            <a:avLst/>
            <a:gdLst/>
            <a:ahLst/>
            <a:cxnLst/>
            <a:rect l="l" t="t" r="r" b="b"/>
            <a:pathLst>
              <a:path w="9144000" h="836930">
                <a:moveTo>
                  <a:pt x="0" y="836612"/>
                </a:moveTo>
                <a:lnTo>
                  <a:pt x="9144000" y="836612"/>
                </a:lnTo>
                <a:lnTo>
                  <a:pt x="9144000" y="0"/>
                </a:lnTo>
                <a:lnTo>
                  <a:pt x="0" y="0"/>
                </a:lnTo>
                <a:lnTo>
                  <a:pt x="0" y="8366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"/>
            <a:ext cx="9144000" cy="836930"/>
          </a:xfrm>
          <a:custGeom>
            <a:avLst/>
            <a:gdLst/>
            <a:ahLst/>
            <a:cxnLst/>
            <a:rect l="l" t="t" r="r" b="b"/>
            <a:pathLst>
              <a:path w="9144000" h="836930">
                <a:moveTo>
                  <a:pt x="0" y="836612"/>
                </a:moveTo>
                <a:lnTo>
                  <a:pt x="9144000" y="836612"/>
                </a:lnTo>
                <a:lnTo>
                  <a:pt x="9144000" y="0"/>
                </a:lnTo>
                <a:lnTo>
                  <a:pt x="0" y="0"/>
                </a:lnTo>
                <a:lnTo>
                  <a:pt x="0" y="8366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56738" y="140588"/>
            <a:ext cx="34309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BF600"/>
                </a:solidFill>
                <a:latin typeface="Comic Sans MS"/>
                <a:cs typeface="Comic Sans MS"/>
              </a:rPr>
              <a:t>Ligações</a:t>
            </a:r>
            <a:r>
              <a:rPr sz="3200" b="1" spc="-75" dirty="0">
                <a:solidFill>
                  <a:srgbClr val="FBF600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FBF600"/>
                </a:solidFill>
                <a:latin typeface="Comic Sans MS"/>
                <a:cs typeface="Comic Sans MS"/>
              </a:rPr>
              <a:t>químicas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750" y="260413"/>
            <a:ext cx="8209280" cy="8655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922655">
              <a:lnSpc>
                <a:spcPct val="100000"/>
              </a:lnSpc>
              <a:spcBef>
                <a:spcPts val="1395"/>
              </a:spcBef>
            </a:pPr>
            <a:r>
              <a:rPr sz="3200" b="1" spc="-5" dirty="0">
                <a:solidFill>
                  <a:srgbClr val="FBF600"/>
                </a:solidFill>
                <a:latin typeface="Arial"/>
                <a:cs typeface="Arial"/>
              </a:rPr>
              <a:t>Previsão </a:t>
            </a:r>
            <a:r>
              <a:rPr sz="3200" b="1" dirty="0">
                <a:solidFill>
                  <a:srgbClr val="FBF600"/>
                </a:solidFill>
                <a:latin typeface="Arial"/>
                <a:cs typeface="Arial"/>
              </a:rPr>
              <a:t>da geometria</a:t>
            </a:r>
            <a:r>
              <a:rPr sz="3200" b="1" spc="-55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7680" y="1208913"/>
            <a:ext cx="67735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3905" marR="5080" indent="-2021205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Repulsão 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por </a:t>
            </a: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pares de 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elétrons </a:t>
            </a: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de  valência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RPEV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6539" y="2565400"/>
            <a:ext cx="6823545" cy="3633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6787" y="2560637"/>
            <a:ext cx="7123430" cy="3968750"/>
          </a:xfrm>
          <a:custGeom>
            <a:avLst/>
            <a:gdLst/>
            <a:ahLst/>
            <a:cxnLst/>
            <a:rect l="l" t="t" r="r" b="b"/>
            <a:pathLst>
              <a:path w="7123430" h="3968750">
                <a:moveTo>
                  <a:pt x="0" y="3968750"/>
                </a:moveTo>
                <a:lnTo>
                  <a:pt x="7123176" y="3968750"/>
                </a:lnTo>
                <a:lnTo>
                  <a:pt x="7123176" y="0"/>
                </a:lnTo>
                <a:lnTo>
                  <a:pt x="0" y="0"/>
                </a:lnTo>
                <a:lnTo>
                  <a:pt x="0" y="3968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6975" y="1125474"/>
            <a:ext cx="6657975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36901" y="3500437"/>
            <a:ext cx="3867150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6375" y="188976"/>
            <a:ext cx="6215380" cy="7207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34390">
              <a:lnSpc>
                <a:spcPct val="100000"/>
              </a:lnSpc>
              <a:spcBef>
                <a:spcPts val="580"/>
              </a:spcBef>
            </a:pP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spc="-25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687" y="142875"/>
            <a:ext cx="7286625" cy="53975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4190"/>
              </a:lnSpc>
            </a:pPr>
            <a:r>
              <a:rPr sz="3600" spc="-5" dirty="0">
                <a:latin typeface="Arial"/>
                <a:cs typeface="Arial"/>
              </a:rPr>
              <a:t>Forças </a:t>
            </a:r>
            <a:r>
              <a:rPr sz="3600" dirty="0">
                <a:latin typeface="Arial"/>
                <a:cs typeface="Arial"/>
              </a:rPr>
              <a:t>de </a:t>
            </a:r>
            <a:r>
              <a:rPr sz="3600" spc="-5" dirty="0">
                <a:latin typeface="Arial"/>
                <a:cs typeface="Arial"/>
              </a:rPr>
              <a:t>ligações secundárias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873130"/>
            <a:ext cx="7068820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  <a:tabLst>
                <a:tab pos="1468120" algn="l"/>
                <a:tab pos="4584700" algn="l"/>
              </a:tabLst>
            </a:pPr>
            <a:r>
              <a:rPr sz="2400" dirty="0">
                <a:latin typeface="Arial"/>
                <a:cs typeface="Arial"/>
              </a:rPr>
              <a:t>→ </a:t>
            </a:r>
            <a:r>
              <a:rPr sz="2800" spc="-5" dirty="0">
                <a:latin typeface="Arial"/>
                <a:cs typeface="Arial"/>
              </a:rPr>
              <a:t>Forças de </a:t>
            </a:r>
            <a:r>
              <a:rPr sz="2800" dirty="0">
                <a:latin typeface="Arial"/>
                <a:cs typeface="Arial"/>
              </a:rPr>
              <a:t>fraca intensidade, por exemplo:  HCl</a:t>
            </a:r>
            <a:r>
              <a:rPr sz="2775" baseline="-21021" dirty="0">
                <a:latin typeface="Arial"/>
                <a:cs typeface="Arial"/>
              </a:rPr>
              <a:t>(l)</a:t>
            </a:r>
            <a:r>
              <a:rPr sz="2775" spc="419" baseline="-2102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→	</a:t>
            </a:r>
            <a:r>
              <a:rPr sz="2800" dirty="0">
                <a:latin typeface="Arial"/>
                <a:cs typeface="Arial"/>
              </a:rPr>
              <a:t>HCl</a:t>
            </a:r>
            <a:r>
              <a:rPr sz="2775" baseline="-21021" dirty="0">
                <a:latin typeface="Arial"/>
                <a:cs typeface="Arial"/>
              </a:rPr>
              <a:t>(v)	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775" baseline="-21021" dirty="0">
                <a:latin typeface="Arial"/>
                <a:cs typeface="Arial"/>
              </a:rPr>
              <a:t>V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16kJ,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enquanto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que: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ABD68A2-B973-49C9-8459-A9392F7861E9}"/>
              </a:ext>
            </a:extLst>
          </p:cNvPr>
          <p:cNvGrpSpPr/>
          <p:nvPr/>
        </p:nvGrpSpPr>
        <p:grpSpPr>
          <a:xfrm>
            <a:off x="364642" y="3007563"/>
            <a:ext cx="7629626" cy="538988"/>
            <a:chOff x="364642" y="3007563"/>
            <a:chExt cx="7629626" cy="538988"/>
          </a:xfrm>
        </p:grpSpPr>
        <p:sp>
          <p:nvSpPr>
            <p:cNvPr id="4" name="object 4"/>
            <p:cNvSpPr txBox="1"/>
            <p:nvPr/>
          </p:nvSpPr>
          <p:spPr>
            <a:xfrm>
              <a:off x="364642" y="3007563"/>
              <a:ext cx="253174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547495" algn="l"/>
                  <a:tab pos="2310765" algn="l"/>
                </a:tabLst>
              </a:pPr>
              <a:r>
                <a:rPr sz="2800" spc="-10" dirty="0">
                  <a:latin typeface="Arial"/>
                  <a:cs typeface="Arial"/>
                </a:rPr>
                <a:t>HC</a:t>
              </a:r>
              <a:r>
                <a:rPr sz="2800" spc="-5" dirty="0">
                  <a:latin typeface="Arial"/>
                  <a:cs typeface="Arial"/>
                </a:rPr>
                <a:t>l</a:t>
              </a:r>
              <a:r>
                <a:rPr sz="2775" spc="7" baseline="-21021" dirty="0">
                  <a:latin typeface="Arial"/>
                  <a:cs typeface="Arial"/>
                </a:rPr>
                <a:t>(g)</a:t>
              </a:r>
              <a:r>
                <a:rPr sz="2775" baseline="-21021" dirty="0">
                  <a:latin typeface="Arial"/>
                  <a:cs typeface="Arial"/>
                </a:rPr>
                <a:t> </a:t>
              </a:r>
              <a:r>
                <a:rPr sz="2775" spc="-352" baseline="-21021" dirty="0">
                  <a:latin typeface="Arial"/>
                  <a:cs typeface="Arial"/>
                </a:rPr>
                <a:t> </a:t>
              </a:r>
              <a:r>
                <a:rPr sz="2800" spc="-5" dirty="0">
                  <a:latin typeface="Arial"/>
                  <a:cs typeface="Arial"/>
                </a:rPr>
                <a:t>→</a:t>
              </a:r>
              <a:r>
                <a:rPr sz="2800" dirty="0">
                  <a:latin typeface="Arial"/>
                  <a:cs typeface="Arial"/>
                </a:rPr>
                <a:t>	</a:t>
              </a:r>
              <a:r>
                <a:rPr sz="2800" spc="-10" dirty="0">
                  <a:latin typeface="Arial"/>
                  <a:cs typeface="Arial"/>
                </a:rPr>
                <a:t>H</a:t>
              </a:r>
              <a:r>
                <a:rPr sz="2775" spc="7" baseline="-21021" dirty="0">
                  <a:latin typeface="Arial"/>
                  <a:cs typeface="Arial"/>
                </a:rPr>
                <a:t>(g</a:t>
              </a:r>
              <a:r>
                <a:rPr sz="2775" baseline="-21021" dirty="0">
                  <a:latin typeface="Arial"/>
                  <a:cs typeface="Arial"/>
                </a:rPr>
                <a:t>	</a:t>
              </a:r>
              <a:r>
                <a:rPr sz="2800" spc="-5" dirty="0">
                  <a:latin typeface="Arial"/>
                  <a:cs typeface="Arial"/>
                </a:rPr>
                <a:t>+</a:t>
              </a:r>
              <a:endParaRPr sz="280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167633" y="3094431"/>
              <a:ext cx="482663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781810" algn="l"/>
                </a:tabLst>
              </a:pPr>
              <a:r>
                <a:rPr sz="4200" baseline="13888" dirty="0">
                  <a:latin typeface="Arial"/>
                  <a:cs typeface="Arial"/>
                </a:rPr>
                <a:t>Cl</a:t>
              </a:r>
              <a:r>
                <a:rPr sz="1850" dirty="0">
                  <a:latin typeface="Arial"/>
                  <a:cs typeface="Arial"/>
                </a:rPr>
                <a:t>(g)	</a:t>
              </a:r>
              <a:r>
                <a:rPr sz="4200" spc="7" baseline="13888" dirty="0">
                  <a:latin typeface="Arial"/>
                  <a:cs typeface="Arial"/>
                </a:rPr>
                <a:t>E</a:t>
              </a:r>
              <a:r>
                <a:rPr sz="1850" spc="5" dirty="0">
                  <a:latin typeface="Arial"/>
                  <a:cs typeface="Arial"/>
                </a:rPr>
                <a:t>dissociação </a:t>
              </a:r>
              <a:r>
                <a:rPr sz="4200" spc="-7" baseline="13888" dirty="0">
                  <a:latin typeface="Arial"/>
                  <a:cs typeface="Arial"/>
                </a:rPr>
                <a:t>= 431</a:t>
              </a:r>
              <a:r>
                <a:rPr sz="4200" spc="-450" baseline="13888" dirty="0">
                  <a:latin typeface="Arial"/>
                  <a:cs typeface="Arial"/>
                </a:rPr>
                <a:t> </a:t>
              </a:r>
              <a:r>
                <a:rPr sz="4200" spc="-7" baseline="13888" dirty="0">
                  <a:latin typeface="Arial"/>
                  <a:cs typeface="Arial"/>
                </a:rPr>
                <a:t>kJ;</a:t>
              </a:r>
              <a:endParaRPr sz="4200" baseline="13888">
                <a:latin typeface="Arial"/>
                <a:cs typeface="Arial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4642" y="3434212"/>
            <a:ext cx="8416290" cy="258635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latin typeface="Arial"/>
                <a:cs typeface="Arial"/>
              </a:rPr>
              <a:t>→ Agem </a:t>
            </a:r>
            <a:r>
              <a:rPr sz="2800" dirty="0">
                <a:latin typeface="Arial"/>
                <a:cs typeface="Arial"/>
              </a:rPr>
              <a:t>quando as </a:t>
            </a:r>
            <a:r>
              <a:rPr sz="2800" spc="-5" dirty="0">
                <a:latin typeface="Arial"/>
                <a:cs typeface="Arial"/>
              </a:rPr>
              <a:t>moléculas estão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próximas;</a:t>
            </a: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→ São responsáveis pelas </a:t>
            </a:r>
            <a:r>
              <a:rPr sz="2800" dirty="0">
                <a:latin typeface="Arial"/>
                <a:cs typeface="Arial"/>
              </a:rPr>
              <a:t>diferenças </a:t>
            </a:r>
            <a:r>
              <a:rPr sz="2800" spc="-5" dirty="0">
                <a:latin typeface="Arial"/>
                <a:cs typeface="Arial"/>
              </a:rPr>
              <a:t>nas  </a:t>
            </a:r>
            <a:r>
              <a:rPr sz="2800" dirty="0">
                <a:latin typeface="Arial"/>
                <a:cs typeface="Arial"/>
              </a:rPr>
              <a:t>propriedades </a:t>
            </a:r>
            <a:r>
              <a:rPr sz="2800" spc="-5" dirty="0">
                <a:latin typeface="Arial"/>
                <a:cs typeface="Arial"/>
              </a:rPr>
              <a:t>físicas </a:t>
            </a:r>
            <a:r>
              <a:rPr sz="2800" dirty="0">
                <a:latin typeface="Arial"/>
                <a:cs typeface="Arial"/>
              </a:rPr>
              <a:t>dos </a:t>
            </a:r>
            <a:r>
              <a:rPr sz="2800" spc="-5" dirty="0">
                <a:latin typeface="Arial"/>
                <a:cs typeface="Arial"/>
              </a:rPr>
              <a:t>compostos, como </a:t>
            </a:r>
            <a:r>
              <a:rPr sz="2800" dirty="0">
                <a:latin typeface="Arial"/>
                <a:cs typeface="Arial"/>
              </a:rPr>
              <a:t>ponto de  fusão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ebulição.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2875"/>
            <a:ext cx="9144000" cy="539750"/>
          </a:xfrm>
          <a:custGeom>
            <a:avLst/>
            <a:gdLst/>
            <a:ahLst/>
            <a:cxnLst/>
            <a:rect l="l" t="t" r="r" b="b"/>
            <a:pathLst>
              <a:path w="9144000" h="539750">
                <a:moveTo>
                  <a:pt x="0" y="539750"/>
                </a:moveTo>
                <a:lnTo>
                  <a:pt x="9144000" y="539750"/>
                </a:lnTo>
                <a:lnTo>
                  <a:pt x="9144000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3782" y="113487"/>
            <a:ext cx="6935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Forças </a:t>
            </a:r>
            <a:r>
              <a:rPr sz="3600" dirty="0">
                <a:latin typeface="Arial"/>
                <a:cs typeface="Arial"/>
              </a:rPr>
              <a:t>de </a:t>
            </a:r>
            <a:r>
              <a:rPr sz="3600" spc="-5" dirty="0">
                <a:latin typeface="Arial"/>
                <a:cs typeface="Arial"/>
              </a:rPr>
              <a:t>ligações secundárias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0125" y="928750"/>
            <a:ext cx="6913499" cy="183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0125" y="2929001"/>
            <a:ext cx="6840601" cy="1152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25" y="2929001"/>
            <a:ext cx="6840855" cy="1152525"/>
          </a:xfrm>
          <a:custGeom>
            <a:avLst/>
            <a:gdLst/>
            <a:ahLst/>
            <a:cxnLst/>
            <a:rect l="l" t="t" r="r" b="b"/>
            <a:pathLst>
              <a:path w="6840855" h="1152525">
                <a:moveTo>
                  <a:pt x="0" y="576199"/>
                </a:moveTo>
                <a:lnTo>
                  <a:pt x="1710182" y="0"/>
                </a:lnTo>
                <a:lnTo>
                  <a:pt x="1710182" y="288036"/>
                </a:lnTo>
                <a:lnTo>
                  <a:pt x="6840601" y="288036"/>
                </a:lnTo>
                <a:lnTo>
                  <a:pt x="6840601" y="864362"/>
                </a:lnTo>
                <a:lnTo>
                  <a:pt x="1710182" y="864362"/>
                </a:lnTo>
                <a:lnTo>
                  <a:pt x="1710182" y="1152525"/>
                </a:lnTo>
                <a:lnTo>
                  <a:pt x="0" y="576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27605" y="3350133"/>
            <a:ext cx="5776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Aumento </a:t>
            </a:r>
            <a:r>
              <a:rPr sz="1800" b="1" spc="-5" dirty="0">
                <a:latin typeface="Arial"/>
                <a:cs typeface="Arial"/>
              </a:rPr>
              <a:t>da </a:t>
            </a:r>
            <a:r>
              <a:rPr sz="1800" b="1" dirty="0">
                <a:latin typeface="Arial"/>
                <a:cs typeface="Arial"/>
              </a:rPr>
              <a:t>intensidade </a:t>
            </a:r>
            <a:r>
              <a:rPr sz="1800" b="1" spc="-5" dirty="0">
                <a:latin typeface="Arial"/>
                <a:cs typeface="Arial"/>
              </a:rPr>
              <a:t>das forças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intermoleculares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5600" y="6359525"/>
            <a:ext cx="8432800" cy="0"/>
          </a:xfrm>
          <a:custGeom>
            <a:avLst/>
            <a:gdLst/>
            <a:ahLst/>
            <a:cxnLst/>
            <a:rect l="l" t="t" r="r" b="b"/>
            <a:pathLst>
              <a:path w="8432800">
                <a:moveTo>
                  <a:pt x="0" y="0"/>
                </a:moveTo>
                <a:lnTo>
                  <a:pt x="8432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127" y="4428490"/>
            <a:ext cx="0" cy="1930400"/>
          </a:xfrm>
          <a:custGeom>
            <a:avLst/>
            <a:gdLst/>
            <a:ahLst/>
            <a:cxnLst/>
            <a:rect l="l" t="t" r="r" b="b"/>
            <a:pathLst>
              <a:path h="1930400">
                <a:moveTo>
                  <a:pt x="0" y="0"/>
                </a:moveTo>
                <a:lnTo>
                  <a:pt x="0" y="19304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600" y="4427854"/>
            <a:ext cx="8432800" cy="0"/>
          </a:xfrm>
          <a:custGeom>
            <a:avLst/>
            <a:gdLst/>
            <a:ahLst/>
            <a:cxnLst/>
            <a:rect l="l" t="t" r="r" b="b"/>
            <a:pathLst>
              <a:path w="8432800">
                <a:moveTo>
                  <a:pt x="0" y="0"/>
                </a:moveTo>
                <a:lnTo>
                  <a:pt x="8432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87892" y="4428616"/>
            <a:ext cx="0" cy="1930400"/>
          </a:xfrm>
          <a:custGeom>
            <a:avLst/>
            <a:gdLst/>
            <a:ahLst/>
            <a:cxnLst/>
            <a:rect l="l" t="t" r="r" b="b"/>
            <a:pathLst>
              <a:path h="1930400">
                <a:moveTo>
                  <a:pt x="0" y="0"/>
                </a:moveTo>
                <a:lnTo>
                  <a:pt x="0" y="19298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7505" y="5791200"/>
            <a:ext cx="8428990" cy="0"/>
          </a:xfrm>
          <a:custGeom>
            <a:avLst/>
            <a:gdLst/>
            <a:ahLst/>
            <a:cxnLst/>
            <a:rect l="l" t="t" r="r" b="b"/>
            <a:pathLst>
              <a:path w="8428990">
                <a:moveTo>
                  <a:pt x="0" y="0"/>
                </a:moveTo>
                <a:lnTo>
                  <a:pt x="84285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247" y="4431029"/>
            <a:ext cx="0" cy="1925320"/>
          </a:xfrm>
          <a:custGeom>
            <a:avLst/>
            <a:gdLst/>
            <a:ahLst/>
            <a:cxnLst/>
            <a:rect l="l" t="t" r="r" b="b"/>
            <a:pathLst>
              <a:path h="1925320">
                <a:moveTo>
                  <a:pt x="0" y="0"/>
                </a:moveTo>
                <a:lnTo>
                  <a:pt x="0" y="19253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7720" y="4430395"/>
            <a:ext cx="8428990" cy="0"/>
          </a:xfrm>
          <a:custGeom>
            <a:avLst/>
            <a:gdLst/>
            <a:ahLst/>
            <a:cxnLst/>
            <a:rect l="l" t="t" r="r" b="b"/>
            <a:pathLst>
              <a:path w="8428990">
                <a:moveTo>
                  <a:pt x="0" y="0"/>
                </a:moveTo>
                <a:lnTo>
                  <a:pt x="84285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85732" y="4430648"/>
            <a:ext cx="0" cy="1925955"/>
          </a:xfrm>
          <a:custGeom>
            <a:avLst/>
            <a:gdLst/>
            <a:ahLst/>
            <a:cxnLst/>
            <a:rect l="l" t="t" r="r" b="b"/>
            <a:pathLst>
              <a:path h="1925954">
                <a:moveTo>
                  <a:pt x="0" y="0"/>
                </a:moveTo>
                <a:lnTo>
                  <a:pt x="0" y="19257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8775" y="4381834"/>
            <a:ext cx="8426450" cy="1809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 marR="81280" indent="358140" algn="just">
              <a:lnSpc>
                <a:spcPct val="150000"/>
              </a:lnSpc>
              <a:spcBef>
                <a:spcPts val="95"/>
              </a:spcBef>
            </a:pPr>
            <a:r>
              <a:rPr sz="2600" dirty="0">
                <a:latin typeface="Arial"/>
                <a:cs typeface="Arial"/>
              </a:rPr>
              <a:t>A coesão da matéria nos estados </a:t>
            </a:r>
            <a:r>
              <a:rPr sz="2600" spc="-5" dirty="0">
                <a:latin typeface="Arial"/>
                <a:cs typeface="Arial"/>
              </a:rPr>
              <a:t>físicos, </a:t>
            </a:r>
            <a:r>
              <a:rPr sz="2600" dirty="0">
                <a:latin typeface="Arial"/>
                <a:cs typeface="Arial"/>
              </a:rPr>
              <a:t>sólido,  líquido e gasoso é consequência da atracção entre  moléculas através das </a:t>
            </a:r>
            <a:r>
              <a:rPr sz="2600" b="1" dirty="0">
                <a:latin typeface="Arial"/>
                <a:cs typeface="Arial"/>
              </a:rPr>
              <a:t>ligações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intermoleculares.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142938"/>
            <a:ext cx="7559675" cy="50355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 marL="325120">
              <a:lnSpc>
                <a:spcPts val="3965"/>
              </a:lnSpc>
            </a:pPr>
            <a:r>
              <a:rPr sz="3600" dirty="0">
                <a:latin typeface="Arial"/>
                <a:cs typeface="Arial"/>
              </a:rPr>
              <a:t>Forças de </a:t>
            </a:r>
            <a:r>
              <a:rPr sz="3600" spc="-5" dirty="0">
                <a:latin typeface="Arial"/>
                <a:cs typeface="Arial"/>
              </a:rPr>
              <a:t>ligações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secundárias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53696"/>
              </p:ext>
            </p:extLst>
          </p:nvPr>
        </p:nvGraphicFramePr>
        <p:xfrm>
          <a:off x="128587" y="771588"/>
          <a:ext cx="8787130" cy="5519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7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2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3294"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 marL="295275" marR="255904" algn="ctr">
                        <a:lnSpc>
                          <a:spcPct val="10000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rças  de</a:t>
                      </a:r>
                      <a:r>
                        <a:rPr sz="26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0" dirty="0">
                          <a:latin typeface="Arial"/>
                          <a:cs typeface="Arial"/>
                        </a:rPr>
                        <a:t>Van 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der  </a:t>
                      </a:r>
                      <a:r>
                        <a:rPr sz="2600" b="1" spc="-20" dirty="0">
                          <a:latin typeface="Arial"/>
                          <a:cs typeface="Arial"/>
                        </a:rPr>
                        <a:t>Waals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 marR="268605" indent="7816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Forças  intermolec</a:t>
                      </a:r>
                      <a:r>
                        <a:rPr sz="26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lares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8485" marR="310515" indent="-2305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6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ist</a:t>
                      </a:r>
                      <a:r>
                        <a:rPr sz="26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  entre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Exemplos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8994" marR="95250" indent="-7162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Forças de</a:t>
                      </a:r>
                      <a:r>
                        <a:rPr sz="2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dispersão  de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London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 marR="199390" indent="83820"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spc="-55" dirty="0">
                          <a:latin typeface="Arial"/>
                          <a:cs typeface="Arial"/>
                        </a:rPr>
                        <a:t>Todos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os  tipos de  m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lé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ul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 marR="2724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Prin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-  mente  apolares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Dipolo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permanente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(Forças de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Debye)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39420" marR="199390" indent="-2032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lé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ul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s  polares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HCl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Dipolo-dipolo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marL="3302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(Forças de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Keesom)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39420" marR="199390" indent="-203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lé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ul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s  polares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3035" marR="113030" indent="4819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HCl ;  C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550" spc="-7" baseline="-21241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2550" spc="-7" baseline="-2124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OH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5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14312" y="3500373"/>
            <a:ext cx="1535049" cy="201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808665"/>
            <a:ext cx="8559165" cy="537654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660"/>
              </a:spcBef>
            </a:pPr>
            <a:r>
              <a:rPr sz="2600" dirty="0">
                <a:latin typeface="Arial"/>
                <a:cs typeface="Arial"/>
              </a:rPr>
              <a:t>A mais fraca de todas as forças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intermoleculares.</a:t>
            </a:r>
          </a:p>
          <a:p>
            <a:pPr marL="12700" marR="5080">
              <a:lnSpc>
                <a:spcPts val="4680"/>
              </a:lnSpc>
              <a:spcBef>
                <a:spcPts val="415"/>
              </a:spcBef>
              <a:buChar char="•"/>
              <a:tabLst>
                <a:tab pos="335915" algn="l"/>
                <a:tab pos="336550" algn="l"/>
                <a:tab pos="1812289" algn="l"/>
                <a:tab pos="3547110" algn="l"/>
                <a:tab pos="4123690" algn="l"/>
                <a:tab pos="5231130" algn="l"/>
                <a:tab pos="6321425" algn="l"/>
              </a:tabLst>
            </a:pPr>
            <a:r>
              <a:rPr sz="2600" spc="-28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am</a:t>
            </a:r>
            <a:r>
              <a:rPr sz="2600" spc="5" dirty="0">
                <a:latin typeface="Arial"/>
                <a:cs typeface="Arial"/>
              </a:rPr>
              <a:t>b</a:t>
            </a:r>
            <a:r>
              <a:rPr sz="2600" spc="-10" dirty="0">
                <a:latin typeface="Arial"/>
                <a:cs typeface="Arial"/>
              </a:rPr>
              <a:t>é</a:t>
            </a:r>
            <a:r>
              <a:rPr sz="2600" dirty="0">
                <a:latin typeface="Arial"/>
                <a:cs typeface="Arial"/>
              </a:rPr>
              <a:t>m	c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madas	de	forças	dipolo	ind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z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dip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o  induzido.</a:t>
            </a:r>
          </a:p>
          <a:p>
            <a:pPr marL="12700" marR="5080">
              <a:lnSpc>
                <a:spcPts val="4680"/>
              </a:lnSpc>
              <a:spcBef>
                <a:spcPts val="5"/>
              </a:spcBef>
              <a:buChar char="•"/>
              <a:tabLst>
                <a:tab pos="246379" algn="l"/>
              </a:tabLst>
            </a:pPr>
            <a:r>
              <a:rPr sz="2600" dirty="0">
                <a:latin typeface="Arial"/>
                <a:cs typeface="Arial"/>
              </a:rPr>
              <a:t>O núcleo de uma molécula </a:t>
            </a:r>
            <a:r>
              <a:rPr sz="2600" spc="-5" dirty="0">
                <a:latin typeface="Arial"/>
                <a:cs typeface="Arial"/>
              </a:rPr>
              <a:t>(ou </a:t>
            </a:r>
            <a:r>
              <a:rPr sz="2600" dirty="0">
                <a:latin typeface="Arial"/>
                <a:cs typeface="Arial"/>
              </a:rPr>
              <a:t>átomo) atrai os </a:t>
            </a:r>
            <a:r>
              <a:rPr sz="2600" spc="-5" dirty="0">
                <a:latin typeface="Arial"/>
                <a:cs typeface="Arial"/>
              </a:rPr>
              <a:t>elétrons  </a:t>
            </a:r>
            <a:r>
              <a:rPr sz="2600" dirty="0">
                <a:latin typeface="Arial"/>
                <a:cs typeface="Arial"/>
              </a:rPr>
              <a:t>da molécula adjacente (ou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átomo).</a:t>
            </a:r>
          </a:p>
          <a:p>
            <a:pPr marL="12700" marR="5080">
              <a:lnSpc>
                <a:spcPts val="4680"/>
              </a:lnSpc>
              <a:buChar char="•"/>
              <a:tabLst>
                <a:tab pos="434975" algn="l"/>
                <a:tab pos="435609" algn="l"/>
                <a:tab pos="1256030" algn="l"/>
                <a:tab pos="2023110" algn="l"/>
                <a:tab pos="3578860" algn="l"/>
                <a:tab pos="4236085" algn="l"/>
                <a:tab pos="5702300" algn="l"/>
                <a:tab pos="7755890" algn="l"/>
              </a:tabLst>
            </a:pPr>
            <a:r>
              <a:rPr sz="2600" dirty="0">
                <a:latin typeface="Arial"/>
                <a:cs typeface="Arial"/>
              </a:rPr>
              <a:t>Por	um	in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tan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e,	as	</a:t>
            </a:r>
            <a:r>
              <a:rPr sz="2600" b="1" dirty="0">
                <a:latin typeface="Arial"/>
                <a:cs typeface="Arial"/>
              </a:rPr>
              <a:t>n</a:t>
            </a:r>
            <a:r>
              <a:rPr sz="2600" b="1" spc="5" dirty="0">
                <a:latin typeface="Arial"/>
                <a:cs typeface="Arial"/>
              </a:rPr>
              <a:t>u</a:t>
            </a:r>
            <a:r>
              <a:rPr sz="2600" b="1" dirty="0">
                <a:latin typeface="Arial"/>
                <a:cs typeface="Arial"/>
              </a:rPr>
              <a:t>vens	eletrônic</a:t>
            </a:r>
            <a:r>
              <a:rPr sz="2600" b="1" spc="5" dirty="0">
                <a:latin typeface="Arial"/>
                <a:cs typeface="Arial"/>
              </a:rPr>
              <a:t>a</a:t>
            </a:r>
            <a:r>
              <a:rPr sz="2600" b="1" dirty="0">
                <a:latin typeface="Arial"/>
                <a:cs typeface="Arial"/>
              </a:rPr>
              <a:t>s	</a:t>
            </a:r>
            <a:r>
              <a:rPr sz="2600" dirty="0">
                <a:latin typeface="Arial"/>
                <a:cs typeface="Arial"/>
              </a:rPr>
              <a:t>ficam  distorcidas.</a:t>
            </a:r>
          </a:p>
          <a:p>
            <a:pPr marL="12700" marR="5715">
              <a:lnSpc>
                <a:spcPts val="4680"/>
              </a:lnSpc>
              <a:spcBef>
                <a:spcPts val="5"/>
              </a:spcBef>
              <a:buChar char="•"/>
              <a:tabLst>
                <a:tab pos="379730" algn="l"/>
                <a:tab pos="380365" algn="l"/>
                <a:tab pos="1568450" algn="l"/>
                <a:tab pos="3071495" algn="l"/>
                <a:tab pos="4626610" algn="l"/>
                <a:tab pos="5337810" algn="l"/>
                <a:tab pos="6470650" algn="l"/>
              </a:tabLst>
            </a:pP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sse	in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tante,	forma</a:t>
            </a:r>
            <a:r>
              <a:rPr sz="2600" spc="-15" dirty="0">
                <a:latin typeface="Arial"/>
                <a:cs typeface="Arial"/>
              </a:rPr>
              <a:t>-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	um	dipo</a:t>
            </a:r>
            <a:r>
              <a:rPr sz="2600" spc="-2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o	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b="1" dirty="0">
                <a:latin typeface="Arial"/>
                <a:cs typeface="Arial"/>
              </a:rPr>
              <a:t>de</a:t>
            </a:r>
            <a:r>
              <a:rPr sz="2600" b="1" spc="-15" dirty="0">
                <a:latin typeface="Arial"/>
                <a:cs typeface="Arial"/>
              </a:rPr>
              <a:t>n</a:t>
            </a:r>
            <a:r>
              <a:rPr sz="2600" b="1" dirty="0">
                <a:latin typeface="Arial"/>
                <a:cs typeface="Arial"/>
              </a:rPr>
              <a:t>ominado  dipolo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instantâneo).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2938"/>
            <a:ext cx="9144000" cy="611505"/>
          </a:xfrm>
          <a:custGeom>
            <a:avLst/>
            <a:gdLst/>
            <a:ahLst/>
            <a:cxnLst/>
            <a:rect l="l" t="t" r="r" b="b"/>
            <a:pathLst>
              <a:path w="9144000" h="611505">
                <a:moveTo>
                  <a:pt x="0" y="611187"/>
                </a:moveTo>
                <a:lnTo>
                  <a:pt x="9144000" y="611187"/>
                </a:lnTo>
                <a:lnTo>
                  <a:pt x="9144000" y="0"/>
                </a:lnTo>
                <a:lnTo>
                  <a:pt x="0" y="0"/>
                </a:lnTo>
                <a:lnTo>
                  <a:pt x="0" y="6111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130" y="149478"/>
            <a:ext cx="7465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1) Forças de dispersão de</a:t>
            </a:r>
            <a:r>
              <a:rPr sz="36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London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4375"/>
            <a:ext cx="9144000" cy="714375"/>
          </a:xfrm>
          <a:custGeom>
            <a:avLst/>
            <a:gdLst/>
            <a:ahLst/>
            <a:cxnLst/>
            <a:rect l="l" t="t" r="r" b="b"/>
            <a:pathLst>
              <a:path w="9144000" h="714375">
                <a:moveTo>
                  <a:pt x="0" y="714375"/>
                </a:moveTo>
                <a:lnTo>
                  <a:pt x="9144000" y="714375"/>
                </a:lnTo>
                <a:lnTo>
                  <a:pt x="9144000" y="0"/>
                </a:lnTo>
                <a:lnTo>
                  <a:pt x="0" y="0"/>
                </a:lnTo>
                <a:lnTo>
                  <a:pt x="0" y="7143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130" y="272237"/>
            <a:ext cx="7465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1) </a:t>
            </a:r>
            <a:r>
              <a:rPr sz="3600" spc="-5" dirty="0">
                <a:latin typeface="Arial"/>
                <a:cs typeface="Arial"/>
              </a:rPr>
              <a:t>Forças </a:t>
            </a:r>
            <a:r>
              <a:rPr sz="3600" dirty="0">
                <a:latin typeface="Arial"/>
                <a:cs typeface="Arial"/>
              </a:rPr>
              <a:t>de </a:t>
            </a:r>
            <a:r>
              <a:rPr sz="3600" spc="-5" dirty="0">
                <a:latin typeface="Arial"/>
                <a:cs typeface="Arial"/>
              </a:rPr>
              <a:t>dispersão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London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58472"/>
            <a:ext cx="826960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59410">
              <a:lnSpc>
                <a:spcPct val="150000"/>
              </a:lnSpc>
              <a:spcBef>
                <a:spcPts val="105"/>
              </a:spcBef>
              <a:tabLst>
                <a:tab pos="809625" algn="l"/>
                <a:tab pos="2100580" algn="l"/>
                <a:tab pos="3868420" algn="l"/>
                <a:tab pos="5813425" algn="l"/>
                <a:tab pos="6432550" algn="l"/>
                <a:tab pos="7345680" algn="l"/>
              </a:tabLst>
            </a:pPr>
            <a:r>
              <a:rPr sz="2800" spc="-5" dirty="0">
                <a:latin typeface="Arial"/>
                <a:cs typeface="Arial"/>
              </a:rPr>
              <a:t>A	nuvem	el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tr</a:t>
            </a:r>
            <a:r>
              <a:rPr sz="2800" dirty="0">
                <a:latin typeface="Arial"/>
                <a:cs typeface="Arial"/>
              </a:rPr>
              <a:t>ô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1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tr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bu</a:t>
            </a:r>
            <a:r>
              <a:rPr sz="2800" spc="10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se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uma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fo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ma  </a:t>
            </a:r>
            <a:r>
              <a:rPr sz="2800" dirty="0">
                <a:latin typeface="Arial"/>
                <a:cs typeface="Arial"/>
              </a:rPr>
              <a:t>esférica </a:t>
            </a:r>
            <a:r>
              <a:rPr sz="2800" spc="-5" dirty="0">
                <a:latin typeface="Arial"/>
                <a:cs typeface="Arial"/>
              </a:rPr>
              <a:t>à volta do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núcleo.</a:t>
            </a:r>
          </a:p>
          <a:p>
            <a:pPr marL="12700" marR="6985">
              <a:lnSpc>
                <a:spcPct val="150000"/>
              </a:lnSpc>
            </a:pP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latin typeface="Arial"/>
                <a:cs typeface="Arial"/>
              </a:rPr>
              <a:t>movimento </a:t>
            </a:r>
            <a:r>
              <a:rPr sz="2800" spc="-5" dirty="0">
                <a:latin typeface="Arial"/>
                <a:cs typeface="Arial"/>
              </a:rPr>
              <a:t>do </a:t>
            </a:r>
            <a:r>
              <a:rPr sz="2800" dirty="0">
                <a:latin typeface="Arial"/>
                <a:cs typeface="Arial"/>
              </a:rPr>
              <a:t>elétron, </a:t>
            </a:r>
            <a:r>
              <a:rPr sz="2800" spc="-5" dirty="0">
                <a:latin typeface="Arial"/>
                <a:cs typeface="Arial"/>
              </a:rPr>
              <a:t>provoca num </a:t>
            </a:r>
            <a:r>
              <a:rPr sz="2800" dirty="0">
                <a:latin typeface="Arial"/>
                <a:cs typeface="Arial"/>
              </a:rPr>
              <a:t>determinado  instante </a:t>
            </a:r>
            <a:r>
              <a:rPr sz="2800" b="1" spc="-10" dirty="0">
                <a:latin typeface="Arial"/>
                <a:cs typeface="Arial"/>
              </a:rPr>
              <a:t>um </a:t>
            </a:r>
            <a:r>
              <a:rPr sz="2800" b="1" spc="-5" dirty="0">
                <a:latin typeface="Arial"/>
                <a:cs typeface="Arial"/>
              </a:rPr>
              <a:t>dipolo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instantâneo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375" y="4071873"/>
            <a:ext cx="1200150" cy="900430"/>
          </a:xfrm>
          <a:custGeom>
            <a:avLst/>
            <a:gdLst/>
            <a:ahLst/>
            <a:cxnLst/>
            <a:rect l="l" t="t" r="r" b="b"/>
            <a:pathLst>
              <a:path w="1200150" h="900429">
                <a:moveTo>
                  <a:pt x="600075" y="0"/>
                </a:moveTo>
                <a:lnTo>
                  <a:pt x="545456" y="1839"/>
                </a:lnTo>
                <a:lnTo>
                  <a:pt x="492212" y="7252"/>
                </a:lnTo>
                <a:lnTo>
                  <a:pt x="440553" y="16080"/>
                </a:lnTo>
                <a:lnTo>
                  <a:pt x="390691" y="28162"/>
                </a:lnTo>
                <a:lnTo>
                  <a:pt x="342839" y="43342"/>
                </a:lnTo>
                <a:lnTo>
                  <a:pt x="297208" y="61458"/>
                </a:lnTo>
                <a:lnTo>
                  <a:pt x="254010" y="82353"/>
                </a:lnTo>
                <a:lnTo>
                  <a:pt x="213456" y="105867"/>
                </a:lnTo>
                <a:lnTo>
                  <a:pt x="175760" y="131841"/>
                </a:lnTo>
                <a:lnTo>
                  <a:pt x="141132" y="160117"/>
                </a:lnTo>
                <a:lnTo>
                  <a:pt x="109784" y="190535"/>
                </a:lnTo>
                <a:lnTo>
                  <a:pt x="81929" y="222936"/>
                </a:lnTo>
                <a:lnTo>
                  <a:pt x="57777" y="257162"/>
                </a:lnTo>
                <a:lnTo>
                  <a:pt x="37542" y="293052"/>
                </a:lnTo>
                <a:lnTo>
                  <a:pt x="21435" y="330449"/>
                </a:lnTo>
                <a:lnTo>
                  <a:pt x="9668" y="369194"/>
                </a:lnTo>
                <a:lnTo>
                  <a:pt x="2452" y="409126"/>
                </a:lnTo>
                <a:lnTo>
                  <a:pt x="0" y="450088"/>
                </a:lnTo>
                <a:lnTo>
                  <a:pt x="2452" y="491049"/>
                </a:lnTo>
                <a:lnTo>
                  <a:pt x="9668" y="530981"/>
                </a:lnTo>
                <a:lnTo>
                  <a:pt x="21435" y="569726"/>
                </a:lnTo>
                <a:lnTo>
                  <a:pt x="37542" y="607123"/>
                </a:lnTo>
                <a:lnTo>
                  <a:pt x="57777" y="643013"/>
                </a:lnTo>
                <a:lnTo>
                  <a:pt x="81929" y="677239"/>
                </a:lnTo>
                <a:lnTo>
                  <a:pt x="109784" y="709640"/>
                </a:lnTo>
                <a:lnTo>
                  <a:pt x="141132" y="740058"/>
                </a:lnTo>
                <a:lnTo>
                  <a:pt x="175760" y="768334"/>
                </a:lnTo>
                <a:lnTo>
                  <a:pt x="213456" y="794308"/>
                </a:lnTo>
                <a:lnTo>
                  <a:pt x="254010" y="817822"/>
                </a:lnTo>
                <a:lnTo>
                  <a:pt x="297208" y="838717"/>
                </a:lnTo>
                <a:lnTo>
                  <a:pt x="342839" y="856833"/>
                </a:lnTo>
                <a:lnTo>
                  <a:pt x="390691" y="872013"/>
                </a:lnTo>
                <a:lnTo>
                  <a:pt x="440553" y="884095"/>
                </a:lnTo>
                <a:lnTo>
                  <a:pt x="492212" y="892923"/>
                </a:lnTo>
                <a:lnTo>
                  <a:pt x="545456" y="898336"/>
                </a:lnTo>
                <a:lnTo>
                  <a:pt x="600075" y="900176"/>
                </a:lnTo>
                <a:lnTo>
                  <a:pt x="654702" y="898336"/>
                </a:lnTo>
                <a:lnTo>
                  <a:pt x="707954" y="892923"/>
                </a:lnTo>
                <a:lnTo>
                  <a:pt x="759618" y="884095"/>
                </a:lnTo>
                <a:lnTo>
                  <a:pt x="809483" y="872013"/>
                </a:lnTo>
                <a:lnTo>
                  <a:pt x="857338" y="856833"/>
                </a:lnTo>
                <a:lnTo>
                  <a:pt x="902969" y="838717"/>
                </a:lnTo>
                <a:lnTo>
                  <a:pt x="946167" y="817822"/>
                </a:lnTo>
                <a:lnTo>
                  <a:pt x="986719" y="794308"/>
                </a:lnTo>
                <a:lnTo>
                  <a:pt x="1024413" y="768334"/>
                </a:lnTo>
                <a:lnTo>
                  <a:pt x="1059038" y="740058"/>
                </a:lnTo>
                <a:lnTo>
                  <a:pt x="1090383" y="709640"/>
                </a:lnTo>
                <a:lnTo>
                  <a:pt x="1118234" y="677239"/>
                </a:lnTo>
                <a:lnTo>
                  <a:pt x="1142382" y="643013"/>
                </a:lnTo>
                <a:lnTo>
                  <a:pt x="1162614" y="607123"/>
                </a:lnTo>
                <a:lnTo>
                  <a:pt x="1178718" y="569726"/>
                </a:lnTo>
                <a:lnTo>
                  <a:pt x="1190483" y="530981"/>
                </a:lnTo>
                <a:lnTo>
                  <a:pt x="1197698" y="491049"/>
                </a:lnTo>
                <a:lnTo>
                  <a:pt x="1200150" y="450088"/>
                </a:lnTo>
                <a:lnTo>
                  <a:pt x="1197698" y="409126"/>
                </a:lnTo>
                <a:lnTo>
                  <a:pt x="1190483" y="369194"/>
                </a:lnTo>
                <a:lnTo>
                  <a:pt x="1178718" y="330449"/>
                </a:lnTo>
                <a:lnTo>
                  <a:pt x="1162614" y="293052"/>
                </a:lnTo>
                <a:lnTo>
                  <a:pt x="1142382" y="257162"/>
                </a:lnTo>
                <a:lnTo>
                  <a:pt x="1118235" y="222936"/>
                </a:lnTo>
                <a:lnTo>
                  <a:pt x="1090383" y="190535"/>
                </a:lnTo>
                <a:lnTo>
                  <a:pt x="1059038" y="160117"/>
                </a:lnTo>
                <a:lnTo>
                  <a:pt x="1024413" y="131841"/>
                </a:lnTo>
                <a:lnTo>
                  <a:pt x="986719" y="105867"/>
                </a:lnTo>
                <a:lnTo>
                  <a:pt x="946167" y="82353"/>
                </a:lnTo>
                <a:lnTo>
                  <a:pt x="902969" y="61458"/>
                </a:lnTo>
                <a:lnTo>
                  <a:pt x="857338" y="43342"/>
                </a:lnTo>
                <a:lnTo>
                  <a:pt x="809483" y="28162"/>
                </a:lnTo>
                <a:lnTo>
                  <a:pt x="759618" y="16080"/>
                </a:lnTo>
                <a:lnTo>
                  <a:pt x="707954" y="7252"/>
                </a:lnTo>
                <a:lnTo>
                  <a:pt x="654702" y="1839"/>
                </a:lnTo>
                <a:lnTo>
                  <a:pt x="600075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375" y="4071873"/>
            <a:ext cx="1200150" cy="900430"/>
          </a:xfrm>
          <a:custGeom>
            <a:avLst/>
            <a:gdLst/>
            <a:ahLst/>
            <a:cxnLst/>
            <a:rect l="l" t="t" r="r" b="b"/>
            <a:pathLst>
              <a:path w="1200150" h="900429">
                <a:moveTo>
                  <a:pt x="0" y="450088"/>
                </a:moveTo>
                <a:lnTo>
                  <a:pt x="2452" y="409126"/>
                </a:lnTo>
                <a:lnTo>
                  <a:pt x="9668" y="369194"/>
                </a:lnTo>
                <a:lnTo>
                  <a:pt x="21435" y="330449"/>
                </a:lnTo>
                <a:lnTo>
                  <a:pt x="37542" y="293052"/>
                </a:lnTo>
                <a:lnTo>
                  <a:pt x="57777" y="257162"/>
                </a:lnTo>
                <a:lnTo>
                  <a:pt x="81929" y="222936"/>
                </a:lnTo>
                <a:lnTo>
                  <a:pt x="109784" y="190535"/>
                </a:lnTo>
                <a:lnTo>
                  <a:pt x="141132" y="160117"/>
                </a:lnTo>
                <a:lnTo>
                  <a:pt x="175760" y="131841"/>
                </a:lnTo>
                <a:lnTo>
                  <a:pt x="213456" y="105867"/>
                </a:lnTo>
                <a:lnTo>
                  <a:pt x="254010" y="82353"/>
                </a:lnTo>
                <a:lnTo>
                  <a:pt x="297208" y="61458"/>
                </a:lnTo>
                <a:lnTo>
                  <a:pt x="342839" y="43342"/>
                </a:lnTo>
                <a:lnTo>
                  <a:pt x="390691" y="28162"/>
                </a:lnTo>
                <a:lnTo>
                  <a:pt x="440553" y="16080"/>
                </a:lnTo>
                <a:lnTo>
                  <a:pt x="492212" y="7252"/>
                </a:lnTo>
                <a:lnTo>
                  <a:pt x="545456" y="1839"/>
                </a:lnTo>
                <a:lnTo>
                  <a:pt x="600075" y="0"/>
                </a:lnTo>
                <a:lnTo>
                  <a:pt x="654702" y="1839"/>
                </a:lnTo>
                <a:lnTo>
                  <a:pt x="707954" y="7252"/>
                </a:lnTo>
                <a:lnTo>
                  <a:pt x="759618" y="16080"/>
                </a:lnTo>
                <a:lnTo>
                  <a:pt x="809483" y="28162"/>
                </a:lnTo>
                <a:lnTo>
                  <a:pt x="857338" y="43342"/>
                </a:lnTo>
                <a:lnTo>
                  <a:pt x="902969" y="61458"/>
                </a:lnTo>
                <a:lnTo>
                  <a:pt x="946167" y="82353"/>
                </a:lnTo>
                <a:lnTo>
                  <a:pt x="986719" y="105867"/>
                </a:lnTo>
                <a:lnTo>
                  <a:pt x="1024413" y="131841"/>
                </a:lnTo>
                <a:lnTo>
                  <a:pt x="1059038" y="160117"/>
                </a:lnTo>
                <a:lnTo>
                  <a:pt x="1090383" y="190535"/>
                </a:lnTo>
                <a:lnTo>
                  <a:pt x="1118235" y="222936"/>
                </a:lnTo>
                <a:lnTo>
                  <a:pt x="1142382" y="257162"/>
                </a:lnTo>
                <a:lnTo>
                  <a:pt x="1162614" y="293052"/>
                </a:lnTo>
                <a:lnTo>
                  <a:pt x="1178718" y="330449"/>
                </a:lnTo>
                <a:lnTo>
                  <a:pt x="1190483" y="369194"/>
                </a:lnTo>
                <a:lnTo>
                  <a:pt x="1197698" y="409126"/>
                </a:lnTo>
                <a:lnTo>
                  <a:pt x="1200150" y="450088"/>
                </a:lnTo>
                <a:lnTo>
                  <a:pt x="1197698" y="491049"/>
                </a:lnTo>
                <a:lnTo>
                  <a:pt x="1190483" y="530981"/>
                </a:lnTo>
                <a:lnTo>
                  <a:pt x="1178718" y="569726"/>
                </a:lnTo>
                <a:lnTo>
                  <a:pt x="1162614" y="607123"/>
                </a:lnTo>
                <a:lnTo>
                  <a:pt x="1142382" y="643013"/>
                </a:lnTo>
                <a:lnTo>
                  <a:pt x="1118234" y="677239"/>
                </a:lnTo>
                <a:lnTo>
                  <a:pt x="1090383" y="709640"/>
                </a:lnTo>
                <a:lnTo>
                  <a:pt x="1059038" y="740058"/>
                </a:lnTo>
                <a:lnTo>
                  <a:pt x="1024413" y="768334"/>
                </a:lnTo>
                <a:lnTo>
                  <a:pt x="986719" y="794308"/>
                </a:lnTo>
                <a:lnTo>
                  <a:pt x="946167" y="817822"/>
                </a:lnTo>
                <a:lnTo>
                  <a:pt x="902969" y="838717"/>
                </a:lnTo>
                <a:lnTo>
                  <a:pt x="857338" y="856833"/>
                </a:lnTo>
                <a:lnTo>
                  <a:pt x="809483" y="872013"/>
                </a:lnTo>
                <a:lnTo>
                  <a:pt x="759618" y="884095"/>
                </a:lnTo>
                <a:lnTo>
                  <a:pt x="707954" y="892923"/>
                </a:lnTo>
                <a:lnTo>
                  <a:pt x="654702" y="898336"/>
                </a:lnTo>
                <a:lnTo>
                  <a:pt x="600075" y="900176"/>
                </a:lnTo>
                <a:lnTo>
                  <a:pt x="545456" y="898336"/>
                </a:lnTo>
                <a:lnTo>
                  <a:pt x="492212" y="892923"/>
                </a:lnTo>
                <a:lnTo>
                  <a:pt x="440553" y="884095"/>
                </a:lnTo>
                <a:lnTo>
                  <a:pt x="390691" y="872013"/>
                </a:lnTo>
                <a:lnTo>
                  <a:pt x="342839" y="856833"/>
                </a:lnTo>
                <a:lnTo>
                  <a:pt x="297208" y="838717"/>
                </a:lnTo>
                <a:lnTo>
                  <a:pt x="254010" y="817822"/>
                </a:lnTo>
                <a:lnTo>
                  <a:pt x="213456" y="794308"/>
                </a:lnTo>
                <a:lnTo>
                  <a:pt x="175760" y="768334"/>
                </a:lnTo>
                <a:lnTo>
                  <a:pt x="141132" y="740058"/>
                </a:lnTo>
                <a:lnTo>
                  <a:pt x="109784" y="709640"/>
                </a:lnTo>
                <a:lnTo>
                  <a:pt x="81929" y="677239"/>
                </a:lnTo>
                <a:lnTo>
                  <a:pt x="57777" y="643013"/>
                </a:lnTo>
                <a:lnTo>
                  <a:pt x="37542" y="607123"/>
                </a:lnTo>
                <a:lnTo>
                  <a:pt x="21435" y="569726"/>
                </a:lnTo>
                <a:lnTo>
                  <a:pt x="9668" y="530981"/>
                </a:lnTo>
                <a:lnTo>
                  <a:pt x="2452" y="491049"/>
                </a:lnTo>
                <a:lnTo>
                  <a:pt x="0" y="4500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5421" y="5100573"/>
            <a:ext cx="1003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Mo</a:t>
            </a:r>
            <a:r>
              <a:rPr sz="1800" b="1" spc="5" dirty="0">
                <a:solidFill>
                  <a:srgbClr val="0099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é</a:t>
            </a:r>
            <a:r>
              <a:rPr sz="1800" b="1" spc="-15" dirty="0">
                <a:solidFill>
                  <a:srgbClr val="0099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u</a:t>
            </a:r>
            <a:r>
              <a:rPr sz="1800" b="1" spc="5" dirty="0">
                <a:solidFill>
                  <a:srgbClr val="0099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a  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apolar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8875" y="4143375"/>
            <a:ext cx="2449830" cy="792480"/>
          </a:xfrm>
          <a:custGeom>
            <a:avLst/>
            <a:gdLst/>
            <a:ahLst/>
            <a:cxnLst/>
            <a:rect l="l" t="t" r="r" b="b"/>
            <a:pathLst>
              <a:path w="2449829" h="792479">
                <a:moveTo>
                  <a:pt x="1837182" y="0"/>
                </a:moveTo>
                <a:lnTo>
                  <a:pt x="1837182" y="197993"/>
                </a:lnTo>
                <a:lnTo>
                  <a:pt x="0" y="197993"/>
                </a:lnTo>
                <a:lnTo>
                  <a:pt x="0" y="594106"/>
                </a:lnTo>
                <a:lnTo>
                  <a:pt x="1837182" y="594106"/>
                </a:lnTo>
                <a:lnTo>
                  <a:pt x="1837182" y="792099"/>
                </a:lnTo>
                <a:lnTo>
                  <a:pt x="2449576" y="396113"/>
                </a:lnTo>
                <a:lnTo>
                  <a:pt x="1837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428875" y="4143375"/>
            <a:ext cx="2449830" cy="792480"/>
          </a:xfrm>
          <a:custGeom>
            <a:avLst/>
            <a:gdLst/>
            <a:ahLst/>
            <a:cxnLst/>
            <a:rect l="l" t="t" r="r" b="b"/>
            <a:pathLst>
              <a:path w="2449829" h="792479">
                <a:moveTo>
                  <a:pt x="0" y="197993"/>
                </a:moveTo>
                <a:lnTo>
                  <a:pt x="1837182" y="197993"/>
                </a:lnTo>
                <a:lnTo>
                  <a:pt x="1837182" y="0"/>
                </a:lnTo>
                <a:lnTo>
                  <a:pt x="2449576" y="396113"/>
                </a:lnTo>
                <a:lnTo>
                  <a:pt x="1837182" y="792099"/>
                </a:lnTo>
                <a:lnTo>
                  <a:pt x="1837182" y="594106"/>
                </a:lnTo>
                <a:lnTo>
                  <a:pt x="0" y="594106"/>
                </a:lnTo>
                <a:lnTo>
                  <a:pt x="0" y="19799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29250" y="4071873"/>
            <a:ext cx="1800225" cy="792480"/>
          </a:xfrm>
          <a:custGeom>
            <a:avLst/>
            <a:gdLst/>
            <a:ahLst/>
            <a:cxnLst/>
            <a:rect l="l" t="t" r="r" b="b"/>
            <a:pathLst>
              <a:path w="1800225" h="792479">
                <a:moveTo>
                  <a:pt x="900176" y="0"/>
                </a:moveTo>
                <a:lnTo>
                  <a:pt x="835882" y="994"/>
                </a:lnTo>
                <a:lnTo>
                  <a:pt x="772810" y="3935"/>
                </a:lnTo>
                <a:lnTo>
                  <a:pt x="711112" y="8753"/>
                </a:lnTo>
                <a:lnTo>
                  <a:pt x="650939" y="15382"/>
                </a:lnTo>
                <a:lnTo>
                  <a:pt x="592443" y="23755"/>
                </a:lnTo>
                <a:lnTo>
                  <a:pt x="535778" y="33804"/>
                </a:lnTo>
                <a:lnTo>
                  <a:pt x="481095" y="45463"/>
                </a:lnTo>
                <a:lnTo>
                  <a:pt x="428547" y="58664"/>
                </a:lnTo>
                <a:lnTo>
                  <a:pt x="378285" y="73341"/>
                </a:lnTo>
                <a:lnTo>
                  <a:pt x="330463" y="89426"/>
                </a:lnTo>
                <a:lnTo>
                  <a:pt x="285232" y="106851"/>
                </a:lnTo>
                <a:lnTo>
                  <a:pt x="242744" y="125550"/>
                </a:lnTo>
                <a:lnTo>
                  <a:pt x="203153" y="145456"/>
                </a:lnTo>
                <a:lnTo>
                  <a:pt x="166609" y="166502"/>
                </a:lnTo>
                <a:lnTo>
                  <a:pt x="133265" y="188620"/>
                </a:lnTo>
                <a:lnTo>
                  <a:pt x="76789" y="235804"/>
                </a:lnTo>
                <a:lnTo>
                  <a:pt x="34940" y="286473"/>
                </a:lnTo>
                <a:lnTo>
                  <a:pt x="8938" y="340088"/>
                </a:lnTo>
                <a:lnTo>
                  <a:pt x="0" y="396113"/>
                </a:lnTo>
                <a:lnTo>
                  <a:pt x="2259" y="424408"/>
                </a:lnTo>
                <a:lnTo>
                  <a:pt x="19882" y="479317"/>
                </a:lnTo>
                <a:lnTo>
                  <a:pt x="53960" y="531539"/>
                </a:lnTo>
                <a:lnTo>
                  <a:pt x="103275" y="580538"/>
                </a:lnTo>
                <a:lnTo>
                  <a:pt x="166609" y="625778"/>
                </a:lnTo>
                <a:lnTo>
                  <a:pt x="203153" y="646821"/>
                </a:lnTo>
                <a:lnTo>
                  <a:pt x="242744" y="666724"/>
                </a:lnTo>
                <a:lnTo>
                  <a:pt x="285232" y="685419"/>
                </a:lnTo>
                <a:lnTo>
                  <a:pt x="330463" y="702840"/>
                </a:lnTo>
                <a:lnTo>
                  <a:pt x="378285" y="718920"/>
                </a:lnTo>
                <a:lnTo>
                  <a:pt x="428547" y="733591"/>
                </a:lnTo>
                <a:lnTo>
                  <a:pt x="481095" y="746786"/>
                </a:lnTo>
                <a:lnTo>
                  <a:pt x="535778" y="758440"/>
                </a:lnTo>
                <a:lnTo>
                  <a:pt x="592443" y="768484"/>
                </a:lnTo>
                <a:lnTo>
                  <a:pt x="650939" y="776853"/>
                </a:lnTo>
                <a:lnTo>
                  <a:pt x="711112" y="783478"/>
                </a:lnTo>
                <a:lnTo>
                  <a:pt x="772810" y="788293"/>
                </a:lnTo>
                <a:lnTo>
                  <a:pt x="835882" y="791231"/>
                </a:lnTo>
                <a:lnTo>
                  <a:pt x="900176" y="792226"/>
                </a:lnTo>
                <a:lnTo>
                  <a:pt x="964453" y="791231"/>
                </a:lnTo>
                <a:lnTo>
                  <a:pt x="1027510" y="788293"/>
                </a:lnTo>
                <a:lnTo>
                  <a:pt x="1089196" y="783478"/>
                </a:lnTo>
                <a:lnTo>
                  <a:pt x="1149357" y="776853"/>
                </a:lnTo>
                <a:lnTo>
                  <a:pt x="1207841" y="768484"/>
                </a:lnTo>
                <a:lnTo>
                  <a:pt x="1264497" y="758440"/>
                </a:lnTo>
                <a:lnTo>
                  <a:pt x="1319171" y="746786"/>
                </a:lnTo>
                <a:lnTo>
                  <a:pt x="1371712" y="733591"/>
                </a:lnTo>
                <a:lnTo>
                  <a:pt x="1421967" y="718920"/>
                </a:lnTo>
                <a:lnTo>
                  <a:pt x="1469784" y="702840"/>
                </a:lnTo>
                <a:lnTo>
                  <a:pt x="1515010" y="685419"/>
                </a:lnTo>
                <a:lnTo>
                  <a:pt x="1557494" y="666724"/>
                </a:lnTo>
                <a:lnTo>
                  <a:pt x="1597082" y="646821"/>
                </a:lnTo>
                <a:lnTo>
                  <a:pt x="1633623" y="625778"/>
                </a:lnTo>
                <a:lnTo>
                  <a:pt x="1666964" y="603662"/>
                </a:lnTo>
                <a:lnTo>
                  <a:pt x="1723438" y="556475"/>
                </a:lnTo>
                <a:lnTo>
                  <a:pt x="1765285" y="505798"/>
                </a:lnTo>
                <a:lnTo>
                  <a:pt x="1791286" y="452165"/>
                </a:lnTo>
                <a:lnTo>
                  <a:pt x="1800225" y="396113"/>
                </a:lnTo>
                <a:lnTo>
                  <a:pt x="1797965" y="367832"/>
                </a:lnTo>
                <a:lnTo>
                  <a:pt x="1780342" y="312945"/>
                </a:lnTo>
                <a:lnTo>
                  <a:pt x="1746266" y="260737"/>
                </a:lnTo>
                <a:lnTo>
                  <a:pt x="1696953" y="211743"/>
                </a:lnTo>
                <a:lnTo>
                  <a:pt x="1633623" y="166502"/>
                </a:lnTo>
                <a:lnTo>
                  <a:pt x="1597082" y="145456"/>
                </a:lnTo>
                <a:lnTo>
                  <a:pt x="1557494" y="125550"/>
                </a:lnTo>
                <a:lnTo>
                  <a:pt x="1515010" y="106851"/>
                </a:lnTo>
                <a:lnTo>
                  <a:pt x="1469784" y="89426"/>
                </a:lnTo>
                <a:lnTo>
                  <a:pt x="1421967" y="73341"/>
                </a:lnTo>
                <a:lnTo>
                  <a:pt x="1371712" y="58664"/>
                </a:lnTo>
                <a:lnTo>
                  <a:pt x="1319171" y="45463"/>
                </a:lnTo>
                <a:lnTo>
                  <a:pt x="1264497" y="33804"/>
                </a:lnTo>
                <a:lnTo>
                  <a:pt x="1207841" y="23755"/>
                </a:lnTo>
                <a:lnTo>
                  <a:pt x="1149357" y="15382"/>
                </a:lnTo>
                <a:lnTo>
                  <a:pt x="1089196" y="8753"/>
                </a:lnTo>
                <a:lnTo>
                  <a:pt x="1027510" y="3935"/>
                </a:lnTo>
                <a:lnTo>
                  <a:pt x="964453" y="994"/>
                </a:lnTo>
                <a:lnTo>
                  <a:pt x="900176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9250" y="4071873"/>
            <a:ext cx="1800225" cy="792480"/>
          </a:xfrm>
          <a:custGeom>
            <a:avLst/>
            <a:gdLst/>
            <a:ahLst/>
            <a:cxnLst/>
            <a:rect l="l" t="t" r="r" b="b"/>
            <a:pathLst>
              <a:path w="1800225" h="792479">
                <a:moveTo>
                  <a:pt x="0" y="396113"/>
                </a:moveTo>
                <a:lnTo>
                  <a:pt x="8938" y="340088"/>
                </a:lnTo>
                <a:lnTo>
                  <a:pt x="34940" y="286473"/>
                </a:lnTo>
                <a:lnTo>
                  <a:pt x="76789" y="235804"/>
                </a:lnTo>
                <a:lnTo>
                  <a:pt x="133265" y="188620"/>
                </a:lnTo>
                <a:lnTo>
                  <a:pt x="166609" y="166502"/>
                </a:lnTo>
                <a:lnTo>
                  <a:pt x="203153" y="145456"/>
                </a:lnTo>
                <a:lnTo>
                  <a:pt x="242744" y="125550"/>
                </a:lnTo>
                <a:lnTo>
                  <a:pt x="285232" y="106851"/>
                </a:lnTo>
                <a:lnTo>
                  <a:pt x="330463" y="89426"/>
                </a:lnTo>
                <a:lnTo>
                  <a:pt x="378285" y="73341"/>
                </a:lnTo>
                <a:lnTo>
                  <a:pt x="428547" y="58664"/>
                </a:lnTo>
                <a:lnTo>
                  <a:pt x="481095" y="45463"/>
                </a:lnTo>
                <a:lnTo>
                  <a:pt x="535778" y="33804"/>
                </a:lnTo>
                <a:lnTo>
                  <a:pt x="592443" y="23755"/>
                </a:lnTo>
                <a:lnTo>
                  <a:pt x="650939" y="15382"/>
                </a:lnTo>
                <a:lnTo>
                  <a:pt x="711112" y="8753"/>
                </a:lnTo>
                <a:lnTo>
                  <a:pt x="772810" y="3935"/>
                </a:lnTo>
                <a:lnTo>
                  <a:pt x="835882" y="994"/>
                </a:lnTo>
                <a:lnTo>
                  <a:pt x="900176" y="0"/>
                </a:lnTo>
                <a:lnTo>
                  <a:pt x="964453" y="994"/>
                </a:lnTo>
                <a:lnTo>
                  <a:pt x="1027510" y="3935"/>
                </a:lnTo>
                <a:lnTo>
                  <a:pt x="1089196" y="8753"/>
                </a:lnTo>
                <a:lnTo>
                  <a:pt x="1149357" y="15382"/>
                </a:lnTo>
                <a:lnTo>
                  <a:pt x="1207841" y="23755"/>
                </a:lnTo>
                <a:lnTo>
                  <a:pt x="1264497" y="33804"/>
                </a:lnTo>
                <a:lnTo>
                  <a:pt x="1319171" y="45463"/>
                </a:lnTo>
                <a:lnTo>
                  <a:pt x="1371712" y="58664"/>
                </a:lnTo>
                <a:lnTo>
                  <a:pt x="1421967" y="73341"/>
                </a:lnTo>
                <a:lnTo>
                  <a:pt x="1469784" y="89426"/>
                </a:lnTo>
                <a:lnTo>
                  <a:pt x="1515010" y="106851"/>
                </a:lnTo>
                <a:lnTo>
                  <a:pt x="1557494" y="125550"/>
                </a:lnTo>
                <a:lnTo>
                  <a:pt x="1597082" y="145456"/>
                </a:lnTo>
                <a:lnTo>
                  <a:pt x="1633623" y="166502"/>
                </a:lnTo>
                <a:lnTo>
                  <a:pt x="1666964" y="188620"/>
                </a:lnTo>
                <a:lnTo>
                  <a:pt x="1723438" y="235804"/>
                </a:lnTo>
                <a:lnTo>
                  <a:pt x="1765285" y="286473"/>
                </a:lnTo>
                <a:lnTo>
                  <a:pt x="1791286" y="340088"/>
                </a:lnTo>
                <a:lnTo>
                  <a:pt x="1800225" y="396113"/>
                </a:lnTo>
                <a:lnTo>
                  <a:pt x="1797965" y="424408"/>
                </a:lnTo>
                <a:lnTo>
                  <a:pt x="1780342" y="479317"/>
                </a:lnTo>
                <a:lnTo>
                  <a:pt x="1746266" y="531539"/>
                </a:lnTo>
                <a:lnTo>
                  <a:pt x="1696953" y="580538"/>
                </a:lnTo>
                <a:lnTo>
                  <a:pt x="1633623" y="625778"/>
                </a:lnTo>
                <a:lnTo>
                  <a:pt x="1597082" y="646821"/>
                </a:lnTo>
                <a:lnTo>
                  <a:pt x="1557494" y="666724"/>
                </a:lnTo>
                <a:lnTo>
                  <a:pt x="1515010" y="685419"/>
                </a:lnTo>
                <a:lnTo>
                  <a:pt x="1469784" y="702840"/>
                </a:lnTo>
                <a:lnTo>
                  <a:pt x="1421967" y="718920"/>
                </a:lnTo>
                <a:lnTo>
                  <a:pt x="1371712" y="733591"/>
                </a:lnTo>
                <a:lnTo>
                  <a:pt x="1319171" y="746786"/>
                </a:lnTo>
                <a:lnTo>
                  <a:pt x="1264497" y="758440"/>
                </a:lnTo>
                <a:lnTo>
                  <a:pt x="1207841" y="768484"/>
                </a:lnTo>
                <a:lnTo>
                  <a:pt x="1149357" y="776853"/>
                </a:lnTo>
                <a:lnTo>
                  <a:pt x="1089196" y="783478"/>
                </a:lnTo>
                <a:lnTo>
                  <a:pt x="1027510" y="788293"/>
                </a:lnTo>
                <a:lnTo>
                  <a:pt x="964453" y="791231"/>
                </a:lnTo>
                <a:lnTo>
                  <a:pt x="900176" y="792226"/>
                </a:lnTo>
                <a:lnTo>
                  <a:pt x="835882" y="791231"/>
                </a:lnTo>
                <a:lnTo>
                  <a:pt x="772810" y="788293"/>
                </a:lnTo>
                <a:lnTo>
                  <a:pt x="711112" y="783478"/>
                </a:lnTo>
                <a:lnTo>
                  <a:pt x="650939" y="776853"/>
                </a:lnTo>
                <a:lnTo>
                  <a:pt x="592443" y="768484"/>
                </a:lnTo>
                <a:lnTo>
                  <a:pt x="535778" y="758440"/>
                </a:lnTo>
                <a:lnTo>
                  <a:pt x="481095" y="746786"/>
                </a:lnTo>
                <a:lnTo>
                  <a:pt x="428547" y="733591"/>
                </a:lnTo>
                <a:lnTo>
                  <a:pt x="378285" y="718920"/>
                </a:lnTo>
                <a:lnTo>
                  <a:pt x="330463" y="702840"/>
                </a:lnTo>
                <a:lnTo>
                  <a:pt x="285232" y="685419"/>
                </a:lnTo>
                <a:lnTo>
                  <a:pt x="242744" y="666724"/>
                </a:lnTo>
                <a:lnTo>
                  <a:pt x="203153" y="646821"/>
                </a:lnTo>
                <a:lnTo>
                  <a:pt x="166609" y="625778"/>
                </a:lnTo>
                <a:lnTo>
                  <a:pt x="133265" y="603662"/>
                </a:lnTo>
                <a:lnTo>
                  <a:pt x="76789" y="556475"/>
                </a:lnTo>
                <a:lnTo>
                  <a:pt x="34940" y="505798"/>
                </a:lnTo>
                <a:lnTo>
                  <a:pt x="8938" y="452165"/>
                </a:lnTo>
                <a:lnTo>
                  <a:pt x="0" y="39611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91327" y="5029022"/>
            <a:ext cx="1308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Dipolo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instantâneo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2467" y="4236846"/>
            <a:ext cx="2495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baseline="-16666" dirty="0">
                <a:latin typeface="Symbol"/>
                <a:cs typeface="Symbol"/>
              </a:rPr>
              <a:t></a:t>
            </a:r>
            <a:r>
              <a:rPr sz="1300" spc="15" dirty="0">
                <a:latin typeface="Arial"/>
                <a:cs typeface="Arial"/>
              </a:rPr>
              <a:t>+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1053" y="4236846"/>
            <a:ext cx="207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" baseline="-16666" dirty="0">
                <a:latin typeface="Symbol"/>
                <a:cs typeface="Symbol"/>
              </a:rPr>
              <a:t></a:t>
            </a:r>
            <a:r>
              <a:rPr sz="1300" spc="10" dirty="0">
                <a:latin typeface="Arial"/>
                <a:cs typeface="Arial"/>
              </a:rPr>
              <a:t>-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 animBg="1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50"/>
            <a:ext cx="9144000" cy="714375"/>
          </a:xfrm>
          <a:custGeom>
            <a:avLst/>
            <a:gdLst/>
            <a:ahLst/>
            <a:cxnLst/>
            <a:rect l="l" t="t" r="r" b="b"/>
            <a:pathLst>
              <a:path w="9144000" h="714375">
                <a:moveTo>
                  <a:pt x="0" y="714375"/>
                </a:moveTo>
                <a:lnTo>
                  <a:pt x="9144000" y="714375"/>
                </a:lnTo>
                <a:lnTo>
                  <a:pt x="9144000" y="0"/>
                </a:lnTo>
                <a:lnTo>
                  <a:pt x="0" y="0"/>
                </a:lnTo>
                <a:lnTo>
                  <a:pt x="0" y="7143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130" y="343915"/>
            <a:ext cx="7465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1) Forças de dispersão de</a:t>
            </a:r>
            <a:r>
              <a:rPr sz="36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London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750" y="1857375"/>
            <a:ext cx="1800225" cy="792480"/>
          </a:xfrm>
          <a:custGeom>
            <a:avLst/>
            <a:gdLst/>
            <a:ahLst/>
            <a:cxnLst/>
            <a:rect l="l" t="t" r="r" b="b"/>
            <a:pathLst>
              <a:path w="1800225" h="792480">
                <a:moveTo>
                  <a:pt x="900112" y="0"/>
                </a:moveTo>
                <a:lnTo>
                  <a:pt x="835830" y="994"/>
                </a:lnTo>
                <a:lnTo>
                  <a:pt x="772768" y="3932"/>
                </a:lnTo>
                <a:lnTo>
                  <a:pt x="711078" y="8747"/>
                </a:lnTo>
                <a:lnTo>
                  <a:pt x="650912" y="15372"/>
                </a:lnTo>
                <a:lnTo>
                  <a:pt x="592423" y="23741"/>
                </a:lnTo>
                <a:lnTo>
                  <a:pt x="535763" y="33785"/>
                </a:lnTo>
                <a:lnTo>
                  <a:pt x="481085" y="45439"/>
                </a:lnTo>
                <a:lnTo>
                  <a:pt x="428541" y="58634"/>
                </a:lnTo>
                <a:lnTo>
                  <a:pt x="378282" y="73305"/>
                </a:lnTo>
                <a:lnTo>
                  <a:pt x="330462" y="89385"/>
                </a:lnTo>
                <a:lnTo>
                  <a:pt x="285233" y="106806"/>
                </a:lnTo>
                <a:lnTo>
                  <a:pt x="242746" y="125501"/>
                </a:lnTo>
                <a:lnTo>
                  <a:pt x="203155" y="145404"/>
                </a:lnTo>
                <a:lnTo>
                  <a:pt x="166612" y="166447"/>
                </a:lnTo>
                <a:lnTo>
                  <a:pt x="133269" y="188563"/>
                </a:lnTo>
                <a:lnTo>
                  <a:pt x="76791" y="235750"/>
                </a:lnTo>
                <a:lnTo>
                  <a:pt x="34942" y="286427"/>
                </a:lnTo>
                <a:lnTo>
                  <a:pt x="8938" y="340060"/>
                </a:lnTo>
                <a:lnTo>
                  <a:pt x="0" y="396113"/>
                </a:lnTo>
                <a:lnTo>
                  <a:pt x="2260" y="424393"/>
                </a:lnTo>
                <a:lnTo>
                  <a:pt x="19883" y="479280"/>
                </a:lnTo>
                <a:lnTo>
                  <a:pt x="53962" y="531488"/>
                </a:lnTo>
                <a:lnTo>
                  <a:pt x="103278" y="580482"/>
                </a:lnTo>
                <a:lnTo>
                  <a:pt x="166612" y="625723"/>
                </a:lnTo>
                <a:lnTo>
                  <a:pt x="203155" y="646769"/>
                </a:lnTo>
                <a:lnTo>
                  <a:pt x="242746" y="666675"/>
                </a:lnTo>
                <a:lnTo>
                  <a:pt x="285233" y="685374"/>
                </a:lnTo>
                <a:lnTo>
                  <a:pt x="330462" y="702799"/>
                </a:lnTo>
                <a:lnTo>
                  <a:pt x="378282" y="718884"/>
                </a:lnTo>
                <a:lnTo>
                  <a:pt x="428541" y="733561"/>
                </a:lnTo>
                <a:lnTo>
                  <a:pt x="481085" y="746762"/>
                </a:lnTo>
                <a:lnTo>
                  <a:pt x="535763" y="758421"/>
                </a:lnTo>
                <a:lnTo>
                  <a:pt x="592423" y="768470"/>
                </a:lnTo>
                <a:lnTo>
                  <a:pt x="650912" y="776843"/>
                </a:lnTo>
                <a:lnTo>
                  <a:pt x="711078" y="783472"/>
                </a:lnTo>
                <a:lnTo>
                  <a:pt x="772768" y="788290"/>
                </a:lnTo>
                <a:lnTo>
                  <a:pt x="835830" y="791231"/>
                </a:lnTo>
                <a:lnTo>
                  <a:pt x="900112" y="792226"/>
                </a:lnTo>
                <a:lnTo>
                  <a:pt x="964397" y="791231"/>
                </a:lnTo>
                <a:lnTo>
                  <a:pt x="1027462" y="788290"/>
                </a:lnTo>
                <a:lnTo>
                  <a:pt x="1089154" y="783472"/>
                </a:lnTo>
                <a:lnTo>
                  <a:pt x="1149321" y="776843"/>
                </a:lnTo>
                <a:lnTo>
                  <a:pt x="1207811" y="768470"/>
                </a:lnTo>
                <a:lnTo>
                  <a:pt x="1264471" y="758421"/>
                </a:lnTo>
                <a:lnTo>
                  <a:pt x="1319150" y="746762"/>
                </a:lnTo>
                <a:lnTo>
                  <a:pt x="1371695" y="733561"/>
                </a:lnTo>
                <a:lnTo>
                  <a:pt x="1421953" y="718884"/>
                </a:lnTo>
                <a:lnTo>
                  <a:pt x="1469772" y="702799"/>
                </a:lnTo>
                <a:lnTo>
                  <a:pt x="1515001" y="685374"/>
                </a:lnTo>
                <a:lnTo>
                  <a:pt x="1557487" y="666675"/>
                </a:lnTo>
                <a:lnTo>
                  <a:pt x="1597077" y="646769"/>
                </a:lnTo>
                <a:lnTo>
                  <a:pt x="1633619" y="625723"/>
                </a:lnTo>
                <a:lnTo>
                  <a:pt x="1666961" y="603605"/>
                </a:lnTo>
                <a:lnTo>
                  <a:pt x="1723437" y="556421"/>
                </a:lnTo>
                <a:lnTo>
                  <a:pt x="1765284" y="505752"/>
                </a:lnTo>
                <a:lnTo>
                  <a:pt x="1791286" y="452137"/>
                </a:lnTo>
                <a:lnTo>
                  <a:pt x="1800225" y="396113"/>
                </a:lnTo>
                <a:lnTo>
                  <a:pt x="1797965" y="367817"/>
                </a:lnTo>
                <a:lnTo>
                  <a:pt x="1780342" y="312908"/>
                </a:lnTo>
                <a:lnTo>
                  <a:pt x="1746265" y="260686"/>
                </a:lnTo>
                <a:lnTo>
                  <a:pt x="1696951" y="211687"/>
                </a:lnTo>
                <a:lnTo>
                  <a:pt x="1633619" y="166447"/>
                </a:lnTo>
                <a:lnTo>
                  <a:pt x="1597077" y="145404"/>
                </a:lnTo>
                <a:lnTo>
                  <a:pt x="1557487" y="125501"/>
                </a:lnTo>
                <a:lnTo>
                  <a:pt x="1515001" y="106806"/>
                </a:lnTo>
                <a:lnTo>
                  <a:pt x="1469772" y="89385"/>
                </a:lnTo>
                <a:lnTo>
                  <a:pt x="1421953" y="73305"/>
                </a:lnTo>
                <a:lnTo>
                  <a:pt x="1371695" y="58634"/>
                </a:lnTo>
                <a:lnTo>
                  <a:pt x="1319150" y="45439"/>
                </a:lnTo>
                <a:lnTo>
                  <a:pt x="1264471" y="33785"/>
                </a:lnTo>
                <a:lnTo>
                  <a:pt x="1207811" y="23741"/>
                </a:lnTo>
                <a:lnTo>
                  <a:pt x="1149321" y="15372"/>
                </a:lnTo>
                <a:lnTo>
                  <a:pt x="1089154" y="8747"/>
                </a:lnTo>
                <a:lnTo>
                  <a:pt x="1027462" y="3932"/>
                </a:lnTo>
                <a:lnTo>
                  <a:pt x="964397" y="994"/>
                </a:lnTo>
                <a:lnTo>
                  <a:pt x="900112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750" y="1857375"/>
            <a:ext cx="1800225" cy="792480"/>
          </a:xfrm>
          <a:custGeom>
            <a:avLst/>
            <a:gdLst/>
            <a:ahLst/>
            <a:cxnLst/>
            <a:rect l="l" t="t" r="r" b="b"/>
            <a:pathLst>
              <a:path w="1800225" h="792480">
                <a:moveTo>
                  <a:pt x="0" y="396113"/>
                </a:moveTo>
                <a:lnTo>
                  <a:pt x="8938" y="340060"/>
                </a:lnTo>
                <a:lnTo>
                  <a:pt x="34942" y="286427"/>
                </a:lnTo>
                <a:lnTo>
                  <a:pt x="76791" y="235750"/>
                </a:lnTo>
                <a:lnTo>
                  <a:pt x="133269" y="188563"/>
                </a:lnTo>
                <a:lnTo>
                  <a:pt x="166612" y="166447"/>
                </a:lnTo>
                <a:lnTo>
                  <a:pt x="203155" y="145404"/>
                </a:lnTo>
                <a:lnTo>
                  <a:pt x="242746" y="125501"/>
                </a:lnTo>
                <a:lnTo>
                  <a:pt x="285233" y="106806"/>
                </a:lnTo>
                <a:lnTo>
                  <a:pt x="330462" y="89385"/>
                </a:lnTo>
                <a:lnTo>
                  <a:pt x="378282" y="73305"/>
                </a:lnTo>
                <a:lnTo>
                  <a:pt x="428541" y="58634"/>
                </a:lnTo>
                <a:lnTo>
                  <a:pt x="481085" y="45439"/>
                </a:lnTo>
                <a:lnTo>
                  <a:pt x="535763" y="33785"/>
                </a:lnTo>
                <a:lnTo>
                  <a:pt x="592423" y="23741"/>
                </a:lnTo>
                <a:lnTo>
                  <a:pt x="650912" y="15372"/>
                </a:lnTo>
                <a:lnTo>
                  <a:pt x="711078" y="8747"/>
                </a:lnTo>
                <a:lnTo>
                  <a:pt x="772768" y="3932"/>
                </a:lnTo>
                <a:lnTo>
                  <a:pt x="835830" y="994"/>
                </a:lnTo>
                <a:lnTo>
                  <a:pt x="900112" y="0"/>
                </a:lnTo>
                <a:lnTo>
                  <a:pt x="964397" y="994"/>
                </a:lnTo>
                <a:lnTo>
                  <a:pt x="1027462" y="3932"/>
                </a:lnTo>
                <a:lnTo>
                  <a:pt x="1089154" y="8747"/>
                </a:lnTo>
                <a:lnTo>
                  <a:pt x="1149321" y="15372"/>
                </a:lnTo>
                <a:lnTo>
                  <a:pt x="1207811" y="23741"/>
                </a:lnTo>
                <a:lnTo>
                  <a:pt x="1264471" y="33785"/>
                </a:lnTo>
                <a:lnTo>
                  <a:pt x="1319150" y="45439"/>
                </a:lnTo>
                <a:lnTo>
                  <a:pt x="1371695" y="58634"/>
                </a:lnTo>
                <a:lnTo>
                  <a:pt x="1421953" y="73305"/>
                </a:lnTo>
                <a:lnTo>
                  <a:pt x="1469772" y="89385"/>
                </a:lnTo>
                <a:lnTo>
                  <a:pt x="1515001" y="106806"/>
                </a:lnTo>
                <a:lnTo>
                  <a:pt x="1557487" y="125501"/>
                </a:lnTo>
                <a:lnTo>
                  <a:pt x="1597077" y="145404"/>
                </a:lnTo>
                <a:lnTo>
                  <a:pt x="1633619" y="166447"/>
                </a:lnTo>
                <a:lnTo>
                  <a:pt x="1666961" y="188563"/>
                </a:lnTo>
                <a:lnTo>
                  <a:pt x="1723437" y="235750"/>
                </a:lnTo>
                <a:lnTo>
                  <a:pt x="1765284" y="286427"/>
                </a:lnTo>
                <a:lnTo>
                  <a:pt x="1791286" y="340060"/>
                </a:lnTo>
                <a:lnTo>
                  <a:pt x="1800225" y="396113"/>
                </a:lnTo>
                <a:lnTo>
                  <a:pt x="1797965" y="424393"/>
                </a:lnTo>
                <a:lnTo>
                  <a:pt x="1780342" y="479280"/>
                </a:lnTo>
                <a:lnTo>
                  <a:pt x="1746265" y="531488"/>
                </a:lnTo>
                <a:lnTo>
                  <a:pt x="1696951" y="580482"/>
                </a:lnTo>
                <a:lnTo>
                  <a:pt x="1633619" y="625723"/>
                </a:lnTo>
                <a:lnTo>
                  <a:pt x="1597077" y="646769"/>
                </a:lnTo>
                <a:lnTo>
                  <a:pt x="1557487" y="666675"/>
                </a:lnTo>
                <a:lnTo>
                  <a:pt x="1515001" y="685374"/>
                </a:lnTo>
                <a:lnTo>
                  <a:pt x="1469772" y="702799"/>
                </a:lnTo>
                <a:lnTo>
                  <a:pt x="1421953" y="718884"/>
                </a:lnTo>
                <a:lnTo>
                  <a:pt x="1371695" y="733561"/>
                </a:lnTo>
                <a:lnTo>
                  <a:pt x="1319150" y="746762"/>
                </a:lnTo>
                <a:lnTo>
                  <a:pt x="1264471" y="758421"/>
                </a:lnTo>
                <a:lnTo>
                  <a:pt x="1207811" y="768470"/>
                </a:lnTo>
                <a:lnTo>
                  <a:pt x="1149321" y="776843"/>
                </a:lnTo>
                <a:lnTo>
                  <a:pt x="1089154" y="783472"/>
                </a:lnTo>
                <a:lnTo>
                  <a:pt x="1027462" y="788290"/>
                </a:lnTo>
                <a:lnTo>
                  <a:pt x="964397" y="791231"/>
                </a:lnTo>
                <a:lnTo>
                  <a:pt x="900112" y="792226"/>
                </a:lnTo>
                <a:lnTo>
                  <a:pt x="835830" y="791231"/>
                </a:lnTo>
                <a:lnTo>
                  <a:pt x="772768" y="788290"/>
                </a:lnTo>
                <a:lnTo>
                  <a:pt x="711078" y="783472"/>
                </a:lnTo>
                <a:lnTo>
                  <a:pt x="650912" y="776843"/>
                </a:lnTo>
                <a:lnTo>
                  <a:pt x="592423" y="768470"/>
                </a:lnTo>
                <a:lnTo>
                  <a:pt x="535763" y="758421"/>
                </a:lnTo>
                <a:lnTo>
                  <a:pt x="481085" y="746762"/>
                </a:lnTo>
                <a:lnTo>
                  <a:pt x="428541" y="733561"/>
                </a:lnTo>
                <a:lnTo>
                  <a:pt x="378282" y="718884"/>
                </a:lnTo>
                <a:lnTo>
                  <a:pt x="330462" y="702799"/>
                </a:lnTo>
                <a:lnTo>
                  <a:pt x="285233" y="685374"/>
                </a:lnTo>
                <a:lnTo>
                  <a:pt x="242746" y="666675"/>
                </a:lnTo>
                <a:lnTo>
                  <a:pt x="203155" y="646769"/>
                </a:lnTo>
                <a:lnTo>
                  <a:pt x="166612" y="625723"/>
                </a:lnTo>
                <a:lnTo>
                  <a:pt x="133269" y="603605"/>
                </a:lnTo>
                <a:lnTo>
                  <a:pt x="76791" y="556421"/>
                </a:lnTo>
                <a:lnTo>
                  <a:pt x="34942" y="505752"/>
                </a:lnTo>
                <a:lnTo>
                  <a:pt x="8938" y="452137"/>
                </a:lnTo>
                <a:lnTo>
                  <a:pt x="0" y="39611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9376" y="2021839"/>
            <a:ext cx="2495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15" baseline="-16666" dirty="0">
                <a:latin typeface="Symbol"/>
                <a:cs typeface="Symbol"/>
              </a:rPr>
              <a:t></a:t>
            </a:r>
            <a:r>
              <a:rPr sz="1300" spc="15" dirty="0">
                <a:latin typeface="Arial"/>
                <a:cs typeface="Arial"/>
              </a:rPr>
              <a:t>+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6917" y="2021839"/>
            <a:ext cx="207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15" baseline="-16666" dirty="0">
                <a:latin typeface="Symbol"/>
                <a:cs typeface="Symbol"/>
              </a:rPr>
              <a:t></a:t>
            </a:r>
            <a:r>
              <a:rPr sz="1300" spc="10" dirty="0">
                <a:latin typeface="Arial"/>
                <a:cs typeface="Arial"/>
              </a:rPr>
              <a:t>-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9703" y="1384757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00376" y="185737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431800" y="0"/>
                </a:moveTo>
                <a:lnTo>
                  <a:pt x="377630" y="2523"/>
                </a:lnTo>
                <a:lnTo>
                  <a:pt x="325469" y="9893"/>
                </a:lnTo>
                <a:lnTo>
                  <a:pt x="275723" y="21803"/>
                </a:lnTo>
                <a:lnTo>
                  <a:pt x="228795" y="37952"/>
                </a:lnTo>
                <a:lnTo>
                  <a:pt x="185090" y="58034"/>
                </a:lnTo>
                <a:lnTo>
                  <a:pt x="145012" y="81746"/>
                </a:lnTo>
                <a:lnTo>
                  <a:pt x="108966" y="108784"/>
                </a:lnTo>
                <a:lnTo>
                  <a:pt x="77356" y="138845"/>
                </a:lnTo>
                <a:lnTo>
                  <a:pt x="50586" y="171624"/>
                </a:lnTo>
                <a:lnTo>
                  <a:pt x="29061" y="206818"/>
                </a:lnTo>
                <a:lnTo>
                  <a:pt x="13185" y="244123"/>
                </a:lnTo>
                <a:lnTo>
                  <a:pt x="3363" y="283235"/>
                </a:lnTo>
                <a:lnTo>
                  <a:pt x="0" y="323850"/>
                </a:lnTo>
                <a:lnTo>
                  <a:pt x="3363" y="364464"/>
                </a:lnTo>
                <a:lnTo>
                  <a:pt x="13185" y="403576"/>
                </a:lnTo>
                <a:lnTo>
                  <a:pt x="29061" y="440881"/>
                </a:lnTo>
                <a:lnTo>
                  <a:pt x="50586" y="476075"/>
                </a:lnTo>
                <a:lnTo>
                  <a:pt x="77356" y="508854"/>
                </a:lnTo>
                <a:lnTo>
                  <a:pt x="108966" y="538915"/>
                </a:lnTo>
                <a:lnTo>
                  <a:pt x="145012" y="565953"/>
                </a:lnTo>
                <a:lnTo>
                  <a:pt x="185090" y="589665"/>
                </a:lnTo>
                <a:lnTo>
                  <a:pt x="228795" y="609747"/>
                </a:lnTo>
                <a:lnTo>
                  <a:pt x="275723" y="625896"/>
                </a:lnTo>
                <a:lnTo>
                  <a:pt x="325469" y="637806"/>
                </a:lnTo>
                <a:lnTo>
                  <a:pt x="377630" y="645176"/>
                </a:lnTo>
                <a:lnTo>
                  <a:pt x="431800" y="647700"/>
                </a:lnTo>
                <a:lnTo>
                  <a:pt x="485944" y="645176"/>
                </a:lnTo>
                <a:lnTo>
                  <a:pt x="538088" y="637806"/>
                </a:lnTo>
                <a:lnTo>
                  <a:pt x="587824" y="625896"/>
                </a:lnTo>
                <a:lnTo>
                  <a:pt x="634748" y="609747"/>
                </a:lnTo>
                <a:lnTo>
                  <a:pt x="678454" y="589665"/>
                </a:lnTo>
                <a:lnTo>
                  <a:pt x="718536" y="565953"/>
                </a:lnTo>
                <a:lnTo>
                  <a:pt x="754589" y="538915"/>
                </a:lnTo>
                <a:lnTo>
                  <a:pt x="786209" y="508854"/>
                </a:lnTo>
                <a:lnTo>
                  <a:pt x="812988" y="476075"/>
                </a:lnTo>
                <a:lnTo>
                  <a:pt x="834522" y="440881"/>
                </a:lnTo>
                <a:lnTo>
                  <a:pt x="850406" y="403576"/>
                </a:lnTo>
                <a:lnTo>
                  <a:pt x="860234" y="364464"/>
                </a:lnTo>
                <a:lnTo>
                  <a:pt x="863600" y="323850"/>
                </a:lnTo>
                <a:lnTo>
                  <a:pt x="860234" y="283235"/>
                </a:lnTo>
                <a:lnTo>
                  <a:pt x="850406" y="244123"/>
                </a:lnTo>
                <a:lnTo>
                  <a:pt x="834522" y="206818"/>
                </a:lnTo>
                <a:lnTo>
                  <a:pt x="812988" y="171624"/>
                </a:lnTo>
                <a:lnTo>
                  <a:pt x="786209" y="138845"/>
                </a:lnTo>
                <a:lnTo>
                  <a:pt x="754589" y="108784"/>
                </a:lnTo>
                <a:lnTo>
                  <a:pt x="718536" y="81746"/>
                </a:lnTo>
                <a:lnTo>
                  <a:pt x="678454" y="58034"/>
                </a:lnTo>
                <a:lnTo>
                  <a:pt x="634748" y="37952"/>
                </a:lnTo>
                <a:lnTo>
                  <a:pt x="587824" y="21803"/>
                </a:lnTo>
                <a:lnTo>
                  <a:pt x="538088" y="9893"/>
                </a:lnTo>
                <a:lnTo>
                  <a:pt x="485944" y="2523"/>
                </a:lnTo>
                <a:lnTo>
                  <a:pt x="43180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00376" y="185737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323850"/>
                </a:moveTo>
                <a:lnTo>
                  <a:pt x="3363" y="283235"/>
                </a:lnTo>
                <a:lnTo>
                  <a:pt x="13185" y="244123"/>
                </a:lnTo>
                <a:lnTo>
                  <a:pt x="29061" y="206818"/>
                </a:lnTo>
                <a:lnTo>
                  <a:pt x="50586" y="171624"/>
                </a:lnTo>
                <a:lnTo>
                  <a:pt x="77356" y="138845"/>
                </a:lnTo>
                <a:lnTo>
                  <a:pt x="108966" y="108784"/>
                </a:lnTo>
                <a:lnTo>
                  <a:pt x="145012" y="81746"/>
                </a:lnTo>
                <a:lnTo>
                  <a:pt x="185090" y="58034"/>
                </a:lnTo>
                <a:lnTo>
                  <a:pt x="228795" y="37952"/>
                </a:lnTo>
                <a:lnTo>
                  <a:pt x="275723" y="21803"/>
                </a:lnTo>
                <a:lnTo>
                  <a:pt x="325469" y="9893"/>
                </a:lnTo>
                <a:lnTo>
                  <a:pt x="377630" y="2523"/>
                </a:lnTo>
                <a:lnTo>
                  <a:pt x="431800" y="0"/>
                </a:lnTo>
                <a:lnTo>
                  <a:pt x="485944" y="2523"/>
                </a:lnTo>
                <a:lnTo>
                  <a:pt x="538088" y="9893"/>
                </a:lnTo>
                <a:lnTo>
                  <a:pt x="587824" y="21803"/>
                </a:lnTo>
                <a:lnTo>
                  <a:pt x="634748" y="37952"/>
                </a:lnTo>
                <a:lnTo>
                  <a:pt x="678454" y="58034"/>
                </a:lnTo>
                <a:lnTo>
                  <a:pt x="718536" y="81746"/>
                </a:lnTo>
                <a:lnTo>
                  <a:pt x="754589" y="108784"/>
                </a:lnTo>
                <a:lnTo>
                  <a:pt x="786209" y="138845"/>
                </a:lnTo>
                <a:lnTo>
                  <a:pt x="812988" y="171624"/>
                </a:lnTo>
                <a:lnTo>
                  <a:pt x="834522" y="206818"/>
                </a:lnTo>
                <a:lnTo>
                  <a:pt x="850406" y="244123"/>
                </a:lnTo>
                <a:lnTo>
                  <a:pt x="860234" y="283235"/>
                </a:lnTo>
                <a:lnTo>
                  <a:pt x="863600" y="323850"/>
                </a:lnTo>
                <a:lnTo>
                  <a:pt x="860234" y="364464"/>
                </a:lnTo>
                <a:lnTo>
                  <a:pt x="850406" y="403576"/>
                </a:lnTo>
                <a:lnTo>
                  <a:pt x="834522" y="440881"/>
                </a:lnTo>
                <a:lnTo>
                  <a:pt x="812988" y="476075"/>
                </a:lnTo>
                <a:lnTo>
                  <a:pt x="786209" y="508854"/>
                </a:lnTo>
                <a:lnTo>
                  <a:pt x="754589" y="538915"/>
                </a:lnTo>
                <a:lnTo>
                  <a:pt x="718536" y="565953"/>
                </a:lnTo>
                <a:lnTo>
                  <a:pt x="678454" y="589665"/>
                </a:lnTo>
                <a:lnTo>
                  <a:pt x="634748" y="609747"/>
                </a:lnTo>
                <a:lnTo>
                  <a:pt x="587824" y="625896"/>
                </a:lnTo>
                <a:lnTo>
                  <a:pt x="538088" y="637806"/>
                </a:lnTo>
                <a:lnTo>
                  <a:pt x="485944" y="645176"/>
                </a:lnTo>
                <a:lnTo>
                  <a:pt x="431800" y="647700"/>
                </a:lnTo>
                <a:lnTo>
                  <a:pt x="377630" y="645176"/>
                </a:lnTo>
                <a:lnTo>
                  <a:pt x="325469" y="637806"/>
                </a:lnTo>
                <a:lnTo>
                  <a:pt x="275723" y="625896"/>
                </a:lnTo>
                <a:lnTo>
                  <a:pt x="228795" y="609747"/>
                </a:lnTo>
                <a:lnTo>
                  <a:pt x="185090" y="589665"/>
                </a:lnTo>
                <a:lnTo>
                  <a:pt x="145012" y="565953"/>
                </a:lnTo>
                <a:lnTo>
                  <a:pt x="108966" y="538915"/>
                </a:lnTo>
                <a:lnTo>
                  <a:pt x="77356" y="508854"/>
                </a:lnTo>
                <a:lnTo>
                  <a:pt x="50586" y="476075"/>
                </a:lnTo>
                <a:lnTo>
                  <a:pt x="29061" y="440881"/>
                </a:lnTo>
                <a:lnTo>
                  <a:pt x="13185" y="403576"/>
                </a:lnTo>
                <a:lnTo>
                  <a:pt x="3363" y="364464"/>
                </a:lnTo>
                <a:lnTo>
                  <a:pt x="0" y="323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94507" y="1384757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240" y="2885389"/>
            <a:ext cx="1310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Dipolo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stan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âneo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4298" y="2885389"/>
            <a:ext cx="10045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Molécula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apolar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1875" y="2071751"/>
            <a:ext cx="793750" cy="431800"/>
          </a:xfrm>
          <a:custGeom>
            <a:avLst/>
            <a:gdLst/>
            <a:ahLst/>
            <a:cxnLst/>
            <a:rect l="l" t="t" r="r" b="b"/>
            <a:pathLst>
              <a:path w="793750" h="431800">
                <a:moveTo>
                  <a:pt x="595249" y="0"/>
                </a:moveTo>
                <a:lnTo>
                  <a:pt x="595249" y="107950"/>
                </a:lnTo>
                <a:lnTo>
                  <a:pt x="0" y="107950"/>
                </a:lnTo>
                <a:lnTo>
                  <a:pt x="0" y="323850"/>
                </a:lnTo>
                <a:lnTo>
                  <a:pt x="595249" y="323850"/>
                </a:lnTo>
                <a:lnTo>
                  <a:pt x="595249" y="431800"/>
                </a:lnTo>
                <a:lnTo>
                  <a:pt x="793750" y="215900"/>
                </a:lnTo>
                <a:lnTo>
                  <a:pt x="595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71875" y="2071751"/>
            <a:ext cx="793750" cy="431800"/>
          </a:xfrm>
          <a:custGeom>
            <a:avLst/>
            <a:gdLst/>
            <a:ahLst/>
            <a:cxnLst/>
            <a:rect l="l" t="t" r="r" b="b"/>
            <a:pathLst>
              <a:path w="793750" h="431800">
                <a:moveTo>
                  <a:pt x="0" y="107950"/>
                </a:moveTo>
                <a:lnTo>
                  <a:pt x="595249" y="107950"/>
                </a:lnTo>
                <a:lnTo>
                  <a:pt x="595249" y="0"/>
                </a:lnTo>
                <a:lnTo>
                  <a:pt x="793750" y="215900"/>
                </a:lnTo>
                <a:lnTo>
                  <a:pt x="595249" y="431800"/>
                </a:lnTo>
                <a:lnTo>
                  <a:pt x="595249" y="323850"/>
                </a:lnTo>
                <a:lnTo>
                  <a:pt x="0" y="323850"/>
                </a:lnTo>
                <a:lnTo>
                  <a:pt x="0" y="107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1857375"/>
            <a:ext cx="1800225" cy="792480"/>
          </a:xfrm>
          <a:custGeom>
            <a:avLst/>
            <a:gdLst/>
            <a:ahLst/>
            <a:cxnLst/>
            <a:rect l="l" t="t" r="r" b="b"/>
            <a:pathLst>
              <a:path w="1800225" h="792480">
                <a:moveTo>
                  <a:pt x="900176" y="0"/>
                </a:moveTo>
                <a:lnTo>
                  <a:pt x="835882" y="994"/>
                </a:lnTo>
                <a:lnTo>
                  <a:pt x="772810" y="3932"/>
                </a:lnTo>
                <a:lnTo>
                  <a:pt x="711112" y="8747"/>
                </a:lnTo>
                <a:lnTo>
                  <a:pt x="650939" y="15372"/>
                </a:lnTo>
                <a:lnTo>
                  <a:pt x="592443" y="23741"/>
                </a:lnTo>
                <a:lnTo>
                  <a:pt x="535778" y="33785"/>
                </a:lnTo>
                <a:lnTo>
                  <a:pt x="481095" y="45439"/>
                </a:lnTo>
                <a:lnTo>
                  <a:pt x="428547" y="58634"/>
                </a:lnTo>
                <a:lnTo>
                  <a:pt x="378285" y="73305"/>
                </a:lnTo>
                <a:lnTo>
                  <a:pt x="330463" y="89385"/>
                </a:lnTo>
                <a:lnTo>
                  <a:pt x="285232" y="106806"/>
                </a:lnTo>
                <a:lnTo>
                  <a:pt x="242744" y="125501"/>
                </a:lnTo>
                <a:lnTo>
                  <a:pt x="203153" y="145404"/>
                </a:lnTo>
                <a:lnTo>
                  <a:pt x="166609" y="166447"/>
                </a:lnTo>
                <a:lnTo>
                  <a:pt x="133265" y="188563"/>
                </a:lnTo>
                <a:lnTo>
                  <a:pt x="76789" y="235750"/>
                </a:lnTo>
                <a:lnTo>
                  <a:pt x="34940" y="286427"/>
                </a:lnTo>
                <a:lnTo>
                  <a:pt x="8938" y="340060"/>
                </a:lnTo>
                <a:lnTo>
                  <a:pt x="0" y="396113"/>
                </a:lnTo>
                <a:lnTo>
                  <a:pt x="2259" y="424393"/>
                </a:lnTo>
                <a:lnTo>
                  <a:pt x="19882" y="479280"/>
                </a:lnTo>
                <a:lnTo>
                  <a:pt x="53960" y="531488"/>
                </a:lnTo>
                <a:lnTo>
                  <a:pt x="103275" y="580482"/>
                </a:lnTo>
                <a:lnTo>
                  <a:pt x="166609" y="625723"/>
                </a:lnTo>
                <a:lnTo>
                  <a:pt x="203153" y="646769"/>
                </a:lnTo>
                <a:lnTo>
                  <a:pt x="242744" y="666675"/>
                </a:lnTo>
                <a:lnTo>
                  <a:pt x="285232" y="685374"/>
                </a:lnTo>
                <a:lnTo>
                  <a:pt x="330463" y="702799"/>
                </a:lnTo>
                <a:lnTo>
                  <a:pt x="378285" y="718884"/>
                </a:lnTo>
                <a:lnTo>
                  <a:pt x="428547" y="733561"/>
                </a:lnTo>
                <a:lnTo>
                  <a:pt x="481095" y="746762"/>
                </a:lnTo>
                <a:lnTo>
                  <a:pt x="535778" y="758421"/>
                </a:lnTo>
                <a:lnTo>
                  <a:pt x="592443" y="768470"/>
                </a:lnTo>
                <a:lnTo>
                  <a:pt x="650939" y="776843"/>
                </a:lnTo>
                <a:lnTo>
                  <a:pt x="711112" y="783472"/>
                </a:lnTo>
                <a:lnTo>
                  <a:pt x="772810" y="788290"/>
                </a:lnTo>
                <a:lnTo>
                  <a:pt x="835882" y="791231"/>
                </a:lnTo>
                <a:lnTo>
                  <a:pt x="900176" y="792226"/>
                </a:lnTo>
                <a:lnTo>
                  <a:pt x="964453" y="791231"/>
                </a:lnTo>
                <a:lnTo>
                  <a:pt x="1027510" y="788290"/>
                </a:lnTo>
                <a:lnTo>
                  <a:pt x="1089196" y="783472"/>
                </a:lnTo>
                <a:lnTo>
                  <a:pt x="1149357" y="776843"/>
                </a:lnTo>
                <a:lnTo>
                  <a:pt x="1207841" y="768470"/>
                </a:lnTo>
                <a:lnTo>
                  <a:pt x="1264497" y="758421"/>
                </a:lnTo>
                <a:lnTo>
                  <a:pt x="1319171" y="746762"/>
                </a:lnTo>
                <a:lnTo>
                  <a:pt x="1371712" y="733561"/>
                </a:lnTo>
                <a:lnTo>
                  <a:pt x="1421967" y="718884"/>
                </a:lnTo>
                <a:lnTo>
                  <a:pt x="1469784" y="702799"/>
                </a:lnTo>
                <a:lnTo>
                  <a:pt x="1515010" y="685374"/>
                </a:lnTo>
                <a:lnTo>
                  <a:pt x="1557494" y="666675"/>
                </a:lnTo>
                <a:lnTo>
                  <a:pt x="1597082" y="646769"/>
                </a:lnTo>
                <a:lnTo>
                  <a:pt x="1633623" y="625723"/>
                </a:lnTo>
                <a:lnTo>
                  <a:pt x="1666964" y="603605"/>
                </a:lnTo>
                <a:lnTo>
                  <a:pt x="1723438" y="556421"/>
                </a:lnTo>
                <a:lnTo>
                  <a:pt x="1765285" y="505752"/>
                </a:lnTo>
                <a:lnTo>
                  <a:pt x="1791286" y="452137"/>
                </a:lnTo>
                <a:lnTo>
                  <a:pt x="1800225" y="396113"/>
                </a:lnTo>
                <a:lnTo>
                  <a:pt x="1797965" y="367817"/>
                </a:lnTo>
                <a:lnTo>
                  <a:pt x="1780342" y="312908"/>
                </a:lnTo>
                <a:lnTo>
                  <a:pt x="1746266" y="260686"/>
                </a:lnTo>
                <a:lnTo>
                  <a:pt x="1696953" y="211687"/>
                </a:lnTo>
                <a:lnTo>
                  <a:pt x="1633623" y="166447"/>
                </a:lnTo>
                <a:lnTo>
                  <a:pt x="1597082" y="145404"/>
                </a:lnTo>
                <a:lnTo>
                  <a:pt x="1557494" y="125501"/>
                </a:lnTo>
                <a:lnTo>
                  <a:pt x="1515010" y="106806"/>
                </a:lnTo>
                <a:lnTo>
                  <a:pt x="1469784" y="89385"/>
                </a:lnTo>
                <a:lnTo>
                  <a:pt x="1421967" y="73305"/>
                </a:lnTo>
                <a:lnTo>
                  <a:pt x="1371712" y="58634"/>
                </a:lnTo>
                <a:lnTo>
                  <a:pt x="1319171" y="45439"/>
                </a:lnTo>
                <a:lnTo>
                  <a:pt x="1264497" y="33785"/>
                </a:lnTo>
                <a:lnTo>
                  <a:pt x="1207841" y="23741"/>
                </a:lnTo>
                <a:lnTo>
                  <a:pt x="1149357" y="15372"/>
                </a:lnTo>
                <a:lnTo>
                  <a:pt x="1089196" y="8747"/>
                </a:lnTo>
                <a:lnTo>
                  <a:pt x="1027510" y="3932"/>
                </a:lnTo>
                <a:lnTo>
                  <a:pt x="964453" y="994"/>
                </a:lnTo>
                <a:lnTo>
                  <a:pt x="900176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1857375"/>
            <a:ext cx="1800225" cy="792480"/>
          </a:xfrm>
          <a:custGeom>
            <a:avLst/>
            <a:gdLst/>
            <a:ahLst/>
            <a:cxnLst/>
            <a:rect l="l" t="t" r="r" b="b"/>
            <a:pathLst>
              <a:path w="1800225" h="792480">
                <a:moveTo>
                  <a:pt x="0" y="396113"/>
                </a:moveTo>
                <a:lnTo>
                  <a:pt x="8938" y="340060"/>
                </a:lnTo>
                <a:lnTo>
                  <a:pt x="34940" y="286427"/>
                </a:lnTo>
                <a:lnTo>
                  <a:pt x="76789" y="235750"/>
                </a:lnTo>
                <a:lnTo>
                  <a:pt x="133265" y="188563"/>
                </a:lnTo>
                <a:lnTo>
                  <a:pt x="166609" y="166447"/>
                </a:lnTo>
                <a:lnTo>
                  <a:pt x="203153" y="145404"/>
                </a:lnTo>
                <a:lnTo>
                  <a:pt x="242744" y="125501"/>
                </a:lnTo>
                <a:lnTo>
                  <a:pt x="285232" y="106806"/>
                </a:lnTo>
                <a:lnTo>
                  <a:pt x="330463" y="89385"/>
                </a:lnTo>
                <a:lnTo>
                  <a:pt x="378285" y="73305"/>
                </a:lnTo>
                <a:lnTo>
                  <a:pt x="428547" y="58634"/>
                </a:lnTo>
                <a:lnTo>
                  <a:pt x="481095" y="45439"/>
                </a:lnTo>
                <a:lnTo>
                  <a:pt x="535778" y="33785"/>
                </a:lnTo>
                <a:lnTo>
                  <a:pt x="592443" y="23741"/>
                </a:lnTo>
                <a:lnTo>
                  <a:pt x="650939" y="15372"/>
                </a:lnTo>
                <a:lnTo>
                  <a:pt x="711112" y="8747"/>
                </a:lnTo>
                <a:lnTo>
                  <a:pt x="772810" y="3932"/>
                </a:lnTo>
                <a:lnTo>
                  <a:pt x="835882" y="994"/>
                </a:lnTo>
                <a:lnTo>
                  <a:pt x="900176" y="0"/>
                </a:lnTo>
                <a:lnTo>
                  <a:pt x="964453" y="994"/>
                </a:lnTo>
                <a:lnTo>
                  <a:pt x="1027510" y="3932"/>
                </a:lnTo>
                <a:lnTo>
                  <a:pt x="1089196" y="8747"/>
                </a:lnTo>
                <a:lnTo>
                  <a:pt x="1149357" y="15372"/>
                </a:lnTo>
                <a:lnTo>
                  <a:pt x="1207841" y="23741"/>
                </a:lnTo>
                <a:lnTo>
                  <a:pt x="1264497" y="33785"/>
                </a:lnTo>
                <a:lnTo>
                  <a:pt x="1319171" y="45439"/>
                </a:lnTo>
                <a:lnTo>
                  <a:pt x="1371712" y="58634"/>
                </a:lnTo>
                <a:lnTo>
                  <a:pt x="1421967" y="73305"/>
                </a:lnTo>
                <a:lnTo>
                  <a:pt x="1469784" y="89385"/>
                </a:lnTo>
                <a:lnTo>
                  <a:pt x="1515010" y="106806"/>
                </a:lnTo>
                <a:lnTo>
                  <a:pt x="1557494" y="125501"/>
                </a:lnTo>
                <a:lnTo>
                  <a:pt x="1597082" y="145404"/>
                </a:lnTo>
                <a:lnTo>
                  <a:pt x="1633623" y="166447"/>
                </a:lnTo>
                <a:lnTo>
                  <a:pt x="1666964" y="188563"/>
                </a:lnTo>
                <a:lnTo>
                  <a:pt x="1723438" y="235750"/>
                </a:lnTo>
                <a:lnTo>
                  <a:pt x="1765285" y="286427"/>
                </a:lnTo>
                <a:lnTo>
                  <a:pt x="1791286" y="340060"/>
                </a:lnTo>
                <a:lnTo>
                  <a:pt x="1800225" y="396113"/>
                </a:lnTo>
                <a:lnTo>
                  <a:pt x="1797965" y="424393"/>
                </a:lnTo>
                <a:lnTo>
                  <a:pt x="1780342" y="479280"/>
                </a:lnTo>
                <a:lnTo>
                  <a:pt x="1746266" y="531488"/>
                </a:lnTo>
                <a:lnTo>
                  <a:pt x="1696953" y="580482"/>
                </a:lnTo>
                <a:lnTo>
                  <a:pt x="1633623" y="625723"/>
                </a:lnTo>
                <a:lnTo>
                  <a:pt x="1597082" y="646769"/>
                </a:lnTo>
                <a:lnTo>
                  <a:pt x="1557494" y="666675"/>
                </a:lnTo>
                <a:lnTo>
                  <a:pt x="1515010" y="685374"/>
                </a:lnTo>
                <a:lnTo>
                  <a:pt x="1469784" y="702799"/>
                </a:lnTo>
                <a:lnTo>
                  <a:pt x="1421967" y="718884"/>
                </a:lnTo>
                <a:lnTo>
                  <a:pt x="1371712" y="733561"/>
                </a:lnTo>
                <a:lnTo>
                  <a:pt x="1319171" y="746762"/>
                </a:lnTo>
                <a:lnTo>
                  <a:pt x="1264497" y="758421"/>
                </a:lnTo>
                <a:lnTo>
                  <a:pt x="1207841" y="768470"/>
                </a:lnTo>
                <a:lnTo>
                  <a:pt x="1149357" y="776843"/>
                </a:lnTo>
                <a:lnTo>
                  <a:pt x="1089196" y="783472"/>
                </a:lnTo>
                <a:lnTo>
                  <a:pt x="1027510" y="788290"/>
                </a:lnTo>
                <a:lnTo>
                  <a:pt x="964453" y="791231"/>
                </a:lnTo>
                <a:lnTo>
                  <a:pt x="900176" y="792226"/>
                </a:lnTo>
                <a:lnTo>
                  <a:pt x="835882" y="791231"/>
                </a:lnTo>
                <a:lnTo>
                  <a:pt x="772810" y="788290"/>
                </a:lnTo>
                <a:lnTo>
                  <a:pt x="711112" y="783472"/>
                </a:lnTo>
                <a:lnTo>
                  <a:pt x="650939" y="776843"/>
                </a:lnTo>
                <a:lnTo>
                  <a:pt x="592443" y="768470"/>
                </a:lnTo>
                <a:lnTo>
                  <a:pt x="535778" y="758421"/>
                </a:lnTo>
                <a:lnTo>
                  <a:pt x="481095" y="746762"/>
                </a:lnTo>
                <a:lnTo>
                  <a:pt x="428547" y="733561"/>
                </a:lnTo>
                <a:lnTo>
                  <a:pt x="378285" y="718884"/>
                </a:lnTo>
                <a:lnTo>
                  <a:pt x="330463" y="702799"/>
                </a:lnTo>
                <a:lnTo>
                  <a:pt x="285232" y="685374"/>
                </a:lnTo>
                <a:lnTo>
                  <a:pt x="242744" y="666675"/>
                </a:lnTo>
                <a:lnTo>
                  <a:pt x="203153" y="646769"/>
                </a:lnTo>
                <a:lnTo>
                  <a:pt x="166609" y="625723"/>
                </a:lnTo>
                <a:lnTo>
                  <a:pt x="133265" y="603605"/>
                </a:lnTo>
                <a:lnTo>
                  <a:pt x="76789" y="556421"/>
                </a:lnTo>
                <a:lnTo>
                  <a:pt x="34940" y="505752"/>
                </a:lnTo>
                <a:lnTo>
                  <a:pt x="8938" y="452137"/>
                </a:lnTo>
                <a:lnTo>
                  <a:pt x="0" y="39611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36338" y="2021839"/>
            <a:ext cx="2495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15" baseline="-16666" dirty="0">
                <a:latin typeface="Symbol"/>
                <a:cs typeface="Symbol"/>
              </a:rPr>
              <a:t></a:t>
            </a:r>
            <a:r>
              <a:rPr sz="1300" spc="15" dirty="0">
                <a:latin typeface="Arial"/>
                <a:cs typeface="Arial"/>
              </a:rPr>
              <a:t>+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43676" y="2021839"/>
            <a:ext cx="207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7" baseline="-16666" dirty="0">
                <a:latin typeface="Symbol"/>
                <a:cs typeface="Symbol"/>
              </a:rPr>
              <a:t></a:t>
            </a:r>
            <a:r>
              <a:rPr sz="1300" spc="10" dirty="0">
                <a:latin typeface="Arial"/>
                <a:cs typeface="Arial"/>
              </a:rPr>
              <a:t>-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6765" y="131343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58000" y="1857375"/>
            <a:ext cx="1800225" cy="792480"/>
          </a:xfrm>
          <a:custGeom>
            <a:avLst/>
            <a:gdLst/>
            <a:ahLst/>
            <a:cxnLst/>
            <a:rect l="l" t="t" r="r" b="b"/>
            <a:pathLst>
              <a:path w="1800225" h="792480">
                <a:moveTo>
                  <a:pt x="900176" y="0"/>
                </a:moveTo>
                <a:lnTo>
                  <a:pt x="835882" y="994"/>
                </a:lnTo>
                <a:lnTo>
                  <a:pt x="772810" y="3932"/>
                </a:lnTo>
                <a:lnTo>
                  <a:pt x="711112" y="8747"/>
                </a:lnTo>
                <a:lnTo>
                  <a:pt x="650939" y="15372"/>
                </a:lnTo>
                <a:lnTo>
                  <a:pt x="592443" y="23741"/>
                </a:lnTo>
                <a:lnTo>
                  <a:pt x="535778" y="33785"/>
                </a:lnTo>
                <a:lnTo>
                  <a:pt x="481095" y="45439"/>
                </a:lnTo>
                <a:lnTo>
                  <a:pt x="428547" y="58634"/>
                </a:lnTo>
                <a:lnTo>
                  <a:pt x="378285" y="73305"/>
                </a:lnTo>
                <a:lnTo>
                  <a:pt x="330463" y="89385"/>
                </a:lnTo>
                <a:lnTo>
                  <a:pt x="285232" y="106806"/>
                </a:lnTo>
                <a:lnTo>
                  <a:pt x="242744" y="125501"/>
                </a:lnTo>
                <a:lnTo>
                  <a:pt x="203153" y="145404"/>
                </a:lnTo>
                <a:lnTo>
                  <a:pt x="166609" y="166447"/>
                </a:lnTo>
                <a:lnTo>
                  <a:pt x="133265" y="188563"/>
                </a:lnTo>
                <a:lnTo>
                  <a:pt x="76789" y="235750"/>
                </a:lnTo>
                <a:lnTo>
                  <a:pt x="34940" y="286427"/>
                </a:lnTo>
                <a:lnTo>
                  <a:pt x="8938" y="340060"/>
                </a:lnTo>
                <a:lnTo>
                  <a:pt x="0" y="396113"/>
                </a:lnTo>
                <a:lnTo>
                  <a:pt x="2259" y="424393"/>
                </a:lnTo>
                <a:lnTo>
                  <a:pt x="19882" y="479280"/>
                </a:lnTo>
                <a:lnTo>
                  <a:pt x="53960" y="531488"/>
                </a:lnTo>
                <a:lnTo>
                  <a:pt x="103275" y="580482"/>
                </a:lnTo>
                <a:lnTo>
                  <a:pt x="166609" y="625723"/>
                </a:lnTo>
                <a:lnTo>
                  <a:pt x="203153" y="646769"/>
                </a:lnTo>
                <a:lnTo>
                  <a:pt x="242744" y="666675"/>
                </a:lnTo>
                <a:lnTo>
                  <a:pt x="285232" y="685374"/>
                </a:lnTo>
                <a:lnTo>
                  <a:pt x="330463" y="702799"/>
                </a:lnTo>
                <a:lnTo>
                  <a:pt x="378285" y="718884"/>
                </a:lnTo>
                <a:lnTo>
                  <a:pt x="428547" y="733561"/>
                </a:lnTo>
                <a:lnTo>
                  <a:pt x="481095" y="746762"/>
                </a:lnTo>
                <a:lnTo>
                  <a:pt x="535778" y="758421"/>
                </a:lnTo>
                <a:lnTo>
                  <a:pt x="592443" y="768470"/>
                </a:lnTo>
                <a:lnTo>
                  <a:pt x="650939" y="776843"/>
                </a:lnTo>
                <a:lnTo>
                  <a:pt x="711112" y="783472"/>
                </a:lnTo>
                <a:lnTo>
                  <a:pt x="772810" y="788290"/>
                </a:lnTo>
                <a:lnTo>
                  <a:pt x="835882" y="791231"/>
                </a:lnTo>
                <a:lnTo>
                  <a:pt x="900176" y="792226"/>
                </a:lnTo>
                <a:lnTo>
                  <a:pt x="964453" y="791231"/>
                </a:lnTo>
                <a:lnTo>
                  <a:pt x="1027510" y="788290"/>
                </a:lnTo>
                <a:lnTo>
                  <a:pt x="1089196" y="783472"/>
                </a:lnTo>
                <a:lnTo>
                  <a:pt x="1149357" y="776843"/>
                </a:lnTo>
                <a:lnTo>
                  <a:pt x="1207841" y="768470"/>
                </a:lnTo>
                <a:lnTo>
                  <a:pt x="1264497" y="758421"/>
                </a:lnTo>
                <a:lnTo>
                  <a:pt x="1319171" y="746762"/>
                </a:lnTo>
                <a:lnTo>
                  <a:pt x="1371712" y="733561"/>
                </a:lnTo>
                <a:lnTo>
                  <a:pt x="1421967" y="718884"/>
                </a:lnTo>
                <a:lnTo>
                  <a:pt x="1469784" y="702799"/>
                </a:lnTo>
                <a:lnTo>
                  <a:pt x="1515010" y="685374"/>
                </a:lnTo>
                <a:lnTo>
                  <a:pt x="1557494" y="666675"/>
                </a:lnTo>
                <a:lnTo>
                  <a:pt x="1597082" y="646769"/>
                </a:lnTo>
                <a:lnTo>
                  <a:pt x="1633623" y="625723"/>
                </a:lnTo>
                <a:lnTo>
                  <a:pt x="1666964" y="603605"/>
                </a:lnTo>
                <a:lnTo>
                  <a:pt x="1723438" y="556421"/>
                </a:lnTo>
                <a:lnTo>
                  <a:pt x="1765285" y="505752"/>
                </a:lnTo>
                <a:lnTo>
                  <a:pt x="1791286" y="452137"/>
                </a:lnTo>
                <a:lnTo>
                  <a:pt x="1800225" y="396113"/>
                </a:lnTo>
                <a:lnTo>
                  <a:pt x="1797965" y="367817"/>
                </a:lnTo>
                <a:lnTo>
                  <a:pt x="1780342" y="312908"/>
                </a:lnTo>
                <a:lnTo>
                  <a:pt x="1746266" y="260686"/>
                </a:lnTo>
                <a:lnTo>
                  <a:pt x="1696953" y="211687"/>
                </a:lnTo>
                <a:lnTo>
                  <a:pt x="1633623" y="166447"/>
                </a:lnTo>
                <a:lnTo>
                  <a:pt x="1597082" y="145404"/>
                </a:lnTo>
                <a:lnTo>
                  <a:pt x="1557494" y="125501"/>
                </a:lnTo>
                <a:lnTo>
                  <a:pt x="1515010" y="106806"/>
                </a:lnTo>
                <a:lnTo>
                  <a:pt x="1469784" y="89385"/>
                </a:lnTo>
                <a:lnTo>
                  <a:pt x="1421967" y="73305"/>
                </a:lnTo>
                <a:lnTo>
                  <a:pt x="1371712" y="58634"/>
                </a:lnTo>
                <a:lnTo>
                  <a:pt x="1319171" y="45439"/>
                </a:lnTo>
                <a:lnTo>
                  <a:pt x="1264497" y="33785"/>
                </a:lnTo>
                <a:lnTo>
                  <a:pt x="1207841" y="23741"/>
                </a:lnTo>
                <a:lnTo>
                  <a:pt x="1149357" y="15372"/>
                </a:lnTo>
                <a:lnTo>
                  <a:pt x="1089196" y="8747"/>
                </a:lnTo>
                <a:lnTo>
                  <a:pt x="1027510" y="3932"/>
                </a:lnTo>
                <a:lnTo>
                  <a:pt x="964453" y="994"/>
                </a:lnTo>
                <a:lnTo>
                  <a:pt x="900176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0" y="1857375"/>
            <a:ext cx="1800225" cy="792480"/>
          </a:xfrm>
          <a:custGeom>
            <a:avLst/>
            <a:gdLst/>
            <a:ahLst/>
            <a:cxnLst/>
            <a:rect l="l" t="t" r="r" b="b"/>
            <a:pathLst>
              <a:path w="1800225" h="792480">
                <a:moveTo>
                  <a:pt x="0" y="396113"/>
                </a:moveTo>
                <a:lnTo>
                  <a:pt x="8938" y="340060"/>
                </a:lnTo>
                <a:lnTo>
                  <a:pt x="34940" y="286427"/>
                </a:lnTo>
                <a:lnTo>
                  <a:pt x="76789" y="235750"/>
                </a:lnTo>
                <a:lnTo>
                  <a:pt x="133265" y="188563"/>
                </a:lnTo>
                <a:lnTo>
                  <a:pt x="166609" y="166447"/>
                </a:lnTo>
                <a:lnTo>
                  <a:pt x="203153" y="145404"/>
                </a:lnTo>
                <a:lnTo>
                  <a:pt x="242744" y="125501"/>
                </a:lnTo>
                <a:lnTo>
                  <a:pt x="285232" y="106806"/>
                </a:lnTo>
                <a:lnTo>
                  <a:pt x="330463" y="89385"/>
                </a:lnTo>
                <a:lnTo>
                  <a:pt x="378285" y="73305"/>
                </a:lnTo>
                <a:lnTo>
                  <a:pt x="428547" y="58634"/>
                </a:lnTo>
                <a:lnTo>
                  <a:pt x="481095" y="45439"/>
                </a:lnTo>
                <a:lnTo>
                  <a:pt x="535778" y="33785"/>
                </a:lnTo>
                <a:lnTo>
                  <a:pt x="592443" y="23741"/>
                </a:lnTo>
                <a:lnTo>
                  <a:pt x="650939" y="15372"/>
                </a:lnTo>
                <a:lnTo>
                  <a:pt x="711112" y="8747"/>
                </a:lnTo>
                <a:lnTo>
                  <a:pt x="772810" y="3932"/>
                </a:lnTo>
                <a:lnTo>
                  <a:pt x="835882" y="994"/>
                </a:lnTo>
                <a:lnTo>
                  <a:pt x="900176" y="0"/>
                </a:lnTo>
                <a:lnTo>
                  <a:pt x="964453" y="994"/>
                </a:lnTo>
                <a:lnTo>
                  <a:pt x="1027510" y="3932"/>
                </a:lnTo>
                <a:lnTo>
                  <a:pt x="1089196" y="8747"/>
                </a:lnTo>
                <a:lnTo>
                  <a:pt x="1149357" y="15372"/>
                </a:lnTo>
                <a:lnTo>
                  <a:pt x="1207841" y="23741"/>
                </a:lnTo>
                <a:lnTo>
                  <a:pt x="1264497" y="33785"/>
                </a:lnTo>
                <a:lnTo>
                  <a:pt x="1319171" y="45439"/>
                </a:lnTo>
                <a:lnTo>
                  <a:pt x="1371712" y="58634"/>
                </a:lnTo>
                <a:lnTo>
                  <a:pt x="1421967" y="73305"/>
                </a:lnTo>
                <a:lnTo>
                  <a:pt x="1469784" y="89385"/>
                </a:lnTo>
                <a:lnTo>
                  <a:pt x="1515010" y="106806"/>
                </a:lnTo>
                <a:lnTo>
                  <a:pt x="1557494" y="125501"/>
                </a:lnTo>
                <a:lnTo>
                  <a:pt x="1597082" y="145404"/>
                </a:lnTo>
                <a:lnTo>
                  <a:pt x="1633623" y="166447"/>
                </a:lnTo>
                <a:lnTo>
                  <a:pt x="1666964" y="188563"/>
                </a:lnTo>
                <a:lnTo>
                  <a:pt x="1723438" y="235750"/>
                </a:lnTo>
                <a:lnTo>
                  <a:pt x="1765285" y="286427"/>
                </a:lnTo>
                <a:lnTo>
                  <a:pt x="1791286" y="340060"/>
                </a:lnTo>
                <a:lnTo>
                  <a:pt x="1800225" y="396113"/>
                </a:lnTo>
                <a:lnTo>
                  <a:pt x="1797965" y="424393"/>
                </a:lnTo>
                <a:lnTo>
                  <a:pt x="1780342" y="479280"/>
                </a:lnTo>
                <a:lnTo>
                  <a:pt x="1746266" y="531488"/>
                </a:lnTo>
                <a:lnTo>
                  <a:pt x="1696953" y="580482"/>
                </a:lnTo>
                <a:lnTo>
                  <a:pt x="1633623" y="625723"/>
                </a:lnTo>
                <a:lnTo>
                  <a:pt x="1597082" y="646769"/>
                </a:lnTo>
                <a:lnTo>
                  <a:pt x="1557494" y="666675"/>
                </a:lnTo>
                <a:lnTo>
                  <a:pt x="1515010" y="685374"/>
                </a:lnTo>
                <a:lnTo>
                  <a:pt x="1469784" y="702799"/>
                </a:lnTo>
                <a:lnTo>
                  <a:pt x="1421967" y="718884"/>
                </a:lnTo>
                <a:lnTo>
                  <a:pt x="1371712" y="733561"/>
                </a:lnTo>
                <a:lnTo>
                  <a:pt x="1319171" y="746762"/>
                </a:lnTo>
                <a:lnTo>
                  <a:pt x="1264497" y="758421"/>
                </a:lnTo>
                <a:lnTo>
                  <a:pt x="1207841" y="768470"/>
                </a:lnTo>
                <a:lnTo>
                  <a:pt x="1149357" y="776843"/>
                </a:lnTo>
                <a:lnTo>
                  <a:pt x="1089196" y="783472"/>
                </a:lnTo>
                <a:lnTo>
                  <a:pt x="1027510" y="788290"/>
                </a:lnTo>
                <a:lnTo>
                  <a:pt x="964453" y="791231"/>
                </a:lnTo>
                <a:lnTo>
                  <a:pt x="900176" y="792226"/>
                </a:lnTo>
                <a:lnTo>
                  <a:pt x="835882" y="791231"/>
                </a:lnTo>
                <a:lnTo>
                  <a:pt x="772810" y="788290"/>
                </a:lnTo>
                <a:lnTo>
                  <a:pt x="711112" y="783472"/>
                </a:lnTo>
                <a:lnTo>
                  <a:pt x="650939" y="776843"/>
                </a:lnTo>
                <a:lnTo>
                  <a:pt x="592443" y="768470"/>
                </a:lnTo>
                <a:lnTo>
                  <a:pt x="535778" y="758421"/>
                </a:lnTo>
                <a:lnTo>
                  <a:pt x="481095" y="746762"/>
                </a:lnTo>
                <a:lnTo>
                  <a:pt x="428547" y="733561"/>
                </a:lnTo>
                <a:lnTo>
                  <a:pt x="378285" y="718884"/>
                </a:lnTo>
                <a:lnTo>
                  <a:pt x="330463" y="702799"/>
                </a:lnTo>
                <a:lnTo>
                  <a:pt x="285232" y="685374"/>
                </a:lnTo>
                <a:lnTo>
                  <a:pt x="242744" y="666675"/>
                </a:lnTo>
                <a:lnTo>
                  <a:pt x="203153" y="646769"/>
                </a:lnTo>
                <a:lnTo>
                  <a:pt x="166609" y="625723"/>
                </a:lnTo>
                <a:lnTo>
                  <a:pt x="133265" y="603605"/>
                </a:lnTo>
                <a:lnTo>
                  <a:pt x="76789" y="556421"/>
                </a:lnTo>
                <a:lnTo>
                  <a:pt x="34940" y="505752"/>
                </a:lnTo>
                <a:lnTo>
                  <a:pt x="8938" y="452137"/>
                </a:lnTo>
                <a:lnTo>
                  <a:pt x="0" y="39611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30310" y="1950212"/>
            <a:ext cx="207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15" baseline="-16666" dirty="0">
                <a:latin typeface="Symbol"/>
                <a:cs typeface="Symbol"/>
              </a:rPr>
              <a:t></a:t>
            </a:r>
            <a:r>
              <a:rPr sz="1300" spc="10" dirty="0">
                <a:latin typeface="Arial"/>
                <a:cs typeface="Arial"/>
              </a:rPr>
              <a:t>-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1344" y="2021839"/>
            <a:ext cx="2495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15" baseline="-16666" dirty="0">
                <a:latin typeface="Symbol"/>
                <a:cs typeface="Symbol"/>
              </a:rPr>
              <a:t></a:t>
            </a:r>
            <a:r>
              <a:rPr sz="1300" spc="15" dirty="0">
                <a:latin typeface="Arial"/>
                <a:cs typeface="Arial"/>
              </a:rPr>
              <a:t>+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58001" y="2286000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75" y="0"/>
                </a:lnTo>
              </a:path>
            </a:pathLst>
          </a:custGeom>
          <a:ln w="76200">
            <a:solidFill>
              <a:srgbClr val="FF33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17485" y="2814065"/>
            <a:ext cx="967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557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Dipolo  in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zi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7187" y="4572000"/>
            <a:ext cx="8358505" cy="1304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91440" marR="85090" indent="358140">
              <a:lnSpc>
                <a:spcPts val="5040"/>
              </a:lnSpc>
              <a:spcBef>
                <a:spcPts val="114"/>
              </a:spcBef>
            </a:pPr>
            <a:r>
              <a:rPr sz="2800" spc="-5" dirty="0">
                <a:latin typeface="Arial"/>
                <a:cs typeface="Arial"/>
              </a:rPr>
              <a:t>Esta </a:t>
            </a:r>
            <a:r>
              <a:rPr sz="2800" dirty="0">
                <a:latin typeface="Arial"/>
                <a:cs typeface="Arial"/>
              </a:rPr>
              <a:t>polarização </a:t>
            </a:r>
            <a:r>
              <a:rPr sz="2800" b="1" spc="-5" dirty="0">
                <a:latin typeface="Arial"/>
                <a:cs typeface="Arial"/>
              </a:rPr>
              <a:t>é induzida </a:t>
            </a:r>
            <a:r>
              <a:rPr sz="2800" spc="-5" dirty="0">
                <a:latin typeface="Arial"/>
                <a:cs typeface="Arial"/>
              </a:rPr>
              <a:t>resultando </a:t>
            </a:r>
            <a:r>
              <a:rPr sz="2800" dirty="0">
                <a:latin typeface="Arial"/>
                <a:cs typeface="Arial"/>
              </a:rPr>
              <a:t>as </a:t>
            </a:r>
            <a:r>
              <a:rPr sz="2800" spc="-5" dirty="0">
                <a:latin typeface="Arial"/>
                <a:cs typeface="Arial"/>
              </a:rPr>
              <a:t>forças  de </a:t>
            </a:r>
            <a:r>
              <a:rPr sz="2800" dirty="0">
                <a:latin typeface="Arial"/>
                <a:cs typeface="Arial"/>
              </a:rPr>
              <a:t>atração entre </a:t>
            </a:r>
            <a:r>
              <a:rPr sz="2800" spc="-5" dirty="0">
                <a:latin typeface="Arial"/>
                <a:cs typeface="Arial"/>
              </a:rPr>
              <a:t>as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moléculas.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951"/>
            <a:ext cx="9144000" cy="714375"/>
          </a:xfrm>
          <a:custGeom>
            <a:avLst/>
            <a:gdLst/>
            <a:ahLst/>
            <a:cxnLst/>
            <a:rect l="l" t="t" r="r" b="b"/>
            <a:pathLst>
              <a:path w="9144000" h="714375">
                <a:moveTo>
                  <a:pt x="0" y="714375"/>
                </a:moveTo>
                <a:lnTo>
                  <a:pt x="9144000" y="714375"/>
                </a:lnTo>
                <a:lnTo>
                  <a:pt x="9144000" y="0"/>
                </a:lnTo>
                <a:lnTo>
                  <a:pt x="0" y="0"/>
                </a:lnTo>
                <a:lnTo>
                  <a:pt x="0" y="7143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130" y="173812"/>
            <a:ext cx="7465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1) </a:t>
            </a:r>
            <a:r>
              <a:rPr sz="3600" spc="-5" dirty="0">
                <a:latin typeface="Arial"/>
                <a:cs typeface="Arial"/>
              </a:rPr>
              <a:t>Forças </a:t>
            </a:r>
            <a:r>
              <a:rPr sz="3600" dirty="0">
                <a:latin typeface="Arial"/>
                <a:cs typeface="Arial"/>
              </a:rPr>
              <a:t>de </a:t>
            </a:r>
            <a:r>
              <a:rPr sz="3600" spc="-5" dirty="0">
                <a:latin typeface="Arial"/>
                <a:cs typeface="Arial"/>
              </a:rPr>
              <a:t>dispersão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London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838500"/>
            <a:ext cx="4242435" cy="242824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800" b="1" spc="-5" dirty="0">
                <a:latin typeface="Arial"/>
                <a:cs typeface="Arial"/>
              </a:rPr>
              <a:t>Dependem:</a:t>
            </a:r>
            <a:endParaRPr sz="2800" dirty="0">
              <a:latin typeface="Arial"/>
              <a:cs typeface="Arial"/>
            </a:endParaRPr>
          </a:p>
          <a:p>
            <a:pPr marL="230504" indent="-217804">
              <a:lnSpc>
                <a:spcPct val="100000"/>
              </a:lnSpc>
              <a:spcBef>
                <a:spcPts val="1055"/>
              </a:spcBef>
              <a:buChar char="-"/>
              <a:tabLst>
                <a:tab pos="231140" algn="l"/>
              </a:tabLst>
            </a:pPr>
            <a:r>
              <a:rPr sz="2800" spc="-5" dirty="0">
                <a:latin typeface="Arial"/>
                <a:cs typeface="Arial"/>
              </a:rPr>
              <a:t>do número 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elétrons;</a:t>
            </a:r>
          </a:p>
          <a:p>
            <a:pPr marL="230504" indent="-217804">
              <a:lnSpc>
                <a:spcPct val="100000"/>
              </a:lnSpc>
              <a:spcBef>
                <a:spcPts val="1680"/>
              </a:spcBef>
              <a:buChar char="-"/>
              <a:tabLst>
                <a:tab pos="231140" algn="l"/>
              </a:tabLst>
            </a:pPr>
            <a:r>
              <a:rPr sz="2800" spc="-5" dirty="0">
                <a:latin typeface="Arial"/>
                <a:cs typeface="Arial"/>
              </a:rPr>
              <a:t>do tamanho da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molécula;</a:t>
            </a:r>
          </a:p>
          <a:p>
            <a:pPr marL="230504" indent="-217804">
              <a:lnSpc>
                <a:spcPct val="100000"/>
              </a:lnSpc>
              <a:spcBef>
                <a:spcPts val="1680"/>
              </a:spcBef>
              <a:buChar char="-"/>
              <a:tabLst>
                <a:tab pos="231140" algn="l"/>
              </a:tabLst>
            </a:pPr>
            <a:r>
              <a:rPr sz="2800" spc="-5" dirty="0">
                <a:latin typeface="Arial"/>
                <a:cs typeface="Arial"/>
              </a:rPr>
              <a:t>da forma da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molécula.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4521483"/>
            <a:ext cx="812990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À </a:t>
            </a:r>
            <a:r>
              <a:rPr sz="2800" dirty="0">
                <a:latin typeface="Arial"/>
                <a:cs typeface="Arial"/>
              </a:rPr>
              <a:t>medida </a:t>
            </a:r>
            <a:r>
              <a:rPr sz="2800" spc="-5" dirty="0">
                <a:latin typeface="Arial"/>
                <a:cs typeface="Arial"/>
              </a:rPr>
              <a:t>que o </a:t>
            </a:r>
            <a:r>
              <a:rPr sz="2800" dirty="0">
                <a:latin typeface="Arial"/>
                <a:cs typeface="Arial"/>
              </a:rPr>
              <a:t>raio atômico aumenta (aumento  </a:t>
            </a:r>
            <a:r>
              <a:rPr sz="2800" spc="-5" dirty="0">
                <a:latin typeface="Arial"/>
                <a:cs typeface="Arial"/>
              </a:rPr>
              <a:t>do </a:t>
            </a:r>
            <a:r>
              <a:rPr sz="2800" dirty="0">
                <a:latin typeface="Arial"/>
                <a:cs typeface="Arial"/>
              </a:rPr>
              <a:t>nº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elétrons) as </a:t>
            </a:r>
            <a:r>
              <a:rPr sz="2800" spc="-5" dirty="0">
                <a:latin typeface="Arial"/>
                <a:cs typeface="Arial"/>
              </a:rPr>
              <a:t>forças de </a:t>
            </a:r>
            <a:r>
              <a:rPr sz="2800" dirty="0">
                <a:latin typeface="Arial"/>
                <a:cs typeface="Arial"/>
              </a:rPr>
              <a:t>dispersão de  </a:t>
            </a:r>
            <a:r>
              <a:rPr sz="2800" spc="-5" dirty="0">
                <a:latin typeface="Arial"/>
                <a:cs typeface="Arial"/>
              </a:rPr>
              <a:t>London são mais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fortes.</a:t>
            </a:r>
          </a:p>
        </p:txBody>
      </p:sp>
      <p:sp>
        <p:nvSpPr>
          <p:cNvPr id="6" name="object 6"/>
          <p:cNvSpPr/>
          <p:nvPr/>
        </p:nvSpPr>
        <p:spPr>
          <a:xfrm>
            <a:off x="5262895" y="1116889"/>
            <a:ext cx="3326560" cy="3223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0175" y="1066800"/>
            <a:ext cx="3406775" cy="3249930"/>
          </a:xfrm>
          <a:custGeom>
            <a:avLst/>
            <a:gdLst/>
            <a:ahLst/>
            <a:cxnLst/>
            <a:rect l="l" t="t" r="r" b="b"/>
            <a:pathLst>
              <a:path w="3406775" h="3249929">
                <a:moveTo>
                  <a:pt x="0" y="3249549"/>
                </a:moveTo>
                <a:lnTo>
                  <a:pt x="3406775" y="3249549"/>
                </a:lnTo>
                <a:lnTo>
                  <a:pt x="3406775" y="0"/>
                </a:lnTo>
                <a:lnTo>
                  <a:pt x="0" y="0"/>
                </a:lnTo>
                <a:lnTo>
                  <a:pt x="0" y="3249549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2875"/>
            <a:ext cx="9144000" cy="714375"/>
          </a:xfrm>
          <a:custGeom>
            <a:avLst/>
            <a:gdLst/>
            <a:ahLst/>
            <a:cxnLst/>
            <a:rect l="l" t="t" r="r" b="b"/>
            <a:pathLst>
              <a:path w="9144000" h="714375">
                <a:moveTo>
                  <a:pt x="0" y="714375"/>
                </a:moveTo>
                <a:lnTo>
                  <a:pt x="9144000" y="714375"/>
                </a:lnTo>
                <a:lnTo>
                  <a:pt x="9144000" y="0"/>
                </a:lnTo>
                <a:lnTo>
                  <a:pt x="0" y="0"/>
                </a:lnTo>
                <a:lnTo>
                  <a:pt x="0" y="7143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130" y="200914"/>
            <a:ext cx="7465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1) Forças de dispersão de</a:t>
            </a:r>
            <a:r>
              <a:rPr sz="36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London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2275" y="1065275"/>
          <a:ext cx="8143875" cy="492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Composto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Massa molecular</a:t>
                      </a:r>
                      <a:r>
                        <a:rPr sz="20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(U)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(Kelvin)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2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85,1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2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238,6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Br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2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159,8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332,0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950" baseline="-21367" dirty="0">
                          <a:latin typeface="Arial"/>
                          <a:cs typeface="Arial"/>
                        </a:rPr>
                        <a:t>2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253,8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457,6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He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4,0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4,6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Ne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20,2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27,3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39,9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87,5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Kr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83,8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120,9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Xe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131,3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166,1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199997"/>
            <a:ext cx="8413750" cy="449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8140" algn="just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baixa energia dos </a:t>
            </a:r>
            <a:r>
              <a:rPr sz="3200" dirty="0">
                <a:latin typeface="Comic Sans MS"/>
                <a:cs typeface="Comic Sans MS"/>
              </a:rPr>
              <a:t>gases </a:t>
            </a:r>
            <a:r>
              <a:rPr sz="3200" spc="-10" dirty="0">
                <a:latin typeface="Comic Sans MS"/>
                <a:cs typeface="Comic Sans MS"/>
              </a:rPr>
              <a:t>nobres </a:t>
            </a:r>
            <a:r>
              <a:rPr sz="3200" dirty="0">
                <a:latin typeface="Comic Sans MS"/>
                <a:cs typeface="Comic Sans MS"/>
              </a:rPr>
              <a:t>está  associada ao fato </a:t>
            </a:r>
            <a:r>
              <a:rPr sz="3200" spc="-5" dirty="0">
                <a:latin typeface="Comic Sans MS"/>
                <a:cs typeface="Comic Sans MS"/>
              </a:rPr>
              <a:t>de </a:t>
            </a:r>
            <a:r>
              <a:rPr sz="3200" dirty="0">
                <a:latin typeface="Comic Sans MS"/>
                <a:cs typeface="Comic Sans MS"/>
              </a:rPr>
              <a:t>possuírem </a:t>
            </a:r>
            <a:r>
              <a:rPr sz="3200" b="1" dirty="0">
                <a:latin typeface="Comic Sans MS"/>
                <a:cs typeface="Comic Sans MS"/>
              </a:rPr>
              <a:t>o </a:t>
            </a:r>
            <a:r>
              <a:rPr sz="3200" b="1" spc="-5" dirty="0">
                <a:latin typeface="Comic Sans MS"/>
                <a:cs typeface="Comic Sans MS"/>
              </a:rPr>
              <a:t>nível  eletrônico </a:t>
            </a:r>
            <a:r>
              <a:rPr sz="3200" b="1" dirty="0">
                <a:latin typeface="Comic Sans MS"/>
                <a:cs typeface="Comic Sans MS"/>
              </a:rPr>
              <a:t>mais </a:t>
            </a:r>
            <a:r>
              <a:rPr sz="3200" b="1" spc="-5" dirty="0">
                <a:latin typeface="Comic Sans MS"/>
                <a:cs typeface="Comic Sans MS"/>
              </a:rPr>
              <a:t>externo completamente  </a:t>
            </a:r>
            <a:r>
              <a:rPr sz="3200" spc="-5" dirty="0">
                <a:latin typeface="Comic Sans MS"/>
                <a:cs typeface="Comic Sans MS"/>
              </a:rPr>
              <a:t>preenchido.</a:t>
            </a:r>
            <a:endParaRPr sz="3200" dirty="0">
              <a:latin typeface="Comic Sans MS"/>
              <a:cs typeface="Comic Sans MS"/>
            </a:endParaRPr>
          </a:p>
          <a:p>
            <a:pPr marL="12700" marR="6985" indent="358140" algn="just">
              <a:lnSpc>
                <a:spcPct val="150100"/>
              </a:lnSpc>
              <a:spcBef>
                <a:spcPts val="595"/>
              </a:spcBef>
            </a:pPr>
            <a:r>
              <a:rPr sz="3200" dirty="0">
                <a:latin typeface="Comic Sans MS"/>
                <a:cs typeface="Comic Sans MS"/>
              </a:rPr>
              <a:t>Essa estrutura é </a:t>
            </a:r>
            <a:r>
              <a:rPr sz="3200" spc="-5" dirty="0">
                <a:latin typeface="Comic Sans MS"/>
                <a:cs typeface="Comic Sans MS"/>
              </a:rPr>
              <a:t>frequentemente  denominada </a:t>
            </a:r>
            <a:r>
              <a:rPr sz="3200" dirty="0">
                <a:latin typeface="Comic Sans MS"/>
                <a:cs typeface="Comic Sans MS"/>
              </a:rPr>
              <a:t>estrutura de </a:t>
            </a:r>
            <a:r>
              <a:rPr sz="3200" b="1" dirty="0">
                <a:latin typeface="Comic Sans MS"/>
                <a:cs typeface="Comic Sans MS"/>
              </a:rPr>
              <a:t>gás</a:t>
            </a:r>
            <a:r>
              <a:rPr sz="3200" b="1" spc="-40" dirty="0">
                <a:latin typeface="Comic Sans MS"/>
                <a:cs typeface="Comic Sans MS"/>
              </a:rPr>
              <a:t> </a:t>
            </a:r>
            <a:r>
              <a:rPr sz="3200" b="1" spc="-5" dirty="0">
                <a:latin typeface="Comic Sans MS"/>
                <a:cs typeface="Comic Sans MS"/>
              </a:rPr>
              <a:t>nobre</a:t>
            </a:r>
            <a:r>
              <a:rPr sz="3200" spc="-5" dirty="0">
                <a:latin typeface="Comic Sans MS"/>
                <a:cs typeface="Comic Sans MS"/>
              </a:rPr>
              <a:t>.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20725"/>
          </a:xfrm>
          <a:custGeom>
            <a:avLst/>
            <a:gdLst/>
            <a:ahLst/>
            <a:cxnLst/>
            <a:rect l="l" t="t" r="r" b="b"/>
            <a:pathLst>
              <a:path w="9144000" h="720725">
                <a:moveTo>
                  <a:pt x="0" y="720725"/>
                </a:moveTo>
                <a:lnTo>
                  <a:pt x="9144000" y="720725"/>
                </a:lnTo>
                <a:lnTo>
                  <a:pt x="9144000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33269" y="123520"/>
            <a:ext cx="4076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BF600"/>
                </a:solidFill>
              </a:rPr>
              <a:t>Configuração</a:t>
            </a:r>
            <a:r>
              <a:rPr spc="-60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estável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1296059"/>
            <a:ext cx="841184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81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São responsáveis pela </a:t>
            </a:r>
            <a:r>
              <a:rPr sz="2800" dirty="0">
                <a:latin typeface="Arial"/>
                <a:cs typeface="Arial"/>
              </a:rPr>
              <a:t>atração existente </a:t>
            </a:r>
            <a:r>
              <a:rPr sz="2800" spc="-5" dirty="0">
                <a:latin typeface="Arial"/>
                <a:cs typeface="Arial"/>
              </a:rPr>
              <a:t>entre  </a:t>
            </a:r>
            <a:r>
              <a:rPr sz="2800" dirty="0">
                <a:latin typeface="Arial"/>
                <a:cs typeface="Arial"/>
              </a:rPr>
              <a:t>moléculas polares. </a:t>
            </a:r>
            <a:r>
              <a:rPr sz="2800" spc="-5" dirty="0">
                <a:latin typeface="Arial"/>
                <a:cs typeface="Arial"/>
              </a:rPr>
              <a:t>São </a:t>
            </a:r>
            <a:r>
              <a:rPr sz="2800" dirty="0">
                <a:latin typeface="Arial"/>
                <a:cs typeface="Arial"/>
              </a:rPr>
              <a:t>forças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natureza elétrica 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natureza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média.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187" y="142875"/>
            <a:ext cx="8429625" cy="10795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2375535" marR="123825" indent="-2242820">
              <a:lnSpc>
                <a:spcPct val="100000"/>
              </a:lnSpc>
              <a:spcBef>
                <a:spcPts val="320"/>
              </a:spcBef>
            </a:pPr>
            <a:r>
              <a:rPr sz="3200" dirty="0">
                <a:solidFill>
                  <a:srgbClr val="FFFF00"/>
                </a:solidFill>
                <a:latin typeface="Arial"/>
                <a:cs typeface="Arial"/>
              </a:rPr>
              <a:t>2) Forças </a:t>
            </a:r>
            <a:r>
              <a:rPr sz="3200" spc="-5" dirty="0">
                <a:solidFill>
                  <a:srgbClr val="FFFF00"/>
                </a:solidFill>
                <a:latin typeface="Arial"/>
                <a:cs typeface="Arial"/>
              </a:rPr>
              <a:t>dipolo-dipolo </a:t>
            </a:r>
            <a:r>
              <a:rPr sz="3200" dirty="0">
                <a:solidFill>
                  <a:srgbClr val="FFFF00"/>
                </a:solidFill>
                <a:latin typeface="Arial"/>
                <a:cs typeface="Arial"/>
              </a:rPr>
              <a:t>ou </a:t>
            </a:r>
            <a:r>
              <a:rPr sz="3200" spc="-5" dirty="0">
                <a:solidFill>
                  <a:srgbClr val="FFFF00"/>
                </a:solidFill>
                <a:latin typeface="Arial"/>
                <a:cs typeface="Arial"/>
              </a:rPr>
              <a:t>dipolo</a:t>
            </a:r>
            <a:r>
              <a:rPr sz="32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Arial"/>
                <a:cs typeface="Arial"/>
              </a:rPr>
              <a:t>permanente  </a:t>
            </a:r>
            <a:r>
              <a:rPr sz="3200" dirty="0">
                <a:solidFill>
                  <a:srgbClr val="FFFF00"/>
                </a:solidFill>
                <a:latin typeface="Arial"/>
                <a:cs typeface="Arial"/>
              </a:rPr>
              <a:t>(Forças de</a:t>
            </a:r>
            <a:r>
              <a:rPr sz="32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Arial"/>
                <a:cs typeface="Arial"/>
              </a:rPr>
              <a:t>Keesom)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62" y="4357623"/>
            <a:ext cx="3057525" cy="105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5" y="3500437"/>
            <a:ext cx="4114800" cy="2714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87" y="3357626"/>
            <a:ext cx="8102600" cy="3225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4065" y="2805760"/>
            <a:ext cx="520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Qual </a:t>
            </a:r>
            <a:r>
              <a:rPr sz="2800" dirty="0">
                <a:latin typeface="Arial"/>
                <a:cs typeface="Arial"/>
              </a:rPr>
              <a:t>das molécula </a:t>
            </a:r>
            <a:r>
              <a:rPr sz="2800" spc="-5" dirty="0">
                <a:latin typeface="Arial"/>
                <a:cs typeface="Arial"/>
              </a:rPr>
              <a:t>é </a:t>
            </a:r>
            <a:r>
              <a:rPr sz="2800" dirty="0">
                <a:latin typeface="Arial"/>
                <a:cs typeface="Arial"/>
              </a:rPr>
              <a:t>mais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polar?</a:t>
            </a:r>
          </a:p>
        </p:txBody>
      </p:sp>
      <p:sp>
        <p:nvSpPr>
          <p:cNvPr id="4" name="object 4"/>
          <p:cNvSpPr/>
          <p:nvPr/>
        </p:nvSpPr>
        <p:spPr>
          <a:xfrm>
            <a:off x="4260867" y="501896"/>
            <a:ext cx="64769" cy="107314"/>
          </a:xfrm>
          <a:custGeom>
            <a:avLst/>
            <a:gdLst/>
            <a:ahLst/>
            <a:cxnLst/>
            <a:rect l="l" t="t" r="r" b="b"/>
            <a:pathLst>
              <a:path w="64770" h="107315">
                <a:moveTo>
                  <a:pt x="64742" y="107057"/>
                </a:moveTo>
                <a:lnTo>
                  <a:pt x="0" y="0"/>
                </a:lnTo>
              </a:path>
            </a:pathLst>
          </a:custGeom>
          <a:ln w="13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0867" y="810524"/>
            <a:ext cx="64769" cy="111760"/>
          </a:xfrm>
          <a:custGeom>
            <a:avLst/>
            <a:gdLst/>
            <a:ahLst/>
            <a:cxnLst/>
            <a:rect l="l" t="t" r="r" b="b"/>
            <a:pathLst>
              <a:path w="64770" h="111759">
                <a:moveTo>
                  <a:pt x="64742" y="0"/>
                </a:moveTo>
                <a:lnTo>
                  <a:pt x="0" y="111356"/>
                </a:lnTo>
              </a:path>
            </a:pathLst>
          </a:custGeom>
          <a:ln w="13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8241" y="737578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135" y="0"/>
                </a:lnTo>
              </a:path>
            </a:pathLst>
          </a:custGeom>
          <a:ln w="12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68241" y="686199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135" y="0"/>
                </a:lnTo>
              </a:path>
            </a:pathLst>
          </a:custGeom>
          <a:ln w="12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37849" y="544885"/>
            <a:ext cx="75628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1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5465" y="180250"/>
            <a:ext cx="1144270" cy="96011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50" spc="5" dirty="0">
                <a:latin typeface="Times New Roman"/>
                <a:cs typeface="Times New Roman"/>
              </a:rPr>
              <a:t>H</a:t>
            </a:r>
            <a:r>
              <a:rPr sz="1875" spc="7" baseline="-15555" dirty="0">
                <a:latin typeface="Times New Roman"/>
                <a:cs typeface="Times New Roman"/>
              </a:rPr>
              <a:t>3</a:t>
            </a:r>
            <a:r>
              <a:rPr sz="1650" spc="5" dirty="0">
                <a:latin typeface="Times New Roman"/>
                <a:cs typeface="Times New Roman"/>
              </a:rPr>
              <a:t>C</a:t>
            </a:r>
            <a:endParaRPr sz="1650" dirty="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  <a:spcBef>
                <a:spcPts val="484"/>
              </a:spcBef>
              <a:tabLst>
                <a:tab pos="776605" algn="l"/>
              </a:tabLst>
            </a:pPr>
            <a:r>
              <a:rPr sz="2475" spc="7" baseline="1683" dirty="0">
                <a:latin typeface="Symbol"/>
                <a:cs typeface="Symbol"/>
              </a:rPr>
              <a:t></a:t>
            </a:r>
            <a:r>
              <a:rPr sz="1650" spc="7" baseline="30303" dirty="0">
                <a:latin typeface="Times New Roman"/>
                <a:cs typeface="Times New Roman"/>
              </a:rPr>
              <a:t>+ </a:t>
            </a:r>
            <a:r>
              <a:rPr sz="1650" spc="44" baseline="30303" dirty="0">
                <a:latin typeface="Times New Roman"/>
                <a:cs typeface="Times New Roman"/>
              </a:rPr>
              <a:t> </a:t>
            </a:r>
            <a:r>
              <a:rPr sz="1650" spc="35" dirty="0">
                <a:latin typeface="Times New Roman"/>
                <a:cs typeface="Times New Roman"/>
              </a:rPr>
              <a:t>C	</a:t>
            </a:r>
            <a:r>
              <a:rPr sz="1650" spc="40" dirty="0">
                <a:latin typeface="Times New Roman"/>
                <a:cs typeface="Times New Roman"/>
              </a:rPr>
              <a:t>O</a:t>
            </a:r>
            <a:r>
              <a:rPr sz="1650" spc="-125" dirty="0">
                <a:latin typeface="Times New Roman"/>
                <a:cs typeface="Times New Roman"/>
              </a:rPr>
              <a:t> </a:t>
            </a:r>
            <a:r>
              <a:rPr sz="2475" baseline="1683" dirty="0">
                <a:latin typeface="Symbol"/>
                <a:cs typeface="Symbol"/>
              </a:rPr>
              <a:t></a:t>
            </a:r>
            <a:r>
              <a:rPr sz="1650" baseline="30303" dirty="0">
                <a:latin typeface="Times New Roman"/>
                <a:cs typeface="Times New Roman"/>
              </a:rPr>
              <a:t>-</a:t>
            </a: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650" spc="5" dirty="0">
                <a:latin typeface="Times New Roman"/>
                <a:cs typeface="Times New Roman"/>
              </a:rPr>
              <a:t>H</a:t>
            </a:r>
            <a:r>
              <a:rPr sz="1875" spc="7" baseline="-13333" dirty="0">
                <a:latin typeface="Times New Roman"/>
                <a:cs typeface="Times New Roman"/>
              </a:rPr>
              <a:t>3</a:t>
            </a:r>
            <a:r>
              <a:rPr sz="1650" spc="5" dirty="0">
                <a:latin typeface="Times New Roman"/>
                <a:cs typeface="Times New Roman"/>
              </a:rPr>
              <a:t>C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9278" y="236282"/>
            <a:ext cx="39941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5" dirty="0">
                <a:latin typeface="Times New Roman"/>
                <a:cs typeface="Times New Roman"/>
              </a:rPr>
              <a:t>H</a:t>
            </a:r>
            <a:r>
              <a:rPr sz="1875" spc="-30" baseline="-15555" dirty="0">
                <a:latin typeface="Times New Roman"/>
                <a:cs typeface="Times New Roman"/>
              </a:rPr>
              <a:t>3</a:t>
            </a:r>
            <a:r>
              <a:rPr sz="1650" spc="35" dirty="0">
                <a:latin typeface="Times New Roman"/>
                <a:cs typeface="Times New Roman"/>
              </a:rPr>
              <a:t>C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94609" y="501896"/>
            <a:ext cx="64769" cy="107314"/>
          </a:xfrm>
          <a:custGeom>
            <a:avLst/>
            <a:gdLst/>
            <a:ahLst/>
            <a:cxnLst/>
            <a:rect l="l" t="t" r="r" b="b"/>
            <a:pathLst>
              <a:path w="64770" h="107315">
                <a:moveTo>
                  <a:pt x="64742" y="107057"/>
                </a:moveTo>
                <a:lnTo>
                  <a:pt x="0" y="0"/>
                </a:lnTo>
              </a:path>
            </a:pathLst>
          </a:custGeom>
          <a:ln w="13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4609" y="810524"/>
            <a:ext cx="64769" cy="111760"/>
          </a:xfrm>
          <a:custGeom>
            <a:avLst/>
            <a:gdLst/>
            <a:ahLst/>
            <a:cxnLst/>
            <a:rect l="l" t="t" r="r" b="b"/>
            <a:pathLst>
              <a:path w="64770" h="111759">
                <a:moveTo>
                  <a:pt x="64742" y="0"/>
                </a:moveTo>
                <a:lnTo>
                  <a:pt x="0" y="111356"/>
                </a:lnTo>
              </a:path>
            </a:pathLst>
          </a:custGeom>
          <a:ln w="13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2108" y="737578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135" y="0"/>
                </a:lnTo>
              </a:path>
            </a:pathLst>
          </a:custGeom>
          <a:ln w="12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2108" y="686199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135" y="0"/>
                </a:lnTo>
              </a:path>
            </a:pathLst>
          </a:custGeom>
          <a:ln w="12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75571" y="544885"/>
            <a:ext cx="75692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1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0643" y="549209"/>
            <a:ext cx="99250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24840" algn="l"/>
              </a:tabLst>
            </a:pPr>
            <a:r>
              <a:rPr sz="2475" baseline="1683" dirty="0">
                <a:latin typeface="Symbol"/>
                <a:cs typeface="Symbol"/>
              </a:rPr>
              <a:t></a:t>
            </a:r>
            <a:r>
              <a:rPr sz="1650" baseline="30303" dirty="0">
                <a:latin typeface="Times New Roman"/>
                <a:cs typeface="Times New Roman"/>
              </a:rPr>
              <a:t>+ </a:t>
            </a:r>
            <a:r>
              <a:rPr sz="1650" spc="52" baseline="30303" dirty="0">
                <a:latin typeface="Times New Roman"/>
                <a:cs typeface="Times New Roman"/>
              </a:rPr>
              <a:t> </a:t>
            </a:r>
            <a:r>
              <a:rPr sz="1650" spc="35" dirty="0">
                <a:latin typeface="Times New Roman"/>
                <a:cs typeface="Times New Roman"/>
              </a:rPr>
              <a:t>C	</a:t>
            </a:r>
            <a:r>
              <a:rPr sz="1650" spc="40" dirty="0">
                <a:latin typeface="Times New Roman"/>
                <a:cs typeface="Times New Roman"/>
              </a:rPr>
              <a:t>O</a:t>
            </a:r>
            <a:r>
              <a:rPr sz="1650" spc="-114" dirty="0">
                <a:latin typeface="Times New Roman"/>
                <a:cs typeface="Times New Roman"/>
              </a:rPr>
              <a:t> </a:t>
            </a:r>
            <a:r>
              <a:rPr sz="2475" baseline="1683" dirty="0">
                <a:latin typeface="Symbol"/>
                <a:cs typeface="Symbol"/>
              </a:rPr>
              <a:t></a:t>
            </a:r>
            <a:r>
              <a:rPr sz="1650" baseline="30303" dirty="0">
                <a:latin typeface="Times New Roman"/>
                <a:cs typeface="Times New Roman"/>
              </a:rPr>
              <a:t>-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753127" y="236282"/>
            <a:ext cx="40386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5" dirty="0">
                <a:latin typeface="Times New Roman"/>
                <a:cs typeface="Times New Roman"/>
              </a:rPr>
              <a:t>H</a:t>
            </a:r>
            <a:r>
              <a:rPr sz="1875" spc="22" baseline="-15555" dirty="0">
                <a:latin typeface="Times New Roman"/>
                <a:cs typeface="Times New Roman"/>
              </a:rPr>
              <a:t>3</a:t>
            </a:r>
            <a:r>
              <a:rPr sz="1650" spc="35" dirty="0">
                <a:latin typeface="Times New Roman"/>
                <a:cs typeface="Times New Roman"/>
              </a:rPr>
              <a:t>C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19278" y="857819"/>
            <a:ext cx="233743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46275" algn="l"/>
              </a:tabLst>
            </a:pPr>
            <a:r>
              <a:rPr sz="1650" spc="-5" dirty="0">
                <a:latin typeface="Times New Roman"/>
                <a:cs typeface="Times New Roman"/>
              </a:rPr>
              <a:t>H</a:t>
            </a:r>
            <a:r>
              <a:rPr sz="1875" spc="-30" baseline="-13333" dirty="0">
                <a:latin typeface="Times New Roman"/>
                <a:cs typeface="Times New Roman"/>
              </a:rPr>
              <a:t>3</a:t>
            </a:r>
            <a:r>
              <a:rPr sz="1650" spc="35" dirty="0">
                <a:latin typeface="Times New Roman"/>
                <a:cs typeface="Times New Roman"/>
              </a:rPr>
              <a:t>C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5" dirty="0">
                <a:latin typeface="Times New Roman"/>
                <a:cs typeface="Times New Roman"/>
              </a:rPr>
              <a:t>H</a:t>
            </a:r>
            <a:r>
              <a:rPr sz="1875" spc="22" baseline="-13333" dirty="0">
                <a:latin typeface="Times New Roman"/>
                <a:cs typeface="Times New Roman"/>
              </a:rPr>
              <a:t>3</a:t>
            </a:r>
            <a:r>
              <a:rPr sz="1650" spc="35" dirty="0">
                <a:latin typeface="Times New Roman"/>
                <a:cs typeface="Times New Roman"/>
              </a:rPr>
              <a:t>C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28457" y="501896"/>
            <a:ext cx="64769" cy="107314"/>
          </a:xfrm>
          <a:custGeom>
            <a:avLst/>
            <a:gdLst/>
            <a:ahLst/>
            <a:cxnLst/>
            <a:rect l="l" t="t" r="r" b="b"/>
            <a:pathLst>
              <a:path w="64770" h="107315">
                <a:moveTo>
                  <a:pt x="64742" y="107057"/>
                </a:moveTo>
                <a:lnTo>
                  <a:pt x="0" y="0"/>
                </a:lnTo>
              </a:path>
            </a:pathLst>
          </a:custGeom>
          <a:ln w="13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8457" y="810524"/>
            <a:ext cx="64769" cy="111760"/>
          </a:xfrm>
          <a:custGeom>
            <a:avLst/>
            <a:gdLst/>
            <a:ahLst/>
            <a:cxnLst/>
            <a:rect l="l" t="t" r="r" b="b"/>
            <a:pathLst>
              <a:path w="64770" h="111759">
                <a:moveTo>
                  <a:pt x="64742" y="0"/>
                </a:moveTo>
                <a:lnTo>
                  <a:pt x="0" y="111356"/>
                </a:lnTo>
              </a:path>
            </a:pathLst>
          </a:custGeom>
          <a:ln w="13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39902" y="73757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190" y="0"/>
                </a:lnTo>
              </a:path>
            </a:pathLst>
          </a:custGeom>
          <a:ln w="12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39902" y="68619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190" y="0"/>
                </a:lnTo>
              </a:path>
            </a:pathLst>
          </a:custGeom>
          <a:ln w="12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23800" y="471946"/>
            <a:ext cx="17653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75" spc="-15" baseline="-18518" dirty="0">
                <a:latin typeface="Symbol"/>
                <a:cs typeface="Symbol"/>
              </a:rPr>
              <a:t></a:t>
            </a:r>
            <a:r>
              <a:rPr sz="1100" spc="5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7793" y="549209"/>
            <a:ext cx="69596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25780" algn="l"/>
              </a:tabLst>
            </a:pPr>
            <a:r>
              <a:rPr sz="2475" spc="-7" baseline="1683" dirty="0">
                <a:latin typeface="Symbol"/>
                <a:cs typeface="Symbol"/>
              </a:rPr>
              <a:t></a:t>
            </a:r>
            <a:r>
              <a:rPr sz="1650" spc="-322" baseline="30303" dirty="0">
                <a:latin typeface="Times New Roman"/>
                <a:cs typeface="Times New Roman"/>
              </a:rPr>
              <a:t>+</a:t>
            </a:r>
            <a:r>
              <a:rPr sz="1650" spc="35" dirty="0">
                <a:latin typeface="Times New Roman"/>
                <a:cs typeface="Times New Roman"/>
              </a:rPr>
              <a:t>C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40" dirty="0">
                <a:latin typeface="Times New Roman"/>
                <a:cs typeface="Times New Roman"/>
              </a:rPr>
              <a:t>O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11523" y="1273175"/>
            <a:ext cx="5332730" cy="0"/>
          </a:xfrm>
          <a:custGeom>
            <a:avLst/>
            <a:gdLst/>
            <a:ahLst/>
            <a:cxnLst/>
            <a:rect l="l" t="t" r="r" b="b"/>
            <a:pathLst>
              <a:path w="5332730">
                <a:moveTo>
                  <a:pt x="0" y="0"/>
                </a:moveTo>
                <a:lnTo>
                  <a:pt x="53324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1523" y="184150"/>
            <a:ext cx="5332730" cy="1089025"/>
          </a:xfrm>
          <a:custGeom>
            <a:avLst/>
            <a:gdLst/>
            <a:ahLst/>
            <a:cxnLst/>
            <a:rect l="l" t="t" r="r" b="b"/>
            <a:pathLst>
              <a:path w="5332730" h="1089025">
                <a:moveTo>
                  <a:pt x="5332476" y="0"/>
                </a:moveTo>
                <a:lnTo>
                  <a:pt x="0" y="0"/>
                </a:lnTo>
                <a:lnTo>
                  <a:pt x="0" y="10890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0825" y="1484375"/>
            <a:ext cx="900430" cy="360680"/>
          </a:xfrm>
          <a:custGeom>
            <a:avLst/>
            <a:gdLst/>
            <a:ahLst/>
            <a:cxnLst/>
            <a:rect l="l" t="t" r="r" b="b"/>
            <a:pathLst>
              <a:path w="900430" h="360680">
                <a:moveTo>
                  <a:pt x="0" y="180086"/>
                </a:moveTo>
                <a:lnTo>
                  <a:pt x="19055" y="128081"/>
                </a:lnTo>
                <a:lnTo>
                  <a:pt x="72507" y="82035"/>
                </a:lnTo>
                <a:lnTo>
                  <a:pt x="110392" y="61943"/>
                </a:lnTo>
                <a:lnTo>
                  <a:pt x="154787" y="44178"/>
                </a:lnTo>
                <a:lnTo>
                  <a:pt x="204998" y="29017"/>
                </a:lnTo>
                <a:lnTo>
                  <a:pt x="260326" y="16740"/>
                </a:lnTo>
                <a:lnTo>
                  <a:pt x="320077" y="7626"/>
                </a:lnTo>
                <a:lnTo>
                  <a:pt x="383555" y="1952"/>
                </a:lnTo>
                <a:lnTo>
                  <a:pt x="450062" y="0"/>
                </a:lnTo>
                <a:lnTo>
                  <a:pt x="516566" y="1952"/>
                </a:lnTo>
                <a:lnTo>
                  <a:pt x="580041" y="7626"/>
                </a:lnTo>
                <a:lnTo>
                  <a:pt x="639790" y="16740"/>
                </a:lnTo>
                <a:lnTo>
                  <a:pt x="695117" y="29017"/>
                </a:lnTo>
                <a:lnTo>
                  <a:pt x="745326" y="44178"/>
                </a:lnTo>
                <a:lnTo>
                  <a:pt x="789721" y="61943"/>
                </a:lnTo>
                <a:lnTo>
                  <a:pt x="827605" y="82035"/>
                </a:lnTo>
                <a:lnTo>
                  <a:pt x="881057" y="128081"/>
                </a:lnTo>
                <a:lnTo>
                  <a:pt x="900112" y="180086"/>
                </a:lnTo>
                <a:lnTo>
                  <a:pt x="895232" y="206725"/>
                </a:lnTo>
                <a:lnTo>
                  <a:pt x="858283" y="256076"/>
                </a:lnTo>
                <a:lnTo>
                  <a:pt x="789721" y="298334"/>
                </a:lnTo>
                <a:lnTo>
                  <a:pt x="745326" y="316109"/>
                </a:lnTo>
                <a:lnTo>
                  <a:pt x="695117" y="331275"/>
                </a:lnTo>
                <a:lnTo>
                  <a:pt x="639790" y="343555"/>
                </a:lnTo>
                <a:lnTo>
                  <a:pt x="580041" y="352672"/>
                </a:lnTo>
                <a:lnTo>
                  <a:pt x="516566" y="358345"/>
                </a:lnTo>
                <a:lnTo>
                  <a:pt x="450062" y="360299"/>
                </a:lnTo>
                <a:lnTo>
                  <a:pt x="383555" y="358345"/>
                </a:lnTo>
                <a:lnTo>
                  <a:pt x="320077" y="352672"/>
                </a:lnTo>
                <a:lnTo>
                  <a:pt x="260326" y="343555"/>
                </a:lnTo>
                <a:lnTo>
                  <a:pt x="204998" y="331275"/>
                </a:lnTo>
                <a:lnTo>
                  <a:pt x="154787" y="316109"/>
                </a:lnTo>
                <a:lnTo>
                  <a:pt x="110392" y="298334"/>
                </a:lnTo>
                <a:lnTo>
                  <a:pt x="72507" y="278231"/>
                </a:lnTo>
                <a:lnTo>
                  <a:pt x="19055" y="232148"/>
                </a:lnTo>
                <a:lnTo>
                  <a:pt x="0" y="180086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0967" y="1511553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76375" y="1484375"/>
            <a:ext cx="898525" cy="360680"/>
          </a:xfrm>
          <a:custGeom>
            <a:avLst/>
            <a:gdLst/>
            <a:ahLst/>
            <a:cxnLst/>
            <a:rect l="l" t="t" r="r" b="b"/>
            <a:pathLst>
              <a:path w="898525" h="360680">
                <a:moveTo>
                  <a:pt x="0" y="180086"/>
                </a:moveTo>
                <a:lnTo>
                  <a:pt x="19023" y="128081"/>
                </a:lnTo>
                <a:lnTo>
                  <a:pt x="72388" y="82035"/>
                </a:lnTo>
                <a:lnTo>
                  <a:pt x="110211" y="61943"/>
                </a:lnTo>
                <a:lnTo>
                  <a:pt x="154534" y="44178"/>
                </a:lnTo>
                <a:lnTo>
                  <a:pt x="204662" y="29017"/>
                </a:lnTo>
                <a:lnTo>
                  <a:pt x="259900" y="16740"/>
                </a:lnTo>
                <a:lnTo>
                  <a:pt x="319553" y="7626"/>
                </a:lnTo>
                <a:lnTo>
                  <a:pt x="382927" y="1952"/>
                </a:lnTo>
                <a:lnTo>
                  <a:pt x="449325" y="0"/>
                </a:lnTo>
                <a:lnTo>
                  <a:pt x="515692" y="1952"/>
                </a:lnTo>
                <a:lnTo>
                  <a:pt x="579040" y="7626"/>
                </a:lnTo>
                <a:lnTo>
                  <a:pt x="638673" y="16740"/>
                </a:lnTo>
                <a:lnTo>
                  <a:pt x="693895" y="29017"/>
                </a:lnTo>
                <a:lnTo>
                  <a:pt x="744011" y="44178"/>
                </a:lnTo>
                <a:lnTo>
                  <a:pt x="788325" y="61943"/>
                </a:lnTo>
                <a:lnTo>
                  <a:pt x="826142" y="82035"/>
                </a:lnTo>
                <a:lnTo>
                  <a:pt x="879501" y="128081"/>
                </a:lnTo>
                <a:lnTo>
                  <a:pt x="898525" y="180086"/>
                </a:lnTo>
                <a:lnTo>
                  <a:pt x="893653" y="206725"/>
                </a:lnTo>
                <a:lnTo>
                  <a:pt x="856766" y="256076"/>
                </a:lnTo>
                <a:lnTo>
                  <a:pt x="788325" y="298334"/>
                </a:lnTo>
                <a:lnTo>
                  <a:pt x="744011" y="316109"/>
                </a:lnTo>
                <a:lnTo>
                  <a:pt x="693895" y="331275"/>
                </a:lnTo>
                <a:lnTo>
                  <a:pt x="638673" y="343555"/>
                </a:lnTo>
                <a:lnTo>
                  <a:pt x="579040" y="352672"/>
                </a:lnTo>
                <a:lnTo>
                  <a:pt x="515692" y="358345"/>
                </a:lnTo>
                <a:lnTo>
                  <a:pt x="449325" y="360299"/>
                </a:lnTo>
                <a:lnTo>
                  <a:pt x="382927" y="358345"/>
                </a:lnTo>
                <a:lnTo>
                  <a:pt x="319553" y="352672"/>
                </a:lnTo>
                <a:lnTo>
                  <a:pt x="259900" y="343555"/>
                </a:lnTo>
                <a:lnTo>
                  <a:pt x="204662" y="331275"/>
                </a:lnTo>
                <a:lnTo>
                  <a:pt x="154534" y="316109"/>
                </a:lnTo>
                <a:lnTo>
                  <a:pt x="110211" y="298334"/>
                </a:lnTo>
                <a:lnTo>
                  <a:pt x="72388" y="278231"/>
                </a:lnTo>
                <a:lnTo>
                  <a:pt x="19023" y="232148"/>
                </a:lnTo>
                <a:lnTo>
                  <a:pt x="0" y="180086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00401" y="1484375"/>
            <a:ext cx="900430" cy="360680"/>
          </a:xfrm>
          <a:custGeom>
            <a:avLst/>
            <a:gdLst/>
            <a:ahLst/>
            <a:cxnLst/>
            <a:rect l="l" t="t" r="r" b="b"/>
            <a:pathLst>
              <a:path w="900429" h="360680">
                <a:moveTo>
                  <a:pt x="0" y="180086"/>
                </a:moveTo>
                <a:lnTo>
                  <a:pt x="19048" y="128081"/>
                </a:lnTo>
                <a:lnTo>
                  <a:pt x="72483" y="82035"/>
                </a:lnTo>
                <a:lnTo>
                  <a:pt x="110356" y="61943"/>
                </a:lnTo>
                <a:lnTo>
                  <a:pt x="154740" y="44178"/>
                </a:lnTo>
                <a:lnTo>
                  <a:pt x="204938" y="29017"/>
                </a:lnTo>
                <a:lnTo>
                  <a:pt x="260254" y="16740"/>
                </a:lnTo>
                <a:lnTo>
                  <a:pt x="319994" y="7626"/>
                </a:lnTo>
                <a:lnTo>
                  <a:pt x="383461" y="1952"/>
                </a:lnTo>
                <a:lnTo>
                  <a:pt x="449961" y="0"/>
                </a:lnTo>
                <a:lnTo>
                  <a:pt x="516463" y="1952"/>
                </a:lnTo>
                <a:lnTo>
                  <a:pt x="579938" y="7626"/>
                </a:lnTo>
                <a:lnTo>
                  <a:pt x="639690" y="16740"/>
                </a:lnTo>
                <a:lnTo>
                  <a:pt x="695021" y="29017"/>
                </a:lnTo>
                <a:lnTo>
                  <a:pt x="745236" y="44178"/>
                </a:lnTo>
                <a:lnTo>
                  <a:pt x="789637" y="61943"/>
                </a:lnTo>
                <a:lnTo>
                  <a:pt x="827527" y="82035"/>
                </a:lnTo>
                <a:lnTo>
                  <a:pt x="880989" y="128081"/>
                </a:lnTo>
                <a:lnTo>
                  <a:pt x="900049" y="180086"/>
                </a:lnTo>
                <a:lnTo>
                  <a:pt x="895168" y="206725"/>
                </a:lnTo>
                <a:lnTo>
                  <a:pt x="858210" y="256076"/>
                </a:lnTo>
                <a:lnTo>
                  <a:pt x="789637" y="298334"/>
                </a:lnTo>
                <a:lnTo>
                  <a:pt x="745236" y="316109"/>
                </a:lnTo>
                <a:lnTo>
                  <a:pt x="695021" y="331275"/>
                </a:lnTo>
                <a:lnTo>
                  <a:pt x="639690" y="343555"/>
                </a:lnTo>
                <a:lnTo>
                  <a:pt x="579938" y="352672"/>
                </a:lnTo>
                <a:lnTo>
                  <a:pt x="516463" y="358345"/>
                </a:lnTo>
                <a:lnTo>
                  <a:pt x="449961" y="360299"/>
                </a:lnTo>
                <a:lnTo>
                  <a:pt x="383461" y="358345"/>
                </a:lnTo>
                <a:lnTo>
                  <a:pt x="319994" y="352672"/>
                </a:lnTo>
                <a:lnTo>
                  <a:pt x="260254" y="343555"/>
                </a:lnTo>
                <a:lnTo>
                  <a:pt x="204938" y="331275"/>
                </a:lnTo>
                <a:lnTo>
                  <a:pt x="154740" y="316109"/>
                </a:lnTo>
                <a:lnTo>
                  <a:pt x="110356" y="298334"/>
                </a:lnTo>
                <a:lnTo>
                  <a:pt x="72483" y="278231"/>
                </a:lnTo>
                <a:lnTo>
                  <a:pt x="19048" y="232148"/>
                </a:lnTo>
                <a:lnTo>
                  <a:pt x="0" y="18008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0112" y="1125600"/>
            <a:ext cx="900430" cy="358775"/>
          </a:xfrm>
          <a:custGeom>
            <a:avLst/>
            <a:gdLst/>
            <a:ahLst/>
            <a:cxnLst/>
            <a:rect l="l" t="t" r="r" b="b"/>
            <a:pathLst>
              <a:path w="900430" h="358775">
                <a:moveTo>
                  <a:pt x="0" y="179324"/>
                </a:moveTo>
                <a:lnTo>
                  <a:pt x="19054" y="127524"/>
                </a:lnTo>
                <a:lnTo>
                  <a:pt x="72505" y="81670"/>
                </a:lnTo>
                <a:lnTo>
                  <a:pt x="110388" y="61665"/>
                </a:lnTo>
                <a:lnTo>
                  <a:pt x="154781" y="43977"/>
                </a:lnTo>
                <a:lnTo>
                  <a:pt x="204988" y="28884"/>
                </a:lnTo>
                <a:lnTo>
                  <a:pt x="260312" y="16663"/>
                </a:lnTo>
                <a:lnTo>
                  <a:pt x="320057" y="7590"/>
                </a:lnTo>
                <a:lnTo>
                  <a:pt x="383526" y="1943"/>
                </a:lnTo>
                <a:lnTo>
                  <a:pt x="450024" y="0"/>
                </a:lnTo>
                <a:lnTo>
                  <a:pt x="516526" y="1943"/>
                </a:lnTo>
                <a:lnTo>
                  <a:pt x="580002" y="7590"/>
                </a:lnTo>
                <a:lnTo>
                  <a:pt x="639753" y="16663"/>
                </a:lnTo>
                <a:lnTo>
                  <a:pt x="695085" y="28884"/>
                </a:lnTo>
                <a:lnTo>
                  <a:pt x="745299" y="43977"/>
                </a:lnTo>
                <a:lnTo>
                  <a:pt x="789700" y="61665"/>
                </a:lnTo>
                <a:lnTo>
                  <a:pt x="827591" y="81670"/>
                </a:lnTo>
                <a:lnTo>
                  <a:pt x="881053" y="127524"/>
                </a:lnTo>
                <a:lnTo>
                  <a:pt x="900112" y="179324"/>
                </a:lnTo>
                <a:lnTo>
                  <a:pt x="895231" y="205831"/>
                </a:lnTo>
                <a:lnTo>
                  <a:pt x="858274" y="254955"/>
                </a:lnTo>
                <a:lnTo>
                  <a:pt x="789700" y="297037"/>
                </a:lnTo>
                <a:lnTo>
                  <a:pt x="745299" y="314742"/>
                </a:lnTo>
                <a:lnTo>
                  <a:pt x="695085" y="329852"/>
                </a:lnTo>
                <a:lnTo>
                  <a:pt x="639753" y="342088"/>
                </a:lnTo>
                <a:lnTo>
                  <a:pt x="580002" y="351173"/>
                </a:lnTo>
                <a:lnTo>
                  <a:pt x="516526" y="356828"/>
                </a:lnTo>
                <a:lnTo>
                  <a:pt x="450024" y="358775"/>
                </a:lnTo>
                <a:lnTo>
                  <a:pt x="383526" y="356828"/>
                </a:lnTo>
                <a:lnTo>
                  <a:pt x="320057" y="351173"/>
                </a:lnTo>
                <a:lnTo>
                  <a:pt x="260312" y="342088"/>
                </a:lnTo>
                <a:lnTo>
                  <a:pt x="204988" y="329852"/>
                </a:lnTo>
                <a:lnTo>
                  <a:pt x="154781" y="314742"/>
                </a:lnTo>
                <a:lnTo>
                  <a:pt x="110388" y="297037"/>
                </a:lnTo>
                <a:lnTo>
                  <a:pt x="72505" y="277015"/>
                </a:lnTo>
                <a:lnTo>
                  <a:pt x="19054" y="231134"/>
                </a:lnTo>
                <a:lnTo>
                  <a:pt x="0" y="1793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24075" y="1844675"/>
            <a:ext cx="900430" cy="360680"/>
          </a:xfrm>
          <a:custGeom>
            <a:avLst/>
            <a:gdLst/>
            <a:ahLst/>
            <a:cxnLst/>
            <a:rect l="l" t="t" r="r" b="b"/>
            <a:pathLst>
              <a:path w="900430" h="360680">
                <a:moveTo>
                  <a:pt x="0" y="180212"/>
                </a:moveTo>
                <a:lnTo>
                  <a:pt x="19059" y="128150"/>
                </a:lnTo>
                <a:lnTo>
                  <a:pt x="72521" y="82067"/>
                </a:lnTo>
                <a:lnTo>
                  <a:pt x="110411" y="61964"/>
                </a:lnTo>
                <a:lnTo>
                  <a:pt x="154812" y="44189"/>
                </a:lnTo>
                <a:lnTo>
                  <a:pt x="205027" y="29023"/>
                </a:lnTo>
                <a:lnTo>
                  <a:pt x="260358" y="16743"/>
                </a:lnTo>
                <a:lnTo>
                  <a:pt x="320110" y="7626"/>
                </a:lnTo>
                <a:lnTo>
                  <a:pt x="383585" y="1953"/>
                </a:lnTo>
                <a:lnTo>
                  <a:pt x="450088" y="0"/>
                </a:lnTo>
                <a:lnTo>
                  <a:pt x="516590" y="1953"/>
                </a:lnTo>
                <a:lnTo>
                  <a:pt x="580065" y="7626"/>
                </a:lnTo>
                <a:lnTo>
                  <a:pt x="639817" y="16743"/>
                </a:lnTo>
                <a:lnTo>
                  <a:pt x="695148" y="29023"/>
                </a:lnTo>
                <a:lnTo>
                  <a:pt x="745363" y="44189"/>
                </a:lnTo>
                <a:lnTo>
                  <a:pt x="789764" y="61964"/>
                </a:lnTo>
                <a:lnTo>
                  <a:pt x="827654" y="82067"/>
                </a:lnTo>
                <a:lnTo>
                  <a:pt x="881116" y="128150"/>
                </a:lnTo>
                <a:lnTo>
                  <a:pt x="900176" y="180212"/>
                </a:lnTo>
                <a:lnTo>
                  <a:pt x="895295" y="206823"/>
                </a:lnTo>
                <a:lnTo>
                  <a:pt x="858337" y="256148"/>
                </a:lnTo>
                <a:lnTo>
                  <a:pt x="789764" y="298410"/>
                </a:lnTo>
                <a:lnTo>
                  <a:pt x="745363" y="316193"/>
                </a:lnTo>
                <a:lnTo>
                  <a:pt x="695148" y="331370"/>
                </a:lnTo>
                <a:lnTo>
                  <a:pt x="639817" y="343662"/>
                </a:lnTo>
                <a:lnTo>
                  <a:pt x="580065" y="352788"/>
                </a:lnTo>
                <a:lnTo>
                  <a:pt x="516590" y="358470"/>
                </a:lnTo>
                <a:lnTo>
                  <a:pt x="450088" y="360425"/>
                </a:lnTo>
                <a:lnTo>
                  <a:pt x="383585" y="358470"/>
                </a:lnTo>
                <a:lnTo>
                  <a:pt x="320110" y="352788"/>
                </a:lnTo>
                <a:lnTo>
                  <a:pt x="260358" y="343662"/>
                </a:lnTo>
                <a:lnTo>
                  <a:pt x="205027" y="331370"/>
                </a:lnTo>
                <a:lnTo>
                  <a:pt x="154812" y="316193"/>
                </a:lnTo>
                <a:lnTo>
                  <a:pt x="110411" y="298410"/>
                </a:lnTo>
                <a:lnTo>
                  <a:pt x="72521" y="278302"/>
                </a:lnTo>
                <a:lnTo>
                  <a:pt x="19059" y="232228"/>
                </a:lnTo>
                <a:lnTo>
                  <a:pt x="0" y="18021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0112" y="1844675"/>
            <a:ext cx="900430" cy="360680"/>
          </a:xfrm>
          <a:custGeom>
            <a:avLst/>
            <a:gdLst/>
            <a:ahLst/>
            <a:cxnLst/>
            <a:rect l="l" t="t" r="r" b="b"/>
            <a:pathLst>
              <a:path w="900430" h="360680">
                <a:moveTo>
                  <a:pt x="0" y="180212"/>
                </a:moveTo>
                <a:lnTo>
                  <a:pt x="19054" y="128150"/>
                </a:lnTo>
                <a:lnTo>
                  <a:pt x="72505" y="82067"/>
                </a:lnTo>
                <a:lnTo>
                  <a:pt x="110388" y="61964"/>
                </a:lnTo>
                <a:lnTo>
                  <a:pt x="154781" y="44189"/>
                </a:lnTo>
                <a:lnTo>
                  <a:pt x="204988" y="29023"/>
                </a:lnTo>
                <a:lnTo>
                  <a:pt x="260312" y="16743"/>
                </a:lnTo>
                <a:lnTo>
                  <a:pt x="320057" y="7626"/>
                </a:lnTo>
                <a:lnTo>
                  <a:pt x="383526" y="1953"/>
                </a:lnTo>
                <a:lnTo>
                  <a:pt x="450024" y="0"/>
                </a:lnTo>
                <a:lnTo>
                  <a:pt x="516526" y="1953"/>
                </a:lnTo>
                <a:lnTo>
                  <a:pt x="580002" y="7626"/>
                </a:lnTo>
                <a:lnTo>
                  <a:pt x="639753" y="16743"/>
                </a:lnTo>
                <a:lnTo>
                  <a:pt x="695085" y="29023"/>
                </a:lnTo>
                <a:lnTo>
                  <a:pt x="745299" y="44189"/>
                </a:lnTo>
                <a:lnTo>
                  <a:pt x="789700" y="61964"/>
                </a:lnTo>
                <a:lnTo>
                  <a:pt x="827591" y="82067"/>
                </a:lnTo>
                <a:lnTo>
                  <a:pt x="881053" y="128150"/>
                </a:lnTo>
                <a:lnTo>
                  <a:pt x="900112" y="180212"/>
                </a:lnTo>
                <a:lnTo>
                  <a:pt x="895231" y="206823"/>
                </a:lnTo>
                <a:lnTo>
                  <a:pt x="858274" y="256148"/>
                </a:lnTo>
                <a:lnTo>
                  <a:pt x="789700" y="298410"/>
                </a:lnTo>
                <a:lnTo>
                  <a:pt x="745299" y="316193"/>
                </a:lnTo>
                <a:lnTo>
                  <a:pt x="695085" y="331370"/>
                </a:lnTo>
                <a:lnTo>
                  <a:pt x="639753" y="343662"/>
                </a:lnTo>
                <a:lnTo>
                  <a:pt x="580002" y="352788"/>
                </a:lnTo>
                <a:lnTo>
                  <a:pt x="516526" y="358470"/>
                </a:lnTo>
                <a:lnTo>
                  <a:pt x="450024" y="360425"/>
                </a:lnTo>
                <a:lnTo>
                  <a:pt x="383526" y="358470"/>
                </a:lnTo>
                <a:lnTo>
                  <a:pt x="320057" y="352788"/>
                </a:lnTo>
                <a:lnTo>
                  <a:pt x="260312" y="343662"/>
                </a:lnTo>
                <a:lnTo>
                  <a:pt x="204988" y="331370"/>
                </a:lnTo>
                <a:lnTo>
                  <a:pt x="154781" y="316193"/>
                </a:lnTo>
                <a:lnTo>
                  <a:pt x="110388" y="298410"/>
                </a:lnTo>
                <a:lnTo>
                  <a:pt x="72505" y="278302"/>
                </a:lnTo>
                <a:lnTo>
                  <a:pt x="19054" y="232228"/>
                </a:lnTo>
                <a:lnTo>
                  <a:pt x="0" y="18021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18667" y="1068578"/>
            <a:ext cx="219710" cy="11036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  <a:p>
            <a:pPr marR="78105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 rot="10860000">
            <a:off x="1559209" y="1911733"/>
            <a:ext cx="24240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92222" y="1068578"/>
            <a:ext cx="160655" cy="11036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8419" algn="ctr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  <a:p>
            <a:pPr marR="19050" algn="ctr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58419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68196" y="1068578"/>
            <a:ext cx="160655" cy="7429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8419" algn="ctr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  <a:p>
            <a:pPr marR="19050" algn="ctr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40200" y="1341437"/>
            <a:ext cx="4392930" cy="4305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95"/>
              </a:spcBef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Forças atrativas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dipolo-dipolo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258267" y="141173"/>
            <a:ext cx="18535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solidFill>
                  <a:srgbClr val="000000"/>
                </a:solidFill>
                <a:latin typeface="Arial"/>
                <a:cs typeface="Arial"/>
              </a:rPr>
              <a:t>Ex:</a:t>
            </a:r>
            <a:r>
              <a:rPr sz="240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Butanona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7950" y="908050"/>
            <a:ext cx="3527425" cy="1657350"/>
          </a:xfrm>
          <a:custGeom>
            <a:avLst/>
            <a:gdLst/>
            <a:ahLst/>
            <a:cxnLst/>
            <a:rect l="l" t="t" r="r" b="b"/>
            <a:pathLst>
              <a:path w="3527425" h="1657350">
                <a:moveTo>
                  <a:pt x="0" y="1657350"/>
                </a:moveTo>
                <a:lnTo>
                  <a:pt x="3527425" y="1657350"/>
                </a:lnTo>
                <a:lnTo>
                  <a:pt x="3527425" y="0"/>
                </a:lnTo>
                <a:lnTo>
                  <a:pt x="0" y="0"/>
                </a:lnTo>
                <a:lnTo>
                  <a:pt x="0" y="16573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24075" y="1125600"/>
            <a:ext cx="900430" cy="358775"/>
          </a:xfrm>
          <a:custGeom>
            <a:avLst/>
            <a:gdLst/>
            <a:ahLst/>
            <a:cxnLst/>
            <a:rect l="l" t="t" r="r" b="b"/>
            <a:pathLst>
              <a:path w="900430" h="358775">
                <a:moveTo>
                  <a:pt x="0" y="179324"/>
                </a:moveTo>
                <a:lnTo>
                  <a:pt x="19059" y="127524"/>
                </a:lnTo>
                <a:lnTo>
                  <a:pt x="72521" y="81670"/>
                </a:lnTo>
                <a:lnTo>
                  <a:pt x="110411" y="61665"/>
                </a:lnTo>
                <a:lnTo>
                  <a:pt x="154812" y="43977"/>
                </a:lnTo>
                <a:lnTo>
                  <a:pt x="205027" y="28884"/>
                </a:lnTo>
                <a:lnTo>
                  <a:pt x="260358" y="16663"/>
                </a:lnTo>
                <a:lnTo>
                  <a:pt x="320110" y="7590"/>
                </a:lnTo>
                <a:lnTo>
                  <a:pt x="383585" y="1943"/>
                </a:lnTo>
                <a:lnTo>
                  <a:pt x="450088" y="0"/>
                </a:lnTo>
                <a:lnTo>
                  <a:pt x="516590" y="1943"/>
                </a:lnTo>
                <a:lnTo>
                  <a:pt x="580065" y="7590"/>
                </a:lnTo>
                <a:lnTo>
                  <a:pt x="639817" y="16663"/>
                </a:lnTo>
                <a:lnTo>
                  <a:pt x="695148" y="28884"/>
                </a:lnTo>
                <a:lnTo>
                  <a:pt x="745363" y="43977"/>
                </a:lnTo>
                <a:lnTo>
                  <a:pt x="789764" y="61665"/>
                </a:lnTo>
                <a:lnTo>
                  <a:pt x="827654" y="81670"/>
                </a:lnTo>
                <a:lnTo>
                  <a:pt x="881116" y="127524"/>
                </a:lnTo>
                <a:lnTo>
                  <a:pt x="900176" y="179324"/>
                </a:lnTo>
                <a:lnTo>
                  <a:pt x="895295" y="205831"/>
                </a:lnTo>
                <a:lnTo>
                  <a:pt x="858337" y="254955"/>
                </a:lnTo>
                <a:lnTo>
                  <a:pt x="789764" y="297037"/>
                </a:lnTo>
                <a:lnTo>
                  <a:pt x="745363" y="314742"/>
                </a:lnTo>
                <a:lnTo>
                  <a:pt x="695148" y="329852"/>
                </a:lnTo>
                <a:lnTo>
                  <a:pt x="639817" y="342088"/>
                </a:lnTo>
                <a:lnTo>
                  <a:pt x="580065" y="351173"/>
                </a:lnTo>
                <a:lnTo>
                  <a:pt x="516590" y="356828"/>
                </a:lnTo>
                <a:lnTo>
                  <a:pt x="450088" y="358775"/>
                </a:lnTo>
                <a:lnTo>
                  <a:pt x="383585" y="356828"/>
                </a:lnTo>
                <a:lnTo>
                  <a:pt x="320110" y="351173"/>
                </a:lnTo>
                <a:lnTo>
                  <a:pt x="260358" y="342088"/>
                </a:lnTo>
                <a:lnTo>
                  <a:pt x="205027" y="329852"/>
                </a:lnTo>
                <a:lnTo>
                  <a:pt x="154812" y="314742"/>
                </a:lnTo>
                <a:lnTo>
                  <a:pt x="110411" y="297037"/>
                </a:lnTo>
                <a:lnTo>
                  <a:pt x="72521" y="277015"/>
                </a:lnTo>
                <a:lnTo>
                  <a:pt x="19059" y="231134"/>
                </a:lnTo>
                <a:lnTo>
                  <a:pt x="0" y="1793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15895" y="1068578"/>
            <a:ext cx="146685" cy="11036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9921" y="1511553"/>
            <a:ext cx="8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142938"/>
            <a:ext cx="5857875" cy="50038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ts val="3940"/>
              </a:lnSpc>
            </a:pPr>
            <a:r>
              <a:rPr sz="3600" dirty="0">
                <a:latin typeface="Arial"/>
                <a:cs typeface="Arial"/>
              </a:rPr>
              <a:t>3) </a:t>
            </a:r>
            <a:r>
              <a:rPr sz="3600" spc="-5" dirty="0">
                <a:latin typeface="Arial"/>
                <a:cs typeface="Arial"/>
              </a:rPr>
              <a:t>Ligação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Hidrogênio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916" y="587381"/>
            <a:ext cx="8058150" cy="258635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00" b="1" spc="-5" dirty="0">
                <a:latin typeface="Arial"/>
                <a:cs typeface="Arial"/>
              </a:rPr>
              <a:t>Caso especial de forças</a:t>
            </a:r>
            <a:r>
              <a:rPr sz="2800" b="1" spc="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dipolo-dipolo.</a:t>
            </a:r>
            <a:endParaRPr sz="28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  <a:buChar char="•"/>
              <a:tabLst>
                <a:tab pos="404495" algn="l"/>
              </a:tabLst>
            </a:pPr>
            <a:r>
              <a:rPr sz="2800" spc="-10" dirty="0">
                <a:latin typeface="Arial"/>
                <a:cs typeface="Arial"/>
              </a:rPr>
              <a:t>Os </a:t>
            </a:r>
            <a:r>
              <a:rPr sz="2800" spc="-5" dirty="0">
                <a:latin typeface="Arial"/>
                <a:cs typeface="Arial"/>
              </a:rPr>
              <a:t>pontos de </a:t>
            </a:r>
            <a:r>
              <a:rPr sz="2800" dirty="0">
                <a:latin typeface="Arial"/>
                <a:cs typeface="Arial"/>
              </a:rPr>
              <a:t>ebulição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compostos </a:t>
            </a:r>
            <a:r>
              <a:rPr sz="2800" spc="-5" dirty="0">
                <a:latin typeface="Arial"/>
                <a:cs typeface="Arial"/>
              </a:rPr>
              <a:t>com  ligações </a:t>
            </a:r>
            <a:r>
              <a:rPr sz="2800" spc="-80" dirty="0">
                <a:latin typeface="Arial"/>
                <a:cs typeface="Arial"/>
              </a:rPr>
              <a:t>H-F, </a:t>
            </a:r>
            <a:r>
              <a:rPr sz="2800" spc="-5" dirty="0">
                <a:latin typeface="Arial"/>
                <a:cs typeface="Arial"/>
              </a:rPr>
              <a:t>H-O e H-N são </a:t>
            </a:r>
            <a:r>
              <a:rPr sz="2800" dirty="0">
                <a:latin typeface="Arial"/>
                <a:cs typeface="Arial"/>
              </a:rPr>
              <a:t>altos, </a:t>
            </a:r>
            <a:r>
              <a:rPr sz="2800" spc="-5" dirty="0">
                <a:latin typeface="Arial"/>
                <a:cs typeface="Arial"/>
              </a:rPr>
              <a:t>indicando </a:t>
            </a:r>
            <a:r>
              <a:rPr sz="2800" dirty="0">
                <a:latin typeface="Arial"/>
                <a:cs typeface="Arial"/>
              </a:rPr>
              <a:t>que  as interações intermoleculares são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elevadas.</a:t>
            </a:r>
          </a:p>
        </p:txBody>
      </p:sp>
      <p:sp>
        <p:nvSpPr>
          <p:cNvPr id="4" name="object 4"/>
          <p:cNvSpPr/>
          <p:nvPr/>
        </p:nvSpPr>
        <p:spPr>
          <a:xfrm>
            <a:off x="142875" y="3643312"/>
            <a:ext cx="2524125" cy="280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112" y="3638550"/>
            <a:ext cx="2533650" cy="2809875"/>
          </a:xfrm>
          <a:custGeom>
            <a:avLst/>
            <a:gdLst/>
            <a:ahLst/>
            <a:cxnLst/>
            <a:rect l="l" t="t" r="r" b="b"/>
            <a:pathLst>
              <a:path w="2533650" h="2809875">
                <a:moveTo>
                  <a:pt x="0" y="2809875"/>
                </a:moveTo>
                <a:lnTo>
                  <a:pt x="2533650" y="2809875"/>
                </a:lnTo>
                <a:lnTo>
                  <a:pt x="2533650" y="0"/>
                </a:lnTo>
                <a:lnTo>
                  <a:pt x="0" y="0"/>
                </a:lnTo>
                <a:lnTo>
                  <a:pt x="0" y="2809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3307" y="4317691"/>
            <a:ext cx="6180812" cy="1540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1300" y="4281487"/>
            <a:ext cx="6269355" cy="1628775"/>
          </a:xfrm>
          <a:custGeom>
            <a:avLst/>
            <a:gdLst/>
            <a:ahLst/>
            <a:cxnLst/>
            <a:rect l="l" t="t" r="r" b="b"/>
            <a:pathLst>
              <a:path w="6269355" h="1628775">
                <a:moveTo>
                  <a:pt x="0" y="1628775"/>
                </a:moveTo>
                <a:lnTo>
                  <a:pt x="6268974" y="1628775"/>
                </a:lnTo>
                <a:lnTo>
                  <a:pt x="6268974" y="0"/>
                </a:lnTo>
                <a:lnTo>
                  <a:pt x="0" y="0"/>
                </a:lnTo>
                <a:lnTo>
                  <a:pt x="0" y="1628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4425" y="1179922"/>
            <a:ext cx="4430888" cy="4615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3126" y="142938"/>
            <a:ext cx="5857875" cy="500380"/>
          </a:xfrm>
          <a:custGeom>
            <a:avLst/>
            <a:gdLst/>
            <a:ahLst/>
            <a:cxnLst/>
            <a:rect l="l" t="t" r="r" b="b"/>
            <a:pathLst>
              <a:path w="5857875" h="500380">
                <a:moveTo>
                  <a:pt x="0" y="500062"/>
                </a:moveTo>
                <a:lnTo>
                  <a:pt x="5857875" y="500062"/>
                </a:lnTo>
                <a:lnTo>
                  <a:pt x="5857875" y="0"/>
                </a:lnTo>
                <a:lnTo>
                  <a:pt x="0" y="0"/>
                </a:lnTo>
                <a:lnTo>
                  <a:pt x="0" y="50006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96261" y="93675"/>
            <a:ext cx="4952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Ligação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Hidrogênio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0725"/>
          </a:xfrm>
          <a:custGeom>
            <a:avLst/>
            <a:gdLst/>
            <a:ahLst/>
            <a:cxnLst/>
            <a:rect l="l" t="t" r="r" b="b"/>
            <a:pathLst>
              <a:path w="9144000" h="720725">
                <a:moveTo>
                  <a:pt x="0" y="720725"/>
                </a:moveTo>
                <a:lnTo>
                  <a:pt x="9144000" y="720725"/>
                </a:lnTo>
                <a:lnTo>
                  <a:pt x="9144000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Propriedades </a:t>
            </a:r>
            <a:r>
              <a:rPr spc="-5" dirty="0"/>
              <a:t>atômicas </a:t>
            </a:r>
            <a:r>
              <a:rPr dirty="0"/>
              <a:t>dos gases</a:t>
            </a:r>
            <a:r>
              <a:rPr spc="-65" dirty="0"/>
              <a:t> </a:t>
            </a:r>
            <a:r>
              <a:rPr spc="-5" dirty="0"/>
              <a:t>nobres</a:t>
            </a:r>
          </a:p>
        </p:txBody>
      </p:sp>
      <p:sp>
        <p:nvSpPr>
          <p:cNvPr id="4" name="object 4"/>
          <p:cNvSpPr/>
          <p:nvPr/>
        </p:nvSpPr>
        <p:spPr>
          <a:xfrm>
            <a:off x="3103722" y="1152882"/>
            <a:ext cx="2661644" cy="2850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4350" y="903224"/>
            <a:ext cx="2916555" cy="3249930"/>
          </a:xfrm>
          <a:custGeom>
            <a:avLst/>
            <a:gdLst/>
            <a:ahLst/>
            <a:cxnLst/>
            <a:rect l="l" t="t" r="r" b="b"/>
            <a:pathLst>
              <a:path w="2916554" h="3249929">
                <a:moveTo>
                  <a:pt x="0" y="3249676"/>
                </a:moveTo>
                <a:lnTo>
                  <a:pt x="2916174" y="3249676"/>
                </a:lnTo>
                <a:lnTo>
                  <a:pt x="2916174" y="0"/>
                </a:lnTo>
                <a:lnTo>
                  <a:pt x="0" y="0"/>
                </a:lnTo>
                <a:lnTo>
                  <a:pt x="0" y="3249676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825" y="4508436"/>
            <a:ext cx="8569325" cy="1827530"/>
          </a:xfrm>
          <a:prstGeom prst="rect">
            <a:avLst/>
          </a:prstGeom>
          <a:ln w="9525">
            <a:solidFill>
              <a:srgbClr val="0000FF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 marR="81280" indent="358140" algn="just">
              <a:lnSpc>
                <a:spcPts val="4680"/>
              </a:lnSpc>
              <a:spcBef>
                <a:spcPts val="140"/>
              </a:spcBef>
            </a:pPr>
            <a:r>
              <a:rPr sz="2600" dirty="0">
                <a:latin typeface="Comic Sans MS"/>
                <a:cs typeface="Comic Sans MS"/>
              </a:rPr>
              <a:t>É </a:t>
            </a:r>
            <a:r>
              <a:rPr sz="2600" spc="-5" dirty="0">
                <a:latin typeface="Comic Sans MS"/>
                <a:cs typeface="Comic Sans MS"/>
              </a:rPr>
              <a:t>necessário </a:t>
            </a:r>
            <a:r>
              <a:rPr sz="2600" b="1" dirty="0">
                <a:latin typeface="Comic Sans MS"/>
                <a:cs typeface="Comic Sans MS"/>
              </a:rPr>
              <a:t>grande </a:t>
            </a:r>
            <a:r>
              <a:rPr sz="2600" b="1" spc="-5" dirty="0">
                <a:latin typeface="Comic Sans MS"/>
                <a:cs typeface="Comic Sans MS"/>
              </a:rPr>
              <a:t>quantidade </a:t>
            </a:r>
            <a:r>
              <a:rPr sz="2600" spc="-5" dirty="0">
                <a:latin typeface="Comic Sans MS"/>
                <a:cs typeface="Comic Sans MS"/>
              </a:rPr>
              <a:t>de energia para  desemparelhar </a:t>
            </a:r>
            <a:r>
              <a:rPr sz="2600" dirty="0">
                <a:latin typeface="Comic Sans MS"/>
                <a:cs typeface="Comic Sans MS"/>
              </a:rPr>
              <a:t>elétrons, </a:t>
            </a:r>
            <a:r>
              <a:rPr sz="2600" spc="-5" dirty="0">
                <a:latin typeface="Comic Sans MS"/>
                <a:cs typeface="Comic Sans MS"/>
              </a:rPr>
              <a:t>romper nível completamente  </a:t>
            </a:r>
            <a:r>
              <a:rPr sz="2600" dirty="0">
                <a:latin typeface="Comic Sans MS"/>
                <a:cs typeface="Comic Sans MS"/>
              </a:rPr>
              <a:t>preenchido e promover elétron </a:t>
            </a:r>
            <a:r>
              <a:rPr sz="2600" spc="-5" dirty="0">
                <a:latin typeface="Comic Sans MS"/>
                <a:cs typeface="Comic Sans MS"/>
              </a:rPr>
              <a:t>para </a:t>
            </a:r>
            <a:r>
              <a:rPr sz="2600" dirty="0">
                <a:latin typeface="Comic Sans MS"/>
                <a:cs typeface="Comic Sans MS"/>
              </a:rPr>
              <a:t>outro</a:t>
            </a:r>
            <a:r>
              <a:rPr sz="2600" spc="-14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nível.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557" y="1579344"/>
            <a:ext cx="8358828" cy="1003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525" y="1479486"/>
            <a:ext cx="8442325" cy="1160780"/>
          </a:xfrm>
          <a:custGeom>
            <a:avLst/>
            <a:gdLst/>
            <a:ahLst/>
            <a:cxnLst/>
            <a:rect l="l" t="t" r="r" b="b"/>
            <a:pathLst>
              <a:path w="8442325" h="1160780">
                <a:moveTo>
                  <a:pt x="0" y="1160462"/>
                </a:moveTo>
                <a:lnTo>
                  <a:pt x="8442325" y="1160462"/>
                </a:lnTo>
                <a:lnTo>
                  <a:pt x="8442325" y="0"/>
                </a:lnTo>
                <a:lnTo>
                  <a:pt x="0" y="0"/>
                </a:lnTo>
                <a:lnTo>
                  <a:pt x="0" y="1160462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20725"/>
          </a:xfrm>
          <a:custGeom>
            <a:avLst/>
            <a:gdLst/>
            <a:ahLst/>
            <a:cxnLst/>
            <a:rect l="l" t="t" r="r" b="b"/>
            <a:pathLst>
              <a:path w="9144000" h="720725">
                <a:moveTo>
                  <a:pt x="0" y="720725"/>
                </a:moveTo>
                <a:lnTo>
                  <a:pt x="9144000" y="720725"/>
                </a:lnTo>
                <a:lnTo>
                  <a:pt x="9144000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Propriedades </a:t>
            </a:r>
            <a:r>
              <a:rPr spc="-5" dirty="0"/>
              <a:t>atômicas </a:t>
            </a:r>
            <a:r>
              <a:rPr dirty="0"/>
              <a:t>dos gases</a:t>
            </a:r>
            <a:r>
              <a:rPr spc="-65" dirty="0"/>
              <a:t> </a:t>
            </a:r>
            <a:r>
              <a:rPr spc="-5" dirty="0"/>
              <a:t>nobres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909955"/>
          </a:xfrm>
          <a:custGeom>
            <a:avLst/>
            <a:gdLst/>
            <a:ahLst/>
            <a:cxnLst/>
            <a:rect l="l" t="t" r="r" b="b"/>
            <a:pathLst>
              <a:path w="9144000" h="909955">
                <a:moveTo>
                  <a:pt x="0" y="909637"/>
                </a:moveTo>
                <a:lnTo>
                  <a:pt x="9144000" y="909637"/>
                </a:lnTo>
                <a:lnTo>
                  <a:pt x="9144000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"/>
            <a:ext cx="9144000" cy="909955"/>
          </a:xfrm>
          <a:custGeom>
            <a:avLst/>
            <a:gdLst/>
            <a:ahLst/>
            <a:cxnLst/>
            <a:rect l="l" t="t" r="r" b="b"/>
            <a:pathLst>
              <a:path w="9144000" h="909955">
                <a:moveTo>
                  <a:pt x="0" y="909637"/>
                </a:moveTo>
                <a:lnTo>
                  <a:pt x="9144000" y="909637"/>
                </a:lnTo>
                <a:lnTo>
                  <a:pt x="9144000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0117" y="163144"/>
            <a:ext cx="4224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Tipos de</a:t>
            </a:r>
            <a:r>
              <a:rPr sz="4000" spc="-35" dirty="0"/>
              <a:t> </a:t>
            </a:r>
            <a:r>
              <a:rPr sz="4000" spc="-5" dirty="0"/>
              <a:t>ligações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74065" y="1212875"/>
            <a:ext cx="8135620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50000"/>
              </a:lnSpc>
              <a:spcBef>
                <a:spcPts val="100"/>
              </a:spcBef>
              <a:buAutoNum type="arabicParenR"/>
              <a:tabLst>
                <a:tab pos="469900" algn="l"/>
              </a:tabLst>
            </a:pPr>
            <a:r>
              <a:rPr sz="2800" b="1" spc="-5" dirty="0">
                <a:latin typeface="Comic Sans MS"/>
                <a:cs typeface="Comic Sans MS"/>
              </a:rPr>
              <a:t>Primárias: </a:t>
            </a:r>
            <a:r>
              <a:rPr sz="2800" spc="-10" dirty="0">
                <a:latin typeface="Comic Sans MS"/>
                <a:cs typeface="Comic Sans MS"/>
              </a:rPr>
              <a:t>São </a:t>
            </a:r>
            <a:r>
              <a:rPr sz="2800" dirty="0">
                <a:latin typeface="Comic Sans MS"/>
                <a:cs typeface="Comic Sans MS"/>
              </a:rPr>
              <a:t>de </a:t>
            </a:r>
            <a:r>
              <a:rPr sz="2800" spc="-5" dirty="0">
                <a:latin typeface="Comic Sans MS"/>
                <a:cs typeface="Comic Sans MS"/>
              </a:rPr>
              <a:t>natureza química, onde </a:t>
            </a:r>
            <a:r>
              <a:rPr sz="2800" dirty="0">
                <a:latin typeface="Comic Sans MS"/>
                <a:cs typeface="Comic Sans MS"/>
              </a:rPr>
              <a:t>os  átomos estão </a:t>
            </a:r>
            <a:r>
              <a:rPr sz="2800" spc="-10" dirty="0">
                <a:latin typeface="Comic Sans MS"/>
                <a:cs typeface="Comic Sans MS"/>
              </a:rPr>
              <a:t>unidos </a:t>
            </a:r>
            <a:r>
              <a:rPr sz="2800" dirty="0">
                <a:latin typeface="Comic Sans MS"/>
                <a:cs typeface="Comic Sans MS"/>
              </a:rPr>
              <a:t>por </a:t>
            </a:r>
            <a:r>
              <a:rPr sz="2800" spc="-5" dirty="0">
                <a:latin typeface="Comic Sans MS"/>
                <a:cs typeface="Comic Sans MS"/>
              </a:rPr>
              <a:t>forças fortes  </a:t>
            </a:r>
            <a:r>
              <a:rPr sz="2800" spc="-10" dirty="0">
                <a:latin typeface="Comic Sans MS"/>
                <a:cs typeface="Comic Sans MS"/>
              </a:rPr>
              <a:t>(</a:t>
            </a:r>
            <a:r>
              <a:rPr sz="2800" b="1" spc="-10" dirty="0">
                <a:latin typeface="Comic Sans MS"/>
                <a:cs typeface="Comic Sans MS"/>
              </a:rPr>
              <a:t>iônica,covalente </a:t>
            </a:r>
            <a:r>
              <a:rPr sz="2800" b="1" spc="-5" dirty="0">
                <a:latin typeface="Comic Sans MS"/>
                <a:cs typeface="Comic Sans MS"/>
              </a:rPr>
              <a:t>e</a:t>
            </a:r>
            <a:r>
              <a:rPr sz="2800" b="1" spc="25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mic Sans MS"/>
                <a:cs typeface="Comic Sans MS"/>
              </a:rPr>
              <a:t>metálica</a:t>
            </a:r>
            <a:r>
              <a:rPr sz="2800" spc="-5" dirty="0">
                <a:latin typeface="Comic Sans MS"/>
                <a:cs typeface="Comic Sans MS"/>
              </a:rPr>
              <a:t>).</a:t>
            </a:r>
            <a:endParaRPr sz="2800" dirty="0">
              <a:latin typeface="Comic Sans MS"/>
              <a:cs typeface="Comic Sans MS"/>
            </a:endParaRPr>
          </a:p>
          <a:p>
            <a:pPr marL="469900" marR="6350" indent="-457200" algn="just">
              <a:lnSpc>
                <a:spcPct val="150000"/>
              </a:lnSpc>
              <a:spcBef>
                <a:spcPts val="675"/>
              </a:spcBef>
              <a:buAutoNum type="arabicParenR"/>
              <a:tabLst>
                <a:tab pos="469900" algn="l"/>
              </a:tabLst>
            </a:pPr>
            <a:r>
              <a:rPr sz="2800" b="1" spc="-5" dirty="0">
                <a:latin typeface="Comic Sans MS"/>
                <a:cs typeface="Comic Sans MS"/>
              </a:rPr>
              <a:t>Secundárias: </a:t>
            </a:r>
            <a:r>
              <a:rPr sz="2800" spc="-5" dirty="0">
                <a:latin typeface="Comic Sans MS"/>
                <a:cs typeface="Comic Sans MS"/>
              </a:rPr>
              <a:t>Caracterizam-se </a:t>
            </a:r>
            <a:r>
              <a:rPr sz="2800" dirty="0">
                <a:latin typeface="Comic Sans MS"/>
                <a:cs typeface="Comic Sans MS"/>
              </a:rPr>
              <a:t>por </a:t>
            </a:r>
            <a:r>
              <a:rPr sz="2800" spc="-5" dirty="0">
                <a:latin typeface="Comic Sans MS"/>
                <a:cs typeface="Comic Sans MS"/>
              </a:rPr>
              <a:t>forças  </a:t>
            </a:r>
            <a:r>
              <a:rPr sz="2800" spc="-10" dirty="0">
                <a:latin typeface="Comic Sans MS"/>
                <a:cs typeface="Comic Sans MS"/>
              </a:rPr>
              <a:t>físicas.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800" y="4987900"/>
            <a:ext cx="8280400" cy="122693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91440" marR="84455" indent="287655">
              <a:lnSpc>
                <a:spcPts val="5040"/>
              </a:lnSpc>
              <a:spcBef>
                <a:spcPts val="114"/>
              </a:spcBef>
              <a:tabLst>
                <a:tab pos="973455" algn="l"/>
                <a:tab pos="2441575" algn="l"/>
                <a:tab pos="4151629" algn="l"/>
                <a:tab pos="4857115" algn="l"/>
                <a:tab pos="5933440" algn="l"/>
                <a:tab pos="6500495" algn="l"/>
                <a:tab pos="7259955" algn="l"/>
              </a:tabLst>
            </a:pPr>
            <a:r>
              <a:rPr sz="2800" spc="-15" dirty="0">
                <a:latin typeface="Comic Sans MS"/>
                <a:cs typeface="Comic Sans MS"/>
              </a:rPr>
              <a:t>A</a:t>
            </a:r>
            <a:r>
              <a:rPr sz="2800" spc="-5" dirty="0">
                <a:latin typeface="Comic Sans MS"/>
                <a:cs typeface="Comic Sans MS"/>
              </a:rPr>
              <a:t>s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ligaç</a:t>
            </a:r>
            <a:r>
              <a:rPr sz="2800" spc="10" dirty="0">
                <a:latin typeface="Comic Sans MS"/>
                <a:cs typeface="Comic Sans MS"/>
              </a:rPr>
              <a:t>õ</a:t>
            </a:r>
            <a:r>
              <a:rPr sz="2800" spc="-5" dirty="0">
                <a:latin typeface="Comic Sans MS"/>
                <a:cs typeface="Comic Sans MS"/>
              </a:rPr>
              <a:t>es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p</a:t>
            </a:r>
            <a:r>
              <a:rPr sz="2800" spc="5" dirty="0">
                <a:latin typeface="Comic Sans MS"/>
                <a:cs typeface="Comic Sans MS"/>
              </a:rPr>
              <a:t>r</a:t>
            </a:r>
            <a:r>
              <a:rPr sz="2800" spc="-10" dirty="0">
                <a:latin typeface="Comic Sans MS"/>
                <a:cs typeface="Comic Sans MS"/>
              </a:rPr>
              <a:t>i</a:t>
            </a:r>
            <a:r>
              <a:rPr sz="2800" spc="-5" dirty="0">
                <a:latin typeface="Comic Sans MS"/>
                <a:cs typeface="Comic Sans MS"/>
              </a:rPr>
              <a:t>m</a:t>
            </a:r>
            <a:r>
              <a:rPr sz="2800" dirty="0">
                <a:latin typeface="Comic Sans MS"/>
                <a:cs typeface="Comic Sans MS"/>
              </a:rPr>
              <a:t>á</a:t>
            </a:r>
            <a:r>
              <a:rPr sz="2800" spc="-10" dirty="0">
                <a:latin typeface="Comic Sans MS"/>
                <a:cs typeface="Comic Sans MS"/>
              </a:rPr>
              <a:t>r</a:t>
            </a:r>
            <a:r>
              <a:rPr sz="2800" dirty="0">
                <a:latin typeface="Comic Sans MS"/>
                <a:cs typeface="Comic Sans MS"/>
              </a:rPr>
              <a:t>i</a:t>
            </a:r>
            <a:r>
              <a:rPr sz="2800" spc="-5" dirty="0">
                <a:latin typeface="Comic Sans MS"/>
                <a:cs typeface="Comic Sans MS"/>
              </a:rPr>
              <a:t>as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são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cerca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de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10" dirty="0">
                <a:latin typeface="Comic Sans MS"/>
                <a:cs typeface="Comic Sans MS"/>
              </a:rPr>
              <a:t>d</a:t>
            </a:r>
            <a:r>
              <a:rPr sz="2800" spc="10" dirty="0">
                <a:latin typeface="Comic Sans MS"/>
                <a:cs typeface="Comic Sans MS"/>
              </a:rPr>
              <a:t>e</a:t>
            </a:r>
            <a:r>
              <a:rPr sz="2800" spc="-5" dirty="0">
                <a:latin typeface="Comic Sans MS"/>
                <a:cs typeface="Comic Sans MS"/>
              </a:rPr>
              <a:t>z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10" dirty="0">
                <a:latin typeface="Comic Sans MS"/>
                <a:cs typeface="Comic Sans MS"/>
              </a:rPr>
              <a:t>v</a:t>
            </a:r>
            <a:r>
              <a:rPr sz="2800" spc="5" dirty="0">
                <a:latin typeface="Comic Sans MS"/>
                <a:cs typeface="Comic Sans MS"/>
              </a:rPr>
              <a:t>e</a:t>
            </a:r>
            <a:r>
              <a:rPr sz="2800" spc="-10" dirty="0">
                <a:latin typeface="Comic Sans MS"/>
                <a:cs typeface="Comic Sans MS"/>
              </a:rPr>
              <a:t>z</a:t>
            </a:r>
            <a:r>
              <a:rPr sz="2800" dirty="0">
                <a:latin typeface="Comic Sans MS"/>
                <a:cs typeface="Comic Sans MS"/>
              </a:rPr>
              <a:t>e</a:t>
            </a:r>
            <a:r>
              <a:rPr sz="2800" spc="-5" dirty="0">
                <a:latin typeface="Comic Sans MS"/>
                <a:cs typeface="Comic Sans MS"/>
              </a:rPr>
              <a:t>s  mais </a:t>
            </a:r>
            <a:r>
              <a:rPr sz="2800" spc="-10" dirty="0">
                <a:latin typeface="Comic Sans MS"/>
                <a:cs typeface="Comic Sans MS"/>
              </a:rPr>
              <a:t>fortes que </a:t>
            </a:r>
            <a:r>
              <a:rPr sz="2800" spc="-5" dirty="0">
                <a:latin typeface="Comic Sans MS"/>
                <a:cs typeface="Comic Sans MS"/>
              </a:rPr>
              <a:t>as ligações</a:t>
            </a:r>
            <a:r>
              <a:rPr sz="2800" spc="1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secundárias.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2422</Words>
  <Application>Microsoft Office PowerPoint</Application>
  <PresentationFormat>Apresentação na tela (4:3)</PresentationFormat>
  <Paragraphs>294</Paragraphs>
  <Slides>63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Comic Sans MS</vt:lpstr>
      <vt:lpstr>Symbol</vt:lpstr>
      <vt:lpstr>Times New Roman</vt:lpstr>
      <vt:lpstr>Office Theme</vt:lpstr>
      <vt:lpstr>Ligações Químicas</vt:lpstr>
      <vt:lpstr>Ligações químicas</vt:lpstr>
      <vt:lpstr>Em busca de uma configuração estável</vt:lpstr>
      <vt:lpstr>Ligações químicas</vt:lpstr>
      <vt:lpstr>Apresentação do PowerPoint</vt:lpstr>
      <vt:lpstr>Configuração estável</vt:lpstr>
      <vt:lpstr>Propriedades atômicas dos gases nobres</vt:lpstr>
      <vt:lpstr>Propriedades atômicas dos gases nobres</vt:lpstr>
      <vt:lpstr>Tipos de ligações</vt:lpstr>
      <vt:lpstr>Tipos de ligações</vt:lpstr>
      <vt:lpstr>Conceitos importantes</vt:lpstr>
      <vt:lpstr>Forças e energia de ligação</vt:lpstr>
      <vt:lpstr>- Quanto mais próximos os átomos maior a  força atrativa entre eles, mas maior ainda são as  forças repulsivas devido a sobreposição das  camadas mais internas.</vt:lpstr>
      <vt:lpstr>Atrações e repulsões entre dois átomos em aproximação</vt:lpstr>
      <vt:lpstr>A FR entre os elétrons de dois átomos, quando  estão suficientemente próximos, é responsável,  em conjunto com as forças de atração, pela  posição de equilíbrio dos átomos na ligação  química (distância interatômica).</vt:lpstr>
      <vt:lpstr>Apresentação do PowerPoint</vt:lpstr>
      <vt:lpstr>Apresentação do PowerPoint</vt:lpstr>
      <vt:lpstr>Forças e energias de ligação</vt:lpstr>
      <vt:lpstr>Apresentação do PowerPoint</vt:lpstr>
      <vt:lpstr>Apresentação do PowerPoint</vt:lpstr>
      <vt:lpstr>Dependendo do caráter eletropositivo ou  eletronegativo dos átomos envolvidos, três tipos  de ligações químicas primárias podem ser  formadas:</vt:lpstr>
      <vt:lpstr>Ligações químicas</vt:lpstr>
      <vt:lpstr>Ligação iônica</vt:lpstr>
      <vt:lpstr>Ligação iônica</vt:lpstr>
      <vt:lpstr>Formação de cloreto de sódio.</vt:lpstr>
      <vt:lpstr>A ligação iônica e os sólidos iônicos</vt:lpstr>
      <vt:lpstr>Apresentação do PowerPoint</vt:lpstr>
      <vt:lpstr>Apresentação do PowerPoint</vt:lpstr>
      <vt:lpstr>Propriedades dos compostos iônicos</vt:lpstr>
      <vt:lpstr>Indique as fórmulas unitárias dos elementos químicos a seguir:   a) Al e O;  b) Na e Cl;  c) Li e O;  d) Mg e Br;  e) Al e F;    OBS: Na (1ª), Li (1ª), Mg (2ª), Al (3ª), O (6ª), Cl (7ª), F (7ª), Br (7ª) </vt:lpstr>
      <vt:lpstr>Ligação covalente</vt:lpstr>
      <vt:lpstr>Postulados de Lewis de 1916</vt:lpstr>
      <vt:lpstr>3) O átomo tende a exibir um número par de  elétrons nas camadas e especialmente exibir oito  elétrons, que são normalmente arranjados  simetricamente nos oito vértices de um cubo;</vt:lpstr>
      <vt:lpstr>Postulados de Lewis de 1916</vt:lpstr>
      <vt:lpstr>Ligação covalente</vt:lpstr>
      <vt:lpstr>VALÊNCIA Valência de um átomo é o número máximo de  ligações químicas que ele pode efetuar.</vt:lpstr>
      <vt:lpstr>Ligação covalente</vt:lpstr>
      <vt:lpstr>Apresentação do PowerPoint</vt:lpstr>
      <vt:lpstr>Apresentação do PowerPoint</vt:lpstr>
      <vt:lpstr>LIGAÇÃO METÁLICA</vt:lpstr>
      <vt:lpstr>Apresentação do PowerPoint</vt:lpstr>
      <vt:lpstr>Apresentação do PowerPoint</vt:lpstr>
      <vt:lpstr>Ligas metálicas</vt:lpstr>
      <vt:lpstr>Polaridade das ligações covalentes</vt:lpstr>
      <vt:lpstr>Polaridade das ligações covalentes</vt:lpstr>
      <vt:lpstr>Ligação covalente polar</vt:lpstr>
      <vt:lpstr>Escala de eletronegatividade de  Pauling</vt:lpstr>
      <vt:lpstr>Geometria molecular</vt:lpstr>
      <vt:lpstr>Geometria molecular</vt:lpstr>
      <vt:lpstr>Apresentação do PowerPoint</vt:lpstr>
      <vt:lpstr>Geometria molecular</vt:lpstr>
      <vt:lpstr>Forças de ligações secundárias</vt:lpstr>
      <vt:lpstr>Forças de ligações secundárias</vt:lpstr>
      <vt:lpstr>Forças de ligações secundárias</vt:lpstr>
      <vt:lpstr>1) Forças de dispersão de London</vt:lpstr>
      <vt:lpstr>1) Forças de dispersão de London</vt:lpstr>
      <vt:lpstr>1) Forças de dispersão de London</vt:lpstr>
      <vt:lpstr>1) Forças de dispersão de London</vt:lpstr>
      <vt:lpstr>1) Forças de dispersão de London</vt:lpstr>
      <vt:lpstr>Apresentação do PowerPoint</vt:lpstr>
      <vt:lpstr>Ex: Butanona</vt:lpstr>
      <vt:lpstr>3) Ligação de Hidrogênio</vt:lpstr>
      <vt:lpstr>Ligação de Hidrogênio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Flávio Olimpio</cp:lastModifiedBy>
  <cp:revision>2</cp:revision>
  <dcterms:created xsi:type="dcterms:W3CDTF">2019-09-18T01:27:30Z</dcterms:created>
  <dcterms:modified xsi:type="dcterms:W3CDTF">2022-04-23T17:18:45Z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2019-09-18T00:00:00Z</vt:filetime>
  </property>
</Properties>
</file>