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13"/>
  </p:notesMasterIdLst>
  <p:handoutMasterIdLst>
    <p:handoutMasterId r:id="rId14"/>
  </p:handoutMasterIdLst>
  <p:sldIdLst>
    <p:sldId id="343" r:id="rId2"/>
    <p:sldId id="257" r:id="rId3"/>
    <p:sldId id="350" r:id="rId4"/>
    <p:sldId id="284" r:id="rId5"/>
    <p:sldId id="283" r:id="rId6"/>
    <p:sldId id="351" r:id="rId7"/>
    <p:sldId id="352" r:id="rId8"/>
    <p:sldId id="342" r:id="rId9"/>
    <p:sldId id="341" r:id="rId10"/>
    <p:sldId id="285" r:id="rId11"/>
    <p:sldId id="353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34" autoAdjust="0"/>
  </p:normalViewPr>
  <p:slideViewPr>
    <p:cSldViewPr snapToGrid="0">
      <p:cViewPr varScale="1">
        <p:scale>
          <a:sx n="97" d="100"/>
          <a:sy n="97" d="100"/>
        </p:scale>
        <p:origin x="-9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1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C1664B-5041-443B-91C6-A45B41A6020A}" type="datetime1">
              <a:rPr lang="pt-BR" smtClean="0"/>
              <a:t>11/05/2021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A54D57-1E58-41A9-BDD9-F9650DC3A9B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88755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42E89D-3709-4A2B-9A3A-76E4CE2900D4}" type="datetime1">
              <a:rPr lang="pt-BR" noProof="0" smtClean="0"/>
              <a:t>11/05/2021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EB433F-E5C6-4E8D-82E5-3D359E2C0E5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117784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072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871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0638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7894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3951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954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4898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6732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72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674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">
            <a:extLst>
              <a:ext uri="{FF2B5EF4-FFF2-40B4-BE49-F238E27FC236}">
                <a16:creationId xmlns=""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1" name="Retângulo">
            <a:extLst>
              <a:ext uri="{FF2B5EF4-FFF2-40B4-BE49-F238E27FC236}">
                <a16:creationId xmlns=""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458F51-A324-4E75-90AA-F203FA9355A0}" type="datetime1">
              <a:rPr lang="pt-BR" noProof="0" smtClean="0"/>
              <a:t>11/05/2021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=""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35D16D-7D9B-419D-82E3-F0B9FF9A3A9D}" type="datetime1">
              <a:rPr lang="pt-BR" noProof="0" smtClean="0"/>
              <a:t>11/05/2021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=""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5" name="Retângulo">
            <a:extLst>
              <a:ext uri="{FF2B5EF4-FFF2-40B4-BE49-F238E27FC236}">
                <a16:creationId xmlns=""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Retângulo">
            <a:extLst>
              <a:ext uri="{FF2B5EF4-FFF2-40B4-BE49-F238E27FC236}">
                <a16:creationId xmlns=""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0" name="Espaço Reservado para Título 1">
            <a:extLst>
              <a:ext uri="{FF2B5EF4-FFF2-40B4-BE49-F238E27FC236}">
                <a16:creationId xmlns=""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pPr rtl="0"/>
            <a:r>
              <a:rPr lang="pt-BR" noProof="0" dirty="0"/>
              <a:t>Insira o título aqui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=""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is Conteúd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4F27DD-582C-4796-B2D9-46C6D21E31B6}" type="datetime1">
              <a:rPr lang="pt-BR" noProof="0" smtClean="0"/>
              <a:t>11/05/2021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=""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5" name="Retângulo">
            <a:extLst>
              <a:ext uri="{FF2B5EF4-FFF2-40B4-BE49-F238E27FC236}">
                <a16:creationId xmlns=""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Retângulo">
            <a:extLst>
              <a:ext uri="{FF2B5EF4-FFF2-40B4-BE49-F238E27FC236}">
                <a16:creationId xmlns=""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7" name="Espaço Reservado para Título 1">
            <a:extLst>
              <a:ext uri="{FF2B5EF4-FFF2-40B4-BE49-F238E27FC236}">
                <a16:creationId xmlns=""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DO TÍTULO PRINCIPAL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=""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4" name="Espaço reservado para conteúdo 3">
            <a:extLst>
              <a:ext uri="{FF2B5EF4-FFF2-40B4-BE49-F238E27FC236}">
                <a16:creationId xmlns=""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">
            <a:extLst>
              <a:ext uri="{FF2B5EF4-FFF2-40B4-BE49-F238E27FC236}">
                <a16:creationId xmlns=""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0" name="Retângulo">
            <a:extLst>
              <a:ext uri="{FF2B5EF4-FFF2-40B4-BE49-F238E27FC236}">
                <a16:creationId xmlns=""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C61B7B32-8B9D-4D80-9F6E-0970D630EE88}" type="datetime1">
              <a:rPr lang="pt-BR" noProof="0" smtClean="0"/>
              <a:t>11/05/2021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">
            <a:extLst>
              <a:ext uri="{FF2B5EF4-FFF2-40B4-BE49-F238E27FC236}">
                <a16:creationId xmlns=""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1" name="Retângulo">
            <a:extLst>
              <a:ext uri="{FF2B5EF4-FFF2-40B4-BE49-F238E27FC236}">
                <a16:creationId xmlns=""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95F483-0B9E-4DD8-9124-DC336470C76F}" type="datetime1">
              <a:rPr lang="pt-BR" noProof="0" smtClean="0"/>
              <a:t>11/05/2021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=""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">
            <a:extLst>
              <a:ext uri="{FF2B5EF4-FFF2-40B4-BE49-F238E27FC236}">
                <a16:creationId xmlns=""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3" name="Retângulo">
            <a:extLst>
              <a:ext uri="{FF2B5EF4-FFF2-40B4-BE49-F238E27FC236}">
                <a16:creationId xmlns=""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7684DD-BD0D-4412-A976-BC0D80C04437}" type="datetime1">
              <a:rPr lang="pt-BR" noProof="0" smtClean="0"/>
              <a:t>11/05/2021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=""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Título 1">
            <a:extLst>
              <a:ext uri="{FF2B5EF4-FFF2-40B4-BE49-F238E27FC236}">
                <a16:creationId xmlns=""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pt-BR" noProof="0" dirty="0"/>
              <a:t>CLIQUE PARA EDITAR O ESTILO DO TÍTULO PRINCIPAL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">
            <a:extLst>
              <a:ext uri="{FF2B5EF4-FFF2-40B4-BE49-F238E27FC236}">
                <a16:creationId xmlns=""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6" name="Retângulo">
            <a:extLst>
              <a:ext uri="{FF2B5EF4-FFF2-40B4-BE49-F238E27FC236}">
                <a16:creationId xmlns=""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230792-9F8B-479F-B4EA-6C9554157814}" type="datetime1">
              <a:rPr lang="pt-BR" noProof="0" smtClean="0"/>
              <a:t>11/05/2021</a:t>
            </a:fld>
            <a:endParaRPr lang="pt-BR" noProof="0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=""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=""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ítulo 1">
            <a:extLst>
              <a:ext uri="{FF2B5EF4-FFF2-40B4-BE49-F238E27FC236}">
                <a16:creationId xmlns=""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pt-BR" noProof="0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">
            <a:extLst>
              <a:ext uri="{FF2B5EF4-FFF2-40B4-BE49-F238E27FC236}">
                <a16:creationId xmlns=""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0" name="Retângulo">
            <a:extLst>
              <a:ext uri="{FF2B5EF4-FFF2-40B4-BE49-F238E27FC236}">
                <a16:creationId xmlns=""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=""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68CB05-7649-41F3-8F7B-A06299C7FC72}" type="datetime1">
              <a:rPr lang="pt-BR" noProof="0" smtClean="0"/>
              <a:t>11/05/2021</a:t>
            </a:fld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=""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=""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4" name="Espaço Reservado para Título 1">
            <a:extLst>
              <a:ext uri="{FF2B5EF4-FFF2-40B4-BE49-F238E27FC236}">
                <a16:creationId xmlns=""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pt-BR" noProof="0" dirty="0"/>
              <a:t>CLIQUE PARA EDITAR O ESTILO DO TÍTULO PRINCIPAL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">
            <a:extLst>
              <a:ext uri="{FF2B5EF4-FFF2-40B4-BE49-F238E27FC236}">
                <a16:creationId xmlns=""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0" name="Retângulo">
            <a:extLst>
              <a:ext uri="{FF2B5EF4-FFF2-40B4-BE49-F238E27FC236}">
                <a16:creationId xmlns=""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=""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F4223D-1125-49F4-849D-69C7360807E9}" type="datetime1">
              <a:rPr lang="pt-BR" noProof="0" smtClean="0"/>
              <a:t>11/05/2021</a:t>
            </a:fld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=""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=""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9" name="Espaço Reservado para Imagem 3">
            <a:extLst>
              <a:ext uri="{FF2B5EF4-FFF2-40B4-BE49-F238E27FC236}">
                <a16:creationId xmlns=""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0" name="Espaço Reservado para Imagem 3">
            <a:extLst>
              <a:ext uri="{FF2B5EF4-FFF2-40B4-BE49-F238E27FC236}">
                <a16:creationId xmlns=""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Imagem 3">
            <a:extLst>
              <a:ext uri="{FF2B5EF4-FFF2-40B4-BE49-F238E27FC236}">
                <a16:creationId xmlns=""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2" name="Espaço Reservado para Texto 3">
            <a:extLst>
              <a:ext uri="{FF2B5EF4-FFF2-40B4-BE49-F238E27FC236}">
                <a16:creationId xmlns=""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dirty="0"/>
              <a:t>Insira o nome aqui</a:t>
            </a:r>
          </a:p>
        </p:txBody>
      </p:sp>
      <p:sp>
        <p:nvSpPr>
          <p:cNvPr id="23" name="Espaço Reservado para Texto 3">
            <a:extLst>
              <a:ext uri="{FF2B5EF4-FFF2-40B4-BE49-F238E27FC236}">
                <a16:creationId xmlns=""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dirty="0"/>
              <a:t>Insira o nome aqui</a:t>
            </a:r>
          </a:p>
        </p:txBody>
      </p:sp>
      <p:sp>
        <p:nvSpPr>
          <p:cNvPr id="24" name="Espaço Reservado para Texto 3">
            <a:extLst>
              <a:ext uri="{FF2B5EF4-FFF2-40B4-BE49-F238E27FC236}">
                <a16:creationId xmlns=""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dirty="0"/>
              <a:t>Insira o nome aqui</a:t>
            </a:r>
          </a:p>
        </p:txBody>
      </p:sp>
      <p:sp>
        <p:nvSpPr>
          <p:cNvPr id="25" name="Espaço Reservado para Título 1">
            <a:extLst>
              <a:ext uri="{FF2B5EF4-FFF2-40B4-BE49-F238E27FC236}">
                <a16:creationId xmlns=""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pt-BR" noProof="0" dirty="0"/>
              <a:t>CLIQUE PARA EDITAR O ESTILO DO TÍTULO PRINCIPAL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D52135-AF53-4A9A-A35F-59933B32DBCF}" type="datetime1">
              <a:rPr lang="pt-BR" noProof="0" smtClean="0"/>
              <a:t>11/05/2021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=""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 e image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812BA4-192F-42D6-B515-396E862C1C8F}" type="datetime1">
              <a:rPr lang="pt-BR" noProof="0" smtClean="0"/>
              <a:t>11/05/2021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=""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5" name="Retângulo">
            <a:extLst>
              <a:ext uri="{FF2B5EF4-FFF2-40B4-BE49-F238E27FC236}">
                <a16:creationId xmlns=""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Retângulo">
            <a:extLst>
              <a:ext uri="{FF2B5EF4-FFF2-40B4-BE49-F238E27FC236}">
                <a16:creationId xmlns=""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0" name="Espaço Reservado para Imagem 8">
            <a:extLst>
              <a:ext uri="{FF2B5EF4-FFF2-40B4-BE49-F238E27FC236}">
                <a16:creationId xmlns=""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1" name="Espaço Reservado para Título 1">
            <a:extLst>
              <a:ext uri="{FF2B5EF4-FFF2-40B4-BE49-F238E27FC236}">
                <a16:creationId xmlns=""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pt-BR" noProof="0" dirty="0"/>
              <a:t>Insira o título aqui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=""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3CB41E-BD29-439B-BF78-A64CBF9A3F58}" type="datetime1">
              <a:rPr lang="pt-BR" noProof="0" smtClean="0"/>
              <a:t>11/05/2021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=""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5" name="Retângulo">
            <a:extLst>
              <a:ext uri="{FF2B5EF4-FFF2-40B4-BE49-F238E27FC236}">
                <a16:creationId xmlns=""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Retângulo">
            <a:extLst>
              <a:ext uri="{FF2B5EF4-FFF2-40B4-BE49-F238E27FC236}">
                <a16:creationId xmlns=""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=""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Título 1">
            <a:extLst>
              <a:ext uri="{FF2B5EF4-FFF2-40B4-BE49-F238E27FC236}">
                <a16:creationId xmlns=""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pPr rtl="0"/>
            <a:r>
              <a:rPr lang="pt-BR" noProof="0" dirty="0"/>
              <a:t>Insira o título aqui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=""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 rtl="0"/>
            <a:r>
              <a:rPr lang="pt-BR" noProof="0" dirty="0"/>
              <a:t>Insira a citação aqui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">
            <a:extLst>
              <a:ext uri="{FF2B5EF4-FFF2-40B4-BE49-F238E27FC236}">
                <a16:creationId xmlns=""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B6625A12-B868-480C-9272-328493957447}" type="datetime1">
              <a:rPr lang="pt-BR" noProof="0" smtClean="0"/>
              <a:t>11/05/2021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jp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jpg"/><Relationship Id="rId5" Type="http://schemas.openxmlformats.org/officeDocument/2006/relationships/image" Target="../media/image11.png"/><Relationship Id="rId10" Type="http://schemas.openxmlformats.org/officeDocument/2006/relationships/image" Target="../media/image16.jp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dev/learn/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Fluxo de caixa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=""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Sistema web para controle do fluxo de caixa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=""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 rtlCol="0"/>
          <a:lstStyle/>
          <a:p>
            <a:pPr rtl="0"/>
            <a:r>
              <a:rPr lang="pt-BR" dirty="0"/>
              <a:t>Ferramentas</a:t>
            </a:r>
          </a:p>
        </p:txBody>
      </p:sp>
      <p:pic>
        <p:nvPicPr>
          <p:cNvPr id="16" name="Imagem 15" descr="Logotipo&#10;&#10;nodejs">
            <a:extLst>
              <a:ext uri="{FF2B5EF4-FFF2-40B4-BE49-F238E27FC236}">
                <a16:creationId xmlns="" xmlns:a16="http://schemas.microsoft.com/office/drawing/2014/main" id="{EBA1AF48-4BAA-4744-B535-7AFE74671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83" y="1530455"/>
            <a:ext cx="1646627" cy="1646627"/>
          </a:xfrm>
          <a:prstGeom prst="rect">
            <a:avLst/>
          </a:prstGeom>
        </p:spPr>
      </p:pic>
      <p:pic>
        <p:nvPicPr>
          <p:cNvPr id="18" name="Imagem 17" descr="react">
            <a:extLst>
              <a:ext uri="{FF2B5EF4-FFF2-40B4-BE49-F238E27FC236}">
                <a16:creationId xmlns="" xmlns:a16="http://schemas.microsoft.com/office/drawing/2014/main" id="{B9466FC1-71DA-4832-A0E2-A8A5B839E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02" y="3337464"/>
            <a:ext cx="1915289" cy="1163003"/>
          </a:xfrm>
          <a:prstGeom prst="rect">
            <a:avLst/>
          </a:prstGeom>
        </p:spPr>
      </p:pic>
      <p:pic>
        <p:nvPicPr>
          <p:cNvPr id="21" name="Imagem 20" descr="Ícone&#10;&#10;Descrição gerada automaticamente">
            <a:extLst>
              <a:ext uri="{FF2B5EF4-FFF2-40B4-BE49-F238E27FC236}">
                <a16:creationId xmlns="" xmlns:a16="http://schemas.microsoft.com/office/drawing/2014/main" id="{B33BC870-8E51-44D4-BEB8-BFF7F2A1B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4357" y="4025582"/>
            <a:ext cx="1275208" cy="1275208"/>
          </a:xfrm>
          <a:prstGeom prst="rect">
            <a:avLst/>
          </a:prstGeom>
        </p:spPr>
      </p:pic>
      <p:pic>
        <p:nvPicPr>
          <p:cNvPr id="25" name="Imagem 24" descr="Logotipo, nome da empresa&#10;&#10;Descrição gerada automaticamente">
            <a:extLst>
              <a:ext uri="{FF2B5EF4-FFF2-40B4-BE49-F238E27FC236}">
                <a16:creationId xmlns="" xmlns:a16="http://schemas.microsoft.com/office/drawing/2014/main" id="{0D9357A5-A4B9-4228-B31C-AFF00224C9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002" y="4430726"/>
            <a:ext cx="3965186" cy="1880159"/>
          </a:xfrm>
          <a:prstGeom prst="rect">
            <a:avLst/>
          </a:prstGeom>
        </p:spPr>
      </p:pic>
      <p:pic>
        <p:nvPicPr>
          <p:cNvPr id="27" name="Imagem 26" descr="Ícone&#10;&#10;Descrição gerada automaticamente">
            <a:extLst>
              <a:ext uri="{FF2B5EF4-FFF2-40B4-BE49-F238E27FC236}">
                <a16:creationId xmlns="" xmlns:a16="http://schemas.microsoft.com/office/drawing/2014/main" id="{F4C53E8A-80FA-46DC-8CA1-82A0A8E820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1375" y="2196830"/>
            <a:ext cx="1066228" cy="1066228"/>
          </a:xfrm>
          <a:prstGeom prst="rect">
            <a:avLst/>
          </a:prstGeom>
        </p:spPr>
      </p:pic>
      <p:pic>
        <p:nvPicPr>
          <p:cNvPr id="30" name="Imagem 29" descr="Interface gráfica do usuário, Aplicativo&#10;&#10;Descrição gerada automaticamente">
            <a:extLst>
              <a:ext uri="{FF2B5EF4-FFF2-40B4-BE49-F238E27FC236}">
                <a16:creationId xmlns="" xmlns:a16="http://schemas.microsoft.com/office/drawing/2014/main" id="{75C8CE5E-2184-437E-8A2A-93D2F200A9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5045" y="5141188"/>
            <a:ext cx="1497869" cy="937238"/>
          </a:xfrm>
          <a:prstGeom prst="rect">
            <a:avLst/>
          </a:prstGeom>
        </p:spPr>
      </p:pic>
      <p:pic>
        <p:nvPicPr>
          <p:cNvPr id="32" name="Imagem 31" descr="Ícone&#10;&#10;Descrição gerada automaticamente">
            <a:extLst>
              <a:ext uri="{FF2B5EF4-FFF2-40B4-BE49-F238E27FC236}">
                <a16:creationId xmlns="" xmlns:a16="http://schemas.microsoft.com/office/drawing/2014/main" id="{D4209CDD-C8ED-4C52-8BD8-F54B936CF0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9543" y="4895645"/>
            <a:ext cx="1685123" cy="1415240"/>
          </a:xfrm>
          <a:prstGeom prst="rect">
            <a:avLst/>
          </a:prstGeom>
        </p:spPr>
      </p:pic>
      <p:pic>
        <p:nvPicPr>
          <p:cNvPr id="34" name="Imagem 33" descr="Ícone&#10;&#10;Descrição gerada automaticamente">
            <a:extLst>
              <a:ext uri="{FF2B5EF4-FFF2-40B4-BE49-F238E27FC236}">
                <a16:creationId xmlns="" xmlns:a16="http://schemas.microsoft.com/office/drawing/2014/main" id="{ECA870FA-D060-4BAA-B0E3-FD50DBF478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8367" y="3589831"/>
            <a:ext cx="1073355" cy="1073355"/>
          </a:xfrm>
          <a:prstGeom prst="rect">
            <a:avLst/>
          </a:prstGeom>
        </p:spPr>
      </p:pic>
      <p:pic>
        <p:nvPicPr>
          <p:cNvPr id="37" name="Imagem 36" descr="Desenho de uma pessoa&#10;&#10;Descrição gerada automaticamente com confiança média">
            <a:extLst>
              <a:ext uri="{FF2B5EF4-FFF2-40B4-BE49-F238E27FC236}">
                <a16:creationId xmlns="" xmlns:a16="http://schemas.microsoft.com/office/drawing/2014/main" id="{46C36800-4A8B-4F4F-B931-BADE615543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0" y="3596862"/>
            <a:ext cx="1807210" cy="903605"/>
          </a:xfrm>
          <a:prstGeom prst="rect">
            <a:avLst/>
          </a:prstGeom>
        </p:spPr>
      </p:pic>
      <p:pic>
        <p:nvPicPr>
          <p:cNvPr id="42" name="Imagem 41" descr="Logotipo&#10;&#10;Descrição gerada automaticamente">
            <a:extLst>
              <a:ext uri="{FF2B5EF4-FFF2-40B4-BE49-F238E27FC236}">
                <a16:creationId xmlns="" xmlns:a16="http://schemas.microsoft.com/office/drawing/2014/main" id="{23130236-B090-4134-9EF3-58BEEBA4B6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80068" y="2202231"/>
            <a:ext cx="2092823" cy="765733"/>
          </a:xfrm>
          <a:prstGeom prst="rect">
            <a:avLst/>
          </a:prstGeom>
        </p:spPr>
      </p:pic>
      <p:pic>
        <p:nvPicPr>
          <p:cNvPr id="46" name="Imagem 45" descr="Uma imagem contendo Logotipo&#10;&#10;Descrição gerada automaticamente">
            <a:extLst>
              <a:ext uri="{FF2B5EF4-FFF2-40B4-BE49-F238E27FC236}">
                <a16:creationId xmlns="" xmlns:a16="http://schemas.microsoft.com/office/drawing/2014/main" id="{1D9EB583-AA2A-4A44-9B78-7E6F23D97F3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61295" y="4761892"/>
            <a:ext cx="2068839" cy="1316534"/>
          </a:xfrm>
          <a:prstGeom prst="rect">
            <a:avLst/>
          </a:prstGeom>
        </p:spPr>
      </p:pic>
      <p:pic>
        <p:nvPicPr>
          <p:cNvPr id="48" name="Imagem 47" descr="Logotipo&#10;&#10;Descrição gerada automaticamente">
            <a:extLst>
              <a:ext uri="{FF2B5EF4-FFF2-40B4-BE49-F238E27FC236}">
                <a16:creationId xmlns="" xmlns:a16="http://schemas.microsoft.com/office/drawing/2014/main" id="{C3C7D096-551A-4472-BD44-45EE78797D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06410" y="2930802"/>
            <a:ext cx="2343777" cy="129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38864" y="2163096"/>
            <a:ext cx="95176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MELO, Ana. </a:t>
            </a:r>
            <a:r>
              <a:rPr lang="pt-BR" b="1" dirty="0"/>
              <a:t>Exercitando modelagem em UML</a:t>
            </a:r>
            <a:r>
              <a:rPr lang="pt-BR" dirty="0"/>
              <a:t>. 51 exercícios resolvidos. 2019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PRESSMAN, Roger. </a:t>
            </a:r>
            <a:r>
              <a:rPr lang="pt-BR" b="1" dirty="0"/>
              <a:t>Engenharia de Software</a:t>
            </a:r>
            <a:r>
              <a:rPr lang="pt-BR" dirty="0"/>
              <a:t>: Uma abordagem profissional. 7° ed. AMGH, </a:t>
            </a:r>
            <a:r>
              <a:rPr lang="pt-BR" dirty="0" smtClean="0"/>
              <a:t>2011</a:t>
            </a:r>
          </a:p>
          <a:p>
            <a:endParaRPr lang="pt-BR" dirty="0"/>
          </a:p>
          <a:p>
            <a:r>
              <a:rPr lang="pt-BR" dirty="0"/>
              <a:t>SOMMERVILLE, Ian. </a:t>
            </a:r>
            <a:r>
              <a:rPr lang="pt-BR" b="1" dirty="0"/>
              <a:t>Engenharia de Software</a:t>
            </a:r>
            <a:r>
              <a:rPr lang="pt-BR" dirty="0"/>
              <a:t>. 6° ed. Pearson, </a:t>
            </a:r>
            <a:r>
              <a:rPr lang="pt-BR" dirty="0" smtClean="0"/>
              <a:t>2013</a:t>
            </a:r>
          </a:p>
          <a:p>
            <a:endParaRPr lang="pt-BR" dirty="0"/>
          </a:p>
          <a:p>
            <a:r>
              <a:rPr lang="pt-BR" dirty="0"/>
              <a:t>OpenJS, Foundation. Nodejs, 2009. </a:t>
            </a:r>
            <a:r>
              <a:rPr lang="pt-BR" b="1" dirty="0"/>
              <a:t>Introduction to Nodejs.</a:t>
            </a:r>
            <a:r>
              <a:rPr lang="pt-BR" dirty="0"/>
              <a:t> Disponivel em: &lt;</a:t>
            </a:r>
            <a:r>
              <a:rPr lang="pt-BR" u="sng" dirty="0">
                <a:hlinkClick r:id="rId2"/>
              </a:rPr>
              <a:t>https://nodejs.dev/learn</a:t>
            </a:r>
            <a:r>
              <a:rPr lang="pt-BR" dirty="0"/>
              <a:t>&gt;, 13, abril, </a:t>
            </a:r>
            <a:r>
              <a:rPr lang="pt-BR" dirty="0" smtClean="0"/>
              <a:t>2021</a:t>
            </a:r>
          </a:p>
          <a:p>
            <a:endParaRPr lang="pt-BR" dirty="0"/>
          </a:p>
          <a:p>
            <a:r>
              <a:rPr lang="pt-BR" dirty="0"/>
              <a:t>Facebook Open Source. React, 2003. </a:t>
            </a:r>
            <a:r>
              <a:rPr lang="pt-BR" b="1" dirty="0"/>
              <a:t>React</a:t>
            </a:r>
            <a:r>
              <a:rPr lang="pt-BR" dirty="0"/>
              <a:t>. Uma biblioteca javascript para criar interfaces de usuários. Disponível em: &lt;</a:t>
            </a:r>
            <a:r>
              <a:rPr lang="pt-BR" u="sng" dirty="0"/>
              <a:t>https://pt-br.reactjs.org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8181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>
            <a:extLst>
              <a:ext uri="{FF2B5EF4-FFF2-40B4-BE49-F238E27FC236}">
                <a16:creationId xmlns=""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tx1"/>
                </a:solidFill>
              </a:rPr>
              <a:t>Projeto/ objetivo</a:t>
            </a:r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=""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pt-BR" dirty="0"/>
              <a:t>Plataforma digital para analise lançamentos.</a:t>
            </a:r>
          </a:p>
          <a:p>
            <a:pPr rtl="0"/>
            <a:r>
              <a:rPr lang="pt-BR" dirty="0"/>
              <a:t>Cadastro de receitas e despesas.</a:t>
            </a:r>
          </a:p>
          <a:p>
            <a:pPr rtl="0"/>
            <a:r>
              <a:rPr lang="pt-BR" dirty="0"/>
              <a:t>Filtros personalizados por data e categoria.</a:t>
            </a:r>
          </a:p>
          <a:p>
            <a:pPr rtl="0"/>
            <a:r>
              <a:rPr lang="pt-BR" dirty="0"/>
              <a:t>Facilita o controle de fluxo de entradas e saídas.</a:t>
            </a:r>
          </a:p>
          <a:p>
            <a:pPr rtl="0"/>
            <a:r>
              <a:rPr lang="pt-BR" dirty="0"/>
              <a:t>Alternativa de ferramenta capaz de auxiliar na gestão financeira.</a:t>
            </a:r>
          </a:p>
          <a:p>
            <a:pPr rtl="0"/>
            <a:r>
              <a:rPr lang="pt-BR" dirty="0"/>
              <a:t>Ambiente personalizável para melhor visualização do usuário.</a:t>
            </a:r>
          </a:p>
          <a:p>
            <a:pPr rtl="0"/>
            <a:r>
              <a:rPr lang="pt-BR" dirty="0"/>
              <a:t>Acesso gratuito.</a:t>
            </a: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736254"/>
            <a:ext cx="5460992" cy="1385491"/>
          </a:xfrm>
        </p:spPr>
        <p:txBody>
          <a:bodyPr rtlCol="0"/>
          <a:lstStyle/>
          <a:p>
            <a:pPr rtl="0">
              <a:tabLst>
                <a:tab pos="3308350" algn="l"/>
              </a:tabLst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motivação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=""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24765" y="730802"/>
            <a:ext cx="4070978" cy="5195425"/>
          </a:xfrm>
        </p:spPr>
        <p:txBody>
          <a:bodyPr rtlCol="0"/>
          <a:lstStyle/>
          <a:p>
            <a:pPr marL="0" indent="0" algn="just" rtl="0">
              <a:buFont typeface="Calibri" panose="020F0502020204030204" pitchFamily="34" charset="0"/>
              <a:buNone/>
            </a:pPr>
            <a:r>
              <a:rPr lang="pt-BR" spc="200" dirty="0">
                <a:solidFill>
                  <a:schemeClr val="tx1"/>
                </a:solidFill>
              </a:rPr>
              <a:t>1- sistema próprio</a:t>
            </a:r>
          </a:p>
          <a:p>
            <a:pPr marL="0" indent="0" algn="just" rtl="0">
              <a:buFont typeface="Calibri" panose="020F0502020204030204" pitchFamily="34" charset="0"/>
              <a:buNone/>
            </a:pPr>
            <a:r>
              <a:rPr lang="pt-BR" spc="200" dirty="0"/>
              <a:t>2- liberdade com os dados</a:t>
            </a:r>
          </a:p>
          <a:p>
            <a:pPr marL="0" indent="0" algn="just" rtl="0">
              <a:buFont typeface="Calibri" panose="020F0502020204030204" pitchFamily="34" charset="0"/>
              <a:buNone/>
            </a:pPr>
            <a:r>
              <a:rPr lang="pt-BR" spc="200" dirty="0">
                <a:solidFill>
                  <a:schemeClr val="tx1"/>
                </a:solidFill>
              </a:rPr>
              <a:t>3- gratuito</a:t>
            </a:r>
          </a:p>
          <a:p>
            <a:pPr marL="0" indent="0" algn="just" rtl="0">
              <a:buFont typeface="Calibri" panose="020F0502020204030204" pitchFamily="34" charset="0"/>
              <a:buNone/>
            </a:pPr>
            <a:r>
              <a:rPr lang="pt-BR" spc="200" dirty="0"/>
              <a:t>4- sem vínculos com banco</a:t>
            </a:r>
            <a:endParaRPr lang="pt-BR" spc="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=""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/>
              <a:t>Elicitação</a:t>
            </a:r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=""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algn="just" rtl="0"/>
            <a:r>
              <a:rPr lang="pt-BR" b="1" dirty="0"/>
              <a:t>Etnografia</a:t>
            </a:r>
            <a:r>
              <a:rPr lang="pt-BR" dirty="0"/>
              <a:t>: </a:t>
            </a:r>
          </a:p>
          <a:p>
            <a:pPr marL="285750" indent="-285750" algn="just" rtl="0">
              <a:buFontTx/>
              <a:buChar char="-"/>
            </a:pPr>
            <a:r>
              <a:rPr lang="pt-BR" dirty="0"/>
              <a:t>Necessidade pessoal</a:t>
            </a:r>
          </a:p>
          <a:p>
            <a:pPr marL="285750" indent="-285750" algn="just" rtl="0">
              <a:buFontTx/>
              <a:buChar char="-"/>
            </a:pPr>
            <a:r>
              <a:rPr lang="pt-BR" dirty="0"/>
              <a:t>Analise do fluxo</a:t>
            </a:r>
          </a:p>
          <a:p>
            <a:pPr algn="just" rtl="0"/>
            <a:r>
              <a:rPr lang="pt-BR" b="1" dirty="0"/>
              <a:t>Entrevista aberta:</a:t>
            </a:r>
          </a:p>
          <a:p>
            <a:pPr marL="285750" indent="-285750" algn="just" rtl="0">
              <a:buFontTx/>
              <a:buChar char="-"/>
            </a:pPr>
            <a:r>
              <a:rPr lang="pt-BR" dirty="0"/>
              <a:t>Acumulo de opiniões</a:t>
            </a:r>
          </a:p>
          <a:p>
            <a:pPr marL="285750" indent="-285750" algn="just" rtl="0">
              <a:buFontTx/>
              <a:buChar char="-"/>
            </a:pPr>
            <a:r>
              <a:rPr lang="pt-BR" dirty="0"/>
              <a:t>Apresentação da ferramenta</a:t>
            </a:r>
          </a:p>
          <a:p>
            <a:pPr marL="285750" indent="-285750" algn="just" rtl="0">
              <a:buFontTx/>
              <a:buChar char="-"/>
            </a:pPr>
            <a:r>
              <a:rPr lang="pt-BR" dirty="0"/>
              <a:t>Acréscimo de funcionalidades</a:t>
            </a:r>
          </a:p>
        </p:txBody>
      </p:sp>
      <p:pic>
        <p:nvPicPr>
          <p:cNvPr id="5" name="Espaço Reservado para Imagem 4" descr="Ícone&#10;&#10;Descrição gerada automaticamente">
            <a:extLst>
              <a:ext uri="{FF2B5EF4-FFF2-40B4-BE49-F238E27FC236}">
                <a16:creationId xmlns="" xmlns:a16="http://schemas.microsoft.com/office/drawing/2014/main" id="{E5503DD1-CD1C-43E7-A376-59ADD99335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66" b="366"/>
          <a:stretch>
            <a:fillRect/>
          </a:stretch>
        </p:blipFill>
        <p:spPr>
          <a:xfrm>
            <a:off x="5893299" y="928911"/>
            <a:ext cx="2632710" cy="26134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Imagem 6" descr="Desenho de personagem de desenho animado&#10;&#10;Descrição gerada automaticamente com confiança média">
            <a:extLst>
              <a:ext uri="{FF2B5EF4-FFF2-40B4-BE49-F238E27FC236}">
                <a16:creationId xmlns="" xmlns:a16="http://schemas.microsoft.com/office/drawing/2014/main" id="{5A75D33D-EAFD-4416-9ED0-B0BFAF217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448" y="2047822"/>
            <a:ext cx="3901830" cy="36795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5">
            <a:extLst>
              <a:ext uri="{FF2B5EF4-FFF2-40B4-BE49-F238E27FC236}">
                <a16:creationId xmlns="" xmlns:a16="http://schemas.microsoft.com/office/drawing/2014/main" id="{3995AF21-A1CC-4CFB-A4FA-6A1C1BF7E93F}"/>
              </a:ext>
            </a:extLst>
          </p:cNvPr>
          <p:cNvSpPr txBox="1">
            <a:spLocks/>
          </p:cNvSpPr>
          <p:nvPr/>
        </p:nvSpPr>
        <p:spPr>
          <a:xfrm>
            <a:off x="921433" y="1041680"/>
            <a:ext cx="1281583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bpmn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94E27E98-6B54-4897-B644-2F7075793D5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65" y="1145512"/>
            <a:ext cx="7029869" cy="4835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740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="" xmlns:a16="http://schemas.microsoft.com/office/drawing/2014/main" id="{D8226A16-4FCA-4538-9259-EC9F83CF2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9680" y="1779954"/>
            <a:ext cx="4539845" cy="3760788"/>
          </a:xfrm>
        </p:spPr>
      </p:pic>
      <p:sp>
        <p:nvSpPr>
          <p:cNvPr id="8" name="Título 15">
            <a:extLst>
              <a:ext uri="{FF2B5EF4-FFF2-40B4-BE49-F238E27FC236}">
                <a16:creationId xmlns="" xmlns:a16="http://schemas.microsoft.com/office/drawing/2014/main" id="{3995AF21-A1CC-4CFB-A4FA-6A1C1BF7E93F}"/>
              </a:ext>
            </a:extLst>
          </p:cNvPr>
          <p:cNvSpPr txBox="1">
            <a:spLocks/>
          </p:cNvSpPr>
          <p:nvPr/>
        </p:nvSpPr>
        <p:spPr>
          <a:xfrm>
            <a:off x="1249680" y="1095271"/>
            <a:ext cx="370918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Caso de uso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67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>
            <a:extLst>
              <a:ext uri="{FF2B5EF4-FFF2-40B4-BE49-F238E27FC236}">
                <a16:creationId xmlns=""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833" y="1102124"/>
            <a:ext cx="3709182" cy="587584"/>
          </a:xfrm>
        </p:spPr>
        <p:txBody>
          <a:bodyPr rtlCol="0"/>
          <a:lstStyle/>
          <a:p>
            <a:pPr rtl="0"/>
            <a:r>
              <a:rPr lang="pt-BR" dirty="0"/>
              <a:t>Banco de dados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="" xmlns:a16="http://schemas.microsoft.com/office/drawing/2014/main" id="{F51C3F5C-E405-4431-9A89-C99AE1A76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959" y="1779954"/>
            <a:ext cx="4826953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Metodologias</a:t>
            </a:r>
          </a:p>
        </p:txBody>
      </p:sp>
      <p:pic>
        <p:nvPicPr>
          <p:cNvPr id="12" name="Espaço Reservado para Conteúdo 11" descr="Diagrama&#10;&#10;Descrição gerada automaticamente">
            <a:extLst>
              <a:ext uri="{FF2B5EF4-FFF2-40B4-BE49-F238E27FC236}">
                <a16:creationId xmlns="" xmlns:a16="http://schemas.microsoft.com/office/drawing/2014/main" id="{7560ADDB-44C2-49EB-8A3D-077D345FE03C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604838" y="1317080"/>
            <a:ext cx="4589462" cy="4211141"/>
          </a:xfrm>
        </p:spPr>
      </p:pic>
      <p:pic>
        <p:nvPicPr>
          <p:cNvPr id="10" name="Espaço Reservado para Conteúdo 9" descr="Diagrama&#10;&#10;Descrição gerada automaticamente">
            <a:extLst>
              <a:ext uri="{FF2B5EF4-FFF2-40B4-BE49-F238E27FC236}">
                <a16:creationId xmlns="" xmlns:a16="http://schemas.microsoft.com/office/drawing/2014/main" id="{95537439-F13C-46EB-B579-5C6FBAF190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587475" y="1973263"/>
            <a:ext cx="5423950" cy="3941762"/>
          </a:xfrm>
        </p:spPr>
      </p:pic>
    </p:spTree>
    <p:extLst>
      <p:ext uri="{BB962C8B-B14F-4D97-AF65-F5344CB8AC3E}">
        <p14:creationId xmlns:p14="http://schemas.microsoft.com/office/powerpoint/2010/main" val="4176208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Gráfico, Gráfico de pizza&#10;&#10;Descrição gerada automaticamente">
            <a:extLst>
              <a:ext uri="{FF2B5EF4-FFF2-40B4-BE49-F238E27FC236}">
                <a16:creationId xmlns="" xmlns:a16="http://schemas.microsoft.com/office/drawing/2014/main" id="{94B89880-C933-4704-871C-40754EAC0B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tretch/>
        </p:blipFill>
        <p:spPr>
          <a:xfrm>
            <a:off x="5924550" y="1252934"/>
            <a:ext cx="5632450" cy="4353056"/>
          </a:xfrm>
          <a:noFill/>
        </p:spPr>
      </p:pic>
      <p:sp>
        <p:nvSpPr>
          <p:cNvPr id="29" name="Título 28">
            <a:extLst>
              <a:ext uri="{FF2B5EF4-FFF2-40B4-BE49-F238E27FC236}">
                <a16:creationId xmlns="" xmlns:a16="http://schemas.microsoft.com/office/drawing/2014/main" id="{F87770D2-E48E-7A42-9413-8C2720FC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4" y="942870"/>
            <a:ext cx="4157296" cy="1292750"/>
          </a:xfrm>
        </p:spPr>
        <p:txBody>
          <a:bodyPr rtlCol="0" anchor="ctr">
            <a:normAutofit/>
          </a:bodyPr>
          <a:lstStyle/>
          <a:p>
            <a:pPr rtl="0"/>
            <a:r>
              <a:rPr lang="pt-BR" dirty="0"/>
              <a:t>Conclusão</a:t>
            </a:r>
          </a:p>
        </p:txBody>
      </p:sp>
      <p:sp>
        <p:nvSpPr>
          <p:cNvPr id="30" name="Espaço Reservado para Conteúdo 29">
            <a:extLst>
              <a:ext uri="{FF2B5EF4-FFF2-40B4-BE49-F238E27FC236}">
                <a16:creationId xmlns="" xmlns:a16="http://schemas.microsoft.com/office/drawing/2014/main" id="{42F24CA9-34C3-CF4E-B2C6-AAC4B1BBA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/>
          <a:p>
            <a:pPr algn="just" rtl="0"/>
            <a:r>
              <a:rPr lang="pt-BR" dirty="0"/>
              <a:t>Foi feito uma pesquisa com familiares e colegas, e é possível mostrar o índice de aprovação </a:t>
            </a:r>
            <a:r>
              <a:rPr lang="pt-BR"/>
              <a:t>conforme mostrado </a:t>
            </a:r>
            <a:r>
              <a:rPr lang="pt-BR" dirty="0"/>
              <a:t>no gráfico.</a:t>
            </a:r>
          </a:p>
        </p:txBody>
      </p:sp>
    </p:spTree>
    <p:extLst>
      <p:ext uri="{BB962C8B-B14F-4D97-AF65-F5344CB8AC3E}">
        <p14:creationId xmlns:p14="http://schemas.microsoft.com/office/powerpoint/2010/main" val="31711504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42167388_TF22318419.potx" id="{41277046-092E-49B8-A86C-C49293541265}" vid="{7E72C3F1-4A8D-4A8B-95D8-B9B51976FFA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Discurso de vendas minimalista</Template>
  <TotalTime>115</TotalTime>
  <Words>244</Words>
  <Application>Microsoft Office PowerPoint</Application>
  <PresentationFormat>Personalizados</PresentationFormat>
  <Paragraphs>50</Paragraphs>
  <Slides>11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2" baseType="lpstr">
      <vt:lpstr>RetrospectVTI</vt:lpstr>
      <vt:lpstr>Fluxo de caixa</vt:lpstr>
      <vt:lpstr>Projeto/ objetivo</vt:lpstr>
      <vt:lpstr>motivação</vt:lpstr>
      <vt:lpstr>Elicitação</vt:lpstr>
      <vt:lpstr>Apresentação do PowerPoint</vt:lpstr>
      <vt:lpstr>Apresentação do PowerPoint</vt:lpstr>
      <vt:lpstr>Banco de dados</vt:lpstr>
      <vt:lpstr>Metodologias</vt:lpstr>
      <vt:lpstr>Conclusão</vt:lpstr>
      <vt:lpstr>Ferramentas</vt:lpstr>
      <vt:lpstr>ReferênciaS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Fluxo de caixa</dc:title>
  <dc:creator>JOAO SENNE</dc:creator>
  <cp:lastModifiedBy>Monitor Laboratorio 1</cp:lastModifiedBy>
  <cp:revision>24</cp:revision>
  <dcterms:created xsi:type="dcterms:W3CDTF">2021-03-16T21:29:42Z</dcterms:created>
  <dcterms:modified xsi:type="dcterms:W3CDTF">2021-05-11T21:07:59Z</dcterms:modified>
</cp:coreProperties>
</file>