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6" r:id="rId3"/>
    <p:sldId id="315" r:id="rId4"/>
    <p:sldId id="314" r:id="rId5"/>
    <p:sldId id="311" r:id="rId6"/>
    <p:sldId id="312" r:id="rId7"/>
    <p:sldId id="313" r:id="rId8"/>
    <p:sldId id="317" r:id="rId9"/>
    <p:sldId id="318" r:id="rId10"/>
    <p:sldId id="325" r:id="rId11"/>
    <p:sldId id="319" r:id="rId12"/>
    <p:sldId id="320" r:id="rId13"/>
    <p:sldId id="321" r:id="rId14"/>
    <p:sldId id="305" r:id="rId15"/>
    <p:sldId id="322" r:id="rId16"/>
    <p:sldId id="306" r:id="rId17"/>
    <p:sldId id="307" r:id="rId18"/>
    <p:sldId id="308" r:id="rId19"/>
    <p:sldId id="326" r:id="rId20"/>
    <p:sldId id="323" r:id="rId21"/>
    <p:sldId id="309" r:id="rId22"/>
    <p:sldId id="310" r:id="rId23"/>
    <p:sldId id="324" r:id="rId24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D07E2-2DE4-4B9A-A4BB-A2E4B1551DD2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58BF6-419D-4F0F-83AC-ED0619DDC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87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9DDE8-5091-4B77-84FD-B6A31CF9489D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14675-CDA4-4D03-BBB9-55372290C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63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14675-CDA4-4D03-BBB9-55372290C57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51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7140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0488"/>
            <a:ext cx="8229600" cy="559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44" y="692696"/>
            <a:ext cx="9052560" cy="604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50000"/>
            </a:schemeClr>
          </a:solidFill>
          <a:latin typeface="Arno Pro Smbd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pt-br/library/ms174377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/>
              <a:t>TRANSAÇÕES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4632" cy="2804120"/>
          </a:xfrm>
        </p:spPr>
        <p:txBody>
          <a:bodyPr>
            <a:normAutofit/>
          </a:bodyPr>
          <a:lstStyle/>
          <a:p>
            <a:r>
              <a:rPr lang="pt-BR" sz="3200" b="1" dirty="0"/>
              <a:t>- Banco de Dados -</a:t>
            </a:r>
          </a:p>
          <a:p>
            <a:r>
              <a:rPr lang="pt-BR" sz="2000" b="1" dirty="0"/>
              <a:t>Prof. Claudio Paiva</a:t>
            </a:r>
          </a:p>
          <a:p>
            <a:r>
              <a:rPr lang="pt-BR" sz="2000" b="1" dirty="0"/>
              <a:t>FATEC Franca/SP</a:t>
            </a:r>
          </a:p>
        </p:txBody>
      </p:sp>
    </p:spTree>
    <p:extLst>
      <p:ext uri="{BB962C8B-B14F-4D97-AF65-F5344CB8AC3E}">
        <p14:creationId xmlns:p14="http://schemas.microsoft.com/office/powerpoint/2010/main" val="156698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4644008" y="1412776"/>
            <a:ext cx="576064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67544" y="620688"/>
            <a:ext cx="576064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Propriedades ACID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620688"/>
            <a:ext cx="4038600" cy="577096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>
                <a:latin typeface="Calisto MT" panose="02040603050505030304" pitchFamily="18" charset="0"/>
              </a:rPr>
              <a:t>T</a:t>
            </a:r>
            <a:r>
              <a:rPr lang="pt-BR" sz="2200" baseline="-25000" dirty="0">
                <a:latin typeface="Calisto MT" panose="02040603050505030304" pitchFamily="18" charset="0"/>
              </a:rPr>
              <a:t>i</a:t>
            </a:r>
            <a:r>
              <a:rPr lang="pt-BR" sz="2200" dirty="0">
                <a:latin typeface="Calisto MT" panose="02040603050505030304" pitchFamily="18" charset="0"/>
              </a:rPr>
              <a:t>: 	</a:t>
            </a:r>
            <a:r>
              <a:rPr lang="pt-BR" sz="2200" b="1" dirty="0" err="1">
                <a:latin typeface="Calisto MT" panose="02040603050505030304" pitchFamily="18" charset="0"/>
              </a:rPr>
              <a:t>read</a:t>
            </a:r>
            <a:r>
              <a:rPr lang="pt-BR" sz="2200" b="1" dirty="0">
                <a:latin typeface="Calisto MT" panose="02040603050505030304" pitchFamily="18" charset="0"/>
              </a:rPr>
              <a:t> (A);</a:t>
            </a:r>
          </a:p>
          <a:p>
            <a:pPr marL="0" indent="0" algn="just">
              <a:buNone/>
            </a:pPr>
            <a:r>
              <a:rPr lang="pt-BR" sz="2200" dirty="0">
                <a:latin typeface="Calisto MT" panose="02040603050505030304" pitchFamily="18" charset="0"/>
              </a:rPr>
              <a:t>	A := A – 50;</a:t>
            </a:r>
          </a:p>
          <a:p>
            <a:pPr marL="0" indent="0" algn="just">
              <a:buNone/>
            </a:pPr>
            <a:r>
              <a:rPr lang="pt-BR" sz="2200" dirty="0">
                <a:latin typeface="Calisto MT" panose="02040603050505030304" pitchFamily="18" charset="0"/>
              </a:rPr>
              <a:t>	</a:t>
            </a:r>
            <a:r>
              <a:rPr lang="pt-BR" sz="2200" b="1" dirty="0" err="1">
                <a:latin typeface="Calisto MT" panose="02040603050505030304" pitchFamily="18" charset="0"/>
              </a:rPr>
              <a:t>write</a:t>
            </a:r>
            <a:r>
              <a:rPr lang="pt-BR" sz="2200" b="1" dirty="0">
                <a:latin typeface="Calisto MT" panose="02040603050505030304" pitchFamily="18" charset="0"/>
              </a:rPr>
              <a:t> (A);</a:t>
            </a:r>
          </a:p>
          <a:p>
            <a:pPr marL="0" indent="0" algn="just">
              <a:buNone/>
            </a:pPr>
            <a:r>
              <a:rPr lang="pt-BR" sz="2200" b="1" dirty="0">
                <a:latin typeface="Calisto MT" panose="02040603050505030304" pitchFamily="18" charset="0"/>
              </a:rPr>
              <a:t>	</a:t>
            </a:r>
            <a:r>
              <a:rPr lang="pt-BR" sz="2200" b="1" dirty="0" err="1">
                <a:latin typeface="Calisto MT" panose="02040603050505030304" pitchFamily="18" charset="0"/>
              </a:rPr>
              <a:t>read</a:t>
            </a:r>
            <a:r>
              <a:rPr lang="pt-BR" sz="2200" b="1" dirty="0">
                <a:latin typeface="Calisto MT" panose="02040603050505030304" pitchFamily="18" charset="0"/>
              </a:rPr>
              <a:t> (B);</a:t>
            </a:r>
          </a:p>
          <a:p>
            <a:pPr marL="0" indent="0" algn="just">
              <a:buNone/>
            </a:pPr>
            <a:r>
              <a:rPr lang="pt-BR" sz="2200" dirty="0">
                <a:latin typeface="Calisto MT" panose="02040603050505030304" pitchFamily="18" charset="0"/>
              </a:rPr>
              <a:t>	B := B + 50;</a:t>
            </a:r>
          </a:p>
          <a:p>
            <a:pPr marL="0" indent="0" algn="just">
              <a:buNone/>
            </a:pPr>
            <a:r>
              <a:rPr lang="pt-BR" sz="2200" dirty="0">
                <a:latin typeface="Calisto MT" panose="02040603050505030304" pitchFamily="18" charset="0"/>
              </a:rPr>
              <a:t>	</a:t>
            </a:r>
            <a:r>
              <a:rPr lang="pt-BR" sz="2200" b="1" dirty="0" err="1">
                <a:latin typeface="Calisto MT" panose="02040603050505030304" pitchFamily="18" charset="0"/>
              </a:rPr>
              <a:t>write</a:t>
            </a:r>
            <a:r>
              <a:rPr lang="pt-BR" sz="2200" b="1" dirty="0">
                <a:latin typeface="Calisto MT" panose="02040603050505030304" pitchFamily="18" charset="0"/>
              </a:rPr>
              <a:t> (B).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4648200" y="620688"/>
            <a:ext cx="4038600" cy="577096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sz="2200" dirty="0">
              <a:latin typeface="Calisto MT" panose="0204060305050503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Calisto MT" panose="02040603050505030304" pitchFamily="18" charset="0"/>
            </a:endParaRPr>
          </a:p>
          <a:p>
            <a:pPr marL="0" indent="0" algn="just">
              <a:buNone/>
            </a:pPr>
            <a:r>
              <a:rPr lang="pt-BR" sz="2200" dirty="0" err="1">
                <a:latin typeface="Calisto MT" panose="02040603050505030304" pitchFamily="18" charset="0"/>
              </a:rPr>
              <a:t>T</a:t>
            </a:r>
            <a:r>
              <a:rPr lang="pt-BR" sz="2200" baseline="-25000" dirty="0" err="1">
                <a:latin typeface="Calisto MT" panose="02040603050505030304" pitchFamily="18" charset="0"/>
              </a:rPr>
              <a:t>j</a:t>
            </a:r>
            <a:r>
              <a:rPr lang="pt-BR" sz="2200" dirty="0">
                <a:latin typeface="Calisto MT" panose="02040603050505030304" pitchFamily="18" charset="0"/>
              </a:rPr>
              <a:t>: 	</a:t>
            </a:r>
            <a:r>
              <a:rPr lang="pt-BR" sz="2200" b="1" dirty="0" err="1">
                <a:latin typeface="Calisto MT" panose="02040603050505030304" pitchFamily="18" charset="0"/>
              </a:rPr>
              <a:t>read</a:t>
            </a:r>
            <a:r>
              <a:rPr lang="pt-BR" sz="2200" b="1" dirty="0">
                <a:latin typeface="Calisto MT" panose="02040603050505030304" pitchFamily="18" charset="0"/>
              </a:rPr>
              <a:t> (A);</a:t>
            </a:r>
          </a:p>
          <a:p>
            <a:pPr marL="0" indent="0" algn="just">
              <a:buNone/>
            </a:pPr>
            <a:r>
              <a:rPr lang="pt-BR" sz="2200" dirty="0">
                <a:latin typeface="Calisto MT" panose="02040603050505030304" pitchFamily="18" charset="0"/>
              </a:rPr>
              <a:t>	</a:t>
            </a:r>
            <a:r>
              <a:rPr lang="pt-BR" sz="2200" dirty="0" err="1">
                <a:latin typeface="Calisto MT" panose="02040603050505030304" pitchFamily="18" charset="0"/>
              </a:rPr>
              <a:t>temp</a:t>
            </a:r>
            <a:r>
              <a:rPr lang="pt-BR" sz="2200" dirty="0">
                <a:latin typeface="Calisto MT" panose="02040603050505030304" pitchFamily="18" charset="0"/>
              </a:rPr>
              <a:t> := A * 0.1;</a:t>
            </a:r>
          </a:p>
          <a:p>
            <a:pPr marL="0" indent="0" algn="just">
              <a:buNone/>
            </a:pPr>
            <a:r>
              <a:rPr lang="pt-BR" sz="2200" dirty="0">
                <a:latin typeface="Calisto MT" panose="02040603050505030304" pitchFamily="18" charset="0"/>
              </a:rPr>
              <a:t>	A := A – </a:t>
            </a:r>
            <a:r>
              <a:rPr lang="pt-BR" sz="2200" dirty="0" err="1">
                <a:latin typeface="Calisto MT" panose="02040603050505030304" pitchFamily="18" charset="0"/>
              </a:rPr>
              <a:t>temp</a:t>
            </a:r>
            <a:r>
              <a:rPr lang="pt-BR" sz="2200" dirty="0">
                <a:latin typeface="Calisto MT" panose="0204060305050503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200" dirty="0">
                <a:latin typeface="Calisto MT" panose="02040603050505030304" pitchFamily="18" charset="0"/>
              </a:rPr>
              <a:t>	</a:t>
            </a:r>
            <a:r>
              <a:rPr lang="pt-BR" sz="2200" b="1" dirty="0" err="1">
                <a:latin typeface="Calisto MT" panose="02040603050505030304" pitchFamily="18" charset="0"/>
              </a:rPr>
              <a:t>write</a:t>
            </a:r>
            <a:r>
              <a:rPr lang="pt-BR" sz="2200" b="1" dirty="0">
                <a:latin typeface="Calisto MT" panose="02040603050505030304" pitchFamily="18" charset="0"/>
              </a:rPr>
              <a:t> (A);</a:t>
            </a:r>
          </a:p>
          <a:p>
            <a:pPr marL="0" indent="0" algn="just">
              <a:buNone/>
            </a:pPr>
            <a:r>
              <a:rPr lang="pt-BR" sz="2200" b="1" dirty="0">
                <a:latin typeface="Calisto MT" panose="02040603050505030304" pitchFamily="18" charset="0"/>
              </a:rPr>
              <a:t>	</a:t>
            </a:r>
            <a:r>
              <a:rPr lang="pt-BR" sz="2200" b="1" dirty="0" err="1">
                <a:latin typeface="Calisto MT" panose="02040603050505030304" pitchFamily="18" charset="0"/>
              </a:rPr>
              <a:t>read</a:t>
            </a:r>
            <a:r>
              <a:rPr lang="pt-BR" sz="2200" b="1" dirty="0">
                <a:latin typeface="Calisto MT" panose="02040603050505030304" pitchFamily="18" charset="0"/>
              </a:rPr>
              <a:t> (B);</a:t>
            </a:r>
          </a:p>
          <a:p>
            <a:pPr marL="0" indent="0" algn="just">
              <a:buNone/>
            </a:pPr>
            <a:r>
              <a:rPr lang="pt-BR" sz="2200" dirty="0">
                <a:latin typeface="Calisto MT" panose="02040603050505030304" pitchFamily="18" charset="0"/>
              </a:rPr>
              <a:t>	B := B + </a:t>
            </a:r>
            <a:r>
              <a:rPr lang="pt-BR" sz="2200" dirty="0" err="1">
                <a:latin typeface="Calisto MT" panose="02040603050505030304" pitchFamily="18" charset="0"/>
              </a:rPr>
              <a:t>temp</a:t>
            </a:r>
            <a:r>
              <a:rPr lang="pt-BR" sz="2200" dirty="0">
                <a:latin typeface="Calisto MT" panose="0204060305050503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200" dirty="0">
                <a:latin typeface="Calisto MT" panose="02040603050505030304" pitchFamily="18" charset="0"/>
              </a:rPr>
              <a:t>	</a:t>
            </a:r>
            <a:r>
              <a:rPr lang="pt-BR" sz="2200" b="1" dirty="0" err="1">
                <a:latin typeface="Calisto MT" panose="02040603050505030304" pitchFamily="18" charset="0"/>
              </a:rPr>
              <a:t>write</a:t>
            </a:r>
            <a:r>
              <a:rPr lang="pt-BR" sz="2200" b="1" dirty="0">
                <a:latin typeface="Calisto MT" panose="02040603050505030304" pitchFamily="18" charset="0"/>
              </a:rPr>
              <a:t> (B).</a:t>
            </a:r>
          </a:p>
          <a:p>
            <a:endParaRPr lang="pt-BR" sz="2200" dirty="0">
              <a:latin typeface="Calisto MT" panose="02040603050505030304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899592" y="1412776"/>
            <a:ext cx="727280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461062" y="3154610"/>
            <a:ext cx="1742786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99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055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Estados de uma transação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Ativa</a:t>
            </a:r>
            <a:r>
              <a:rPr lang="pt-BR" sz="3200" b="1" dirty="0"/>
              <a:t>,</a:t>
            </a:r>
            <a:r>
              <a:rPr lang="pt-BR" sz="3200" dirty="0"/>
              <a:t> o estado inicial; a transação permanece nesse estado enquanto está executando.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Parcialmente confirmada</a:t>
            </a:r>
            <a:r>
              <a:rPr lang="pt-BR" sz="3200" dirty="0"/>
              <a:t>, depois que a instrução final foi executada.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r>
              <a:rPr lang="pt-BR" sz="3200" dirty="0"/>
              <a:t>, depois da descoberta de que a execução normal não pode mais prosseguir.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Abortada</a:t>
            </a:r>
            <a:r>
              <a:rPr lang="pt-BR" sz="3200" dirty="0"/>
              <a:t>, depois que a transação foi revertida e o banco de dados foi restaurado ao seu estado anterior ao inicio da transação.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Confirmada</a:t>
            </a:r>
            <a:r>
              <a:rPr lang="pt-BR" sz="3200" dirty="0"/>
              <a:t>, após o término bem-sucedido.</a:t>
            </a:r>
          </a:p>
        </p:txBody>
      </p:sp>
    </p:spTree>
    <p:extLst>
      <p:ext uri="{BB962C8B-B14F-4D97-AF65-F5344CB8AC3E}">
        <p14:creationId xmlns:p14="http://schemas.microsoft.com/office/powerpoint/2010/main" val="19361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Estados de uma transação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13"/>
          <a:stretch/>
        </p:blipFill>
        <p:spPr>
          <a:xfrm>
            <a:off x="1184216" y="692696"/>
            <a:ext cx="6412120" cy="5978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166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Funcionamento de uma transação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1" t="16281" r="15666" b="7912"/>
          <a:stretch/>
        </p:blipFill>
        <p:spPr bwMode="auto">
          <a:xfrm>
            <a:off x="76200" y="1052736"/>
            <a:ext cx="906780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37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Tipos </a:t>
            </a:r>
            <a:r>
              <a:rPr lang="pt-BR"/>
              <a:t>de Transações </a:t>
            </a:r>
            <a:r>
              <a:rPr lang="pt-BR" dirty="0"/>
              <a:t>no SQL Server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Transações de autoconfirmação</a:t>
            </a:r>
          </a:p>
          <a:p>
            <a:r>
              <a:rPr lang="pt-BR" dirty="0"/>
              <a:t>Transações explícitas</a:t>
            </a:r>
          </a:p>
          <a:p>
            <a:r>
              <a:rPr lang="pt-BR" dirty="0"/>
              <a:t>Transações implícitas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65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Tipos </a:t>
            </a:r>
            <a:r>
              <a:rPr lang="pt-BR"/>
              <a:t>de Transações </a:t>
            </a:r>
            <a:r>
              <a:rPr lang="pt-BR" dirty="0"/>
              <a:t>no SQL Server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sz="3600" dirty="0"/>
              <a:t>Por </a:t>
            </a:r>
            <a:r>
              <a:rPr lang="pt-BR" sz="3600" b="1" i="1" dirty="0"/>
              <a:t>default</a:t>
            </a:r>
            <a:r>
              <a:rPr lang="pt-BR" sz="3600" dirty="0"/>
              <a:t>, todo comando individual é considerado uma transação. Ex.: </a:t>
            </a:r>
          </a:p>
          <a:p>
            <a:pPr lvl="2"/>
            <a:endParaRPr lang="pt-BR" sz="2400" dirty="0">
              <a:solidFill>
                <a:srgbClr val="0000FF"/>
              </a:solidFill>
            </a:endParaRPr>
          </a:p>
          <a:p>
            <a:pPr marL="548640" lvl="2" indent="0">
              <a:buNone/>
            </a:pPr>
            <a:r>
              <a:rPr lang="pt-BR" sz="4000">
                <a:solidFill>
                  <a:srgbClr val="0000FF"/>
                </a:solidFill>
              </a:rPr>
              <a:t>Delete</a:t>
            </a:r>
            <a:r>
              <a:rPr lang="pt-BR" sz="4000">
                <a:solidFill>
                  <a:prstClr val="black"/>
                </a:solidFill>
              </a:rPr>
              <a:t> Produtos </a:t>
            </a:r>
            <a:endParaRPr lang="pt-BR" sz="4000" dirty="0">
              <a:solidFill>
                <a:prstClr val="black"/>
              </a:solidFill>
            </a:endParaRPr>
          </a:p>
          <a:p>
            <a:pPr lvl="2"/>
            <a:endParaRPr lang="pt-BR" sz="2400" dirty="0">
              <a:solidFill>
                <a:prstClr val="black"/>
              </a:solidFill>
            </a:endParaRPr>
          </a:p>
          <a:p>
            <a:pPr marL="548640" lvl="2" indent="0">
              <a:buNone/>
            </a:pPr>
            <a:r>
              <a:rPr lang="pt-BR" sz="2400" dirty="0"/>
              <a:t>Exclui todos ou não exclui nenhum registro de produtos.</a:t>
            </a:r>
          </a:p>
          <a:p>
            <a:pPr marL="548640" lvl="2" indent="0">
              <a:buNone/>
            </a:pPr>
            <a:r>
              <a:rPr lang="pt-BR" sz="2400" dirty="0"/>
              <a:t>Deve manter o BD consistente.</a:t>
            </a:r>
          </a:p>
        </p:txBody>
      </p:sp>
    </p:spTree>
    <p:extLst>
      <p:ext uri="{BB962C8B-B14F-4D97-AF65-F5344CB8AC3E}">
        <p14:creationId xmlns:p14="http://schemas.microsoft.com/office/powerpoint/2010/main" val="222307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prático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pt-BR" sz="3200" dirty="0">
                <a:solidFill>
                  <a:srgbClr val="0000FF"/>
                </a:solidFill>
              </a:rPr>
              <a:t>CREATE</a:t>
            </a:r>
            <a:r>
              <a:rPr lang="pt-BR" sz="3200" dirty="0">
                <a:solidFill>
                  <a:prstClr val="black"/>
                </a:solidFill>
              </a:rPr>
              <a:t> </a:t>
            </a:r>
            <a:r>
              <a:rPr lang="pt-BR" sz="3200" dirty="0">
                <a:solidFill>
                  <a:srgbClr val="0000FF"/>
                </a:solidFill>
              </a:rPr>
              <a:t>TABLE</a:t>
            </a:r>
            <a:r>
              <a:rPr lang="pt-BR" sz="3200" dirty="0">
                <a:solidFill>
                  <a:prstClr val="black"/>
                </a:solidFill>
              </a:rPr>
              <a:t> teste </a:t>
            </a:r>
            <a:r>
              <a:rPr lang="pt-BR" sz="3200" dirty="0">
                <a:solidFill>
                  <a:srgbClr val="808080"/>
                </a:solidFill>
              </a:rPr>
              <a:t>(</a:t>
            </a:r>
          </a:p>
          <a:p>
            <a:pPr marL="548640" lvl="2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ID </a:t>
            </a:r>
            <a:r>
              <a:rPr lang="en-US" sz="2800">
                <a:solidFill>
                  <a:srgbClr val="0000FF"/>
                </a:solidFill>
              </a:rPr>
              <a:t>INT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>
                <a:solidFill>
                  <a:srgbClr val="0000FF"/>
                </a:solidFill>
              </a:rPr>
              <a:t>PRIMARY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KEY</a:t>
            </a:r>
            <a:r>
              <a:rPr lang="en-US" sz="2800" dirty="0">
                <a:solidFill>
                  <a:srgbClr val="808080"/>
                </a:solidFill>
              </a:rPr>
              <a:t>,</a:t>
            </a:r>
          </a:p>
          <a:p>
            <a:pPr marL="548640" lvl="2" indent="0">
              <a:buNone/>
            </a:pPr>
            <a:r>
              <a:rPr lang="pt-BR" sz="2800" dirty="0" err="1">
                <a:solidFill>
                  <a:prstClr val="black"/>
                </a:solidFill>
              </a:rPr>
              <a:t>campoA</a:t>
            </a:r>
            <a:r>
              <a:rPr lang="pt-BR" sz="2800" dirty="0">
                <a:solidFill>
                  <a:prstClr val="black"/>
                </a:solidFill>
              </a:rPr>
              <a:t> </a:t>
            </a:r>
            <a:r>
              <a:rPr lang="pt-BR" sz="2800" dirty="0">
                <a:solidFill>
                  <a:srgbClr val="0000FF"/>
                </a:solidFill>
              </a:rPr>
              <a:t>VARCHAR</a:t>
            </a:r>
            <a:r>
              <a:rPr lang="pt-BR" sz="2800" dirty="0">
                <a:solidFill>
                  <a:srgbClr val="808080"/>
                </a:solidFill>
              </a:rPr>
              <a:t>(</a:t>
            </a:r>
            <a:r>
              <a:rPr lang="pt-BR" sz="2800" dirty="0">
                <a:solidFill>
                  <a:prstClr val="black"/>
                </a:solidFill>
              </a:rPr>
              <a:t>50</a:t>
            </a:r>
            <a:r>
              <a:rPr lang="pt-BR" sz="2800" dirty="0">
                <a:solidFill>
                  <a:srgbClr val="808080"/>
                </a:solidFill>
              </a:rPr>
              <a:t>)</a:t>
            </a:r>
            <a:r>
              <a:rPr lang="pt-BR" sz="2800" dirty="0">
                <a:solidFill>
                  <a:prstClr val="black"/>
                </a:solidFill>
              </a:rPr>
              <a:t> </a:t>
            </a:r>
            <a:r>
              <a:rPr lang="pt-BR" sz="2800" dirty="0">
                <a:solidFill>
                  <a:srgbClr val="808080"/>
                </a:solidFill>
              </a:rPr>
              <a:t>NOT</a:t>
            </a:r>
            <a:r>
              <a:rPr lang="pt-BR" sz="2800" dirty="0">
                <a:solidFill>
                  <a:prstClr val="black"/>
                </a:solidFill>
              </a:rPr>
              <a:t> </a:t>
            </a:r>
            <a:r>
              <a:rPr lang="pt-BR" sz="2800" dirty="0">
                <a:solidFill>
                  <a:srgbClr val="808080"/>
                </a:solidFill>
              </a:rPr>
              <a:t>NULL,</a:t>
            </a:r>
          </a:p>
          <a:p>
            <a:pPr marL="548640" lvl="2" indent="0">
              <a:buNone/>
            </a:pPr>
            <a:r>
              <a:rPr lang="pt-BR" sz="2800" dirty="0" err="1">
                <a:solidFill>
                  <a:prstClr val="black"/>
                </a:solidFill>
              </a:rPr>
              <a:t>campoB</a:t>
            </a:r>
            <a:r>
              <a:rPr lang="pt-BR" sz="2800" dirty="0">
                <a:solidFill>
                  <a:prstClr val="black"/>
                </a:solidFill>
              </a:rPr>
              <a:t> </a:t>
            </a:r>
            <a:r>
              <a:rPr lang="pt-BR" sz="2800" dirty="0">
                <a:solidFill>
                  <a:srgbClr val="0000FF"/>
                </a:solidFill>
              </a:rPr>
              <a:t>VARCHAR</a:t>
            </a:r>
            <a:r>
              <a:rPr lang="pt-BR" sz="2800" dirty="0">
                <a:solidFill>
                  <a:srgbClr val="808080"/>
                </a:solidFill>
              </a:rPr>
              <a:t>(</a:t>
            </a:r>
            <a:r>
              <a:rPr lang="pt-BR" sz="2800" dirty="0">
                <a:solidFill>
                  <a:prstClr val="black"/>
                </a:solidFill>
              </a:rPr>
              <a:t>50</a:t>
            </a:r>
            <a:r>
              <a:rPr lang="pt-BR" sz="2800" dirty="0">
                <a:solidFill>
                  <a:srgbClr val="808080"/>
                </a:solidFill>
              </a:rPr>
              <a:t>)</a:t>
            </a:r>
            <a:r>
              <a:rPr lang="pt-BR" sz="2800" dirty="0">
                <a:solidFill>
                  <a:prstClr val="black"/>
                </a:solidFill>
              </a:rPr>
              <a:t> </a:t>
            </a:r>
            <a:r>
              <a:rPr lang="pt-BR" sz="2800" dirty="0">
                <a:solidFill>
                  <a:srgbClr val="808080"/>
                </a:solidFill>
              </a:rPr>
              <a:t>NULL</a:t>
            </a:r>
          </a:p>
          <a:p>
            <a:pPr marL="274320" lvl="1" indent="0">
              <a:buNone/>
            </a:pPr>
            <a:r>
              <a:rPr lang="pt-BR" sz="3200" dirty="0">
                <a:solidFill>
                  <a:srgbClr val="808080"/>
                </a:solidFill>
              </a:rPr>
              <a:t>)</a:t>
            </a:r>
            <a:endParaRPr lang="pt-BR" sz="3200" b="1" dirty="0"/>
          </a:p>
          <a:p>
            <a:endParaRPr lang="pt-BR" b="1" dirty="0"/>
          </a:p>
          <a:p>
            <a:r>
              <a:rPr lang="pt-BR" b="1" dirty="0"/>
              <a:t>Transações de autoconfirmação</a:t>
            </a:r>
            <a:r>
              <a:rPr lang="pt-BR" sz="1800" b="1" dirty="0"/>
              <a:t> (executadas uma a uma):</a:t>
            </a:r>
            <a:endParaRPr lang="pt-BR" sz="1800" b="1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00FF"/>
                </a:solidFill>
              </a:rPr>
              <a:t>INSERT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0000FF"/>
                </a:solidFill>
              </a:rPr>
              <a:t>INTO</a:t>
            </a:r>
            <a:r>
              <a:rPr lang="pt-BR" sz="2400" dirty="0">
                <a:solidFill>
                  <a:prstClr val="black"/>
                </a:solidFill>
              </a:rPr>
              <a:t> teste </a:t>
            </a:r>
            <a:r>
              <a:rPr lang="pt-BR" sz="2400" dirty="0">
                <a:solidFill>
                  <a:srgbClr val="0000FF"/>
                </a:solidFill>
              </a:rPr>
              <a:t>VALUES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808080"/>
                </a:solidFill>
              </a:rPr>
              <a:t>(</a:t>
            </a:r>
            <a:r>
              <a:rPr lang="pt-BR" sz="2400" dirty="0">
                <a:solidFill>
                  <a:prstClr val="black"/>
                </a:solidFill>
              </a:rPr>
              <a:t>1</a:t>
            </a:r>
            <a:r>
              <a:rPr lang="pt-BR" sz="2400" dirty="0">
                <a:solidFill>
                  <a:srgbClr val="808080"/>
                </a:solidFill>
              </a:rPr>
              <a:t>,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FF0000"/>
                </a:solidFill>
              </a:rPr>
              <a:t>'Um texto qualquer'</a:t>
            </a:r>
            <a:r>
              <a:rPr lang="pt-BR" sz="2400" dirty="0">
                <a:solidFill>
                  <a:srgbClr val="808080"/>
                </a:solidFill>
              </a:rPr>
              <a:t>,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FF0000"/>
                </a:solidFill>
              </a:rPr>
              <a:t>'Outro texto'</a:t>
            </a:r>
            <a:r>
              <a:rPr lang="pt-BR" sz="2400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00FF"/>
                </a:solidFill>
              </a:rPr>
              <a:t>INSERT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0000FF"/>
                </a:solidFill>
              </a:rPr>
              <a:t>INTO</a:t>
            </a:r>
            <a:r>
              <a:rPr lang="pt-BR" sz="2400" dirty="0">
                <a:solidFill>
                  <a:prstClr val="black"/>
                </a:solidFill>
              </a:rPr>
              <a:t> teste </a:t>
            </a:r>
            <a:r>
              <a:rPr lang="pt-BR" sz="2400" dirty="0">
                <a:solidFill>
                  <a:srgbClr val="0000FF"/>
                </a:solidFill>
              </a:rPr>
              <a:t>VALUES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808080"/>
                </a:solidFill>
              </a:rPr>
              <a:t>(</a:t>
            </a:r>
            <a:r>
              <a:rPr lang="pt-BR" sz="2400" dirty="0">
                <a:solidFill>
                  <a:prstClr val="black"/>
                </a:solidFill>
              </a:rPr>
              <a:t>2</a:t>
            </a:r>
            <a:r>
              <a:rPr lang="pt-BR" sz="2400" dirty="0">
                <a:solidFill>
                  <a:srgbClr val="808080"/>
                </a:solidFill>
              </a:rPr>
              <a:t>,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 err="1">
                <a:solidFill>
                  <a:srgbClr val="808080"/>
                </a:solidFill>
              </a:rPr>
              <a:t>null</a:t>
            </a:r>
            <a:r>
              <a:rPr lang="pt-BR" sz="2400" dirty="0">
                <a:solidFill>
                  <a:srgbClr val="808080"/>
                </a:solidFill>
              </a:rPr>
              <a:t>,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FF0000"/>
                </a:solidFill>
              </a:rPr>
              <a:t>'Novo texto'</a:t>
            </a:r>
            <a:r>
              <a:rPr lang="pt-BR" sz="2400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00FF"/>
                </a:solidFill>
              </a:rPr>
              <a:t>INSERT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0000FF"/>
                </a:solidFill>
              </a:rPr>
              <a:t>INTO</a:t>
            </a:r>
            <a:r>
              <a:rPr lang="pt-BR" sz="2400" dirty="0">
                <a:solidFill>
                  <a:prstClr val="black"/>
                </a:solidFill>
              </a:rPr>
              <a:t> teste </a:t>
            </a:r>
            <a:r>
              <a:rPr lang="pt-BR" sz="2400" dirty="0">
                <a:solidFill>
                  <a:srgbClr val="0000FF"/>
                </a:solidFill>
              </a:rPr>
              <a:t>VALUES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808080"/>
                </a:solidFill>
              </a:rPr>
              <a:t>(</a:t>
            </a:r>
            <a:r>
              <a:rPr lang="pt-BR" sz="2400" dirty="0">
                <a:solidFill>
                  <a:prstClr val="black"/>
                </a:solidFill>
              </a:rPr>
              <a:t>3</a:t>
            </a:r>
            <a:r>
              <a:rPr lang="pt-BR" sz="2400" dirty="0">
                <a:solidFill>
                  <a:srgbClr val="808080"/>
                </a:solidFill>
              </a:rPr>
              <a:t>,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FF0000"/>
                </a:solidFill>
              </a:rPr>
              <a:t>'Terceiro texto'</a:t>
            </a:r>
            <a:r>
              <a:rPr lang="pt-BR" sz="2400" dirty="0">
                <a:solidFill>
                  <a:srgbClr val="808080"/>
                </a:solidFill>
              </a:rPr>
              <a:t>,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FF0000"/>
                </a:solidFill>
              </a:rPr>
              <a:t>'Nova tentativa'</a:t>
            </a:r>
            <a:r>
              <a:rPr lang="pt-BR" sz="2400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8688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Transações explícitas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Nesse tipo de transação o desenvolvedor define onde a transação é inicializada e onde ela é finalizada ou revertida. Para isso utilizaremos as seguintes instruções: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pt-BR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</a:t>
            </a:r>
            <a:r>
              <a:rPr lang="pt-BR" dirty="0">
                <a:solidFill>
                  <a:srgbClr val="0000FF"/>
                </a:solidFill>
              </a:rPr>
              <a:t> - </a:t>
            </a:r>
            <a:r>
              <a:rPr lang="pt-BR" dirty="0"/>
              <a:t>para iniciar uma transação;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 TRANSACTION </a:t>
            </a:r>
            <a:r>
              <a:rPr lang="pt-BR" dirty="0">
                <a:solidFill>
                  <a:srgbClr val="0000FF"/>
                </a:solidFill>
              </a:rPr>
              <a:t>-</a:t>
            </a:r>
            <a:r>
              <a:rPr lang="pt-BR" dirty="0"/>
              <a:t> para confirmar uma transação;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 TRANSACTION </a:t>
            </a:r>
            <a:r>
              <a:rPr lang="pt-BR" dirty="0">
                <a:solidFill>
                  <a:srgbClr val="0000FF"/>
                </a:solidFill>
              </a:rPr>
              <a:t>-</a:t>
            </a:r>
            <a:r>
              <a:rPr lang="pt-BR" dirty="0"/>
              <a:t> para reverter uma transação;</a:t>
            </a:r>
          </a:p>
        </p:txBody>
      </p:sp>
    </p:spTree>
    <p:extLst>
      <p:ext uri="{BB962C8B-B14F-4D97-AF65-F5344CB8AC3E}">
        <p14:creationId xmlns:p14="http://schemas.microsoft.com/office/powerpoint/2010/main" val="3398867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Transações explícitas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dirty="0">
                <a:solidFill>
                  <a:srgbClr val="0000FF"/>
                </a:solidFill>
              </a:rPr>
              <a:t>Begin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Transaction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testeTran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dirty="0">
                <a:solidFill>
                  <a:srgbClr val="0000FF"/>
                </a:solidFill>
              </a:rPr>
              <a:t>	Begin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Try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dirty="0">
                <a:solidFill>
                  <a:srgbClr val="0000FF"/>
                </a:solidFill>
              </a:rPr>
              <a:t>		INSERT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INTO</a:t>
            </a:r>
            <a:r>
              <a:rPr lang="pt-BR" dirty="0">
                <a:solidFill>
                  <a:prstClr val="black"/>
                </a:solidFill>
              </a:rPr>
              <a:t> teste </a:t>
            </a:r>
            <a:r>
              <a:rPr lang="pt-BR" dirty="0">
                <a:solidFill>
                  <a:srgbClr val="0000FF"/>
                </a:solidFill>
              </a:rPr>
              <a:t>VALUES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prstClr val="black"/>
                </a:solidFill>
              </a:rPr>
              <a:t>10</a:t>
            </a:r>
            <a:r>
              <a:rPr lang="pt-BR" dirty="0">
                <a:solidFill>
                  <a:srgbClr val="808080"/>
                </a:solidFill>
              </a:rPr>
              <a:t>,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'Um texto qualquer'</a:t>
            </a:r>
            <a:r>
              <a:rPr lang="pt-BR" dirty="0">
                <a:solidFill>
                  <a:srgbClr val="808080"/>
                </a:solidFill>
              </a:rPr>
              <a:t>,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'Outro texto'</a:t>
            </a:r>
            <a:r>
              <a:rPr lang="pt-BR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dirty="0">
                <a:solidFill>
                  <a:srgbClr val="0000FF"/>
                </a:solidFill>
              </a:rPr>
              <a:t>		INSERT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INTO</a:t>
            </a:r>
            <a:r>
              <a:rPr lang="pt-BR" dirty="0">
                <a:solidFill>
                  <a:prstClr val="black"/>
                </a:solidFill>
              </a:rPr>
              <a:t> teste </a:t>
            </a:r>
            <a:r>
              <a:rPr lang="pt-BR" dirty="0">
                <a:solidFill>
                  <a:srgbClr val="0000FF"/>
                </a:solidFill>
              </a:rPr>
              <a:t>VALUES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prstClr val="black"/>
                </a:solidFill>
              </a:rPr>
              <a:t>20</a:t>
            </a:r>
            <a:r>
              <a:rPr lang="pt-BR" dirty="0">
                <a:solidFill>
                  <a:srgbClr val="808080"/>
                </a:solidFill>
              </a:rPr>
              <a:t>,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808080"/>
                </a:solidFill>
              </a:rPr>
              <a:t>null</a:t>
            </a:r>
            <a:r>
              <a:rPr lang="pt-BR" dirty="0">
                <a:solidFill>
                  <a:srgbClr val="808080"/>
                </a:solidFill>
              </a:rPr>
              <a:t>,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'Novo texto'</a:t>
            </a:r>
            <a:r>
              <a:rPr lang="pt-BR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dirty="0">
                <a:solidFill>
                  <a:srgbClr val="0000FF"/>
                </a:solidFill>
              </a:rPr>
              <a:t>		INSERT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INTO</a:t>
            </a:r>
            <a:r>
              <a:rPr lang="pt-BR" dirty="0">
                <a:solidFill>
                  <a:prstClr val="black"/>
                </a:solidFill>
              </a:rPr>
              <a:t> teste </a:t>
            </a:r>
            <a:r>
              <a:rPr lang="pt-BR" dirty="0">
                <a:solidFill>
                  <a:srgbClr val="0000FF"/>
                </a:solidFill>
              </a:rPr>
              <a:t>VALUES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prstClr val="black"/>
                </a:solidFill>
              </a:rPr>
              <a:t>30</a:t>
            </a:r>
            <a:r>
              <a:rPr lang="pt-BR" dirty="0">
                <a:solidFill>
                  <a:srgbClr val="808080"/>
                </a:solidFill>
              </a:rPr>
              <a:t>,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'Terceiro texto'</a:t>
            </a:r>
            <a:r>
              <a:rPr lang="pt-BR" dirty="0">
                <a:solidFill>
                  <a:srgbClr val="808080"/>
                </a:solidFill>
              </a:rPr>
              <a:t>,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'Nova tentativa'</a:t>
            </a:r>
            <a:r>
              <a:rPr lang="pt-BR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endParaRPr lang="pt-BR" dirty="0">
              <a:solidFill>
                <a:srgbClr val="808080"/>
              </a:solidFill>
            </a:endParaRPr>
          </a:p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dirty="0">
                <a:solidFill>
                  <a:srgbClr val="0000FF"/>
                </a:solidFill>
              </a:rPr>
              <a:t>          </a:t>
            </a:r>
            <a:r>
              <a:rPr lang="pt-BR" dirty="0" err="1">
                <a:solidFill>
                  <a:srgbClr val="0000FF"/>
                </a:solidFill>
              </a:rPr>
              <a:t>Commit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Transaction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testeTran</a:t>
            </a:r>
            <a:endParaRPr lang="pt-BR" dirty="0">
              <a:solidFill>
                <a:srgbClr val="808080"/>
              </a:solidFill>
            </a:endParaRPr>
          </a:p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dirty="0">
                <a:solidFill>
                  <a:srgbClr val="0000FF"/>
                </a:solidFill>
              </a:rPr>
              <a:t>	</a:t>
            </a:r>
            <a:r>
              <a:rPr lang="pt-BR" dirty="0" err="1">
                <a:solidFill>
                  <a:srgbClr val="0000FF"/>
                </a:solidFill>
              </a:rPr>
              <a:t>End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Try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dirty="0">
                <a:solidFill>
                  <a:srgbClr val="0000FF"/>
                </a:solidFill>
              </a:rPr>
              <a:t>	Begin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Catch</a:t>
            </a:r>
            <a:r>
              <a:rPr lang="pt-BR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dirty="0">
                <a:solidFill>
                  <a:srgbClr val="0000FF"/>
                </a:solidFill>
              </a:rPr>
              <a:t>		</a:t>
            </a:r>
            <a:r>
              <a:rPr lang="pt-BR" dirty="0" err="1">
                <a:solidFill>
                  <a:srgbClr val="0000FF"/>
                </a:solidFill>
              </a:rPr>
              <a:t>Select</a:t>
            </a:r>
            <a:r>
              <a:rPr lang="pt-BR" dirty="0">
                <a:solidFill>
                  <a:prstClr val="black"/>
                </a:solidFill>
              </a:rPr>
              <a:t> 	ERROR_NUMBER</a:t>
            </a:r>
            <a:r>
              <a:rPr lang="pt-BR" dirty="0">
                <a:solidFill>
                  <a:srgbClr val="808080"/>
                </a:solidFill>
              </a:rPr>
              <a:t>()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AS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NumeroErro</a:t>
            </a:r>
            <a:r>
              <a:rPr lang="pt-BR" dirty="0">
                <a:solidFill>
                  <a:srgbClr val="808080"/>
                </a:solidFill>
              </a:rPr>
              <a:t>,</a:t>
            </a:r>
          </a:p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dirty="0">
                <a:solidFill>
                  <a:prstClr val="black"/>
                </a:solidFill>
              </a:rPr>
              <a:t>				ERROR_LINE</a:t>
            </a:r>
            <a:r>
              <a:rPr lang="pt-BR" dirty="0">
                <a:solidFill>
                  <a:srgbClr val="808080"/>
                </a:solidFill>
              </a:rPr>
              <a:t>()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AS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LinhaComErro</a:t>
            </a:r>
            <a:r>
              <a:rPr lang="pt-BR" dirty="0">
                <a:solidFill>
                  <a:srgbClr val="808080"/>
                </a:solidFill>
              </a:rPr>
              <a:t>,</a:t>
            </a:r>
          </a:p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dirty="0">
                <a:solidFill>
                  <a:prstClr val="black"/>
                </a:solidFill>
              </a:rPr>
              <a:t>				ERROR_MESSAGE</a:t>
            </a:r>
            <a:r>
              <a:rPr lang="pt-BR" dirty="0">
                <a:solidFill>
                  <a:srgbClr val="808080"/>
                </a:solidFill>
              </a:rPr>
              <a:t>()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AS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MensagemErro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dirty="0">
                <a:solidFill>
                  <a:srgbClr val="0000FF"/>
                </a:solidFill>
              </a:rPr>
              <a:t>		</a:t>
            </a:r>
            <a:r>
              <a:rPr lang="pt-BR" dirty="0" err="1">
                <a:solidFill>
                  <a:srgbClr val="0000FF"/>
                </a:solidFill>
              </a:rPr>
              <a:t>Rollback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Transaction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testeTran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dirty="0">
                <a:solidFill>
                  <a:srgbClr val="0000FF"/>
                </a:solidFill>
              </a:rPr>
              <a:t>	</a:t>
            </a:r>
            <a:r>
              <a:rPr lang="pt-BR" dirty="0" err="1">
                <a:solidFill>
                  <a:srgbClr val="0000FF"/>
                </a:solidFill>
              </a:rPr>
              <a:t>End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Catch</a:t>
            </a:r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93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Transações explícitas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dirty="0">
                <a:solidFill>
                  <a:srgbClr val="0000FF"/>
                </a:solidFill>
              </a:rPr>
              <a:t>Begin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Transaction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TranSaldo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dirty="0">
                <a:solidFill>
                  <a:srgbClr val="0000FF"/>
                </a:solidFill>
              </a:rPr>
              <a:t>	Begin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Try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8080"/>
                </a:solidFill>
                <a:latin typeface="Consolas" panose="020B0609020204030204" pitchFamily="49" charset="0"/>
              </a:rPr>
              <a:t>contaBancaria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saldo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saldo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50 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	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8080"/>
                </a:solidFill>
                <a:latin typeface="Consolas" panose="020B0609020204030204" pitchFamily="49" charset="0"/>
              </a:rPr>
              <a:t>nroConta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111000</a:t>
            </a:r>
          </a:p>
          <a:p>
            <a:pPr marL="0" indent="0">
              <a:buNone/>
            </a:pPr>
            <a:r>
              <a:rPr lang="pt-BR" dirty="0">
                <a:solidFill>
                  <a:srgbClr val="FF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8080"/>
                </a:solidFill>
                <a:latin typeface="Consolas" panose="020B0609020204030204" pitchFamily="49" charset="0"/>
              </a:rPr>
              <a:t>contaBancaria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saldo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saldo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50 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	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8080"/>
                </a:solidFill>
                <a:latin typeface="Consolas" panose="020B0609020204030204" pitchFamily="49" charset="0"/>
              </a:rPr>
              <a:t>nroConta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222000</a:t>
            </a:r>
            <a:endParaRPr lang="pt-BR" dirty="0">
              <a:solidFill>
                <a:srgbClr val="808080"/>
              </a:solidFill>
            </a:endParaRPr>
          </a:p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dirty="0">
                <a:solidFill>
                  <a:srgbClr val="0000FF"/>
                </a:solidFill>
              </a:rPr>
              <a:t>             </a:t>
            </a:r>
            <a:r>
              <a:rPr lang="pt-BR" dirty="0" err="1">
                <a:solidFill>
                  <a:srgbClr val="0000FF"/>
                </a:solidFill>
              </a:rPr>
              <a:t>Commit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Transaction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TranSaldo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dirty="0">
                <a:solidFill>
                  <a:srgbClr val="0000FF"/>
                </a:solidFill>
              </a:rPr>
              <a:t>    </a:t>
            </a:r>
            <a:r>
              <a:rPr lang="pt-BR" dirty="0" err="1">
                <a:solidFill>
                  <a:srgbClr val="0000FF"/>
                </a:solidFill>
              </a:rPr>
              <a:t>End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Try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dirty="0">
                <a:solidFill>
                  <a:srgbClr val="0000FF"/>
                </a:solidFill>
              </a:rPr>
              <a:t>	Begin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Catch</a:t>
            </a:r>
            <a:r>
              <a:rPr lang="pt-BR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dirty="0">
                <a:solidFill>
                  <a:srgbClr val="0000FF"/>
                </a:solidFill>
              </a:rPr>
              <a:t>			</a:t>
            </a:r>
            <a:r>
              <a:rPr lang="pt-BR" dirty="0" err="1">
                <a:solidFill>
                  <a:srgbClr val="0000FF"/>
                </a:solidFill>
              </a:rPr>
              <a:t>Rollback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Transaction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TranSaldo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dirty="0">
                <a:solidFill>
                  <a:srgbClr val="0000FF"/>
                </a:solidFill>
              </a:rPr>
              <a:t>	</a:t>
            </a:r>
            <a:r>
              <a:rPr lang="pt-BR" dirty="0" err="1">
                <a:solidFill>
                  <a:srgbClr val="0000FF"/>
                </a:solidFill>
              </a:rPr>
              <a:t>End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Catch	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  <a:tabLst>
                <a:tab pos="354013" algn="l"/>
                <a:tab pos="722313" algn="l"/>
                <a:tab pos="1076325" algn="l"/>
              </a:tabLst>
            </a:pPr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80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Operações em um BD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defTabSz="900113">
              <a:tabLst>
                <a:tab pos="442913" algn="l"/>
                <a:tab pos="900113" algn="l"/>
              </a:tabLst>
            </a:pPr>
            <a:r>
              <a:rPr lang="pt-BR" b="1" dirty="0"/>
              <a:t>SGBD</a:t>
            </a:r>
          </a:p>
          <a:p>
            <a:pPr marL="0" indent="0" algn="just" defTabSz="900113">
              <a:buNone/>
              <a:tabLst>
                <a:tab pos="442913" algn="l"/>
                <a:tab pos="900113" algn="l"/>
              </a:tabLst>
            </a:pPr>
            <a:r>
              <a:rPr lang="pt-BR" dirty="0"/>
              <a:t>	Sistema de processamento de operações de acesso ao BD.</a:t>
            </a:r>
          </a:p>
          <a:p>
            <a:pPr algn="just" defTabSz="900113">
              <a:tabLst>
                <a:tab pos="442913" algn="l"/>
                <a:tab pos="900113" algn="l"/>
              </a:tabLst>
            </a:pPr>
            <a:endParaRPr lang="pt-BR" b="1" dirty="0"/>
          </a:p>
          <a:p>
            <a:pPr algn="just" defTabSz="900113">
              <a:tabLst>
                <a:tab pos="442913" algn="l"/>
                <a:tab pos="900113" algn="l"/>
              </a:tabLst>
            </a:pPr>
            <a:r>
              <a:rPr lang="pt-BR" b="1" dirty="0" err="1"/>
              <a:t>SGBDs</a:t>
            </a:r>
            <a:r>
              <a:rPr lang="pt-BR" b="1" dirty="0"/>
              <a:t> </a:t>
            </a:r>
            <a:r>
              <a:rPr lang="pt-BR" dirty="0"/>
              <a:t>geralmente são </a:t>
            </a:r>
            <a:r>
              <a:rPr lang="pt-BR" dirty="0" err="1"/>
              <a:t>multi-usuários</a:t>
            </a:r>
            <a:endParaRPr lang="pt-BR" dirty="0"/>
          </a:p>
          <a:p>
            <a:pPr lvl="1" algn="just" defTabSz="900113">
              <a:buFont typeface="Wingdings" panose="05000000000000000000" pitchFamily="2" charset="2"/>
              <a:buChar char="ü"/>
              <a:tabLst>
                <a:tab pos="442913" algn="l"/>
                <a:tab pos="900113" algn="l"/>
              </a:tabLst>
            </a:pPr>
            <a:r>
              <a:rPr lang="pt-BR" sz="2800" dirty="0"/>
              <a:t> processam simultaneamente operações disparadas por vários usuários</a:t>
            </a:r>
          </a:p>
          <a:p>
            <a:pPr lvl="1" algn="just" defTabSz="900113">
              <a:buFont typeface="Wingdings" panose="05000000000000000000" pitchFamily="2" charset="2"/>
              <a:buChar char="ü"/>
              <a:tabLst>
                <a:tab pos="442913" algn="l"/>
                <a:tab pos="900113" algn="l"/>
              </a:tabLst>
            </a:pPr>
            <a:r>
              <a:rPr lang="pt-BR" sz="2800" dirty="0"/>
              <a:t> deseja-se alta disponibilidade e tempo de resposta pequeno</a:t>
            </a:r>
          </a:p>
          <a:p>
            <a:pPr lvl="1" algn="just" defTabSz="900113">
              <a:buFont typeface="Wingdings" panose="05000000000000000000" pitchFamily="2" charset="2"/>
              <a:buChar char="ü"/>
              <a:tabLst>
                <a:tab pos="442913" algn="l"/>
                <a:tab pos="900113" algn="l"/>
              </a:tabLst>
            </a:pPr>
            <a:r>
              <a:rPr lang="pt-BR" sz="2800" dirty="0"/>
              <a:t> faz execução intercalada de conjuntos de operações</a:t>
            </a:r>
          </a:p>
          <a:p>
            <a:pPr lvl="1" algn="just" defTabSz="900113">
              <a:buFont typeface="Wingdings" panose="05000000000000000000" pitchFamily="2" charset="2"/>
              <a:buChar char="ü"/>
              <a:tabLst>
                <a:tab pos="442913" algn="l"/>
                <a:tab pos="900113" algn="l"/>
              </a:tabLst>
            </a:pPr>
            <a:r>
              <a:rPr lang="pt-BR" sz="2800" dirty="0"/>
              <a:t> </a:t>
            </a:r>
            <a:r>
              <a:rPr lang="pt-BR" sz="2800" b="1" dirty="0"/>
              <a:t>Ex.: </a:t>
            </a:r>
            <a:r>
              <a:rPr lang="pt-BR" sz="2800" dirty="0"/>
              <a:t>enquanto um processo </a:t>
            </a:r>
            <a:r>
              <a:rPr lang="pt-BR" sz="2800" b="1" i="1" dirty="0"/>
              <a:t>i</a:t>
            </a:r>
            <a:r>
              <a:rPr lang="pt-BR" sz="2800" dirty="0"/>
              <a:t> faz I/O, outro processo </a:t>
            </a:r>
            <a:r>
              <a:rPr lang="pt-BR" sz="2800" b="1" i="1" dirty="0"/>
              <a:t>j </a:t>
            </a:r>
            <a:r>
              <a:rPr lang="pt-BR" sz="2800" dirty="0"/>
              <a:t>é selecionado para execução</a:t>
            </a:r>
          </a:p>
          <a:p>
            <a:pPr marL="0" indent="0" algn="just" defTabSz="900113">
              <a:buNone/>
              <a:tabLst>
                <a:tab pos="442913" algn="l"/>
                <a:tab pos="900113" algn="l"/>
              </a:tabLst>
            </a:pPr>
            <a:endParaRPr lang="pt-BR" dirty="0"/>
          </a:p>
          <a:p>
            <a:pPr marL="0" indent="0" algn="ctr" defTabSz="900113">
              <a:buNone/>
              <a:tabLst>
                <a:tab pos="442913" algn="l"/>
                <a:tab pos="900113" algn="l"/>
              </a:tabLst>
            </a:pPr>
            <a:r>
              <a:rPr lang="pt-BR" sz="3600" b="1" dirty="0"/>
              <a:t>Operações são chamadas </a:t>
            </a: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TRANSAÇÕES</a:t>
            </a:r>
          </a:p>
        </p:txBody>
      </p:sp>
    </p:spTree>
    <p:extLst>
      <p:ext uri="{BB962C8B-B14F-4D97-AF65-F5344CB8AC3E}">
        <p14:creationId xmlns:p14="http://schemas.microsoft.com/office/powerpoint/2010/main" val="365693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Transações explícitas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PRINT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FF"/>
                </a:solidFill>
              </a:rPr>
              <a:t>@@TRANCOUNT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BEGIN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TRAN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</a:t>
            </a:r>
            <a:r>
              <a:rPr lang="pt-BR" dirty="0">
                <a:solidFill>
                  <a:srgbClr val="0000FF"/>
                </a:solidFill>
              </a:rPr>
              <a:t>PRINT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FF"/>
                </a:solidFill>
              </a:rPr>
              <a:t>@@TRANCOUNT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</a:t>
            </a:r>
            <a:r>
              <a:rPr lang="pt-BR" dirty="0">
                <a:solidFill>
                  <a:srgbClr val="0000FF"/>
                </a:solidFill>
              </a:rPr>
              <a:t>BEGIN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TRAN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    </a:t>
            </a:r>
            <a:r>
              <a:rPr lang="pt-BR" dirty="0">
                <a:solidFill>
                  <a:srgbClr val="0000FF"/>
                </a:solidFill>
              </a:rPr>
              <a:t>PRINT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FF"/>
                </a:solidFill>
              </a:rPr>
              <a:t>@@TRANCOUNT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</a:t>
            </a:r>
            <a:r>
              <a:rPr lang="pt-BR" dirty="0">
                <a:solidFill>
                  <a:srgbClr val="0000FF"/>
                </a:solidFill>
              </a:rPr>
              <a:t>COMMIT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</a:t>
            </a:r>
            <a:r>
              <a:rPr lang="pt-BR" dirty="0">
                <a:solidFill>
                  <a:srgbClr val="0000FF"/>
                </a:solidFill>
              </a:rPr>
              <a:t>PRINT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FF"/>
                </a:solidFill>
              </a:rPr>
              <a:t>@@TRANCOUNT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COMMIT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PRINT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FF"/>
                </a:solidFill>
              </a:rPr>
              <a:t>@@TRANCOUNT</a:t>
            </a:r>
          </a:p>
        </p:txBody>
      </p:sp>
    </p:spTree>
    <p:extLst>
      <p:ext uri="{BB962C8B-B14F-4D97-AF65-F5344CB8AC3E}">
        <p14:creationId xmlns:p14="http://schemas.microsoft.com/office/powerpoint/2010/main" val="1628277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Transações implícitas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Inicia uma transação se nenhuma transação estiver sido inicializada, mas o </a:t>
            </a:r>
            <a:r>
              <a:rPr lang="pt-BR" b="1" dirty="0"/>
              <a:t>COMMIT </a:t>
            </a:r>
            <a:r>
              <a:rPr lang="pt-BR" dirty="0"/>
              <a:t>ou </a:t>
            </a:r>
            <a:r>
              <a:rPr lang="pt-BR" b="1" dirty="0"/>
              <a:t>ROLLBACK </a:t>
            </a:r>
            <a:r>
              <a:rPr lang="pt-BR" dirty="0"/>
              <a:t>deve ser definido pelo desenvolvedor.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Para usar esse tipo de transação é preciso ativá-la no SQL Server usando o código abaixo: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0000FF"/>
                </a:solidFill>
              </a:rPr>
              <a:t>SET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IMPLICIT_TRANSACTIONS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ON</a:t>
            </a:r>
          </a:p>
          <a:p>
            <a:pPr algn="just"/>
            <a:endParaRPr lang="pt-BR" dirty="0">
              <a:solidFill>
                <a:srgbClr val="0000FF"/>
              </a:solidFill>
            </a:endParaRPr>
          </a:p>
          <a:p>
            <a:pPr algn="just"/>
            <a:r>
              <a:rPr lang="pt-BR" dirty="0"/>
              <a:t>Verificar transações em aberto</a:t>
            </a:r>
          </a:p>
          <a:p>
            <a:pPr marL="274320" lvl="1" indent="0" algn="just">
              <a:buNone/>
            </a:pPr>
            <a:r>
              <a:rPr lang="pt-BR" sz="2800" dirty="0">
                <a:solidFill>
                  <a:srgbClr val="0000FF"/>
                </a:solidFill>
                <a:latin typeface="Calibri" panose="020F0502020204030204" pitchFamily="34" charset="0"/>
              </a:rPr>
              <a:t>SELECT</a:t>
            </a:r>
            <a:r>
              <a:rPr lang="pt-BR" sz="28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pt-BR" sz="2800" dirty="0">
                <a:solidFill>
                  <a:srgbClr val="FF00FF"/>
                </a:solidFill>
                <a:latin typeface="Calibri" panose="020F0502020204030204" pitchFamily="34" charset="0"/>
              </a:rPr>
              <a:t>@@TRANCOUNT</a:t>
            </a:r>
            <a:endParaRPr lang="pt-BR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83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Transações implícitas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SET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IMPLICIT_TRANSACTIONS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ON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SELECT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FF"/>
                </a:solidFill>
              </a:rPr>
              <a:t>@@TRANCOUNT</a:t>
            </a:r>
          </a:p>
          <a:p>
            <a:pPr marL="0" indent="0">
              <a:buNone/>
            </a:pPr>
            <a:endParaRPr lang="pt-BR" dirty="0">
              <a:solidFill>
                <a:srgbClr val="FF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CREATE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TABLE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NovoTeste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</a:rPr>
              <a:t>		</a:t>
            </a:r>
            <a:r>
              <a:rPr lang="en-US" dirty="0">
                <a:solidFill>
                  <a:prstClr val="black"/>
                </a:solidFill>
              </a:rPr>
              <a:t>ID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PRIMARY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KEY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	NOME </a:t>
            </a:r>
            <a:r>
              <a:rPr lang="en-US" dirty="0">
                <a:solidFill>
                  <a:srgbClr val="0000FF"/>
                </a:solidFill>
              </a:rPr>
              <a:t>VARCHAR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40</a:t>
            </a:r>
            <a:r>
              <a:rPr lang="en-US" dirty="0">
                <a:solidFill>
                  <a:srgbClr val="808080"/>
                </a:solidFill>
              </a:rPr>
              <a:t>),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	SEXO </a:t>
            </a:r>
            <a:r>
              <a:rPr lang="en-US" dirty="0">
                <a:solidFill>
                  <a:srgbClr val="0000FF"/>
                </a:solidFill>
              </a:rPr>
              <a:t>VARCHAR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srgbClr val="808080"/>
                </a:solidFill>
              </a:rPr>
              <a:t>))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SELECT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FF"/>
                </a:solidFill>
              </a:rPr>
              <a:t>@@TRANCOUNT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INSERT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INTO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NovoTeste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VALUES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prstClr val="black"/>
                </a:solidFill>
              </a:rPr>
              <a:t>500</a:t>
            </a:r>
            <a:r>
              <a:rPr lang="pt-BR" dirty="0">
                <a:solidFill>
                  <a:srgbClr val="808080"/>
                </a:solidFill>
              </a:rPr>
              <a:t>, </a:t>
            </a:r>
            <a:r>
              <a:rPr lang="pt-BR" dirty="0">
                <a:solidFill>
                  <a:srgbClr val="FF0000"/>
                </a:solidFill>
              </a:rPr>
              <a:t>'MACHADO DE ASSIS'</a:t>
            </a:r>
            <a:r>
              <a:rPr lang="pt-BR" dirty="0">
                <a:solidFill>
                  <a:srgbClr val="808080"/>
                </a:solidFill>
              </a:rPr>
              <a:t>, </a:t>
            </a:r>
            <a:r>
              <a:rPr lang="pt-BR" dirty="0">
                <a:solidFill>
                  <a:srgbClr val="FF0000"/>
                </a:solidFill>
              </a:rPr>
              <a:t>'M'</a:t>
            </a:r>
            <a:r>
              <a:rPr lang="pt-BR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SELECT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*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FROM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NovoTeste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SELECT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FF"/>
                </a:solidFill>
              </a:rPr>
              <a:t>@@TRANCOUNT</a:t>
            </a:r>
          </a:p>
          <a:p>
            <a:pPr marL="0" indent="0">
              <a:buNone/>
            </a:pPr>
            <a:endParaRPr lang="pt-BR" dirty="0">
              <a:solidFill>
                <a:srgbClr val="FF00FF"/>
              </a:solidFill>
            </a:endParaRPr>
          </a:p>
          <a:p>
            <a:pPr marL="0" indent="0">
              <a:buNone/>
            </a:pPr>
            <a:r>
              <a:rPr lang="pt-BR" b="1" dirty="0"/>
              <a:t>Nova Query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SELECT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*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FROM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NovoTeste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577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Transações implícitas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SET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IMPLICIT_TRANSACTIONS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ON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SELECT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FF"/>
                </a:solidFill>
              </a:rPr>
              <a:t>@@TRANCOUNT</a:t>
            </a:r>
          </a:p>
          <a:p>
            <a:pPr marL="0" indent="0">
              <a:buNone/>
            </a:pPr>
            <a:endParaRPr lang="pt-BR" dirty="0">
              <a:solidFill>
                <a:srgbClr val="FF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CREATE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TABLE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NovoTeste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</a:rPr>
              <a:t>		</a:t>
            </a:r>
            <a:r>
              <a:rPr lang="en-US" dirty="0">
                <a:solidFill>
                  <a:prstClr val="black"/>
                </a:solidFill>
              </a:rPr>
              <a:t>ID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PRIMARY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KEY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	NOME </a:t>
            </a:r>
            <a:r>
              <a:rPr lang="en-US" dirty="0">
                <a:solidFill>
                  <a:srgbClr val="0000FF"/>
                </a:solidFill>
              </a:rPr>
              <a:t>VARCHAR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40</a:t>
            </a:r>
            <a:r>
              <a:rPr lang="en-US" dirty="0">
                <a:solidFill>
                  <a:srgbClr val="808080"/>
                </a:solidFill>
              </a:rPr>
              <a:t>),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	SEXO </a:t>
            </a:r>
            <a:r>
              <a:rPr lang="en-US" dirty="0">
                <a:solidFill>
                  <a:srgbClr val="0000FF"/>
                </a:solidFill>
              </a:rPr>
              <a:t>VARCHAR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srgbClr val="808080"/>
                </a:solidFill>
              </a:rPr>
              <a:t>))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SELECT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FF"/>
                </a:solidFill>
              </a:rPr>
              <a:t>@@TRANCOUNT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INSERT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INTO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NovoTeste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VALUES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prstClr val="black"/>
                </a:solidFill>
              </a:rPr>
              <a:t>500</a:t>
            </a:r>
            <a:r>
              <a:rPr lang="pt-BR" dirty="0">
                <a:solidFill>
                  <a:srgbClr val="808080"/>
                </a:solidFill>
              </a:rPr>
              <a:t>, </a:t>
            </a:r>
            <a:r>
              <a:rPr lang="pt-BR" dirty="0">
                <a:solidFill>
                  <a:srgbClr val="FF0000"/>
                </a:solidFill>
              </a:rPr>
              <a:t>'MACHADO DE ASSIS'</a:t>
            </a:r>
            <a:r>
              <a:rPr lang="pt-BR" dirty="0">
                <a:solidFill>
                  <a:srgbClr val="808080"/>
                </a:solidFill>
              </a:rPr>
              <a:t>, </a:t>
            </a:r>
            <a:r>
              <a:rPr lang="pt-BR" dirty="0">
                <a:solidFill>
                  <a:srgbClr val="FF0000"/>
                </a:solidFill>
              </a:rPr>
              <a:t>'M'</a:t>
            </a:r>
            <a:r>
              <a:rPr lang="pt-BR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SELECT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*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FROM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NovoTeste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SELECT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FF"/>
                </a:solidFill>
              </a:rPr>
              <a:t>@@TRANCOUNT</a:t>
            </a: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ROLLBACK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TRAN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SELECT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FF"/>
                </a:solidFill>
              </a:rPr>
              <a:t>@@TRANCOUNT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SELECT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*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FROM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NovoTeste</a:t>
            </a:r>
            <a:endParaRPr lang="pt-BR" dirty="0">
              <a:solidFill>
                <a:srgbClr val="FF00FF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548680"/>
            <a:ext cx="9144000" cy="4752528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88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33699" y="2636912"/>
            <a:ext cx="3934245" cy="3600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4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http://clinicarioplastica.com.br/wp-content/uploads/cofre-porquinh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43" y="2303066"/>
            <a:ext cx="3934245" cy="393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Transações em um BD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944" y="692697"/>
            <a:ext cx="9052560" cy="151216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Transações são coleções de operações que formam uma única unidade lógica de trabalho.</a:t>
            </a:r>
          </a:p>
          <a:p>
            <a:pPr algn="just"/>
            <a:endParaRPr lang="pt-BR" dirty="0"/>
          </a:p>
        </p:txBody>
      </p:sp>
      <p:pic>
        <p:nvPicPr>
          <p:cNvPr id="1026" name="Picture 2" descr="http://construcaoedecoracaodequartos.com/wp-content/uploads/2013/06/cofre-de-porquinho-azu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79" b="86607" l="9673" r="956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3" y="3005336"/>
            <a:ext cx="2796135" cy="279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187750" y="573325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Conta corrente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194824" y="573325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Conta poupança</a:t>
            </a:r>
          </a:p>
        </p:txBody>
      </p:sp>
      <p:sp>
        <p:nvSpPr>
          <p:cNvPr id="6" name="Seta em curva para baixo 5"/>
          <p:cNvSpPr/>
          <p:nvPr/>
        </p:nvSpPr>
        <p:spPr>
          <a:xfrm>
            <a:off x="2608145" y="1838278"/>
            <a:ext cx="4124095" cy="1309237"/>
          </a:xfrm>
          <a:prstGeom prst="curvedDownArrow">
            <a:avLst>
              <a:gd name="adj1" fmla="val 25000"/>
              <a:gd name="adj2" fmla="val 95341"/>
              <a:gd name="adj3" fmla="val 56487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30" name="Picture 6" descr="http://3.bp.blogspot.com/_3pRVRP05vgY/SfiUIBfYhXI/AAAAAAAAAI8/U8FonqXhSss/s400/Sinal+-+Positiv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854" y="1838278"/>
            <a:ext cx="946634" cy="9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omodinheiro.pt/wp-content/uploads/2013/08/Sinal-Negativ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99" y="1838278"/>
            <a:ext cx="925927" cy="94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25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são transações em um BD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Uma transação é uma unidade de execução do programa que acessa e possivelmente atualiza vários itens de dados. 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 uma transação tiver </a:t>
            </a:r>
            <a:r>
              <a:rPr lang="pt-BR" b="1" dirty="0">
                <a:solidFill>
                  <a:srgbClr val="00B050"/>
                </a:solidFill>
              </a:rPr>
              <a:t>ÊXITO</a:t>
            </a:r>
            <a:r>
              <a:rPr lang="pt-BR" dirty="0"/>
              <a:t>, todas as modificações de dados feitas durante a transação estarão </a:t>
            </a:r>
            <a:r>
              <a:rPr lang="pt-BR" b="1" dirty="0">
                <a:solidFill>
                  <a:srgbClr val="00B050"/>
                </a:solidFill>
              </a:rPr>
              <a:t>CONFIRMADAS </a:t>
            </a:r>
            <a:r>
              <a:rPr lang="pt-BR" dirty="0"/>
              <a:t>e se tornarão parte </a:t>
            </a:r>
            <a:r>
              <a:rPr lang="pt-BR" b="1" dirty="0">
                <a:solidFill>
                  <a:srgbClr val="00B050"/>
                </a:solidFill>
              </a:rPr>
              <a:t>PERMANENTE</a:t>
            </a:r>
            <a:r>
              <a:rPr lang="pt-BR" b="1" dirty="0"/>
              <a:t> </a:t>
            </a:r>
            <a:r>
              <a:rPr lang="pt-BR" dirty="0"/>
              <a:t>do banco de dados. Se uma transação encontrar erros e precisar ser </a:t>
            </a:r>
            <a:r>
              <a:rPr lang="pt-BR" b="1" dirty="0">
                <a:solidFill>
                  <a:srgbClr val="FF0000"/>
                </a:solidFill>
              </a:rPr>
              <a:t>CANCELADA</a:t>
            </a:r>
            <a:r>
              <a:rPr lang="pt-BR" b="1" dirty="0"/>
              <a:t> </a:t>
            </a:r>
            <a:r>
              <a:rPr lang="pt-BR" dirty="0"/>
              <a:t>ou revertida, </a:t>
            </a:r>
            <a:r>
              <a:rPr lang="pt-BR" b="1" dirty="0">
                <a:solidFill>
                  <a:srgbClr val="FF0000"/>
                </a:solidFill>
              </a:rPr>
              <a:t>TODAS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as modificações de dados serão </a:t>
            </a:r>
            <a:r>
              <a:rPr lang="pt-BR" b="1" dirty="0">
                <a:solidFill>
                  <a:srgbClr val="FF0000"/>
                </a:solidFill>
              </a:rPr>
              <a:t>APAGADAS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É uma unidade lógica de processamento que tem por objetivo preservar a </a:t>
            </a:r>
            <a:r>
              <a:rPr lang="pt-BR" b="1" dirty="0"/>
              <a:t>integridade </a:t>
            </a:r>
            <a:r>
              <a:rPr lang="pt-BR" dirty="0"/>
              <a:t>e a </a:t>
            </a:r>
            <a:r>
              <a:rPr lang="pt-BR" b="1" dirty="0"/>
              <a:t>consistência </a:t>
            </a:r>
            <a:r>
              <a:rPr lang="pt-BR" dirty="0"/>
              <a:t>dos dados. Esse processamento pode ser executado todo, ou não, garantindo a </a:t>
            </a:r>
            <a:r>
              <a:rPr lang="pt-BR" b="1" dirty="0"/>
              <a:t>atomicidade </a:t>
            </a:r>
            <a:r>
              <a:rPr lang="pt-BR" dirty="0"/>
              <a:t>das informações.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sintaxe básica de uma transação é: </a:t>
            </a:r>
          </a:p>
          <a:p>
            <a:pPr marL="1005840" lvl="4" indent="0">
              <a:buNone/>
            </a:pPr>
            <a:r>
              <a:rPr lang="pt-BR" sz="3200" b="1" dirty="0">
                <a:solidFill>
                  <a:srgbClr val="0000FF"/>
                </a:solidFill>
              </a:rPr>
              <a:t>Begin</a:t>
            </a:r>
            <a:r>
              <a:rPr lang="pt-BR" sz="3200" b="1" dirty="0">
                <a:solidFill>
                  <a:prstClr val="black"/>
                </a:solidFill>
              </a:rPr>
              <a:t> </a:t>
            </a:r>
            <a:r>
              <a:rPr lang="pt-BR" sz="3200" b="1" dirty="0" err="1">
                <a:solidFill>
                  <a:srgbClr val="0000FF"/>
                </a:solidFill>
              </a:rPr>
              <a:t>Transaction</a:t>
            </a:r>
            <a:endParaRPr lang="pt-BR" sz="3200" b="1" dirty="0">
              <a:solidFill>
                <a:srgbClr val="0000FF"/>
              </a:solidFill>
            </a:endParaRPr>
          </a:p>
          <a:p>
            <a:pPr marL="1005840" lvl="4" indent="0">
              <a:buNone/>
            </a:pPr>
            <a:r>
              <a:rPr lang="pt-BR" sz="3200" i="1" dirty="0">
                <a:solidFill>
                  <a:srgbClr val="008000"/>
                </a:solidFill>
              </a:rPr>
              <a:t>-- Corpo de comando</a:t>
            </a:r>
          </a:p>
          <a:p>
            <a:pPr marL="1005840" lvl="4" indent="0">
              <a:buNone/>
            </a:pPr>
            <a:r>
              <a:rPr lang="pt-BR" sz="3200" b="1" dirty="0" err="1">
                <a:solidFill>
                  <a:srgbClr val="0000FF"/>
                </a:solidFill>
              </a:rPr>
              <a:t>Commit</a:t>
            </a:r>
            <a:r>
              <a:rPr lang="pt-BR" sz="3200" b="1" dirty="0">
                <a:solidFill>
                  <a:prstClr val="black"/>
                </a:solidFill>
              </a:rPr>
              <a:t> ou </a:t>
            </a:r>
            <a:r>
              <a:rPr lang="pt-BR" sz="3200" b="1" dirty="0" err="1">
                <a:solidFill>
                  <a:srgbClr val="0000FF"/>
                </a:solidFill>
              </a:rPr>
              <a:t>Rollback</a:t>
            </a:r>
            <a:endParaRPr lang="pt-BR" sz="3200" b="1" dirty="0">
              <a:solidFill>
                <a:srgbClr val="0000FF"/>
              </a:solidFill>
            </a:endParaRPr>
          </a:p>
          <a:p>
            <a:pPr algn="just"/>
            <a:endParaRPr lang="pt-BR" sz="1800" b="1" dirty="0"/>
          </a:p>
          <a:p>
            <a:pPr algn="just"/>
            <a:endParaRPr lang="pt-BR" sz="1800" b="1" dirty="0"/>
          </a:p>
          <a:p>
            <a:pPr algn="just"/>
            <a:r>
              <a:rPr lang="pt-BR" sz="1800" b="1" dirty="0"/>
              <a:t>Leia mais em: </a:t>
            </a:r>
            <a:r>
              <a:rPr lang="pt-BR" sz="1800" b="1" dirty="0">
                <a:hlinkClick r:id="rId2"/>
              </a:rPr>
              <a:t>http://msdn.microsoft.com/pt-br/library/ms174377.aspx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219737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Propriedades ACID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Todos os bons </a:t>
            </a:r>
            <a:r>
              <a:rPr lang="pt-BR" sz="2000" dirty="0" err="1"/>
              <a:t>SGBDs</a:t>
            </a:r>
            <a:r>
              <a:rPr lang="pt-BR" sz="2000"/>
              <a:t> relacionais aplicam em seus funcionamentos </a:t>
            </a:r>
            <a:r>
              <a:rPr lang="pt-BR" sz="2000" dirty="0"/>
              <a:t>o conceito denominado ACID (4 propriedades fundamentais):</a:t>
            </a:r>
          </a:p>
          <a:p>
            <a:pPr marL="0" indent="0" algn="just">
              <a:buNone/>
            </a:pPr>
            <a:endParaRPr lang="pt-BR" sz="2000" dirty="0"/>
          </a:p>
          <a:p>
            <a:pPr lvl="3" algn="just"/>
            <a:r>
              <a:rPr lang="pt-BR" sz="4400" b="1" dirty="0"/>
              <a:t>A</a:t>
            </a:r>
            <a:r>
              <a:rPr lang="pt-BR" sz="3200" dirty="0"/>
              <a:t>tomicidade</a:t>
            </a:r>
          </a:p>
          <a:p>
            <a:pPr lvl="3" algn="just"/>
            <a:r>
              <a:rPr lang="pt-BR" sz="4400" b="1" dirty="0"/>
              <a:t>C</a:t>
            </a:r>
            <a:r>
              <a:rPr lang="pt-BR" sz="3200" dirty="0"/>
              <a:t>onsistência</a:t>
            </a:r>
          </a:p>
          <a:p>
            <a:pPr lvl="3" algn="just"/>
            <a:r>
              <a:rPr lang="pt-BR" sz="4400" b="1" dirty="0"/>
              <a:t>I</a:t>
            </a:r>
            <a:r>
              <a:rPr lang="pt-BR" sz="3200" dirty="0"/>
              <a:t>solamento</a:t>
            </a:r>
          </a:p>
          <a:p>
            <a:pPr lvl="3" algn="just"/>
            <a:r>
              <a:rPr lang="pt-BR" sz="4400" b="1" dirty="0"/>
              <a:t>D</a:t>
            </a:r>
            <a:r>
              <a:rPr lang="pt-BR" sz="3200" dirty="0"/>
              <a:t>urabilidade</a:t>
            </a:r>
          </a:p>
          <a:p>
            <a:pPr lvl="1" algn="just"/>
            <a:endParaRPr lang="pt-BR" sz="2800" b="1" dirty="0"/>
          </a:p>
          <a:p>
            <a:pPr marL="0" indent="0" algn="just">
              <a:buNone/>
            </a:pPr>
            <a:r>
              <a:rPr lang="pt-BR" sz="2000" dirty="0"/>
              <a:t>Um bom SGBD relacional não pode aplicar apenas algumas destas propriedades, todas as propriedades devem ser cumpridas, senão não podemos considerar um SGBD de verdade.</a:t>
            </a:r>
          </a:p>
        </p:txBody>
      </p:sp>
    </p:spTree>
    <p:extLst>
      <p:ext uri="{BB962C8B-B14F-4D97-AF65-F5344CB8AC3E}">
        <p14:creationId xmlns:p14="http://schemas.microsoft.com/office/powerpoint/2010/main" val="257969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Propriedades ACID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400" b="1" dirty="0"/>
              <a:t>A</a:t>
            </a:r>
            <a:r>
              <a:rPr lang="pt-BR" sz="3600" dirty="0"/>
              <a:t>tomicidade</a:t>
            </a:r>
          </a:p>
          <a:p>
            <a:pPr lvl="1"/>
            <a:r>
              <a:rPr lang="pt-BR" dirty="0"/>
              <a:t>A execução de uma transação deve ser atômica (não é divisível em partes), ou </a:t>
            </a:r>
            <a:r>
              <a:rPr lang="pt-BR" b="1" dirty="0"/>
              <a:t>todas as ações são executadas, ou nenhuma é.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algn="just"/>
            <a:r>
              <a:rPr lang="pt-BR" sz="4400" b="1" dirty="0"/>
              <a:t>C</a:t>
            </a:r>
            <a:r>
              <a:rPr lang="pt-BR" sz="3600" dirty="0"/>
              <a:t>onsistência</a:t>
            </a:r>
          </a:p>
          <a:p>
            <a:pPr lvl="1" algn="just"/>
            <a:r>
              <a:rPr lang="pt-BR" dirty="0"/>
              <a:t>No início de uma transação os dados armazenados estão todos consistentes, ao concluir a transação os dados devem permanecer consistentes, ou seja, as regras de negócio devem continuar sendo executadas e cumpridas.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7589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Propriedades ACID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400" b="1" dirty="0"/>
              <a:t>I</a:t>
            </a:r>
            <a:r>
              <a:rPr lang="pt-BR" sz="3600" dirty="0"/>
              <a:t>solamento</a:t>
            </a:r>
          </a:p>
          <a:p>
            <a:pPr lvl="1" algn="just"/>
            <a:r>
              <a:rPr lang="pt-BR" dirty="0"/>
              <a:t>Garante que transações executando simultaneamente sejam isoladas uma da outra, de modo que cada uma tenha a impressão de que nenhuma outra transação esta sendo executado simultaneamente a ela.</a:t>
            </a:r>
          </a:p>
          <a:p>
            <a:pPr lvl="1" algn="just"/>
            <a:endParaRPr lang="pt-BR" dirty="0"/>
          </a:p>
          <a:p>
            <a:pPr algn="just"/>
            <a:r>
              <a:rPr lang="pt-BR" sz="4400" b="1" dirty="0"/>
              <a:t>D</a:t>
            </a:r>
            <a:r>
              <a:rPr lang="pt-BR" sz="3600" dirty="0"/>
              <a:t>urabilidade</a:t>
            </a:r>
          </a:p>
          <a:p>
            <a:pPr lvl="1" algn="just"/>
            <a:r>
              <a:rPr lang="pt-BR" dirty="0"/>
              <a:t>Uma transação depois que for realizada e confirmada deve obrigatoriamente ser durável, ou seja, não pode desaparecer do banco de dados sem que outra transação realize esta operação.</a:t>
            </a:r>
          </a:p>
        </p:txBody>
      </p:sp>
    </p:spTree>
    <p:extLst>
      <p:ext uri="{BB962C8B-B14F-4D97-AF65-F5344CB8AC3E}">
        <p14:creationId xmlns:p14="http://schemas.microsoft.com/office/powerpoint/2010/main" val="176799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Exemplo de Transação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sz="3600" dirty="0">
              <a:latin typeface="Calisto MT" panose="02040603050505030304" pitchFamily="18" charset="0"/>
            </a:endParaRPr>
          </a:p>
          <a:p>
            <a:pPr marL="0" indent="0" algn="just">
              <a:buNone/>
            </a:pPr>
            <a:r>
              <a:rPr lang="pt-BR" sz="3600" dirty="0">
                <a:latin typeface="Calisto MT" panose="02040603050505030304" pitchFamily="18" charset="0"/>
              </a:rPr>
              <a:t>T</a:t>
            </a:r>
            <a:r>
              <a:rPr lang="pt-BR" sz="4400" baseline="-25000" dirty="0">
                <a:latin typeface="Calisto MT" panose="02040603050505030304" pitchFamily="18" charset="0"/>
              </a:rPr>
              <a:t>i</a:t>
            </a:r>
            <a:r>
              <a:rPr lang="pt-BR" sz="3600" dirty="0">
                <a:latin typeface="Calisto MT" panose="02040603050505030304" pitchFamily="18" charset="0"/>
              </a:rPr>
              <a:t>: 	</a:t>
            </a:r>
            <a:r>
              <a:rPr lang="pt-BR" sz="3600" b="1" dirty="0" err="1">
                <a:latin typeface="Calisto MT" panose="02040603050505030304" pitchFamily="18" charset="0"/>
              </a:rPr>
              <a:t>read</a:t>
            </a:r>
            <a:r>
              <a:rPr lang="pt-BR" sz="3600" b="1" dirty="0">
                <a:latin typeface="Calisto MT" panose="02040603050505030304" pitchFamily="18" charset="0"/>
              </a:rPr>
              <a:t> (A);</a:t>
            </a:r>
          </a:p>
          <a:p>
            <a:pPr marL="0" indent="0" algn="just">
              <a:buNone/>
            </a:pPr>
            <a:r>
              <a:rPr lang="pt-BR" sz="3600" dirty="0">
                <a:latin typeface="Calisto MT" panose="02040603050505030304" pitchFamily="18" charset="0"/>
              </a:rPr>
              <a:t>	A := A – 50;</a:t>
            </a:r>
          </a:p>
          <a:p>
            <a:pPr marL="0" indent="0" algn="just">
              <a:buNone/>
            </a:pPr>
            <a:r>
              <a:rPr lang="pt-BR" sz="3600" dirty="0">
                <a:latin typeface="Calisto MT" panose="02040603050505030304" pitchFamily="18" charset="0"/>
              </a:rPr>
              <a:t>	</a:t>
            </a:r>
            <a:r>
              <a:rPr lang="pt-BR" sz="3600" b="1" dirty="0" err="1">
                <a:latin typeface="Calisto MT" panose="02040603050505030304" pitchFamily="18" charset="0"/>
              </a:rPr>
              <a:t>write</a:t>
            </a:r>
            <a:r>
              <a:rPr lang="pt-BR" sz="3600" b="1" dirty="0">
                <a:latin typeface="Calisto MT" panose="02040603050505030304" pitchFamily="18" charset="0"/>
              </a:rPr>
              <a:t> (A);</a:t>
            </a:r>
          </a:p>
          <a:p>
            <a:pPr marL="0" indent="0" algn="just">
              <a:buNone/>
            </a:pPr>
            <a:r>
              <a:rPr lang="pt-BR" sz="3600" dirty="0">
                <a:latin typeface="Calisto MT" panose="02040603050505030304" pitchFamily="18" charset="0"/>
              </a:rPr>
              <a:t>	</a:t>
            </a:r>
            <a:r>
              <a:rPr lang="pt-BR" sz="3600" b="1" dirty="0" err="1">
                <a:latin typeface="Calisto MT" panose="02040603050505030304" pitchFamily="18" charset="0"/>
              </a:rPr>
              <a:t>read</a:t>
            </a:r>
            <a:r>
              <a:rPr lang="pt-BR" sz="3600" b="1" dirty="0">
                <a:latin typeface="Calisto MT" panose="02040603050505030304" pitchFamily="18" charset="0"/>
              </a:rPr>
              <a:t> (B);</a:t>
            </a:r>
          </a:p>
          <a:p>
            <a:pPr marL="0" indent="0" algn="just">
              <a:buNone/>
            </a:pPr>
            <a:r>
              <a:rPr lang="pt-BR" sz="3600" dirty="0">
                <a:latin typeface="Calisto MT" panose="02040603050505030304" pitchFamily="18" charset="0"/>
              </a:rPr>
              <a:t>	B := B + 50;</a:t>
            </a:r>
          </a:p>
          <a:p>
            <a:pPr marL="0" indent="0" algn="just">
              <a:buNone/>
            </a:pPr>
            <a:r>
              <a:rPr lang="pt-BR" sz="3600" dirty="0">
                <a:latin typeface="Calisto MT" panose="02040603050505030304" pitchFamily="18" charset="0"/>
              </a:rPr>
              <a:t>	</a:t>
            </a:r>
            <a:r>
              <a:rPr lang="pt-BR" sz="3600" b="1" dirty="0" err="1">
                <a:latin typeface="Calisto MT" panose="02040603050505030304" pitchFamily="18" charset="0"/>
              </a:rPr>
              <a:t>write</a:t>
            </a:r>
            <a:r>
              <a:rPr lang="pt-BR" sz="3600" b="1" dirty="0">
                <a:latin typeface="Calisto MT" panose="02040603050505030304" pitchFamily="18" charset="0"/>
              </a:rPr>
              <a:t> (B).</a:t>
            </a:r>
          </a:p>
        </p:txBody>
      </p:sp>
    </p:spTree>
    <p:extLst>
      <p:ext uri="{BB962C8B-B14F-4D97-AF65-F5344CB8AC3E}">
        <p14:creationId xmlns:p14="http://schemas.microsoft.com/office/powerpoint/2010/main" val="184608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4644008" y="3356992"/>
            <a:ext cx="576064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67544" y="620688"/>
            <a:ext cx="576064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Plano de execução serial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620688"/>
            <a:ext cx="4038600" cy="577096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>
                <a:latin typeface="Calisto MT" panose="02040603050505030304" pitchFamily="18" charset="0"/>
              </a:rPr>
              <a:t>T</a:t>
            </a:r>
            <a:r>
              <a:rPr lang="pt-BR" sz="2200" baseline="-25000" dirty="0">
                <a:latin typeface="Calisto MT" panose="02040603050505030304" pitchFamily="18" charset="0"/>
              </a:rPr>
              <a:t>i</a:t>
            </a:r>
            <a:r>
              <a:rPr lang="pt-BR" sz="2200" dirty="0">
                <a:latin typeface="Calisto MT" panose="02040603050505030304" pitchFamily="18" charset="0"/>
              </a:rPr>
              <a:t>: 	</a:t>
            </a:r>
            <a:r>
              <a:rPr lang="pt-BR" sz="2200" b="1" dirty="0" err="1">
                <a:latin typeface="Calisto MT" panose="02040603050505030304" pitchFamily="18" charset="0"/>
              </a:rPr>
              <a:t>read</a:t>
            </a:r>
            <a:r>
              <a:rPr lang="pt-BR" sz="2200" b="1" dirty="0">
                <a:latin typeface="Calisto MT" panose="02040603050505030304" pitchFamily="18" charset="0"/>
              </a:rPr>
              <a:t> (A);</a:t>
            </a:r>
          </a:p>
          <a:p>
            <a:pPr marL="0" indent="0" algn="just">
              <a:buNone/>
            </a:pPr>
            <a:r>
              <a:rPr lang="pt-BR" sz="2200" dirty="0">
                <a:latin typeface="Calisto MT" panose="02040603050505030304" pitchFamily="18" charset="0"/>
              </a:rPr>
              <a:t>	A := A – 50;</a:t>
            </a:r>
          </a:p>
          <a:p>
            <a:pPr marL="0" indent="0" algn="just">
              <a:buNone/>
            </a:pPr>
            <a:r>
              <a:rPr lang="pt-BR" sz="2200" dirty="0">
                <a:latin typeface="Calisto MT" panose="02040603050505030304" pitchFamily="18" charset="0"/>
              </a:rPr>
              <a:t>	</a:t>
            </a:r>
            <a:r>
              <a:rPr lang="pt-BR" sz="2200" b="1" dirty="0" err="1">
                <a:latin typeface="Calisto MT" panose="02040603050505030304" pitchFamily="18" charset="0"/>
              </a:rPr>
              <a:t>write</a:t>
            </a:r>
            <a:r>
              <a:rPr lang="pt-BR" sz="2200" b="1" dirty="0">
                <a:latin typeface="Calisto MT" panose="02040603050505030304" pitchFamily="18" charset="0"/>
              </a:rPr>
              <a:t> (A);</a:t>
            </a:r>
          </a:p>
          <a:p>
            <a:pPr marL="0" indent="0" algn="just">
              <a:buNone/>
            </a:pPr>
            <a:r>
              <a:rPr lang="pt-BR" sz="2200" b="1" dirty="0">
                <a:latin typeface="Calisto MT" panose="02040603050505030304" pitchFamily="18" charset="0"/>
              </a:rPr>
              <a:t>	</a:t>
            </a:r>
            <a:r>
              <a:rPr lang="pt-BR" sz="2200" b="1" dirty="0" err="1">
                <a:latin typeface="Calisto MT" panose="02040603050505030304" pitchFamily="18" charset="0"/>
              </a:rPr>
              <a:t>read</a:t>
            </a:r>
            <a:r>
              <a:rPr lang="pt-BR" sz="2200" b="1" dirty="0">
                <a:latin typeface="Calisto MT" panose="02040603050505030304" pitchFamily="18" charset="0"/>
              </a:rPr>
              <a:t> (B);</a:t>
            </a:r>
          </a:p>
          <a:p>
            <a:pPr marL="0" indent="0" algn="just">
              <a:buNone/>
            </a:pPr>
            <a:r>
              <a:rPr lang="pt-BR" sz="2200" dirty="0">
                <a:latin typeface="Calisto MT" panose="02040603050505030304" pitchFamily="18" charset="0"/>
              </a:rPr>
              <a:t>	B := B + 50;</a:t>
            </a:r>
          </a:p>
          <a:p>
            <a:pPr marL="0" indent="0" algn="just">
              <a:buNone/>
            </a:pPr>
            <a:r>
              <a:rPr lang="pt-BR" sz="2200" dirty="0">
                <a:latin typeface="Calisto MT" panose="02040603050505030304" pitchFamily="18" charset="0"/>
              </a:rPr>
              <a:t>	</a:t>
            </a:r>
            <a:r>
              <a:rPr lang="pt-BR" sz="2200" b="1" dirty="0" err="1">
                <a:latin typeface="Calisto MT" panose="02040603050505030304" pitchFamily="18" charset="0"/>
              </a:rPr>
              <a:t>write</a:t>
            </a:r>
            <a:r>
              <a:rPr lang="pt-BR" sz="2200" b="1" dirty="0">
                <a:latin typeface="Calisto MT" panose="02040603050505030304" pitchFamily="18" charset="0"/>
              </a:rPr>
              <a:t> (B).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4648200" y="620688"/>
            <a:ext cx="4038600" cy="577096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sz="2200" dirty="0">
              <a:latin typeface="Calisto MT" panose="0204060305050503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Calisto MT" panose="0204060305050503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Calisto MT" panose="0204060305050503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Calisto MT" panose="0204060305050503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Calisto MT" panose="0204060305050503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Calisto MT" panose="0204060305050503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Calisto MT" panose="02040603050505030304" pitchFamily="18" charset="0"/>
            </a:endParaRPr>
          </a:p>
          <a:p>
            <a:pPr marL="0" indent="0" algn="just">
              <a:buNone/>
            </a:pPr>
            <a:r>
              <a:rPr lang="pt-BR" sz="2200" dirty="0" err="1">
                <a:latin typeface="Calisto MT" panose="02040603050505030304" pitchFamily="18" charset="0"/>
              </a:rPr>
              <a:t>T</a:t>
            </a:r>
            <a:r>
              <a:rPr lang="pt-BR" sz="2200" baseline="-25000" dirty="0" err="1">
                <a:latin typeface="Calisto MT" panose="02040603050505030304" pitchFamily="18" charset="0"/>
              </a:rPr>
              <a:t>j</a:t>
            </a:r>
            <a:r>
              <a:rPr lang="pt-BR" sz="2200" dirty="0">
                <a:latin typeface="Calisto MT" panose="02040603050505030304" pitchFamily="18" charset="0"/>
              </a:rPr>
              <a:t>: 	</a:t>
            </a:r>
            <a:r>
              <a:rPr lang="pt-BR" sz="2200" b="1" dirty="0" err="1">
                <a:latin typeface="Calisto MT" panose="02040603050505030304" pitchFamily="18" charset="0"/>
              </a:rPr>
              <a:t>read</a:t>
            </a:r>
            <a:r>
              <a:rPr lang="pt-BR" sz="2200" b="1" dirty="0">
                <a:latin typeface="Calisto MT" panose="02040603050505030304" pitchFamily="18" charset="0"/>
              </a:rPr>
              <a:t> (A);</a:t>
            </a:r>
          </a:p>
          <a:p>
            <a:pPr marL="0" indent="0" algn="just">
              <a:buNone/>
            </a:pPr>
            <a:r>
              <a:rPr lang="pt-BR" sz="2200" dirty="0">
                <a:latin typeface="Calisto MT" panose="02040603050505030304" pitchFamily="18" charset="0"/>
              </a:rPr>
              <a:t>	</a:t>
            </a:r>
            <a:r>
              <a:rPr lang="pt-BR" sz="2200" dirty="0" err="1">
                <a:latin typeface="Calisto MT" panose="02040603050505030304" pitchFamily="18" charset="0"/>
              </a:rPr>
              <a:t>temp</a:t>
            </a:r>
            <a:r>
              <a:rPr lang="pt-BR" sz="2200" dirty="0">
                <a:latin typeface="Calisto MT" panose="02040603050505030304" pitchFamily="18" charset="0"/>
              </a:rPr>
              <a:t> := A * 0.1;</a:t>
            </a:r>
          </a:p>
          <a:p>
            <a:pPr marL="0" indent="0" algn="just">
              <a:buNone/>
            </a:pPr>
            <a:r>
              <a:rPr lang="pt-BR" sz="2200" dirty="0">
                <a:latin typeface="Calisto MT" panose="02040603050505030304" pitchFamily="18" charset="0"/>
              </a:rPr>
              <a:t>	A := A – </a:t>
            </a:r>
            <a:r>
              <a:rPr lang="pt-BR" sz="2200" dirty="0" err="1">
                <a:latin typeface="Calisto MT" panose="02040603050505030304" pitchFamily="18" charset="0"/>
              </a:rPr>
              <a:t>temp</a:t>
            </a:r>
            <a:r>
              <a:rPr lang="pt-BR" sz="2200" dirty="0">
                <a:latin typeface="Calisto MT" panose="0204060305050503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200" dirty="0">
                <a:latin typeface="Calisto MT" panose="02040603050505030304" pitchFamily="18" charset="0"/>
              </a:rPr>
              <a:t>	</a:t>
            </a:r>
            <a:r>
              <a:rPr lang="pt-BR" sz="2200" b="1" dirty="0" err="1">
                <a:latin typeface="Calisto MT" panose="02040603050505030304" pitchFamily="18" charset="0"/>
              </a:rPr>
              <a:t>write</a:t>
            </a:r>
            <a:r>
              <a:rPr lang="pt-BR" sz="2200" b="1" dirty="0">
                <a:latin typeface="Calisto MT" panose="02040603050505030304" pitchFamily="18" charset="0"/>
              </a:rPr>
              <a:t> (A);</a:t>
            </a:r>
          </a:p>
          <a:p>
            <a:pPr marL="0" indent="0" algn="just">
              <a:buNone/>
            </a:pPr>
            <a:r>
              <a:rPr lang="pt-BR" sz="2200" b="1" dirty="0">
                <a:latin typeface="Calisto MT" panose="02040603050505030304" pitchFamily="18" charset="0"/>
              </a:rPr>
              <a:t>	</a:t>
            </a:r>
            <a:r>
              <a:rPr lang="pt-BR" sz="2200" b="1" dirty="0" err="1">
                <a:latin typeface="Calisto MT" panose="02040603050505030304" pitchFamily="18" charset="0"/>
              </a:rPr>
              <a:t>read</a:t>
            </a:r>
            <a:r>
              <a:rPr lang="pt-BR" sz="2200" b="1" dirty="0">
                <a:latin typeface="Calisto MT" panose="02040603050505030304" pitchFamily="18" charset="0"/>
              </a:rPr>
              <a:t> (B);</a:t>
            </a:r>
          </a:p>
          <a:p>
            <a:pPr marL="0" indent="0" algn="just">
              <a:buNone/>
            </a:pPr>
            <a:r>
              <a:rPr lang="pt-BR" sz="2200" dirty="0">
                <a:latin typeface="Calisto MT" panose="02040603050505030304" pitchFamily="18" charset="0"/>
              </a:rPr>
              <a:t>	B := B + </a:t>
            </a:r>
            <a:r>
              <a:rPr lang="pt-BR" sz="2200" dirty="0" err="1">
                <a:latin typeface="Calisto MT" panose="02040603050505030304" pitchFamily="18" charset="0"/>
              </a:rPr>
              <a:t>temp</a:t>
            </a:r>
            <a:r>
              <a:rPr lang="pt-BR" sz="2200" dirty="0">
                <a:latin typeface="Calisto MT" panose="0204060305050503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200" dirty="0">
                <a:latin typeface="Calisto MT" panose="02040603050505030304" pitchFamily="18" charset="0"/>
              </a:rPr>
              <a:t>	</a:t>
            </a:r>
            <a:r>
              <a:rPr lang="pt-BR" sz="2200" b="1" dirty="0" err="1">
                <a:latin typeface="Calisto MT" panose="02040603050505030304" pitchFamily="18" charset="0"/>
              </a:rPr>
              <a:t>write</a:t>
            </a:r>
            <a:r>
              <a:rPr lang="pt-BR" sz="2200" b="1" dirty="0">
                <a:latin typeface="Calisto MT" panose="02040603050505030304" pitchFamily="18" charset="0"/>
              </a:rPr>
              <a:t> (B).</a:t>
            </a:r>
          </a:p>
          <a:p>
            <a:endParaRPr lang="pt-BR" sz="2200" dirty="0">
              <a:latin typeface="Calisto MT" panose="02040603050505030304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899592" y="3356992"/>
            <a:ext cx="727280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1461062" y="3154610"/>
            <a:ext cx="1742786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99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759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152E0EDAF9B494E86E69684322803DE" ma:contentTypeVersion="2" ma:contentTypeDescription="Crie um novo documento." ma:contentTypeScope="" ma:versionID="2361e884605e39b4331857f95c8f6228">
  <xsd:schema xmlns:xsd="http://www.w3.org/2001/XMLSchema" xmlns:xs="http://www.w3.org/2001/XMLSchema" xmlns:p="http://schemas.microsoft.com/office/2006/metadata/properties" xmlns:ns2="d458444d-335c-4391-b8f9-68bddc5646cc" targetNamespace="http://schemas.microsoft.com/office/2006/metadata/properties" ma:root="true" ma:fieldsID="22d4b57db8e1497fb02a3257d99e9e6d" ns2:_="">
    <xsd:import namespace="d458444d-335c-4391-b8f9-68bddc5646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58444d-335c-4391-b8f9-68bddc5646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7F73A8-99BD-40BB-969A-AECCBF5C69C6}"/>
</file>

<file path=customXml/itemProps2.xml><?xml version="1.0" encoding="utf-8"?>
<ds:datastoreItem xmlns:ds="http://schemas.openxmlformats.org/officeDocument/2006/customXml" ds:itemID="{FDADCC60-6E52-4F01-B6A7-56658F04757B}"/>
</file>

<file path=customXml/itemProps3.xml><?xml version="1.0" encoding="utf-8"?>
<ds:datastoreItem xmlns:ds="http://schemas.openxmlformats.org/officeDocument/2006/customXml" ds:itemID="{6C8F7543-631D-4FAC-B422-C6B11E01D8AF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1870</TotalTime>
  <Words>1271</Words>
  <Application>Microsoft Office PowerPoint</Application>
  <PresentationFormat>Apresentação na tela (4:3)</PresentationFormat>
  <Paragraphs>223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Arno Pro Smbd</vt:lpstr>
      <vt:lpstr>Calibri</vt:lpstr>
      <vt:lpstr>Calisto MT</vt:lpstr>
      <vt:lpstr>Consolas</vt:lpstr>
      <vt:lpstr>Courier New</vt:lpstr>
      <vt:lpstr>Wingdings</vt:lpstr>
      <vt:lpstr>Brilho</vt:lpstr>
      <vt:lpstr>TRANSAÇÕES</vt:lpstr>
      <vt:lpstr>Operações em um BD</vt:lpstr>
      <vt:lpstr>Transações em um BD</vt:lpstr>
      <vt:lpstr>O que são transações em um BD</vt:lpstr>
      <vt:lpstr>Propriedades ACID</vt:lpstr>
      <vt:lpstr>Propriedades ACID</vt:lpstr>
      <vt:lpstr>Propriedades ACID</vt:lpstr>
      <vt:lpstr>Exemplo de Transação</vt:lpstr>
      <vt:lpstr>Plano de execução serial</vt:lpstr>
      <vt:lpstr>Propriedades ACID</vt:lpstr>
      <vt:lpstr>Estados de uma transação</vt:lpstr>
      <vt:lpstr>Estados de uma transação</vt:lpstr>
      <vt:lpstr>Funcionamento de uma transação</vt:lpstr>
      <vt:lpstr>Tipos de Transações no SQL Server</vt:lpstr>
      <vt:lpstr>Tipos de Transações no SQL Server</vt:lpstr>
      <vt:lpstr>Exemplo prático</vt:lpstr>
      <vt:lpstr>Transações explícitas</vt:lpstr>
      <vt:lpstr>Transações explícitas</vt:lpstr>
      <vt:lpstr>Transações explícitas</vt:lpstr>
      <vt:lpstr>Transações explícitas</vt:lpstr>
      <vt:lpstr>Transações implícitas</vt:lpstr>
      <vt:lpstr>Transações implícitas</vt:lpstr>
      <vt:lpstr>Transações implícitas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FIXAÇÃO</dc:title>
  <dc:creator>Claudio</dc:creator>
  <cp:lastModifiedBy>CLAUDIO EDUARDO PAIVA</cp:lastModifiedBy>
  <cp:revision>275</cp:revision>
  <cp:lastPrinted>2014-09-03T13:24:42Z</cp:lastPrinted>
  <dcterms:created xsi:type="dcterms:W3CDTF">2014-07-28T23:03:46Z</dcterms:created>
  <dcterms:modified xsi:type="dcterms:W3CDTF">2020-10-05T21:58:36Z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0x0101006152E0EDAF9B494E86E69684322803DE</vt:lpwstr>
  </property>
</Properties>
</file>