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handoutMasterIdLst>
    <p:handoutMasterId r:id="rId33"/>
  </p:handoutMasterIdLst>
  <p:sldIdLst>
    <p:sldId id="344" r:id="rId3"/>
    <p:sldId id="345" r:id="rId4"/>
    <p:sldId id="312" r:id="rId5"/>
    <p:sldId id="308" r:id="rId6"/>
    <p:sldId id="330" r:id="rId7"/>
    <p:sldId id="332" r:id="rId8"/>
    <p:sldId id="310" r:id="rId9"/>
    <p:sldId id="331" r:id="rId10"/>
    <p:sldId id="333" r:id="rId11"/>
    <p:sldId id="334" r:id="rId12"/>
    <p:sldId id="335" r:id="rId13"/>
    <p:sldId id="313" r:id="rId14"/>
    <p:sldId id="314" r:id="rId15"/>
    <p:sldId id="327" r:id="rId16"/>
    <p:sldId id="309" r:id="rId17"/>
    <p:sldId id="315" r:id="rId18"/>
    <p:sldId id="340" r:id="rId19"/>
    <p:sldId id="341" r:id="rId20"/>
    <p:sldId id="342" r:id="rId21"/>
    <p:sldId id="343" r:id="rId22"/>
    <p:sldId id="348" r:id="rId23"/>
    <p:sldId id="349" r:id="rId24"/>
    <p:sldId id="316" r:id="rId25"/>
    <p:sldId id="328" r:id="rId26"/>
    <p:sldId id="346" r:id="rId27"/>
    <p:sldId id="337" r:id="rId28"/>
    <p:sldId id="338" r:id="rId29"/>
    <p:sldId id="311" r:id="rId30"/>
    <p:sldId id="347" r:id="rId31"/>
    <p:sldId id="317" r:id="rId32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FCD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rgbClr val="282F3C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282F3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3216964" y="3589475"/>
            <a:ext cx="7490791" cy="0"/>
          </a:xfrm>
          <a:prstGeom prst="line">
            <a:avLst/>
          </a:prstGeom>
          <a:ln w="76200">
            <a:solidFill>
              <a:srgbClr val="282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8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0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FCD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rgbClr val="282F3C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47810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282F3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3216964" y="3589475"/>
            <a:ext cx="7490791" cy="0"/>
          </a:xfrm>
          <a:prstGeom prst="line">
            <a:avLst/>
          </a:prstGeom>
          <a:ln w="76200">
            <a:solidFill>
              <a:srgbClr val="282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0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pt-BR" dirty="0"/>
            </a:lvl1pPr>
          </a:lstStyle>
          <a:p>
            <a:pPr lv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5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FCD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2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7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4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93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99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6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pt-BR" dirty="0"/>
            </a:lvl1pPr>
          </a:lstStyle>
          <a:p>
            <a:pPr lv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2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11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38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0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FCD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7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0413"/>
            <a:ext cx="12192000" cy="1731301"/>
          </a:xfrm>
          <a:prstGeom prst="rect">
            <a:avLst/>
          </a:prstGeom>
          <a:solidFill>
            <a:srgbClr val="FCD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8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2F3C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82F3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82F3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2F3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F3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F3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0413"/>
            <a:ext cx="12192000" cy="1731301"/>
          </a:xfrm>
          <a:prstGeom prst="rect">
            <a:avLst/>
          </a:prstGeom>
          <a:solidFill>
            <a:srgbClr val="FCD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984D-E0B5-427D-9F90-6D565029FEE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5C75-42E2-4A95-BAB6-F53D9CAAA68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2F3C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82F3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82F3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82F3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F3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82F3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introducao-as-stored-procedure-com-sql-server-2000-2005/2213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7828" y="4503572"/>
            <a:ext cx="1800000" cy="1800000"/>
          </a:xfrm>
          <a:prstGeom prst="rect">
            <a:avLst/>
          </a:prstGeom>
          <a:solidFill>
            <a:srgbClr val="FCD417"/>
          </a:solidFill>
          <a:ln>
            <a:noFill/>
          </a:ln>
          <a:effectLst>
            <a:outerShdw blurRad="508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6000" b="1" dirty="0" smtClean="0">
              <a:solidFill>
                <a:srgbClr val="282F3C"/>
              </a:solidFill>
              <a:latin typeface="Gadugi" panose="020B0502040204020203" pitchFamily="34" charset="0"/>
              <a:ea typeface="Gadugi" panose="020B0502040204020203" pitchFamily="34" charset="0"/>
              <a:cs typeface="+mj-cs"/>
            </a:endParaRPr>
          </a:p>
          <a:p>
            <a:pPr algn="r"/>
            <a:r>
              <a:rPr lang="pt-BR" sz="6600" b="1" dirty="0" smtClean="0">
                <a:solidFill>
                  <a:srgbClr val="282F3C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rPr>
              <a:t>BD</a:t>
            </a:r>
            <a:endParaRPr lang="pt-BR" sz="6600" b="1" dirty="0">
              <a:solidFill>
                <a:srgbClr val="282F3C"/>
              </a:solidFill>
              <a:latin typeface="Gadugi" panose="020B0502040204020203" pitchFamily="34" charset="0"/>
              <a:ea typeface="Gadugi" panose="020B0502040204020203" pitchFamily="34" charset="0"/>
              <a:cs typeface="+mj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- Banco de Dados -</a:t>
            </a:r>
          </a:p>
          <a:p>
            <a:r>
              <a:rPr lang="pt-BR" dirty="0" smtClean="0"/>
              <a:t>Prof. Me. Claudio Paiva</a:t>
            </a:r>
          </a:p>
          <a:p>
            <a:r>
              <a:rPr lang="pt-BR" dirty="0" smtClean="0"/>
              <a:t>Fatec Franca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3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Exibir </a:t>
            </a:r>
            <a:r>
              <a:rPr lang="pt-BR" dirty="0"/>
              <a:t>a </a:t>
            </a:r>
            <a:r>
              <a:rPr lang="pt-BR" dirty="0" smtClean="0"/>
              <a:t>hora </a:t>
            </a:r>
            <a:r>
              <a:rPr lang="pt-BR" dirty="0"/>
              <a:t>atual do servidor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procedure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sp_hora_servidor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'Hora do servidor: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108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--Para </a:t>
            </a: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executar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sp_hora_servidor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Exibir </a:t>
            </a:r>
            <a:r>
              <a:rPr lang="pt-BR" dirty="0"/>
              <a:t>a data/hora atual do servidor</a:t>
            </a:r>
            <a:r>
              <a:rPr lang="pt-BR" dirty="0" smtClean="0"/>
              <a:t>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007335"/>
              </p:ext>
            </p:extLst>
          </p:nvPr>
        </p:nvGraphicFramePr>
        <p:xfrm>
          <a:off x="2783632" y="1667168"/>
          <a:ext cx="6023992" cy="10381664"/>
        </p:xfrm>
        <a:graphic>
          <a:graphicData uri="http://schemas.openxmlformats.org/drawingml/2006/table">
            <a:tbl>
              <a:tblPr/>
              <a:tblGrid>
                <a:gridCol w="1206086"/>
                <a:gridCol w="964148"/>
                <a:gridCol w="2459777"/>
                <a:gridCol w="1393981"/>
              </a:tblGrid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Without century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With century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Input/Output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Standard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11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0 or 100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mon dd yyyy hh:miAM (or PM)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Default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 = mm/dd/yy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101 = mm/dd/yyyy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USA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102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 = yy.mm.dd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102 = yyyy.mm.dd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ANSI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103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3 = dd/mm/yy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103 = dd/mm/yyyy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British/French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104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4 = dd.mm.yy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104 = dd.mm.yyyy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German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105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5 = dd-mm-yy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105 = dd-mm-yyyy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Italian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106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6 = </a:t>
                      </a:r>
                      <a:r>
                        <a:rPr lang="pt-BR" sz="1400" dirty="0" err="1">
                          <a:effectLst/>
                        </a:rPr>
                        <a:t>dd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mon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yy</a:t>
                      </a:r>
                      <a:r>
                        <a:rPr lang="pt-BR" sz="1400" dirty="0">
                          <a:effectLst/>
                        </a:rPr>
                        <a:t/>
                      </a:r>
                      <a:br>
                        <a:rPr lang="pt-BR" sz="1400" dirty="0">
                          <a:effectLst/>
                        </a:rPr>
                      </a:br>
                      <a:r>
                        <a:rPr lang="pt-BR" sz="1400" dirty="0">
                          <a:effectLst/>
                        </a:rPr>
                        <a:t>106 = </a:t>
                      </a:r>
                      <a:r>
                        <a:rPr lang="pt-BR" sz="1400" dirty="0" err="1">
                          <a:effectLst/>
                        </a:rPr>
                        <a:t>dd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mon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yyyy</a:t>
                      </a:r>
                      <a:endParaRPr lang="pt-BR" sz="1400" dirty="0">
                        <a:effectLst/>
                      </a:endParaRP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107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>
                          <a:effectLst/>
                        </a:rPr>
                        <a:t>7 = Mon dd, yy</a:t>
                      </a:r>
                      <a:br>
                        <a:rPr lang="fr-FR" sz="1400">
                          <a:effectLst/>
                        </a:rPr>
                      </a:br>
                      <a:r>
                        <a:rPr lang="fr-FR" sz="1400">
                          <a:effectLst/>
                        </a:rPr>
                        <a:t>107 = Mon dd, 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11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8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108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hh:mm:ss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9 or 109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mon dd yyyy hh:mi:ss:mmmAM (or PM)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Default + millisec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10 = mm-dd-yy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110 = mm-dd-yyyy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USA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 = yy/mm/dd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111 = yyyy/mm/dd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Japan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112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 = yymmdd</a:t>
                      </a:r>
                      <a:br>
                        <a:rPr lang="pt-BR" sz="1400">
                          <a:effectLst/>
                        </a:rPr>
                      </a:br>
                      <a:r>
                        <a:rPr lang="pt-BR" sz="1400">
                          <a:effectLst/>
                        </a:rPr>
                        <a:t>112 = yyyymmdd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ISO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13 or 113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1400">
                          <a:effectLst/>
                        </a:rPr>
                        <a:t>dd mon yyyy hh:mi:ss:mmm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Europe default + millisec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11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114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hh:mi:ss:mmm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3111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20 or 120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 hh:mi:ss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ODBC canonical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6881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21 or 121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 hh:mi:ss.mmm (24h)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ODBC canonical (with milliseconds) default for time, date, datetime2, and datetimeoffset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126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yyyy-mm-ddThh:mi:ss.mmm (no spaces)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ISO8601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41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127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yyyy-mm-ddThh:mi:ss.mmmZ (no spaces)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ISO8601 with time zone Z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3111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130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dd mon yyyy hh:mi:ss:mmmAM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Hijiri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116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-</a:t>
                      </a:r>
                    </a:p>
                  </a:txBody>
                  <a:tcPr marL="54871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131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dd/mm/yy hh:mi:ss:mmmAM</a:t>
                      </a: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 err="1">
                          <a:effectLst/>
                        </a:rPr>
                        <a:t>Hijiri</a:t>
                      </a:r>
                      <a:endParaRPr lang="pt-BR" sz="1400" dirty="0">
                        <a:effectLst/>
                      </a:endParaRPr>
                    </a:p>
                  </a:txBody>
                  <a:tcPr marL="27436" marR="27436" marT="27436" marB="2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Tabelas para os exemplos – executar 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19336" y="1825624"/>
            <a:ext cx="5900464" cy="49157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departamento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pk_depto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pt-B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nome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fk_fun_depto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departamento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0464" cy="49157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salario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idSalario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pk_salario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valor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chkValor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valor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dtPagto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fk_sal_fun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idFun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864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Cadastre o departamento de </a:t>
            </a:r>
            <a:r>
              <a:rPr lang="pt-BR" sz="3200" b="1" dirty="0"/>
              <a:t>LOGÍSTICA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Cadastre o funcionário </a:t>
            </a:r>
            <a:r>
              <a:rPr lang="pt-BR" sz="3200" b="1" dirty="0"/>
              <a:t>AUGUSTO</a:t>
            </a:r>
            <a:r>
              <a:rPr lang="pt-BR" sz="3200" dirty="0"/>
              <a:t> do departamento de logística.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Cadastre os salários de Augusto: </a:t>
            </a:r>
          </a:p>
          <a:p>
            <a:pPr lvl="3"/>
            <a:r>
              <a:rPr lang="pt-BR" sz="3200" b="1" dirty="0">
                <a:latin typeface="Calibri" panose="020F0502020204030204" pitchFamily="34" charset="0"/>
              </a:rPr>
              <a:t>25/Jan/2014 = 2050,49</a:t>
            </a:r>
          </a:p>
          <a:p>
            <a:pPr lvl="3"/>
            <a:r>
              <a:rPr lang="pt-BR" sz="3200" b="1" dirty="0">
                <a:latin typeface="Calibri" panose="020F0502020204030204" pitchFamily="34" charset="0"/>
              </a:rPr>
              <a:t>15/</a:t>
            </a:r>
            <a:r>
              <a:rPr lang="pt-BR" sz="3200" b="1" dirty="0" err="1">
                <a:latin typeface="Calibri" panose="020F0502020204030204" pitchFamily="34" charset="0"/>
              </a:rPr>
              <a:t>Fev</a:t>
            </a:r>
            <a:r>
              <a:rPr lang="pt-BR" sz="3200" b="1" dirty="0">
                <a:latin typeface="Calibri" panose="020F0502020204030204" pitchFamily="34" charset="0"/>
              </a:rPr>
              <a:t>/2014 = 2534,00</a:t>
            </a:r>
          </a:p>
          <a:p>
            <a:pPr lvl="3"/>
            <a:r>
              <a:rPr lang="pt-BR" sz="3200" b="1" dirty="0">
                <a:latin typeface="Calibri" panose="020F0502020204030204" pitchFamily="34" charset="0"/>
              </a:rPr>
              <a:t>18/Mar/2014 = 1998,40</a:t>
            </a:r>
          </a:p>
        </p:txBody>
      </p:sp>
    </p:spTree>
    <p:extLst>
      <p:ext uri="{BB962C8B-B14F-4D97-AF65-F5344CB8AC3E}">
        <p14:creationId xmlns:p14="http://schemas.microsoft.com/office/powerpoint/2010/main" val="4201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dmy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departamento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'LOGISTICA'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'AUGUSTO'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2050.49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'25/01/2014'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'Sem faltas no período'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2534.00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'15/02/2014'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'Inclui bônus por </a:t>
            </a:r>
            <a:r>
              <a:rPr lang="pt-B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equipe'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1998.40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'18/03/2014'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sp_inseredepto</a:t>
            </a:r>
            <a:endParaRPr lang="pt-B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@</a:t>
            </a:r>
            <a:r>
              <a:rPr lang="pt-B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depto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40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</a:rPr>
              <a:t>departamento (</a:t>
            </a:r>
            <a:r>
              <a:rPr lang="pt-BR" dirty="0" err="1" smtClean="0">
                <a:latin typeface="Consolas" panose="020B0609020204030204" pitchFamily="49" charset="0"/>
              </a:rPr>
              <a:t>depto</a:t>
            </a:r>
            <a:r>
              <a:rPr lang="pt-BR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depto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sp_inseredepto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'EXPEDICAO'</a:t>
            </a:r>
            <a:endParaRPr lang="pt-B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sp_inseredepto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COMPRAS'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sp_inseredepto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FATURAMENTO'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sp_insereFun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@nome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60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latin typeface="Consolas" panose="020B0609020204030204" pitchFamily="49" charset="0"/>
              </a:rPr>
              <a:t>idDep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funcionário(</a:t>
            </a:r>
            <a:r>
              <a:rPr lang="pt-BR" sz="2400" dirty="0">
                <a:latin typeface="Consolas" panose="020B0609020204030204" pitchFamily="49" charset="0"/>
              </a:rPr>
              <a:t>nome, </a:t>
            </a:r>
            <a:r>
              <a:rPr lang="pt-BR" sz="2400" dirty="0" err="1">
                <a:latin typeface="Consolas" panose="020B0609020204030204" pitchFamily="49" charset="0"/>
              </a:rPr>
              <a:t>idDepto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endParaRPr lang="pt-BR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@nome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'GOMES'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'SOUSA'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'FAGUNDES'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'CESAR'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pt-B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sp_insereFun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@nome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		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		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		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	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funcionário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@nome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008000"/>
                </a:solidFill>
                <a:latin typeface="Consolas" panose="020B0609020204030204" pitchFamily="49" charset="0"/>
              </a:rPr>
              <a:t>--Executar informando valores de TODOS os parâmetros: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dmy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sp_insereFun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'ADAO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'122.223.334-55'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'100.200.300-X'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'adao@paraiso.com'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'15/04/1980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'10/07/2013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'amorEva'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 algn="just">
              <a:buNone/>
            </a:pP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sp_insereFun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@nome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--Valor padrão para cada parâmetro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funcionário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@nome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eta para baixo 3"/>
          <p:cNvSpPr/>
          <p:nvPr/>
        </p:nvSpPr>
        <p:spPr>
          <a:xfrm rot="3433799">
            <a:off x="4402070" y="1572307"/>
            <a:ext cx="1872208" cy="213053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Valor padrão para os parâmetros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Um procedimento armazenado (</a:t>
            </a:r>
            <a:r>
              <a:rPr lang="pt-BR" dirty="0" err="1"/>
              <a:t>Stored</a:t>
            </a:r>
            <a:r>
              <a:rPr lang="pt-BR" dirty="0"/>
              <a:t> Procedure), é uma coleção de instruções implementadas com linguagem T-SQL (</a:t>
            </a:r>
            <a:r>
              <a:rPr lang="pt-BR" dirty="0" err="1"/>
              <a:t>Transact-Sql</a:t>
            </a:r>
            <a:r>
              <a:rPr lang="pt-BR" dirty="0"/>
              <a:t>), que, uma vez armazenadas ou salvas, ficam dentro do servidor de forma </a:t>
            </a:r>
            <a:r>
              <a:rPr lang="pt-BR" dirty="0" err="1"/>
              <a:t>pré</a:t>
            </a:r>
            <a:r>
              <a:rPr lang="pt-BR" dirty="0"/>
              <a:t>-compilada, aguardando que um usuário do banco de dados faça sua execução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Eles oferecem suporte a variáveis declaradas pelo próprio usuário, uso de expressões condicionais, de laços e muitos outros </a:t>
            </a:r>
            <a:r>
              <a:rPr lang="pt-BR" dirty="0" smtClean="0"/>
              <a:t>recursos.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Leia </a:t>
            </a:r>
            <a:r>
              <a:rPr lang="pt-BR" b="1" dirty="0"/>
              <a:t>mais em: </a:t>
            </a:r>
            <a:r>
              <a:rPr lang="pt-BR" dirty="0">
                <a:hlinkClick r:id="rId2"/>
              </a:rPr>
              <a:t>http://www.devmedia.com.br/introducao-as-stored-procedure-com-sql-server-2000-2005/2213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1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245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008000"/>
                </a:solidFill>
                <a:latin typeface="Consolas" panose="020B0609020204030204" pitchFamily="49" charset="0"/>
              </a:rPr>
              <a:t>--Executar informando valores de ALGUNS parâmetros: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sp_insereFun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'DIOGO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3, 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07/10/1992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pt-BR" sz="2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rgbClr val="008000"/>
                </a:solidFill>
                <a:latin typeface="Consolas" panose="020B0609020204030204" pitchFamily="49" charset="0"/>
              </a:rPr>
              <a:t>--Executar informando valores de TODOS os parâmetros: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sp_insereFun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DIOGO'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444.111.333-01'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900.400.123-9'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diogo@gmail.com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07/10/1992'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20/05/2015'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minhasenha</a:t>
            </a:r>
            <a:r>
              <a:rPr lang="pt-BR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2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sp_insereFun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@nome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'adao@paraiso.com'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--Valor padrão para cada parâmetro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funcionário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idDepto</a:t>
            </a:r>
            <a:r>
              <a:rPr lang="pt-B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@nome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e_mail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dt_nasc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dt_admissao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senhaDesc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idDep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eta para baixo 3"/>
          <p:cNvSpPr/>
          <p:nvPr/>
        </p:nvSpPr>
        <p:spPr>
          <a:xfrm rot="3433799">
            <a:off x="6058254" y="1352080"/>
            <a:ext cx="1872208" cy="213053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Valor padrão para os parâmetros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seria o script para outro BD?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4800" b="1" dirty="0">
                <a:solidFill>
                  <a:srgbClr val="0000FF"/>
                </a:solidFill>
                <a:latin typeface="Consolas" panose="020B0609020204030204" pitchFamily="49" charset="0"/>
              </a:rPr>
              <a:t>http://www.sqlines.com/online</a:t>
            </a:r>
            <a:endParaRPr lang="pt-BR" sz="4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uma </a:t>
            </a:r>
            <a:r>
              <a:rPr lang="pt-BR" sz="4000" b="1" dirty="0" err="1"/>
              <a:t>stored</a:t>
            </a:r>
            <a:r>
              <a:rPr lang="pt-BR" sz="4000" b="1" dirty="0"/>
              <a:t> procedure </a:t>
            </a:r>
            <a:r>
              <a:rPr lang="pt-BR" sz="4000" dirty="0"/>
              <a:t>para inserir salário de funcionários.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 algn="ctr">
              <a:buNone/>
            </a:pPr>
            <a:r>
              <a:rPr lang="pt-BR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“Observe o formato da data no SQL-Server”</a:t>
            </a:r>
          </a:p>
        </p:txBody>
      </p:sp>
    </p:spTree>
    <p:extLst>
      <p:ext uri="{BB962C8B-B14F-4D97-AF65-F5344CB8AC3E}">
        <p14:creationId xmlns:p14="http://schemas.microsoft.com/office/powerpoint/2010/main" val="3026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prstClr val="black"/>
                </a:solidFill>
                <a:latin typeface="Consolas" panose="020B0609020204030204" pitchFamily="49" charset="0"/>
              </a:rPr>
              <a:t>sp_insereSal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 @valor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 @data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 @</a:t>
            </a:r>
            <a:r>
              <a:rPr lang="pt-BR" sz="3200" dirty="0" err="1">
                <a:solidFill>
                  <a:prstClr val="black"/>
                </a:solidFill>
                <a:latin typeface="Consolas" panose="020B0609020204030204" pitchFamily="49" charset="0"/>
              </a:rPr>
              <a:t>fun</a:t>
            </a:r>
            <a:r>
              <a:rPr lang="pt-BR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salario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dtPagto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idfun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@valor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@data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obs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pt-BR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usando procedures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dmy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sp_insereSal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550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'15/05/2019'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sp_insereSal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890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'01/06/2019'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'ATRASADO'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sp_insereSal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1100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'10/08/2019'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'HOME OFFICE'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sp_insereSal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1500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'02/07/2019'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sp_insereSal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'20/09/2019'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0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– executar 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pt-BR" dirty="0">
                <a:solidFill>
                  <a:schemeClr val="accent6"/>
                </a:solidFill>
              </a:rPr>
              <a:t>Calcular a média dos salários de um determinado funcionário e guardar esta média na nova tabela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MediaSalarial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idVlMedio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pk_mediaSal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 identity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fk_mediaSal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funcionario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VlMedio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Inserindo dados com 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sp_MediaSalarial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MediaSalarial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VlMedio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valor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salario</a:t>
            </a:r>
          </a:p>
          <a:p>
            <a:pPr marL="822960" lvl="3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2960" lvl="3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idFun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384032" y="5761464"/>
            <a:ext cx="5519936" cy="830997"/>
          </a:xfrm>
          <a:prstGeom prst="rect">
            <a:avLst/>
          </a:prstGeom>
          <a:solidFill>
            <a:srgbClr val="FCD417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8000"/>
                </a:solidFill>
                <a:latin typeface="Consolas" panose="020B0609020204030204" pitchFamily="49" charset="0"/>
              </a:rPr>
              <a:t>--Para executar:</a:t>
            </a:r>
          </a:p>
          <a:p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sp_MediaSalarial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12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e variáveis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sp_MaiorMenorIdade</a:t>
            </a:r>
            <a:endParaRPr lang="pt-BR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dtNasc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t-B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@idade </a:t>
            </a: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--Variável local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idade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dtNasc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@idade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18</a:t>
            </a:r>
          </a:p>
          <a:p>
            <a:pPr marL="0" indent="5334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'Já pode dirigir'</a:t>
            </a:r>
          </a:p>
          <a:p>
            <a:pPr marL="0" indent="274638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5334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'Espere mais um pouco'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31904" y="5761464"/>
            <a:ext cx="6672064" cy="830997"/>
          </a:xfrm>
          <a:prstGeom prst="rect">
            <a:avLst/>
          </a:prstGeom>
          <a:solidFill>
            <a:srgbClr val="FCD417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8000"/>
                </a:solidFill>
                <a:latin typeface="Consolas" panose="020B0609020204030204" pitchFamily="49" charset="0"/>
              </a:rPr>
              <a:t>--Para executar:</a:t>
            </a:r>
          </a:p>
          <a:p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sp_MaiorMenorIdade</a:t>
            </a:r>
            <a:r>
              <a:rPr lang="pt-BR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'05/01/2010'</a:t>
            </a:r>
            <a:endParaRPr lang="pt-B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de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344" y="1825624"/>
            <a:ext cx="11881320" cy="49157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retDados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@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@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p1 </a:t>
            </a: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8000"/>
                </a:solidFill>
                <a:latin typeface="Consolas" panose="020B0609020204030204" pitchFamily="49" charset="0"/>
              </a:rPr>
              <a:t>-- Parâmetro de saída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@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p2 </a:t>
            </a: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200" dirty="0">
                <a:solidFill>
                  <a:srgbClr val="008000"/>
                </a:solidFill>
                <a:latin typeface="Consolas" panose="020B0609020204030204" pitchFamily="49" charset="0"/>
              </a:rPr>
              <a:t>-- Parâmetro de saída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@p1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@p2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valor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salario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idFun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@id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>
                <a:solidFill>
                  <a:srgbClr val="008000"/>
                </a:solidFill>
                <a:latin typeface="Consolas" panose="020B0609020204030204" pitchFamily="49" charset="0"/>
              </a:rPr>
              <a:t>--Para executar: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retDados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@maior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@p2 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@menor </a:t>
            </a:r>
            <a:r>
              <a:rPr lang="pt-BR" sz="22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pt-B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@maior</a:t>
            </a:r>
            <a:r>
              <a:rPr lang="pt-B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@menor</a:t>
            </a:r>
          </a:p>
        </p:txBody>
      </p:sp>
    </p:spTree>
    <p:extLst>
      <p:ext uri="{BB962C8B-B14F-4D97-AF65-F5344CB8AC3E}">
        <p14:creationId xmlns:p14="http://schemas.microsoft.com/office/powerpoint/2010/main" val="24200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Stored</a:t>
            </a:r>
            <a:r>
              <a:rPr lang="pt-BR" dirty="0"/>
              <a:t> Procedures são semelhantes a </a:t>
            </a:r>
            <a:r>
              <a:rPr lang="pt-BR" dirty="0" err="1"/>
              <a:t>subrotinas</a:t>
            </a:r>
            <a:r>
              <a:rPr lang="pt-BR" dirty="0"/>
              <a:t> ou subprogramas </a:t>
            </a:r>
            <a:r>
              <a:rPr lang="pt-BR" dirty="0" smtClean="0"/>
              <a:t>desenvolvidos noutras </a:t>
            </a:r>
            <a:r>
              <a:rPr lang="pt-BR" dirty="0"/>
              <a:t>linguagens de programação (p.e. C, Pascal, Basic, Java, etc.), mas que </a:t>
            </a:r>
            <a:r>
              <a:rPr lang="pt-BR" dirty="0" smtClean="0"/>
              <a:t>são guardados </a:t>
            </a:r>
            <a:r>
              <a:rPr lang="pt-BR" dirty="0"/>
              <a:t>no servidor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Aceitam </a:t>
            </a:r>
            <a:r>
              <a:rPr lang="pt-BR" dirty="0"/>
              <a:t>parâmetros de entrada e retornam resultados. Isto é, como </a:t>
            </a:r>
            <a:r>
              <a:rPr lang="pt-BR" dirty="0" smtClean="0"/>
              <a:t>qualquer subprograma</a:t>
            </a:r>
            <a:r>
              <a:rPr lang="pt-BR" dirty="0"/>
              <a:t>, um procedimento permite a passagem de parâmetros de entrada e </a:t>
            </a:r>
            <a:r>
              <a:rPr lang="pt-BR" dirty="0" smtClean="0"/>
              <a:t>de saída</a:t>
            </a:r>
            <a:r>
              <a:rPr lang="pt-BR" dirty="0"/>
              <a:t>, aceitando valores e devolvendo algum tipo de resultado à entidade que </a:t>
            </a:r>
            <a:r>
              <a:rPr lang="pt-BR" dirty="0" smtClean="0"/>
              <a:t>o invocou</a:t>
            </a:r>
            <a:r>
              <a:rPr lang="pt-BR" dirty="0"/>
              <a:t>, que pode ser um outro procedimento, um gatilho ou mesmo uma aplicação </a:t>
            </a:r>
            <a:r>
              <a:rPr lang="pt-BR" dirty="0" smtClean="0"/>
              <a:t>externa do </a:t>
            </a:r>
            <a:r>
              <a:rPr lang="pt-BR" dirty="0"/>
              <a:t>cliente.</a:t>
            </a:r>
          </a:p>
        </p:txBody>
      </p:sp>
    </p:spTree>
    <p:extLst>
      <p:ext uri="{BB962C8B-B14F-4D97-AF65-F5344CB8AC3E}">
        <p14:creationId xmlns:p14="http://schemas.microsoft.com/office/powerpoint/2010/main" val="2428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Exercícios </a:t>
            </a:r>
            <a:r>
              <a:rPr lang="pt-BR" dirty="0" err="1" smtClean="0"/>
              <a:t>Stored</a:t>
            </a:r>
            <a:r>
              <a:rPr lang="pt-BR" dirty="0" smtClean="0"/>
              <a:t> Procedure - 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400" dirty="0" smtClean="0"/>
              <a:t>Execute a SP criada para cadastrar 4 novos departamentos.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/>
              <a:t>Execute a SP criada para cadastrar 3 </a:t>
            </a:r>
            <a:r>
              <a:rPr lang="pt-BR" sz="2400" dirty="0" smtClean="0"/>
              <a:t>novos funcionários e registre o salário de 4 meses de cada um deles com a SP criada para inserção de salários.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400" dirty="0" smtClean="0"/>
              <a:t>Agora crie </a:t>
            </a:r>
            <a:r>
              <a:rPr lang="pt-BR" sz="2400" dirty="0" err="1" smtClean="0"/>
              <a:t>SPs</a:t>
            </a:r>
            <a:r>
              <a:rPr lang="pt-BR" sz="2400" dirty="0" smtClean="0"/>
              <a:t> para:</a:t>
            </a:r>
          </a:p>
          <a:p>
            <a:pPr marL="1082675" lvl="1" indent="-514350" algn="just" defTabSz="671513">
              <a:buFont typeface="+mj-lt"/>
              <a:buAutoNum type="alphaLcPeriod"/>
            </a:pPr>
            <a:r>
              <a:rPr lang="pt-BR" i="1" dirty="0" smtClean="0">
                <a:cs typeface="Calibri" panose="020F0502020204030204" pitchFamily="34" charset="0"/>
              </a:rPr>
              <a:t>Excluir </a:t>
            </a:r>
            <a:r>
              <a:rPr lang="pt-BR" i="1" dirty="0">
                <a:cs typeface="Calibri" panose="020F0502020204030204" pitchFamily="34" charset="0"/>
              </a:rPr>
              <a:t>registro de </a:t>
            </a:r>
            <a:r>
              <a:rPr lang="pt-BR" i="1" dirty="0" smtClean="0">
                <a:cs typeface="Calibri" panose="020F0502020204030204" pitchFamily="34" charset="0"/>
              </a:rPr>
              <a:t>salário, recebendo como parâmetros o nome do funcionário e a data de pagamento.</a:t>
            </a:r>
            <a:endParaRPr lang="pt-BR" i="1" dirty="0">
              <a:cs typeface="Calibri" panose="020F0502020204030204" pitchFamily="34" charset="0"/>
            </a:endParaRPr>
          </a:p>
          <a:p>
            <a:pPr marL="1082675" lvl="1" indent="-514350" algn="just" defTabSz="671513">
              <a:buFont typeface="+mj-lt"/>
              <a:buAutoNum type="alphaLcPeriod"/>
            </a:pPr>
            <a:r>
              <a:rPr lang="pt-BR" i="1" dirty="0" smtClean="0">
                <a:cs typeface="Calibri" panose="020F0502020204030204" pitchFamily="34" charset="0"/>
              </a:rPr>
              <a:t>Alterar o cadastro de um funcionário (todos os campos do cadastro).</a:t>
            </a:r>
          </a:p>
          <a:p>
            <a:pPr marL="1082675" lvl="1" indent="-514350" algn="just" defTabSz="671513">
              <a:buFont typeface="+mj-lt"/>
              <a:buAutoNum type="alphaLcPeriod"/>
            </a:pPr>
            <a:r>
              <a:rPr lang="pt-BR" i="1" dirty="0" smtClean="0">
                <a:cs typeface="Calibri" panose="020F0502020204030204" pitchFamily="34" charset="0"/>
              </a:rPr>
              <a:t>Excluir registro de </a:t>
            </a:r>
            <a:r>
              <a:rPr lang="pt-BR" i="1" dirty="0">
                <a:cs typeface="Calibri" panose="020F0502020204030204" pitchFamily="34" charset="0"/>
              </a:rPr>
              <a:t>funcionários recebendo como </a:t>
            </a:r>
            <a:r>
              <a:rPr lang="pt-BR" i="1" dirty="0" smtClean="0">
                <a:cs typeface="Calibri" panose="020F0502020204030204" pitchFamily="34" charset="0"/>
              </a:rPr>
              <a:t>parâmetro o nome do funcionário.</a:t>
            </a:r>
          </a:p>
          <a:p>
            <a:pPr marL="1082675" lvl="1" indent="-514350" algn="just" defTabSz="671513">
              <a:buFont typeface="+mj-lt"/>
              <a:buAutoNum type="alphaLcPeriod"/>
            </a:pPr>
            <a:r>
              <a:rPr lang="pt-BR" i="1" dirty="0" smtClean="0">
                <a:cs typeface="Calibri" panose="020F0502020204030204" pitchFamily="34" charset="0"/>
              </a:rPr>
              <a:t>Receber o nome do funcionário e retornar seu nome e sua média salarial.</a:t>
            </a:r>
          </a:p>
          <a:p>
            <a:pPr marL="1082675" lvl="1" indent="-514350" algn="just" defTabSz="671513">
              <a:buFont typeface="+mj-lt"/>
              <a:buAutoNum type="alphaLcPeriod"/>
            </a:pPr>
            <a:r>
              <a:rPr lang="pt-BR" i="1" dirty="0" smtClean="0">
                <a:cs typeface="Calibri" panose="020F0502020204030204" pitchFamily="34" charset="0"/>
              </a:rPr>
              <a:t>Receber o nome do departamento e informar qual é a soma, mês a mês, dos salários dos funcionários deste departamento.</a:t>
            </a:r>
          </a:p>
        </p:txBody>
      </p:sp>
    </p:spTree>
    <p:extLst>
      <p:ext uri="{BB962C8B-B14F-4D97-AF65-F5344CB8AC3E}">
        <p14:creationId xmlns:p14="http://schemas.microsoft.com/office/powerpoint/2010/main" val="20900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criar </a:t>
            </a:r>
            <a:r>
              <a:rPr lang="pt-BR" dirty="0" err="1" smtClean="0"/>
              <a:t>Stored</a:t>
            </a:r>
            <a:r>
              <a:rPr lang="pt-BR" dirty="0" smtClean="0"/>
              <a:t> Procedure?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sp_sayHello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	</a:t>
            </a:r>
            <a:r>
              <a:rPr lang="pt-BR" dirty="0" err="1">
                <a:solidFill>
                  <a:srgbClr val="0000FF"/>
                </a:solidFill>
              </a:rPr>
              <a:t>print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'</a:t>
            </a:r>
            <a:r>
              <a:rPr lang="pt-BR" dirty="0" err="1">
                <a:solidFill>
                  <a:srgbClr val="FF0000"/>
                </a:solidFill>
              </a:rPr>
              <a:t>Hello</a:t>
            </a:r>
            <a:r>
              <a:rPr lang="pt-BR" dirty="0">
                <a:solidFill>
                  <a:srgbClr val="FF0000"/>
                </a:solidFill>
              </a:rPr>
              <a:t> World!'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end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Para executar a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stored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procedure, faça: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exec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sp_sayHello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esta procedure faz?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procedure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sp_quad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@</a:t>
            </a:r>
            <a:r>
              <a:rPr lang="pt-BR" dirty="0" smtClean="0">
                <a:solidFill>
                  <a:prstClr val="black"/>
                </a:solidFill>
              </a:rPr>
              <a:t>n1  </a:t>
            </a:r>
            <a:r>
              <a:rPr lang="pt-BR" dirty="0" err="1">
                <a:solidFill>
                  <a:srgbClr val="0000FF"/>
                </a:solidFill>
              </a:rPr>
              <a:t>int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begin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print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prstClr val="black"/>
                </a:solidFill>
              </a:rPr>
              <a:t>@n1</a:t>
            </a:r>
            <a:r>
              <a:rPr lang="pt-BR" dirty="0">
                <a:solidFill>
                  <a:srgbClr val="808080"/>
                </a:solidFill>
              </a:rPr>
              <a:t>*</a:t>
            </a:r>
            <a:r>
              <a:rPr lang="pt-BR" dirty="0">
                <a:solidFill>
                  <a:prstClr val="black"/>
                </a:solidFill>
              </a:rPr>
              <a:t>@n1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end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--Para </a:t>
            </a: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executar: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sp_quad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4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esta procedure faz?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sp_2num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numA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numB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numA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numB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48640" lvl="2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numA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48640" lvl="2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numB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48640" lvl="2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numB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548640" lvl="2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pt-BR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numA</a:t>
            </a:r>
            <a:endParaRPr lang="pt-BR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procedure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sp_sayHello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nome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@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sexo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@sexo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</a:p>
          <a:p>
            <a:pPr marL="274320" lvl="1" indent="0">
              <a:buNone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'Olá '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@nome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' seja bem vinda!'</a:t>
            </a:r>
          </a:p>
          <a:p>
            <a:pPr marL="274320" lvl="1" indent="0">
              <a:buNone/>
            </a:pP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'Olá '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@nome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' seja bem vindo!'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--Para executar </a:t>
            </a:r>
            <a:endParaRPr lang="pt-B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sp_sayHello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‘Leonardo'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‘M'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Calcular o quadrado de um número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procedure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sp_quad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@n1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'O Quadrado de '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@n1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pt-B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é: '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@n1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@n1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Para </a:t>
            </a:r>
            <a:r>
              <a:rPr lang="pt-B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executar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sp_quad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3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esta procedure faz?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black"/>
                </a:solidFill>
                <a:latin typeface="Consolas" panose="020B0609020204030204" pitchFamily="49" charset="0"/>
              </a:rPr>
              <a:t>sp_dt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52E0EDAF9B494E86E69684322803DE" ma:contentTypeVersion="2" ma:contentTypeDescription="Crie um novo documento." ma:contentTypeScope="" ma:versionID="2361e884605e39b4331857f95c8f6228">
  <xsd:schema xmlns:xsd="http://www.w3.org/2001/XMLSchema" xmlns:xs="http://www.w3.org/2001/XMLSchema" xmlns:p="http://schemas.microsoft.com/office/2006/metadata/properties" xmlns:ns2="d458444d-335c-4391-b8f9-68bddc5646cc" targetNamespace="http://schemas.microsoft.com/office/2006/metadata/properties" ma:root="true" ma:fieldsID="22d4b57db8e1497fb02a3257d99e9e6d" ns2:_="">
    <xsd:import namespace="d458444d-335c-4391-b8f9-68bddc5646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8444d-335c-4391-b8f9-68bddc564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6EE1E0-3EE2-4CE4-8B2A-B42EBA8FAB52}"/>
</file>

<file path=customXml/itemProps2.xml><?xml version="1.0" encoding="utf-8"?>
<ds:datastoreItem xmlns:ds="http://schemas.openxmlformats.org/officeDocument/2006/customXml" ds:itemID="{B91D7EE4-D0F5-44A4-B7AB-C11EE039BED3}"/>
</file>

<file path=customXml/itemProps3.xml><?xml version="1.0" encoding="utf-8"?>
<ds:datastoreItem xmlns:ds="http://schemas.openxmlformats.org/officeDocument/2006/customXml" ds:itemID="{7BE16C6E-DF67-45B6-9EBE-816E8DFC2DEB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3179</TotalTime>
  <Words>1683</Words>
  <Application>Microsoft Office PowerPoint</Application>
  <PresentationFormat>Widescreen</PresentationFormat>
  <Paragraphs>409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Gadugi</vt:lpstr>
      <vt:lpstr>Tema do Office</vt:lpstr>
      <vt:lpstr>1_Tema do Office</vt:lpstr>
      <vt:lpstr>Stored Procedure</vt:lpstr>
      <vt:lpstr>Conceitos iniciais</vt:lpstr>
      <vt:lpstr>Stored Procedure</vt:lpstr>
      <vt:lpstr>Como criar Stored Procedure?</vt:lpstr>
      <vt:lpstr>O que esta procedure faz?</vt:lpstr>
      <vt:lpstr>O que esta procedure faz?</vt:lpstr>
      <vt:lpstr>Uso de Parâmetros</vt:lpstr>
      <vt:lpstr>Calcular o quadrado de um número.</vt:lpstr>
      <vt:lpstr>O que esta procedure faz?</vt:lpstr>
      <vt:lpstr>Exibir a hora atual do servidor.</vt:lpstr>
      <vt:lpstr>Exibir a data/hora atual do servidor.</vt:lpstr>
      <vt:lpstr>Tabelas para os exemplos – executar script</vt:lpstr>
      <vt:lpstr>Dados iniciais</vt:lpstr>
      <vt:lpstr>Dados iniciais</vt:lpstr>
      <vt:lpstr>Inserindo dados usando procedures</vt:lpstr>
      <vt:lpstr>Inserindo dados usando procedures</vt:lpstr>
      <vt:lpstr>Inserindo dados usando procedures</vt:lpstr>
      <vt:lpstr>Inserindo dados usando procedures</vt:lpstr>
      <vt:lpstr>Inserindo dados usando procedures</vt:lpstr>
      <vt:lpstr>Inserindo dados usando procedures</vt:lpstr>
      <vt:lpstr>Inserindo dados usando procedures</vt:lpstr>
      <vt:lpstr>Como seria o script para outro BD?</vt:lpstr>
      <vt:lpstr>Inserindo dados usando procedures</vt:lpstr>
      <vt:lpstr>Inserindo dados usando procedures</vt:lpstr>
      <vt:lpstr>Inserindo dados usando procedures</vt:lpstr>
      <vt:lpstr>Inserindo dados – executar script</vt:lpstr>
      <vt:lpstr>Inserindo dados com SP</vt:lpstr>
      <vt:lpstr>Parâmetros e variáveis locais</vt:lpstr>
      <vt:lpstr>Parâmetros de saída</vt:lpstr>
      <vt:lpstr>Exercícios Stored Procedure - 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Claudio</cp:lastModifiedBy>
  <cp:revision>351</cp:revision>
  <cp:lastPrinted>2014-09-03T13:24:42Z</cp:lastPrinted>
  <dcterms:created xsi:type="dcterms:W3CDTF">2014-07-28T23:03:46Z</dcterms:created>
  <dcterms:modified xsi:type="dcterms:W3CDTF">2019-11-13T10:54:11Z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0x0101006152E0EDAF9B494E86E69684322803DE</vt:lpwstr>
  </property>
</Properties>
</file>