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306" r:id="rId4"/>
    <p:sldId id="321" r:id="rId5"/>
    <p:sldId id="305" r:id="rId6"/>
    <p:sldId id="316" r:id="rId7"/>
    <p:sldId id="307" r:id="rId8"/>
    <p:sldId id="308" r:id="rId9"/>
    <p:sldId id="322" r:id="rId10"/>
    <p:sldId id="309" r:id="rId11"/>
    <p:sldId id="323" r:id="rId12"/>
    <p:sldId id="324" r:id="rId13"/>
    <p:sldId id="311" r:id="rId14"/>
    <p:sldId id="330" r:id="rId15"/>
    <p:sldId id="313" r:id="rId16"/>
    <p:sldId id="331" r:id="rId17"/>
    <p:sldId id="335" r:id="rId18"/>
    <p:sldId id="310" r:id="rId19"/>
    <p:sldId id="327" r:id="rId20"/>
    <p:sldId id="328" r:id="rId21"/>
    <p:sldId id="326" r:id="rId22"/>
    <p:sldId id="332" r:id="rId23"/>
    <p:sldId id="333" r:id="rId24"/>
    <p:sldId id="329" r:id="rId25"/>
    <p:sldId id="334" r:id="rId2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94660"/>
  </p:normalViewPr>
  <p:slideViewPr>
    <p:cSldViewPr>
      <p:cViewPr varScale="1">
        <p:scale>
          <a:sx n="64" d="100"/>
          <a:sy n="64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C77A7-32B9-40E4-AB21-B1E646A105B4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9331-792F-4578-B712-EEA8A29DB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2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9331-792F-4578-B712-EEA8A29DB14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84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1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4" y="692696"/>
            <a:ext cx="9052560" cy="60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50000"/>
            </a:schemeClr>
          </a:solidFill>
          <a:latin typeface="Arno Pro Smbd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introducao-a-triggers/169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TRIGGER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04120"/>
          </a:xfrm>
        </p:spPr>
        <p:txBody>
          <a:bodyPr>
            <a:normAutofit/>
          </a:bodyPr>
          <a:lstStyle/>
          <a:p>
            <a:r>
              <a:rPr lang="pt-BR" sz="3200" b="1" dirty="0"/>
              <a:t>- Banco de Dados -</a:t>
            </a:r>
          </a:p>
          <a:p>
            <a:r>
              <a:rPr lang="pt-BR" sz="2000" b="1" dirty="0"/>
              <a:t>Prof. Claudio Paiva</a:t>
            </a:r>
          </a:p>
          <a:p>
            <a:r>
              <a:rPr lang="pt-BR" sz="2000" b="1" dirty="0"/>
              <a:t>FATEC Franca/SP</a:t>
            </a:r>
          </a:p>
        </p:txBody>
      </p:sp>
    </p:spTree>
    <p:extLst>
      <p:ext uri="{BB962C8B-B14F-4D97-AF65-F5344CB8AC3E}">
        <p14:creationId xmlns:p14="http://schemas.microsoft.com/office/powerpoint/2010/main" val="156698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trgIns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ON</a:t>
            </a:r>
            <a:r>
              <a:rPr lang="pt-BR" dirty="0">
                <a:solidFill>
                  <a:prstClr val="black"/>
                </a:solidFill>
              </a:rPr>
              <a:t> venda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INSERT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UPDATE</a:t>
            </a:r>
            <a:r>
              <a:rPr lang="pt-BR" dirty="0">
                <a:solidFill>
                  <a:prstClr val="black"/>
                </a:solidFill>
              </a:rPr>
              <a:t> cliente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+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vl_total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-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vl_imposto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inserted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inserted</a:t>
            </a:r>
            <a:r>
              <a:rPr lang="en-US" dirty="0">
                <a:solidFill>
                  <a:srgbClr val="808080"/>
                </a:solidFill>
              </a:rPr>
              <a:t>)</a:t>
            </a: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que este trigger faz?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1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– execute separadamente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'2015/10/15'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100.00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15.00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cliente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'2015/02/07'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455.90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23.49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cliente</a:t>
            </a:r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'2015/03/18'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118.00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9.50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cliente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8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continuar, apague a trigger criada anteriormente na tabela de Vendas: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DROP 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trgIns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7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Uso de variáveis 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TRIGGER</a:t>
            </a:r>
            <a:r>
              <a:rPr lang="pt-BR" dirty="0">
                <a:solidFill>
                  <a:prstClr val="black"/>
                </a:solidFill>
              </a:rPr>
              <a:t> trgIns2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ON</a:t>
            </a:r>
            <a:r>
              <a:rPr lang="pt-BR" dirty="0">
                <a:solidFill>
                  <a:prstClr val="black"/>
                </a:solidFill>
              </a:rPr>
              <a:t> venda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INSERT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ClienteVenda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TotalVenda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money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ClienteVenda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codCli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       @</a:t>
            </a:r>
            <a:r>
              <a:rPr lang="pt-BR" dirty="0" err="1">
                <a:solidFill>
                  <a:prstClr val="black"/>
                </a:solidFill>
              </a:rPr>
              <a:t>TotalVenda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vl_total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-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vl_imposto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       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inserted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UPDATE</a:t>
            </a:r>
            <a:r>
              <a:rPr lang="pt-BR" dirty="0">
                <a:solidFill>
                  <a:prstClr val="black"/>
                </a:solidFill>
              </a:rPr>
              <a:t> cliente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</a:t>
            </a: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+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TotalVenda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WHERE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codCli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ClienteVenda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3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600" b="1" dirty="0"/>
          </a:p>
          <a:p>
            <a:pPr algn="ctr"/>
            <a:endParaRPr lang="pt-BR" sz="3600" b="1" dirty="0"/>
          </a:p>
          <a:p>
            <a:pPr algn="ctr">
              <a:lnSpc>
                <a:spcPct val="150000"/>
              </a:lnSpc>
            </a:pPr>
            <a:r>
              <a:rPr lang="pt-BR" sz="3600" b="1" dirty="0"/>
              <a:t>Como seria um trigger para ser executado com a </a:t>
            </a:r>
            <a:r>
              <a:rPr lang="pt-BR" sz="3600" b="1" dirty="0">
                <a:solidFill>
                  <a:srgbClr val="FF0000"/>
                </a:solidFill>
              </a:rPr>
              <a:t>EXCLUSÃO</a:t>
            </a:r>
            <a:r>
              <a:rPr lang="pt-BR" sz="3600" b="1" dirty="0"/>
              <a:t> de registros na tabela VENDA e que mantenha atualizado o </a:t>
            </a:r>
            <a:br>
              <a:rPr lang="pt-BR" sz="3600" b="1" dirty="0"/>
            </a:br>
            <a:r>
              <a:rPr lang="pt-BR" sz="3600" b="1" dirty="0">
                <a:solidFill>
                  <a:srgbClr val="FF0000"/>
                </a:solidFill>
              </a:rPr>
              <a:t>VALOR ACUMULADO </a:t>
            </a:r>
            <a:r>
              <a:rPr lang="pt-BR" sz="3600" b="1" dirty="0"/>
              <a:t>da tabela cliente?</a:t>
            </a:r>
          </a:p>
        </p:txBody>
      </p:sp>
    </p:spTree>
    <p:extLst>
      <p:ext uri="{BB962C8B-B14F-4D97-AF65-F5344CB8AC3E}">
        <p14:creationId xmlns:p14="http://schemas.microsoft.com/office/powerpoint/2010/main" val="24717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trgDel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ON</a:t>
            </a:r>
            <a:r>
              <a:rPr lang="pt-BR" dirty="0">
                <a:solidFill>
                  <a:prstClr val="black"/>
                </a:solidFill>
              </a:rPr>
              <a:t> venda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DELETE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ClienteVenda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TotalVenda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money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ClienteVenda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codCli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       @</a:t>
            </a:r>
            <a:r>
              <a:rPr lang="pt-BR" dirty="0" err="1">
                <a:solidFill>
                  <a:prstClr val="black"/>
                </a:solidFill>
              </a:rPr>
              <a:t>TotalVenda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vl_total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-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vl_imposto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       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deleted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UPDATE</a:t>
            </a:r>
            <a:r>
              <a:rPr lang="pt-BR" dirty="0">
                <a:solidFill>
                  <a:prstClr val="black"/>
                </a:solidFill>
              </a:rPr>
              <a:t> cliente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</a:t>
            </a: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-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TotalVenda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WHERE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codCli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@</a:t>
            </a:r>
            <a:r>
              <a:rPr lang="pt-BR" dirty="0" err="1">
                <a:solidFill>
                  <a:prstClr val="black"/>
                </a:solidFill>
              </a:rPr>
              <a:t>ClienteVenda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600" b="1" dirty="0"/>
          </a:p>
          <a:p>
            <a:pPr algn="ctr"/>
            <a:endParaRPr lang="pt-BR" sz="3600" b="1" dirty="0"/>
          </a:p>
          <a:p>
            <a:pPr algn="ctr"/>
            <a:r>
              <a:rPr lang="pt-BR" sz="3600" b="1" dirty="0"/>
              <a:t>Como seria um trigger para ser executado com a </a:t>
            </a:r>
            <a:r>
              <a:rPr lang="pt-BR" sz="3600" b="1" dirty="0">
                <a:solidFill>
                  <a:srgbClr val="FF0000"/>
                </a:solidFill>
              </a:rPr>
              <a:t>ATUALIZAÇÃO</a:t>
            </a:r>
            <a:r>
              <a:rPr lang="pt-BR" sz="3600" b="1" dirty="0"/>
              <a:t> de registros na tabela VENDA e que também mantenha o </a:t>
            </a:r>
            <a:br>
              <a:rPr lang="pt-BR" sz="3600" b="1" dirty="0"/>
            </a:br>
            <a:r>
              <a:rPr lang="pt-BR" sz="3600" b="1" dirty="0">
                <a:solidFill>
                  <a:srgbClr val="FF0000"/>
                </a:solidFill>
              </a:rPr>
              <a:t>VALOR ACUMULADO </a:t>
            </a:r>
            <a:r>
              <a:rPr lang="pt-BR" sz="3600" b="1" dirty="0"/>
              <a:t>da tabela cliente?</a:t>
            </a:r>
          </a:p>
        </p:txBody>
      </p:sp>
    </p:spTree>
    <p:extLst>
      <p:ext uri="{BB962C8B-B14F-4D97-AF65-F5344CB8AC3E}">
        <p14:creationId xmlns:p14="http://schemas.microsoft.com/office/powerpoint/2010/main" val="326263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</a:rPr>
              <a:t>CREATE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0000FF"/>
                </a:solidFill>
              </a:rPr>
              <a:t>TRIGGER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trgAtualizaVlAcumulado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3600" dirty="0">
                <a:solidFill>
                  <a:prstClr val="black"/>
                </a:solidFill>
              </a:rPr>
              <a:t>  </a:t>
            </a:r>
            <a:r>
              <a:rPr lang="pt-BR" sz="3600">
                <a:solidFill>
                  <a:srgbClr val="0000FF"/>
                </a:solidFill>
              </a:rPr>
              <a:t>ON</a:t>
            </a:r>
            <a:r>
              <a:rPr lang="pt-BR" sz="3600">
                <a:solidFill>
                  <a:prstClr val="black"/>
                </a:solidFill>
              </a:rPr>
              <a:t> Venda</a:t>
            </a:r>
            <a:endParaRPr lang="pt-BR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600" dirty="0">
                <a:solidFill>
                  <a:prstClr val="black"/>
                </a:solidFill>
              </a:rPr>
              <a:t>  </a:t>
            </a:r>
            <a:r>
              <a:rPr lang="pt-BR" sz="3600" dirty="0">
                <a:solidFill>
                  <a:srgbClr val="0000FF"/>
                </a:solidFill>
              </a:rPr>
              <a:t>FOR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0000FF"/>
                </a:solidFill>
              </a:rPr>
              <a:t>UPDATE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sz="3600" dirty="0">
                <a:solidFill>
                  <a:prstClr val="black"/>
                </a:solidFill>
              </a:rPr>
              <a:t>  </a:t>
            </a:r>
            <a:r>
              <a:rPr lang="pt-BR" sz="3600" dirty="0">
                <a:solidFill>
                  <a:srgbClr val="0000FF"/>
                </a:solidFill>
              </a:rPr>
              <a:t>UPDATE</a:t>
            </a:r>
            <a:r>
              <a:rPr lang="pt-BR" sz="3600" dirty="0">
                <a:solidFill>
                  <a:prstClr val="black"/>
                </a:solidFill>
              </a:rPr>
              <a:t> cliente</a:t>
            </a:r>
          </a:p>
          <a:p>
            <a:pPr marL="0" indent="0">
              <a:buNone/>
            </a:pPr>
            <a:r>
              <a:rPr lang="pt-BR" sz="3600" dirty="0">
                <a:solidFill>
                  <a:prstClr val="black"/>
                </a:solidFill>
              </a:rPr>
              <a:t>  </a:t>
            </a:r>
            <a:r>
              <a:rPr lang="pt-BR" sz="3600" dirty="0">
                <a:solidFill>
                  <a:srgbClr val="0000FF"/>
                </a:solidFill>
              </a:rPr>
              <a:t>SET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vl_acumulado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=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vl_acumulado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3600" dirty="0">
                <a:solidFill>
                  <a:prstClr val="black"/>
                </a:solidFill>
              </a:rPr>
              <a:t>    </a:t>
            </a:r>
            <a:r>
              <a:rPr lang="pt-BR" sz="3600" dirty="0">
                <a:solidFill>
                  <a:srgbClr val="808080"/>
                </a:solidFill>
              </a:rPr>
              <a:t>-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(</a:t>
            </a:r>
            <a:r>
              <a:rPr lang="pt-BR" sz="3600" dirty="0">
                <a:solidFill>
                  <a:srgbClr val="0000FF"/>
                </a:solidFill>
              </a:rPr>
              <a:t>SELECT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vl_total</a:t>
            </a:r>
            <a:r>
              <a:rPr lang="pt-BR" sz="3600" dirty="0">
                <a:solidFill>
                  <a:prstClr val="black"/>
                </a:solidFill>
              </a:rPr>
              <a:t> - </a:t>
            </a:r>
            <a:r>
              <a:rPr lang="pt-BR" sz="3600" dirty="0" err="1">
                <a:solidFill>
                  <a:prstClr val="black"/>
                </a:solidFill>
              </a:rPr>
              <a:t>vl_imposto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0000FF"/>
                </a:solidFill>
              </a:rPr>
              <a:t>FROM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deleted</a:t>
            </a:r>
            <a:r>
              <a:rPr lang="pt-BR" sz="36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3600" dirty="0">
                <a:solidFill>
                  <a:prstClr val="black"/>
                </a:solidFill>
              </a:rPr>
              <a:t>    </a:t>
            </a:r>
            <a:r>
              <a:rPr lang="pt-BR" sz="3600" dirty="0">
                <a:solidFill>
                  <a:srgbClr val="808080"/>
                </a:solidFill>
              </a:rPr>
              <a:t>+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808080"/>
                </a:solidFill>
              </a:rPr>
              <a:t>(</a:t>
            </a:r>
            <a:r>
              <a:rPr lang="pt-BR" sz="3600" dirty="0">
                <a:solidFill>
                  <a:srgbClr val="0000FF"/>
                </a:solidFill>
              </a:rPr>
              <a:t>SELECT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vl_total</a:t>
            </a:r>
            <a:r>
              <a:rPr lang="pt-BR" sz="3600" dirty="0">
                <a:solidFill>
                  <a:prstClr val="black"/>
                </a:solidFill>
              </a:rPr>
              <a:t> - </a:t>
            </a:r>
            <a:r>
              <a:rPr lang="pt-BR" sz="3600" dirty="0" err="1">
                <a:solidFill>
                  <a:prstClr val="black"/>
                </a:solidFill>
              </a:rPr>
              <a:t>vl_imposto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>
                <a:solidFill>
                  <a:srgbClr val="0000FF"/>
                </a:solidFill>
              </a:rPr>
              <a:t>FROM</a:t>
            </a:r>
            <a:r>
              <a:rPr lang="pt-BR" sz="3600" dirty="0">
                <a:solidFill>
                  <a:prstClr val="black"/>
                </a:solidFill>
              </a:rPr>
              <a:t> </a:t>
            </a:r>
            <a:r>
              <a:rPr lang="pt-BR" sz="3600" dirty="0" err="1">
                <a:solidFill>
                  <a:prstClr val="black"/>
                </a:solidFill>
              </a:rPr>
              <a:t>inserted</a:t>
            </a:r>
            <a:r>
              <a:rPr lang="pt-BR" sz="3600" dirty="0">
                <a:solidFill>
                  <a:srgbClr val="808080"/>
                </a:solidFill>
              </a:rPr>
              <a:t>)</a:t>
            </a:r>
            <a:endParaRPr lang="pt-BR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</a:rPr>
              <a:t>WHERE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codCli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808080"/>
                </a:solidFill>
              </a:rPr>
              <a:t>=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808080"/>
                </a:solidFill>
              </a:rPr>
              <a:t>(</a:t>
            </a:r>
            <a:r>
              <a:rPr lang="en-US" sz="3600" dirty="0">
                <a:solidFill>
                  <a:srgbClr val="0000FF"/>
                </a:solidFill>
              </a:rPr>
              <a:t>SELECT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codCli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0000FF"/>
                </a:solidFill>
              </a:rPr>
              <a:t>FROM</a:t>
            </a:r>
            <a:r>
              <a:rPr lang="en-US" sz="3600" dirty="0">
                <a:solidFill>
                  <a:prstClr val="black"/>
                </a:solidFill>
              </a:rPr>
              <a:t> deleted</a:t>
            </a:r>
            <a:r>
              <a:rPr lang="en-US" sz="3600" dirty="0">
                <a:solidFill>
                  <a:srgbClr val="80808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58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Sintaxe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00FF"/>
                </a:solidFill>
              </a:rPr>
              <a:t>CREATE</a:t>
            </a:r>
            <a:r>
              <a:rPr lang="it-IT" b="1" dirty="0">
                <a:solidFill>
                  <a:prstClr val="black"/>
                </a:solidFill>
              </a:rPr>
              <a:t> </a:t>
            </a:r>
            <a:r>
              <a:rPr lang="it-IT" b="1" dirty="0">
                <a:solidFill>
                  <a:srgbClr val="0000FF"/>
                </a:solidFill>
              </a:rPr>
              <a:t>TRIGGER</a:t>
            </a:r>
            <a:r>
              <a:rPr lang="it-IT" b="1" dirty="0">
                <a:solidFill>
                  <a:prstClr val="black"/>
                </a:solidFill>
              </a:rPr>
              <a:t> [NOME DO TRIGGER] </a:t>
            </a:r>
          </a:p>
          <a:p>
            <a:pPr marL="0" indent="0">
              <a:buNone/>
            </a:pPr>
            <a:r>
              <a:rPr lang="pt-BR" b="1" dirty="0">
                <a:solidFill>
                  <a:prstClr val="black"/>
                </a:solidFill>
              </a:rPr>
              <a:t>     </a:t>
            </a:r>
            <a:r>
              <a:rPr lang="pt-BR" b="1" dirty="0">
                <a:solidFill>
                  <a:srgbClr val="0000FF"/>
                </a:solidFill>
              </a:rPr>
              <a:t>ON</a:t>
            </a:r>
            <a:r>
              <a:rPr lang="pt-BR" b="1" dirty="0">
                <a:solidFill>
                  <a:prstClr val="black"/>
                </a:solidFill>
              </a:rPr>
              <a:t> [NOME DA TABELA]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</a:rPr>
              <a:t>     [FOR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prstClr val="black"/>
                </a:solidFill>
              </a:rPr>
              <a:t>AFTER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srgbClr val="0000FF"/>
                </a:solidFill>
              </a:rPr>
              <a:t>INSTEAD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OF]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[INSERT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srgbClr val="0000FF"/>
                </a:solidFill>
              </a:rPr>
              <a:t>UPDATE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srgbClr val="0000FF"/>
                </a:solidFill>
              </a:rPr>
              <a:t>DELETE]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</a:rPr>
              <a:t>AS</a:t>
            </a:r>
            <a:r>
              <a:rPr lang="pt-BR" b="1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prstClr val="black"/>
                </a:solidFill>
              </a:rPr>
              <a:t>    </a:t>
            </a:r>
            <a:r>
              <a:rPr lang="pt-BR" b="1" dirty="0">
                <a:solidFill>
                  <a:srgbClr val="008000"/>
                </a:solidFill>
              </a:rPr>
              <a:t>--CORPO DO TRIGGER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8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Momento da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>
                <a:solidFill>
                  <a:srgbClr val="0000FF"/>
                </a:solidFill>
              </a:rPr>
              <a:t>[FOR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prstClr val="black"/>
                </a:solidFill>
              </a:rPr>
              <a:t>AFTER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srgbClr val="0000FF"/>
                </a:solidFill>
              </a:rPr>
              <a:t>INSTEAD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OF] 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uma dessas opções deve ser escolhida para definir o momento em que o trigger será disparado. </a:t>
            </a:r>
          </a:p>
          <a:p>
            <a:pPr algn="just"/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rgbClr val="0000FF"/>
                </a:solidFill>
              </a:rPr>
              <a:t>FOR: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 o valor padrão e faz com o que o gatilho seja disparado junto da ação. </a:t>
            </a:r>
          </a:p>
          <a:p>
            <a:pPr algn="just"/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rgbClr val="0000FF"/>
                </a:solidFill>
              </a:rPr>
              <a:t>AFTER: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 com que o disparo se dê somente após a ação que o gerou ser concluída. </a:t>
            </a:r>
          </a:p>
          <a:p>
            <a:pPr algn="just"/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rgbClr val="0000FF"/>
                </a:solidFill>
              </a:rPr>
              <a:t>INSTEAD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OF: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 com que o trigger seja executado no lugar da ação que o gerou.</a:t>
            </a:r>
          </a:p>
        </p:txBody>
      </p:sp>
    </p:spTree>
    <p:extLst>
      <p:ext uri="{BB962C8B-B14F-4D97-AF65-F5344CB8AC3E}">
        <p14:creationId xmlns:p14="http://schemas.microsoft.com/office/powerpoint/2010/main" val="100864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trigger (gatilho) é um tipo especial de procedimento armazenado, que é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executado automaticamente</a:t>
            </a:r>
            <a:r>
              <a:rPr lang="pt-BR" dirty="0"/>
              <a:t> sempre que há uma tentativa de modificar os dados de uma tabela que é protegida por ele.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Eles são procedimentos especiais que são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sensíveis a eventos</a:t>
            </a:r>
            <a:r>
              <a:rPr lang="pt-BR" dirty="0"/>
              <a:t>, ou seja, que reagem a eventos.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Enquanto uma </a:t>
            </a:r>
            <a:r>
              <a:rPr lang="pt-BR" dirty="0" err="1"/>
              <a:t>stored</a:t>
            </a:r>
            <a:r>
              <a:rPr lang="pt-BR" dirty="0"/>
              <a:t> procedure precisa ser invocada direta e explicitamente através das ferramentas do SQL Server ou de uma aplicação cliente, os gatilhos são ativados a partir de eventos de atualização (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INSERT, UPDATE e DELETE</a:t>
            </a:r>
            <a:r>
              <a:rPr lang="pt-BR" dirty="0"/>
              <a:t>) que ocorram nas tabelas.</a:t>
            </a:r>
          </a:p>
        </p:txBody>
      </p:sp>
    </p:spTree>
    <p:extLst>
      <p:ext uri="{BB962C8B-B14F-4D97-AF65-F5344CB8AC3E}">
        <p14:creationId xmlns:p14="http://schemas.microsoft.com/office/powerpoint/2010/main" val="156552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Disparo de um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>
              <a:solidFill>
                <a:srgbClr val="0000FF"/>
              </a:solidFill>
            </a:endParaRPr>
          </a:p>
          <a:p>
            <a:pPr algn="just"/>
            <a:endParaRPr lang="pt-BR" b="1" dirty="0">
              <a:solidFill>
                <a:srgbClr val="0000FF"/>
              </a:solidFill>
            </a:endParaRPr>
          </a:p>
          <a:p>
            <a:pPr algn="just"/>
            <a:r>
              <a:rPr lang="pt-BR" b="1" dirty="0">
                <a:solidFill>
                  <a:srgbClr val="0000FF"/>
                </a:solidFill>
              </a:rPr>
              <a:t>[INSERT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srgbClr val="0000FF"/>
                </a:solidFill>
              </a:rPr>
              <a:t>UPDATE</a:t>
            </a:r>
            <a:r>
              <a:rPr lang="pt-BR" b="1" dirty="0">
                <a:solidFill>
                  <a:srgbClr val="808080"/>
                </a:solidFill>
              </a:rPr>
              <a:t>/</a:t>
            </a:r>
            <a:r>
              <a:rPr lang="pt-BR" b="1" dirty="0">
                <a:solidFill>
                  <a:srgbClr val="0000FF"/>
                </a:solidFill>
              </a:rPr>
              <a:t>DELETE]</a:t>
            </a:r>
            <a:r>
              <a:rPr lang="pt-BR" b="1" dirty="0"/>
              <a:t>:</a:t>
            </a:r>
            <a:r>
              <a:rPr lang="pt-BR" dirty="0"/>
              <a:t> uma ou várias dessas opções (separadas por vírgula) devem ser indicadas para informar ao banco qual é a ação que disparará o gatilho.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exemplo, se o trigger deve ser disparado após toda inserção, deve-se utilizar </a:t>
            </a:r>
            <a:r>
              <a:rPr lang="pt-BR" b="1" dirty="0">
                <a:solidFill>
                  <a:srgbClr val="0000FF"/>
                </a:solidFill>
              </a:rPr>
              <a:t>AFTER INSERT</a:t>
            </a:r>
            <a:r>
              <a:rPr lang="pt-BR" b="1" dirty="0"/>
              <a:t>.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Habilitar e Desabilitar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um trigger específico:</a:t>
            </a:r>
          </a:p>
          <a:p>
            <a:pPr lvl="1"/>
            <a:r>
              <a:rPr lang="pt-BR" sz="2800" dirty="0" err="1">
                <a:solidFill>
                  <a:srgbClr val="0000FF"/>
                </a:solidFill>
              </a:rPr>
              <a:t>alter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 err="1">
                <a:solidFill>
                  <a:srgbClr val="0000FF"/>
                </a:solidFill>
              </a:rPr>
              <a:t>table</a:t>
            </a:r>
            <a:r>
              <a:rPr lang="pt-BR" sz="2800" dirty="0">
                <a:solidFill>
                  <a:prstClr val="black"/>
                </a:solidFill>
              </a:rPr>
              <a:t> venda </a:t>
            </a:r>
            <a:r>
              <a:rPr lang="pt-BR" sz="2800" dirty="0" err="1">
                <a:solidFill>
                  <a:srgbClr val="0000FF"/>
                </a:solidFill>
              </a:rPr>
              <a:t>enable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trigger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 err="1">
                <a:solidFill>
                  <a:prstClr val="black"/>
                </a:solidFill>
              </a:rPr>
              <a:t>trgIns</a:t>
            </a:r>
            <a:endParaRPr lang="pt-BR" sz="2800" dirty="0">
              <a:solidFill>
                <a:prstClr val="black"/>
              </a:solidFill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alter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table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venda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disable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trigger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trgIns</a:t>
            </a:r>
            <a:endParaRPr lang="en-US" sz="2800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todos os trigger da tabela: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alter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table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venda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enable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trigger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all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alter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table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venda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disable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trigger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all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71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Crie uma tabela para cadastro de produtos e cadastro de movimentações destes produtos como mostrado:</a:t>
            </a:r>
          </a:p>
          <a:p>
            <a:pPr marL="822960" lvl="3" indent="0">
              <a:buNone/>
            </a:pPr>
            <a:r>
              <a:rPr lang="pt-BR" sz="2000" dirty="0" err="1">
                <a:solidFill>
                  <a:srgbClr val="0000FF"/>
                </a:solidFill>
              </a:rPr>
              <a:t>create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table</a:t>
            </a:r>
            <a:r>
              <a:rPr lang="pt-BR" sz="2000" dirty="0">
                <a:solidFill>
                  <a:prstClr val="black"/>
                </a:solidFill>
              </a:rPr>
              <a:t> produto</a:t>
            </a:r>
            <a:r>
              <a:rPr lang="pt-BR" sz="2000" dirty="0">
                <a:solidFill>
                  <a:srgbClr val="808080"/>
                </a:solidFill>
              </a:rPr>
              <a:t>(</a:t>
            </a:r>
          </a:p>
          <a:p>
            <a:pPr marL="822960" lvl="3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codPro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primary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key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identity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r>
              <a:rPr lang="en-US" sz="2000" dirty="0">
                <a:solidFill>
                  <a:srgbClr val="808080"/>
                </a:solidFill>
              </a:rPr>
              <a:t>),</a:t>
            </a:r>
          </a:p>
          <a:p>
            <a:pPr marL="822960" lvl="3" indent="0">
              <a:buNone/>
            </a:pPr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 err="1">
                <a:solidFill>
                  <a:prstClr val="black"/>
                </a:solidFill>
              </a:rPr>
              <a:t>descricao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varchar</a:t>
            </a:r>
            <a:r>
              <a:rPr lang="pt-BR" sz="2000" dirty="0">
                <a:solidFill>
                  <a:srgbClr val="808080"/>
                </a:solidFill>
              </a:rPr>
              <a:t>(</a:t>
            </a:r>
            <a:r>
              <a:rPr lang="pt-BR" sz="2000" dirty="0">
                <a:solidFill>
                  <a:prstClr val="black"/>
                </a:solidFill>
              </a:rPr>
              <a:t>70</a:t>
            </a:r>
            <a:r>
              <a:rPr lang="pt-BR" sz="2000" dirty="0">
                <a:solidFill>
                  <a:srgbClr val="808080"/>
                </a:solidFill>
              </a:rPr>
              <a:t>),</a:t>
            </a:r>
          </a:p>
          <a:p>
            <a:pPr marL="822960" lvl="3" indent="0">
              <a:buNone/>
            </a:pPr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 err="1">
                <a:solidFill>
                  <a:prstClr val="black"/>
                </a:solidFill>
              </a:rPr>
              <a:t>qtdeEstoque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int</a:t>
            </a:r>
            <a:endParaRPr lang="pt-BR" sz="2000" dirty="0">
              <a:solidFill>
                <a:srgbClr val="0000FF"/>
              </a:solidFill>
            </a:endParaRPr>
          </a:p>
          <a:p>
            <a:pPr marL="822960" lvl="3" indent="0">
              <a:buNone/>
            </a:pPr>
            <a:r>
              <a:rPr lang="pt-BR" sz="2000" dirty="0">
                <a:solidFill>
                  <a:srgbClr val="808080"/>
                </a:solidFill>
              </a:rPr>
              <a:t>)</a:t>
            </a:r>
          </a:p>
          <a:p>
            <a:pPr marL="822960" lvl="3" indent="0">
              <a:buNone/>
            </a:pPr>
            <a:r>
              <a:rPr lang="pt-BR" sz="2000" dirty="0" err="1">
                <a:solidFill>
                  <a:srgbClr val="0000FF"/>
                </a:solidFill>
              </a:rPr>
              <a:t>create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table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prstClr val="black"/>
                </a:solidFill>
              </a:rPr>
              <a:t>itensMovimentacao</a:t>
            </a:r>
            <a:r>
              <a:rPr lang="pt-BR" sz="2000" dirty="0">
                <a:solidFill>
                  <a:srgbClr val="808080"/>
                </a:solidFill>
              </a:rPr>
              <a:t>(</a:t>
            </a:r>
          </a:p>
          <a:p>
            <a:pPr marL="822960" lvl="3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codItem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primary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key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identity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>
                <a:solidFill>
                  <a:prstClr val="black"/>
                </a:solidFill>
              </a:rPr>
              <a:t>1</a:t>
            </a:r>
            <a:r>
              <a:rPr lang="en-US" sz="2000" dirty="0">
                <a:solidFill>
                  <a:srgbClr val="808080"/>
                </a:solidFill>
              </a:rPr>
              <a:t>),</a:t>
            </a:r>
          </a:p>
          <a:p>
            <a:pPr marL="822960" lvl="3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err="1">
                <a:solidFill>
                  <a:prstClr val="black"/>
                </a:solidFill>
              </a:rPr>
              <a:t>codPro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foreign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key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references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produto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codPro</a:t>
            </a:r>
            <a:r>
              <a:rPr lang="en-US" sz="2000" dirty="0">
                <a:solidFill>
                  <a:srgbClr val="808080"/>
                </a:solidFill>
              </a:rPr>
              <a:t>),</a:t>
            </a:r>
          </a:p>
          <a:p>
            <a:pPr marL="822960" lvl="3" indent="0">
              <a:buNone/>
            </a:pPr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 err="1">
                <a:solidFill>
                  <a:prstClr val="black"/>
                </a:solidFill>
              </a:rPr>
              <a:t>qtde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srgbClr val="808080"/>
                </a:solidFill>
              </a:rPr>
              <a:t>,</a:t>
            </a:r>
          </a:p>
          <a:p>
            <a:pPr marL="822960" lvl="3" indent="0">
              <a:buNone/>
            </a:pPr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 err="1">
                <a:solidFill>
                  <a:prstClr val="black"/>
                </a:solidFill>
              </a:rPr>
              <a:t>vlUnit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money</a:t>
            </a:r>
            <a:r>
              <a:rPr lang="pt-BR" sz="2000" dirty="0">
                <a:solidFill>
                  <a:srgbClr val="808080"/>
                </a:solidFill>
              </a:rPr>
              <a:t>,</a:t>
            </a:r>
          </a:p>
          <a:p>
            <a:pPr marL="822960" lvl="3" indent="0">
              <a:buNone/>
            </a:pPr>
            <a:r>
              <a:rPr lang="pt-BR" sz="2000" dirty="0">
                <a:solidFill>
                  <a:prstClr val="black"/>
                </a:solidFill>
              </a:rPr>
              <a:t>  </a:t>
            </a:r>
            <a:r>
              <a:rPr lang="pt-BR" sz="2000" dirty="0" err="1">
                <a:solidFill>
                  <a:prstClr val="black"/>
                </a:solidFill>
              </a:rPr>
              <a:t>tpMov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>
                <a:solidFill>
                  <a:srgbClr val="0000FF"/>
                </a:solidFill>
              </a:rPr>
              <a:t>varchar</a:t>
            </a:r>
            <a:r>
              <a:rPr lang="pt-BR" sz="2000" dirty="0">
                <a:solidFill>
                  <a:srgbClr val="808080"/>
                </a:solidFill>
              </a:rPr>
              <a:t>(</a:t>
            </a:r>
            <a:r>
              <a:rPr lang="pt-BR" sz="2000" dirty="0">
                <a:solidFill>
                  <a:prstClr val="black"/>
                </a:solidFill>
              </a:rPr>
              <a:t>1</a:t>
            </a:r>
            <a:r>
              <a:rPr lang="pt-BR" sz="2000" dirty="0">
                <a:solidFill>
                  <a:srgbClr val="808080"/>
                </a:solidFill>
              </a:rPr>
              <a:t>)</a:t>
            </a:r>
          </a:p>
          <a:p>
            <a:pPr marL="822960" lvl="3" indent="0">
              <a:buNone/>
            </a:pPr>
            <a:r>
              <a:rPr lang="pt-BR" sz="2000" dirty="0">
                <a:solidFill>
                  <a:srgbClr val="808080"/>
                </a:solidFill>
              </a:rPr>
              <a:t>)</a:t>
            </a:r>
            <a:endParaRPr lang="pt-BR" sz="2000" dirty="0"/>
          </a:p>
          <a:p>
            <a:pPr algn="just"/>
            <a:r>
              <a:rPr lang="pt-BR" dirty="0"/>
              <a:t>Depois, crie triggers para manter atualizado o campo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QTDEESTOQUE</a:t>
            </a:r>
            <a:r>
              <a:rPr lang="pt-BR" dirty="0"/>
              <a:t> da tabela produtos, considerando que uma movimentação pode ser de entrada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(E)</a:t>
            </a:r>
            <a:r>
              <a:rPr lang="pt-BR" dirty="0"/>
              <a:t> ou de saída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10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Crie uma tabela para cadastro de pessoas e uma tabela para cadastro de departamentos. Um departamento possui um chefe de departamento.</a:t>
            </a:r>
            <a:endParaRPr lang="pt-BR" sz="28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Quando uma pessoa for excluída, caso ela seja chefe de algum departamento, </a:t>
            </a:r>
            <a:r>
              <a:rPr lang="pt-BR" i="1" dirty="0"/>
              <a:t>“</a:t>
            </a:r>
            <a:r>
              <a:rPr lang="pt-BR" i="1" dirty="0" err="1"/>
              <a:t>setar</a:t>
            </a:r>
            <a:r>
              <a:rPr lang="pt-BR" i="1" dirty="0"/>
              <a:t>”</a:t>
            </a:r>
            <a:r>
              <a:rPr lang="pt-BR" dirty="0"/>
              <a:t> este valor como nulo na tabela de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369003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944" y="2608774"/>
            <a:ext cx="9052560" cy="413259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Observe a estrutura de tabelas proposta e crie uma trigger para guardar valores em uma nova tabela chamada </a:t>
            </a:r>
            <a:r>
              <a:rPr lang="pt-BR" b="1" dirty="0" err="1"/>
              <a:t>InventarioProdutos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dirty="0" err="1"/>
              <a:t>idInv</a:t>
            </a:r>
            <a:r>
              <a:rPr lang="pt-BR" dirty="0"/>
              <a:t>, </a:t>
            </a:r>
            <a:r>
              <a:rPr lang="pt-BR" dirty="0" err="1"/>
              <a:t>codProInv</a:t>
            </a:r>
            <a:r>
              <a:rPr lang="pt-BR" dirty="0"/>
              <a:t>, </a:t>
            </a:r>
            <a:r>
              <a:rPr lang="pt-BR" dirty="0" err="1"/>
              <a:t>EstqAnterior</a:t>
            </a:r>
            <a:r>
              <a:rPr lang="pt-BR" dirty="0"/>
              <a:t>, </a:t>
            </a:r>
            <a:r>
              <a:rPr lang="pt-BR" dirty="0" err="1"/>
              <a:t>EstqAtual</a:t>
            </a:r>
            <a:r>
              <a:rPr lang="pt-BR" dirty="0"/>
              <a:t>, </a:t>
            </a:r>
            <a:r>
              <a:rPr lang="pt-BR" dirty="0" err="1"/>
              <a:t>ValorAnterior</a:t>
            </a:r>
            <a:r>
              <a:rPr lang="pt-BR" dirty="0"/>
              <a:t>, </a:t>
            </a:r>
            <a:r>
              <a:rPr lang="pt-BR" dirty="0" err="1"/>
              <a:t>ValorAtual</a:t>
            </a:r>
            <a:r>
              <a:rPr lang="pt-BR" dirty="0"/>
              <a:t>) sempre que acontecer quaisquer </a:t>
            </a:r>
            <a:r>
              <a:rPr lang="pt-BR" b="1" dirty="0"/>
              <a:t>alterações na tabela produtos </a:t>
            </a:r>
            <a:r>
              <a:rPr lang="pt-BR" dirty="0"/>
              <a:t>(qualquer campo for atualizado).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Além disto, se nesta alteração da tabela produtos, o campo </a:t>
            </a:r>
            <a:r>
              <a:rPr lang="pt-BR" b="1" dirty="0" err="1"/>
              <a:t>qtdeEstoque</a:t>
            </a:r>
            <a:r>
              <a:rPr lang="pt-BR" b="1" dirty="0"/>
              <a:t> receber o valor zero</a:t>
            </a:r>
            <a:r>
              <a:rPr lang="pt-BR" dirty="0"/>
              <a:t>, guarde em outra tabela chamada </a:t>
            </a:r>
            <a:r>
              <a:rPr lang="pt-BR" b="1" dirty="0" err="1"/>
              <a:t>SugestaoDeCompra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dirty="0" err="1"/>
              <a:t>idSug</a:t>
            </a:r>
            <a:r>
              <a:rPr lang="pt-BR" dirty="0"/>
              <a:t>, </a:t>
            </a:r>
            <a:r>
              <a:rPr lang="pt-BR" dirty="0" err="1"/>
              <a:t>idPro</a:t>
            </a:r>
            <a:r>
              <a:rPr lang="pt-BR" dirty="0"/>
              <a:t>, </a:t>
            </a:r>
            <a:r>
              <a:rPr lang="pt-BR" dirty="0" err="1"/>
              <a:t>descricao</a:t>
            </a:r>
            <a:r>
              <a:rPr lang="pt-BR" dirty="0"/>
              <a:t>, </a:t>
            </a:r>
            <a:r>
              <a:rPr lang="pt-BR" dirty="0" err="1"/>
              <a:t>qtdeEstq</a:t>
            </a:r>
            <a:r>
              <a:rPr lang="pt-BR" dirty="0"/>
              <a:t>, </a:t>
            </a:r>
            <a:r>
              <a:rPr lang="pt-BR" dirty="0" err="1"/>
              <a:t>statusPro</a:t>
            </a:r>
            <a:r>
              <a:rPr lang="pt-BR" dirty="0"/>
              <a:t>, </a:t>
            </a:r>
            <a:r>
              <a:rPr lang="pt-BR" dirty="0" err="1"/>
              <a:t>proFalta</a:t>
            </a:r>
            <a:r>
              <a:rPr lang="pt-BR" dirty="0"/>
              <a:t>) os mesmos campos da tabela produto, exceto o campo valor e depois </a:t>
            </a:r>
            <a:r>
              <a:rPr lang="pt-BR" b="1" dirty="0"/>
              <a:t>atualize o campo </a:t>
            </a:r>
            <a:r>
              <a:rPr lang="pt-BR" b="1" dirty="0" err="1"/>
              <a:t>statusItem</a:t>
            </a:r>
            <a:r>
              <a:rPr lang="pt-BR" b="1" dirty="0"/>
              <a:t> </a:t>
            </a:r>
            <a:r>
              <a:rPr lang="pt-BR" dirty="0"/>
              <a:t>de todos os itens deste produto para </a:t>
            </a:r>
            <a:r>
              <a:rPr lang="pt-BR" b="1" dirty="0"/>
              <a:t>NULL</a:t>
            </a:r>
            <a:r>
              <a:rPr lang="pt-BR" dirty="0"/>
              <a:t>.</a:t>
            </a:r>
          </a:p>
        </p:txBody>
      </p:sp>
      <p:pic>
        <p:nvPicPr>
          <p:cNvPr id="1026" name="Picture 2" descr="C:\Users\Claudio\Desktop\t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221907" cy="2180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3 (</a:t>
            </a:r>
            <a:r>
              <a:rPr lang="pt-BR" dirty="0" err="1"/>
              <a:t>Exercicios</a:t>
            </a:r>
            <a:r>
              <a:rPr lang="pt-BR" dirty="0"/>
              <a:t> TRIGGER – 1.docx)</a:t>
            </a:r>
          </a:p>
        </p:txBody>
      </p:sp>
    </p:spTree>
    <p:extLst>
      <p:ext uri="{BB962C8B-B14F-4D97-AF65-F5344CB8AC3E}">
        <p14:creationId xmlns:p14="http://schemas.microsoft.com/office/powerpoint/2010/main" val="318717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Precisa-se armazenar de forma automática em uma tabela chamada </a:t>
            </a:r>
            <a:r>
              <a:rPr lang="pt-BR" b="1" dirty="0" err="1"/>
              <a:t>Historico_Produtos_Excluidos</a:t>
            </a:r>
            <a:r>
              <a:rPr lang="pt-BR" dirty="0"/>
              <a:t> (</a:t>
            </a:r>
            <a:r>
              <a:rPr lang="pt-BR" dirty="0" err="1"/>
              <a:t>idPro</a:t>
            </a:r>
            <a:r>
              <a:rPr lang="pt-BR" dirty="0"/>
              <a:t>, </a:t>
            </a:r>
            <a:r>
              <a:rPr lang="pt-BR" dirty="0" err="1"/>
              <a:t>qtdeEstoque</a:t>
            </a:r>
            <a:r>
              <a:rPr lang="pt-BR" dirty="0"/>
              <a:t>, valor, </a:t>
            </a:r>
            <a:r>
              <a:rPr lang="pt-BR" dirty="0" err="1"/>
              <a:t>dataHora</a:t>
            </a:r>
            <a:r>
              <a:rPr lang="pt-BR" dirty="0"/>
              <a:t>) todos os produtos que foram excluídos da tabela Produtos mais a informação de qual data e hora foi feita a exclusão. Atenção, essa trigger somente excluirá os produtos se eles tiverem estoque menores ou iguais a zero.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Caso contrário a tabela chamada </a:t>
            </a:r>
            <a:r>
              <a:rPr lang="pt-BR" b="1" dirty="0" err="1"/>
              <a:t>TentativasLog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dirty="0" err="1"/>
              <a:t>dataHora</a:t>
            </a:r>
            <a:r>
              <a:rPr lang="pt-BR" dirty="0"/>
              <a:t>, </a:t>
            </a:r>
            <a:r>
              <a:rPr lang="pt-BR" dirty="0" err="1"/>
              <a:t>idPro</a:t>
            </a:r>
            <a:r>
              <a:rPr lang="pt-BR" dirty="0"/>
              <a:t>) é alimentada com os dados dos produtos que seriam excluídos, ou seja, com os código dos produtos que estavam no cursor. Além disso, o atributo </a:t>
            </a:r>
            <a:r>
              <a:rPr lang="pt-BR" dirty="0" err="1"/>
              <a:t>statusPro</a:t>
            </a:r>
            <a:r>
              <a:rPr lang="pt-BR" dirty="0"/>
              <a:t>  desses produtos (que seriam excluídos) terão seu valor atualizado para </a:t>
            </a:r>
            <a:r>
              <a:rPr lang="pt-BR" b="1" dirty="0"/>
              <a:t>‘URGENTE’</a:t>
            </a:r>
            <a:r>
              <a:rPr lang="pt-BR" dirty="0"/>
              <a:t>, que indica que um produto deve ser vendido rapidamente.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/>
              <a:t>Faça uma trigger para situações de exclusão de um único produto e depois altere o código para que funcione em situações onde vários produtos são excluídos juntos.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– 4</a:t>
            </a:r>
          </a:p>
        </p:txBody>
      </p:sp>
    </p:spTree>
    <p:extLst>
      <p:ext uri="{BB962C8B-B14F-4D97-AF65-F5344CB8AC3E}">
        <p14:creationId xmlns:p14="http://schemas.microsoft.com/office/powerpoint/2010/main" val="33078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Ele são tratados como transações, ou seja, se acontecer um problema, é desfeito tudo que esse trigger tiver feito.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Resumindo:</a:t>
            </a:r>
          </a:p>
          <a:p>
            <a:pPr lvl="1" algn="just"/>
            <a:r>
              <a:rPr lang="pt-BR" sz="2400" dirty="0"/>
              <a:t>São associados a uma tabela</a:t>
            </a:r>
          </a:p>
          <a:p>
            <a:pPr lvl="1" algn="just"/>
            <a:r>
              <a:rPr lang="pt-BR" sz="2400" dirty="0"/>
              <a:t>São chamados Automaticamente</a:t>
            </a:r>
          </a:p>
          <a:p>
            <a:pPr lvl="1" algn="just"/>
            <a:r>
              <a:rPr lang="pt-BR" sz="2400" dirty="0"/>
              <a:t>Não podem ser chamados diretamente (não passam e nem aceitam parâmetros)</a:t>
            </a:r>
          </a:p>
          <a:p>
            <a:pPr lvl="1" algn="just"/>
            <a:r>
              <a:rPr lang="pt-BR" sz="2400" dirty="0"/>
              <a:t>São parte de uma transação</a:t>
            </a:r>
          </a:p>
          <a:p>
            <a:pPr marL="274320" lvl="1" indent="0">
              <a:buNone/>
            </a:pPr>
            <a:br>
              <a:rPr lang="pt-BR" sz="2800" dirty="0"/>
            </a:br>
            <a:r>
              <a:rPr lang="pt-BR" b="1" dirty="0"/>
              <a:t>Leia mais em:  </a:t>
            </a:r>
            <a:r>
              <a:rPr lang="pt-BR" b="1" dirty="0">
                <a:hlinkClick r:id="rId2"/>
              </a:rPr>
              <a:t>http://www.devmedia.com.br/introducao-a-triggers/1695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202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criar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>
                <a:solidFill>
                  <a:srgbClr val="0000FF"/>
                </a:solidFill>
              </a:rPr>
              <a:t>create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 err="1">
                <a:solidFill>
                  <a:srgbClr val="0000FF"/>
                </a:solidFill>
              </a:rPr>
              <a:t>table</a:t>
            </a:r>
            <a:r>
              <a:rPr lang="pt-BR" sz="3200" dirty="0">
                <a:solidFill>
                  <a:prstClr val="black"/>
                </a:solidFill>
              </a:rPr>
              <a:t> aluno</a:t>
            </a:r>
            <a:r>
              <a:rPr lang="pt-BR" sz="3200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3200" dirty="0">
                <a:solidFill>
                  <a:prstClr val="black"/>
                </a:solidFill>
              </a:rPr>
              <a:t>  </a:t>
            </a:r>
            <a:r>
              <a:rPr lang="pt-BR" sz="3200" dirty="0" err="1">
                <a:solidFill>
                  <a:prstClr val="black"/>
                </a:solidFill>
              </a:rPr>
              <a:t>codAluno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 err="1">
                <a:solidFill>
                  <a:srgbClr val="0000FF"/>
                </a:solidFill>
              </a:rPr>
              <a:t>int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 err="1">
                <a:solidFill>
                  <a:srgbClr val="0000FF"/>
                </a:solidFill>
              </a:rPr>
              <a:t>primary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 err="1">
                <a:solidFill>
                  <a:srgbClr val="0000FF"/>
                </a:solidFill>
              </a:rPr>
              <a:t>key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 err="1">
                <a:solidFill>
                  <a:srgbClr val="0000FF"/>
                </a:solidFill>
              </a:rPr>
              <a:t>identity</a:t>
            </a:r>
            <a:r>
              <a:rPr lang="pt-BR" sz="3200" dirty="0">
                <a:solidFill>
                  <a:srgbClr val="808080"/>
                </a:solidFill>
              </a:rPr>
              <a:t>(</a:t>
            </a:r>
            <a:r>
              <a:rPr lang="pt-BR" sz="3200" dirty="0">
                <a:solidFill>
                  <a:prstClr val="black"/>
                </a:solidFill>
              </a:rPr>
              <a:t>1</a:t>
            </a:r>
            <a:r>
              <a:rPr lang="pt-BR" sz="3200" dirty="0">
                <a:solidFill>
                  <a:srgbClr val="808080"/>
                </a:solidFill>
              </a:rPr>
              <a:t>,</a:t>
            </a:r>
            <a:r>
              <a:rPr lang="pt-BR" sz="3200" dirty="0">
                <a:solidFill>
                  <a:prstClr val="black"/>
                </a:solidFill>
              </a:rPr>
              <a:t>1</a:t>
            </a:r>
            <a:r>
              <a:rPr lang="pt-BR" sz="32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3200" dirty="0">
                <a:solidFill>
                  <a:prstClr val="black"/>
                </a:solidFill>
              </a:rPr>
              <a:t>  nome </a:t>
            </a:r>
            <a:r>
              <a:rPr lang="pt-BR" sz="3200" dirty="0" err="1">
                <a:solidFill>
                  <a:srgbClr val="0000FF"/>
                </a:solidFill>
              </a:rPr>
              <a:t>varchar</a:t>
            </a:r>
            <a:r>
              <a:rPr lang="pt-BR" sz="3200" dirty="0">
                <a:solidFill>
                  <a:srgbClr val="808080"/>
                </a:solidFill>
              </a:rPr>
              <a:t>(</a:t>
            </a:r>
            <a:r>
              <a:rPr lang="pt-BR" sz="3200" dirty="0">
                <a:solidFill>
                  <a:prstClr val="black"/>
                </a:solidFill>
              </a:rPr>
              <a:t>50</a:t>
            </a:r>
            <a:r>
              <a:rPr lang="pt-BR" sz="32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3200" dirty="0">
                <a:solidFill>
                  <a:prstClr val="black"/>
                </a:solidFill>
              </a:rPr>
              <a:t>  </a:t>
            </a:r>
            <a:r>
              <a:rPr lang="pt-BR" sz="3200" dirty="0" err="1">
                <a:solidFill>
                  <a:prstClr val="black"/>
                </a:solidFill>
              </a:rPr>
              <a:t>cpf</a:t>
            </a:r>
            <a:r>
              <a:rPr lang="pt-BR" sz="3200" dirty="0">
                <a:solidFill>
                  <a:prstClr val="black"/>
                </a:solidFill>
              </a:rPr>
              <a:t> </a:t>
            </a:r>
            <a:r>
              <a:rPr lang="pt-BR" sz="3200" dirty="0" err="1">
                <a:solidFill>
                  <a:srgbClr val="0000FF"/>
                </a:solidFill>
              </a:rPr>
              <a:t>varchar</a:t>
            </a:r>
            <a:r>
              <a:rPr lang="pt-BR" sz="3200" dirty="0">
                <a:solidFill>
                  <a:srgbClr val="808080"/>
                </a:solidFill>
              </a:rPr>
              <a:t>(</a:t>
            </a:r>
            <a:r>
              <a:rPr lang="pt-BR" sz="3200" dirty="0">
                <a:solidFill>
                  <a:prstClr val="black"/>
                </a:solidFill>
              </a:rPr>
              <a:t>14</a:t>
            </a:r>
            <a:r>
              <a:rPr lang="pt-BR" sz="32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-------------------------------------------------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trgAlerta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      ON</a:t>
            </a:r>
            <a:r>
              <a:rPr lang="pt-BR" dirty="0">
                <a:solidFill>
                  <a:prstClr val="black"/>
                </a:solidFill>
              </a:rPr>
              <a:t> aluno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      FOR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 </a:t>
            </a: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‘Um aluno foi inserido‘</a:t>
            </a:r>
          </a:p>
        </p:txBody>
      </p:sp>
    </p:spTree>
    <p:extLst>
      <p:ext uri="{BB962C8B-B14F-4D97-AF65-F5344CB8AC3E}">
        <p14:creationId xmlns:p14="http://schemas.microsoft.com/office/powerpoint/2010/main" val="5557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criar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>
                <a:solidFill>
                  <a:srgbClr val="008000"/>
                </a:solidFill>
              </a:rPr>
              <a:t>-- COMANDOS QUE FARÃO A TRIGGER EXECUTAR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aluno </a:t>
            </a:r>
            <a:r>
              <a:rPr lang="pt-BR" dirty="0" err="1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'JOSE'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'222.333.444-00'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aluno </a:t>
            </a:r>
            <a:r>
              <a:rPr lang="pt-BR" dirty="0" err="1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'JOAO'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'555.666.777-11'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aluno </a:t>
            </a:r>
            <a:r>
              <a:rPr lang="pt-BR" dirty="0" err="1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'MARIA'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srgbClr val="FF0000"/>
                </a:solidFill>
              </a:rPr>
              <a:t>'777.888.999-22'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sz="2600" dirty="0">
                <a:solidFill>
                  <a:srgbClr val="008000"/>
                </a:solidFill>
              </a:rPr>
              <a:t>-- COMANDOS QUE </a:t>
            </a:r>
            <a:r>
              <a:rPr lang="pt-BR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ACIONARÃO </a:t>
            </a:r>
            <a:r>
              <a:rPr lang="pt-BR" sz="2600" dirty="0">
                <a:solidFill>
                  <a:srgbClr val="008000"/>
                </a:solidFill>
              </a:rPr>
              <a:t>A TRIGGER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update</a:t>
            </a:r>
            <a:r>
              <a:rPr lang="pt-BR" dirty="0">
                <a:solidFill>
                  <a:prstClr val="black"/>
                </a:solidFill>
              </a:rPr>
              <a:t> aluno </a:t>
            </a: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nome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'JOSE DA SILVA'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where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codAluno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update</a:t>
            </a:r>
            <a:r>
              <a:rPr lang="pt-BR" dirty="0">
                <a:solidFill>
                  <a:prstClr val="black"/>
                </a:solidFill>
              </a:rPr>
              <a:t> aluno </a:t>
            </a: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cpf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'000.111.222-55'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where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codAluno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3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</a:rPr>
              <a:t>delete</a:t>
            </a:r>
            <a:r>
              <a:rPr lang="it-IT" dirty="0">
                <a:solidFill>
                  <a:prstClr val="black"/>
                </a:solidFill>
              </a:rPr>
              <a:t> aluno </a:t>
            </a:r>
            <a:r>
              <a:rPr lang="it-IT" dirty="0">
                <a:solidFill>
                  <a:srgbClr val="0000FF"/>
                </a:solidFill>
              </a:rPr>
              <a:t>where</a:t>
            </a:r>
            <a:r>
              <a:rPr lang="it-IT" dirty="0">
                <a:solidFill>
                  <a:prstClr val="black"/>
                </a:solidFill>
              </a:rPr>
              <a:t> codAluno </a:t>
            </a:r>
            <a:r>
              <a:rPr lang="it-IT" dirty="0">
                <a:solidFill>
                  <a:srgbClr val="808080"/>
                </a:solidFill>
              </a:rPr>
              <a:t>=</a:t>
            </a:r>
            <a:r>
              <a:rPr lang="it-IT" dirty="0">
                <a:solidFill>
                  <a:prstClr val="blac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4565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Modificar / Apagar 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Para alterar um trigger: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ALTER 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trgAlerta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      ON</a:t>
            </a:r>
            <a:r>
              <a:rPr lang="pt-BR" dirty="0">
                <a:solidFill>
                  <a:prstClr val="black"/>
                </a:solidFill>
              </a:rPr>
              <a:t> aluno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      FOR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      </a:t>
            </a:r>
            <a:r>
              <a:rPr lang="pt-BR" dirty="0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'Aluno inserido com sucesso!'</a:t>
            </a: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Para remover um trigger de uma tabela: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	DROP 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trgAlerta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Tabelas especiais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 </a:t>
            </a:r>
            <a:r>
              <a:rPr lang="en-US" b="1" dirty="0"/>
              <a:t>DELETED </a:t>
            </a:r>
            <a:r>
              <a:rPr lang="en-US" dirty="0"/>
              <a:t>e </a:t>
            </a:r>
            <a:r>
              <a:rPr lang="en-US" b="1" dirty="0"/>
              <a:t>INSERTED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“</a:t>
            </a:r>
            <a:r>
              <a:rPr lang="en-US" dirty="0" err="1"/>
              <a:t>lógicas</a:t>
            </a:r>
            <a:r>
              <a:rPr lang="en-US" dirty="0"/>
              <a:t>” com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a trigger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antigos</a:t>
            </a:r>
            <a:r>
              <a:rPr lang="en-US" dirty="0"/>
              <a:t> 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alteradas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lvl="2"/>
            <a:r>
              <a:rPr lang="pt-BR" sz="2800" b="1" dirty="0">
                <a:solidFill>
                  <a:srgbClr val="0000FF"/>
                </a:solidFill>
              </a:rPr>
              <a:t>SELECT</a:t>
            </a:r>
            <a:r>
              <a:rPr lang="pt-BR" sz="2800" b="1" dirty="0">
                <a:solidFill>
                  <a:prstClr val="black"/>
                </a:solidFill>
              </a:rPr>
              <a:t> </a:t>
            </a:r>
            <a:r>
              <a:rPr lang="pt-BR" sz="2800" b="1" dirty="0">
                <a:solidFill>
                  <a:srgbClr val="808080"/>
                </a:solidFill>
              </a:rPr>
              <a:t>* </a:t>
            </a:r>
            <a:r>
              <a:rPr lang="pt-BR" sz="2800" b="1" dirty="0">
                <a:solidFill>
                  <a:srgbClr val="0000FF"/>
                </a:solidFill>
              </a:rPr>
              <a:t>FROM</a:t>
            </a:r>
            <a:r>
              <a:rPr lang="pt-BR" sz="2800" b="1" dirty="0">
                <a:solidFill>
                  <a:prstClr val="black"/>
                </a:solidFill>
              </a:rPr>
              <a:t> </a:t>
            </a:r>
            <a:r>
              <a:rPr lang="pt-BR" sz="2800" b="1" dirty="0" err="1">
                <a:solidFill>
                  <a:prstClr val="black"/>
                </a:solidFill>
              </a:rPr>
              <a:t>deleted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2384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– crie 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cliente 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nome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</a:t>
            </a:r>
            <a:r>
              <a:rPr lang="pt-BR" dirty="0">
                <a:solidFill>
                  <a:srgbClr val="808080"/>
                </a:solidFill>
              </a:rPr>
              <a:t>),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money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venda 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codVenda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foreign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references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cliente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dt_venda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datetime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vl_total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money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vl_imposto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money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7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– inserir clientes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insert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cliente </a:t>
            </a:r>
            <a:r>
              <a:rPr lang="pt-BR" dirty="0" err="1">
                <a:solidFill>
                  <a:srgbClr val="0000FF"/>
                </a:solidFill>
              </a:rPr>
              <a:t>values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'JOAO'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0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cliente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'JOSE'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cliente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'ANA'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8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52E0EDAF9B494E86E69684322803DE" ma:contentTypeVersion="2" ma:contentTypeDescription="Crie um novo documento." ma:contentTypeScope="" ma:versionID="2361e884605e39b4331857f95c8f6228">
  <xsd:schema xmlns:xsd="http://www.w3.org/2001/XMLSchema" xmlns:xs="http://www.w3.org/2001/XMLSchema" xmlns:p="http://schemas.microsoft.com/office/2006/metadata/properties" xmlns:ns2="d458444d-335c-4391-b8f9-68bddc5646cc" targetNamespace="http://schemas.microsoft.com/office/2006/metadata/properties" ma:root="true" ma:fieldsID="22d4b57db8e1497fb02a3257d99e9e6d" ns2:_="">
    <xsd:import namespace="d458444d-335c-4391-b8f9-68bddc5646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8444d-335c-4391-b8f9-68bddc564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BEB87-FF5B-44C0-9402-BC0A68FDDEE9}"/>
</file>

<file path=customXml/itemProps2.xml><?xml version="1.0" encoding="utf-8"?>
<ds:datastoreItem xmlns:ds="http://schemas.openxmlformats.org/officeDocument/2006/customXml" ds:itemID="{1C9AFFE5-3ED4-4CC1-BE13-931671B8848A}"/>
</file>

<file path=customXml/itemProps3.xml><?xml version="1.0" encoding="utf-8"?>
<ds:datastoreItem xmlns:ds="http://schemas.openxmlformats.org/officeDocument/2006/customXml" ds:itemID="{9D637DB3-38AD-4A11-93D0-CE7A68F784F2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2052</TotalTime>
  <Words>1524</Words>
  <Application>Microsoft Office PowerPoint</Application>
  <PresentationFormat>Apresentação na tela (4:3)</PresentationFormat>
  <Paragraphs>212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Arno Pro Smbd</vt:lpstr>
      <vt:lpstr>Calibri</vt:lpstr>
      <vt:lpstr>Brilho</vt:lpstr>
      <vt:lpstr>TRIGGER</vt:lpstr>
      <vt:lpstr>Trigger</vt:lpstr>
      <vt:lpstr>Trigger</vt:lpstr>
      <vt:lpstr>Como criar Trigger</vt:lpstr>
      <vt:lpstr>Como criar Trigger</vt:lpstr>
      <vt:lpstr>Modificar / Apagar Triggers</vt:lpstr>
      <vt:lpstr>Tabelas especiais</vt:lpstr>
      <vt:lpstr>Exemplo – crie as tabelas</vt:lpstr>
      <vt:lpstr>Exemplo – inserir clientes</vt:lpstr>
      <vt:lpstr>Exemplo</vt:lpstr>
      <vt:lpstr>Exemplo – execute separadamente</vt:lpstr>
      <vt:lpstr>Exemplo</vt:lpstr>
      <vt:lpstr>Uso de variáveis locais</vt:lpstr>
      <vt:lpstr>Prática</vt:lpstr>
      <vt:lpstr>Prática</vt:lpstr>
      <vt:lpstr>Prática</vt:lpstr>
      <vt:lpstr>Prática</vt:lpstr>
      <vt:lpstr>Sintaxe padrão</vt:lpstr>
      <vt:lpstr>Momento da execução</vt:lpstr>
      <vt:lpstr>Disparo de um trigger</vt:lpstr>
      <vt:lpstr>Habilitar e Desabilitar trigger</vt:lpstr>
      <vt:lpstr>Exercício 1</vt:lpstr>
      <vt:lpstr>Exercício 2</vt:lpstr>
      <vt:lpstr>Exercício 3 (Exercicios TRIGGER – 1.docx)</vt:lpstr>
      <vt:lpstr>Exercícios –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CEP</cp:lastModifiedBy>
  <cp:revision>316</cp:revision>
  <cp:lastPrinted>2014-09-03T13:24:42Z</cp:lastPrinted>
  <dcterms:created xsi:type="dcterms:W3CDTF">2014-07-28T23:03:46Z</dcterms:created>
  <dcterms:modified xsi:type="dcterms:W3CDTF">2020-06-25T00:49:07Z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0x0101006152E0EDAF9B494E86E69684322803DE</vt:lpwstr>
  </property>
</Properties>
</file>