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handoutMasterIdLst>
    <p:handoutMasterId r:id="rId18"/>
  </p:handoutMasterIdLst>
  <p:sldIdLst>
    <p:sldId id="256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3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973A-8B7E-45AC-96D1-3D4D8F5236D4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71DA-271D-46E5-9905-BABE147E44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349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5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98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1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1"/>
            <a:ext cx="12192000" cy="6342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76" y="45930"/>
            <a:ext cx="11903102" cy="818914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76" y="997596"/>
            <a:ext cx="11903102" cy="5708004"/>
          </a:xfr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5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5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5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7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1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60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46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EA0823-5EE5-49AA-A3EB-F189309714D1}" type="datetimeFigureOut">
              <a:rPr lang="pt-BR" smtClean="0"/>
              <a:pPr/>
              <a:t>18/09/2016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547DC2-F684-4B19-97B7-1F2EB6AD239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r>
              <a:rPr lang="en-US" dirty="0" smtClean="0"/>
              <a:t> de </a:t>
            </a:r>
            <a:r>
              <a:rPr lang="pt-BR" dirty="0" smtClean="0"/>
              <a:t>Fixação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CAP.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6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2370555" y="1786476"/>
            <a:ext cx="7474743" cy="419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56376" y="1064050"/>
            <a:ext cx="5738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800" b="1" dirty="0" smtClean="0"/>
              <a:t>8 –</a:t>
            </a:r>
            <a:r>
              <a:rPr lang="pt-BR" sz="2800" dirty="0" smtClean="0"/>
              <a:t> </a:t>
            </a:r>
            <a:r>
              <a:rPr lang="pt-BR" sz="2800" dirty="0"/>
              <a:t>Qual é o modelo lógico para o DER</a:t>
            </a:r>
          </a:p>
        </p:txBody>
      </p:sp>
    </p:spTree>
    <p:extLst>
      <p:ext uri="{BB962C8B-B14F-4D97-AF65-F5344CB8AC3E}">
        <p14:creationId xmlns:p14="http://schemas.microsoft.com/office/powerpoint/2010/main" val="7538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r>
              <a:rPr lang="en-US" dirty="0" smtClean="0"/>
              <a:t> 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7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376" y="997596"/>
            <a:ext cx="11903102" cy="517305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1 -</a:t>
            </a:r>
            <a:r>
              <a:rPr lang="pt-BR" dirty="0"/>
              <a:t> Considere o DER apresentado e faça a representação do modelo lógico correspondente.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462" y="1514900"/>
            <a:ext cx="11788015" cy="45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7973" y="1714885"/>
            <a:ext cx="9399908" cy="452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376" y="997596"/>
            <a:ext cx="11903102" cy="462714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2 -</a:t>
            </a:r>
            <a:r>
              <a:rPr lang="pt-BR" dirty="0"/>
              <a:t> Considere o DER apresentado e faça a representação do modelo lógico correspondente.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8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041" y="864844"/>
            <a:ext cx="9215437" cy="58007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326093" y="1153890"/>
            <a:ext cx="2624867" cy="574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56376" y="997596"/>
            <a:ext cx="5887237" cy="73048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3 -</a:t>
            </a:r>
            <a:r>
              <a:rPr lang="pt-BR" dirty="0"/>
              <a:t> Considere o DER apresentado e faça a representação do modelo lógico correspondente.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376" y="997595"/>
            <a:ext cx="3666694" cy="22505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4 –</a:t>
            </a:r>
            <a:r>
              <a:rPr lang="pt-BR" dirty="0" smtClean="0"/>
              <a:t> </a:t>
            </a:r>
            <a:r>
              <a:rPr lang="pt-BR" dirty="0"/>
              <a:t>Considere o DER apresentado </a:t>
            </a:r>
            <a:r>
              <a:rPr lang="pt-BR" dirty="0" smtClean="0"/>
              <a:t>e </a:t>
            </a:r>
            <a:r>
              <a:rPr lang="pt-BR" dirty="0"/>
              <a:t>faça a representação do </a:t>
            </a:r>
            <a:r>
              <a:rPr lang="pt-BR" dirty="0" smtClean="0"/>
              <a:t>modelo </a:t>
            </a:r>
            <a:r>
              <a:rPr lang="pt-BR" dirty="0"/>
              <a:t>lógico </a:t>
            </a:r>
            <a:r>
              <a:rPr lang="pt-BR" dirty="0" smtClean="0"/>
              <a:t>correspondente</a:t>
            </a:r>
            <a:r>
              <a:rPr lang="pt-BR" dirty="0"/>
              <a:t>.</a:t>
            </a:r>
          </a:p>
          <a:p>
            <a:pPr>
              <a:lnSpc>
                <a:spcPct val="100000"/>
              </a:lnSpc>
            </a:pP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3737342" y="854716"/>
            <a:ext cx="8292722" cy="5429473"/>
            <a:chOff x="3737342" y="783276"/>
            <a:chExt cx="8292722" cy="542947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37342" y="783276"/>
              <a:ext cx="8236408" cy="5429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10501551" y="4210032"/>
              <a:ext cx="1461612" cy="604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10701326" y="4781775"/>
              <a:ext cx="1328738" cy="266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pt-BR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País origem</a:t>
              </a:r>
              <a:endPara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0067904" y="2481243"/>
              <a:ext cx="1328738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pt-BR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(1,n)</a:t>
              </a:r>
              <a:endPara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3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0819" y="1200150"/>
            <a:ext cx="10079688" cy="5657857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56376" y="997596"/>
            <a:ext cx="3801475" cy="111695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5 –</a:t>
            </a:r>
            <a:r>
              <a:rPr lang="pt-BR" dirty="0" smtClean="0"/>
              <a:t> </a:t>
            </a:r>
            <a:r>
              <a:rPr lang="pt-BR" dirty="0"/>
              <a:t>Considere o DER </a:t>
            </a:r>
            <a:r>
              <a:rPr lang="pt-BR" dirty="0" smtClean="0"/>
              <a:t>apresentado </a:t>
            </a:r>
            <a:r>
              <a:rPr lang="pt-BR" dirty="0"/>
              <a:t>e faça a representação do modelo lógico correspondente.</a:t>
            </a:r>
          </a:p>
          <a:p>
            <a:pPr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0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r>
              <a:rPr lang="en-US" dirty="0" smtClean="0"/>
              <a:t>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705433"/>
            <a:ext cx="6066503" cy="553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Transformação entre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66531" y="4708477"/>
            <a:ext cx="8592947" cy="128288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1 </a:t>
            </a:r>
            <a:r>
              <a:rPr lang="pt-BR" sz="2400" b="1" dirty="0"/>
              <a:t>-</a:t>
            </a:r>
            <a:r>
              <a:rPr lang="pt-BR" sz="2400" dirty="0"/>
              <a:t> Considere o DER apresentado e faça a representação do modelo lógico correspondente.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767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2216783" y="864843"/>
            <a:ext cx="9235250" cy="490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56377" y="4831307"/>
            <a:ext cx="6490084" cy="1282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800" b="1" dirty="0"/>
              <a:t>2 –</a:t>
            </a:r>
            <a:r>
              <a:rPr lang="pt-BR" sz="2800" dirty="0"/>
              <a:t> Efetue a transformação do DER </a:t>
            </a:r>
            <a:r>
              <a:rPr lang="pt-BR" sz="2800" dirty="0" smtClean="0"/>
              <a:t>para </a:t>
            </a:r>
            <a:r>
              <a:rPr lang="pt-BR" sz="2800" dirty="0"/>
              <a:t>o modelo </a:t>
            </a:r>
            <a:r>
              <a:rPr lang="pt-BR" sz="2800" dirty="0" smtClean="0"/>
              <a:t>lógico.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813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008376" y="864844"/>
            <a:ext cx="9051102" cy="5472608"/>
            <a:chOff x="35496" y="1268760"/>
            <a:chExt cx="9051102" cy="547260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5496" y="1412776"/>
              <a:ext cx="9051102" cy="532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5496" y="1268760"/>
              <a:ext cx="1728192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56376" y="997596"/>
            <a:ext cx="4770466" cy="91309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3 </a:t>
            </a:r>
            <a:r>
              <a:rPr lang="pt-BR" b="1" dirty="0"/>
              <a:t>-</a:t>
            </a:r>
            <a:r>
              <a:rPr lang="pt-BR" dirty="0"/>
              <a:t> Considere o DER apresentado e faça a representação do modelo lógico correspondente</a:t>
            </a:r>
          </a:p>
        </p:txBody>
      </p:sp>
    </p:spTree>
    <p:extLst>
      <p:ext uri="{BB962C8B-B14F-4D97-AF65-F5344CB8AC3E}">
        <p14:creationId xmlns:p14="http://schemas.microsoft.com/office/powerpoint/2010/main" val="24520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Calibri" panose="020F0502020204030204" pitchFamily="34" charset="0"/>
              </a:rPr>
              <a:t>4 -</a:t>
            </a:r>
            <a:r>
              <a:rPr lang="pt-BR" sz="2400" dirty="0">
                <a:latin typeface="Calibri" panose="020F0502020204030204" pitchFamily="34" charset="0"/>
              </a:rPr>
              <a:t> Considere as seguintes alternativas de implementação de um banco dados relacional:</a:t>
            </a:r>
          </a:p>
          <a:p>
            <a:pPr marL="0" indent="0" algn="just">
              <a:buNone/>
            </a:pPr>
            <a:r>
              <a:rPr lang="pt-BR" sz="2400" b="1" dirty="0">
                <a:latin typeface="Calibri" panose="020F0502020204030204" pitchFamily="34" charset="0"/>
              </a:rPr>
              <a:t>Alternativa 1: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	Aluno (</a:t>
            </a:r>
            <a:r>
              <a:rPr lang="pt-BR" sz="2400" b="1" u="sng" dirty="0" err="1">
                <a:solidFill>
                  <a:srgbClr val="0070C0"/>
                </a:solidFill>
                <a:latin typeface="Calibri" panose="020F0502020204030204" pitchFamily="34" charset="0"/>
              </a:rPr>
              <a:t>CodAl</a:t>
            </a: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, Nome, </a:t>
            </a:r>
            <a:r>
              <a:rPr lang="pt-BR" sz="24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CodCurso</a:t>
            </a: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, </a:t>
            </a:r>
            <a:r>
              <a:rPr lang="pt-BR" sz="24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Endereco</a:t>
            </a: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Calibri" panose="020F0502020204030204" pitchFamily="34" charset="0"/>
              </a:rPr>
              <a:t>Alternativa 2: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	Aluno (</a:t>
            </a:r>
            <a:r>
              <a:rPr lang="pt-BR" sz="2400" b="1" u="sng" dirty="0" err="1">
                <a:solidFill>
                  <a:srgbClr val="0070C0"/>
                </a:solidFill>
                <a:latin typeface="Calibri" panose="020F0502020204030204" pitchFamily="34" charset="0"/>
              </a:rPr>
              <a:t>CodAl</a:t>
            </a: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, Nome, </a:t>
            </a:r>
            <a:r>
              <a:rPr lang="pt-BR" sz="24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CodCurso</a:t>
            </a: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	</a:t>
            </a:r>
            <a:r>
              <a:rPr lang="pt-BR" sz="24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EnderecoAluno</a:t>
            </a: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 (</a:t>
            </a:r>
            <a:r>
              <a:rPr lang="pt-BR" sz="24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CodAl</a:t>
            </a: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, </a:t>
            </a:r>
            <a:r>
              <a:rPr lang="pt-BR" sz="24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Endereco</a:t>
            </a: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		</a:t>
            </a:r>
            <a:r>
              <a:rPr lang="pt-BR" sz="2400" b="1" dirty="0" err="1">
                <a:solidFill>
                  <a:srgbClr val="0070C0"/>
                </a:solidFill>
                <a:latin typeface="Calibri" panose="020F0502020204030204" pitchFamily="34" charset="0"/>
              </a:rPr>
              <a:t>CodAl</a:t>
            </a:r>
            <a:r>
              <a:rPr lang="pt-B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 referencia Aluno</a:t>
            </a:r>
          </a:p>
          <a:p>
            <a:pPr marL="0" indent="0" algn="just">
              <a:buNone/>
            </a:pPr>
            <a:r>
              <a:rPr lang="pt-BR" sz="2400" dirty="0">
                <a:latin typeface="Calibri" panose="020F0502020204030204" pitchFamily="34" charset="0"/>
              </a:rPr>
              <a:t>Em ambos casos está sendo representado um conjunto de alunos e informações (código, nome, código de curso, endereço) a ele referentes. Discuta à luz dos princípios que baseiam as regras de tradução de diagramas ER para modelo relacional, qual das duas alternativas é preferível. Quais as vantagens e desvantagens de cada uma das alternativas de implementação</a:t>
            </a:r>
            <a:r>
              <a:rPr lang="pt-BR" sz="2400" dirty="0" smtClean="0">
                <a:latin typeface="Calibri" panose="020F0502020204030204" pitchFamily="34" charset="0"/>
              </a:rPr>
              <a:t>?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2619472" y="2292824"/>
            <a:ext cx="6976910" cy="372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56376" y="1055614"/>
            <a:ext cx="1190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smtClean="0"/>
              <a:t>5 </a:t>
            </a:r>
            <a:r>
              <a:rPr lang="pt-BR" sz="2800" b="1" dirty="0"/>
              <a:t>–</a:t>
            </a:r>
            <a:r>
              <a:rPr lang="pt-BR" sz="2800" dirty="0"/>
              <a:t> Efetue a transformação do modelo abaixo para o modelo relacional (lógico)</a:t>
            </a:r>
          </a:p>
        </p:txBody>
      </p:sp>
    </p:spTree>
    <p:extLst>
      <p:ext uri="{BB962C8B-B14F-4D97-AF65-F5344CB8AC3E}">
        <p14:creationId xmlns:p14="http://schemas.microsoft.com/office/powerpoint/2010/main" val="2205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6376" y="1008233"/>
            <a:ext cx="5499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800" b="1" dirty="0" smtClean="0"/>
              <a:t>6 –</a:t>
            </a:r>
            <a:r>
              <a:rPr lang="pt-BR" sz="2800" dirty="0" smtClean="0"/>
              <a:t> </a:t>
            </a:r>
            <a:r>
              <a:rPr lang="pt-BR" sz="2800" dirty="0"/>
              <a:t>Transforme para o modelo lógico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0455" y="1531453"/>
            <a:ext cx="8874943" cy="47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Transformação entre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1" dirty="0" smtClean="0"/>
              <a:t>7 </a:t>
            </a:r>
            <a:r>
              <a:rPr lang="pt-BR" b="1" dirty="0"/>
              <a:t>–</a:t>
            </a:r>
            <a:r>
              <a:rPr lang="pt-BR" dirty="0"/>
              <a:t> Dê o </a:t>
            </a:r>
            <a:r>
              <a:rPr lang="pt-BR" dirty="0" smtClean="0"/>
              <a:t>modelo lógico/relacional </a:t>
            </a:r>
          </a:p>
          <a:p>
            <a:pPr marL="0" indent="0" algn="just">
              <a:buNone/>
            </a:pPr>
            <a:r>
              <a:rPr lang="pt-BR" dirty="0" smtClean="0"/>
              <a:t>para </a:t>
            </a:r>
            <a:r>
              <a:rPr lang="pt-BR" dirty="0"/>
              <a:t>o </a:t>
            </a:r>
            <a:r>
              <a:rPr lang="pt-BR" dirty="0" smtClean="0"/>
              <a:t>DER ao </a:t>
            </a:r>
            <a:r>
              <a:rPr lang="pt-BR" dirty="0"/>
              <a:t>lado:</a:t>
            </a:r>
          </a:p>
          <a:p>
            <a:pPr algn="just"/>
            <a:endParaRPr lang="en-US" b="1" dirty="0" smtClean="0">
              <a:latin typeface="Calibri" panose="020F0502020204030204" pitchFamily="34" charset="0"/>
            </a:endParaRPr>
          </a:p>
          <a:p>
            <a:pPr algn="just"/>
            <a:endParaRPr lang="en-US" b="1" dirty="0">
              <a:latin typeface="Calibri" panose="020F0502020204030204" pitchFamily="34" charset="0"/>
            </a:endParaRPr>
          </a:p>
          <a:p>
            <a:pPr algn="just"/>
            <a:endParaRPr lang="en-US" b="1" dirty="0" smtClean="0">
              <a:latin typeface="Calibri" panose="020F0502020204030204" pitchFamily="34" charset="0"/>
            </a:endParaRPr>
          </a:p>
          <a:p>
            <a:pPr algn="just"/>
            <a:endParaRPr lang="en-US" b="1" dirty="0">
              <a:latin typeface="Calibri" panose="020F0502020204030204" pitchFamily="34" charset="0"/>
            </a:endParaRPr>
          </a:p>
          <a:p>
            <a:pPr algn="just"/>
            <a:endParaRPr lang="en-US" b="1" dirty="0" smtClean="0">
              <a:latin typeface="Calibri" panose="020F0502020204030204" pitchFamily="34" charset="0"/>
            </a:endParaRPr>
          </a:p>
          <a:p>
            <a:pPr algn="just"/>
            <a:endParaRPr lang="en-US" b="1" dirty="0">
              <a:latin typeface="Calibri" panose="020F0502020204030204" pitchFamily="34" charset="0"/>
            </a:endParaRPr>
          </a:p>
          <a:p>
            <a:pPr algn="just"/>
            <a:endParaRPr lang="en-US" b="1" dirty="0" smtClean="0">
              <a:latin typeface="Calibri" panose="020F0502020204030204" pitchFamily="34" charset="0"/>
            </a:endParaRPr>
          </a:p>
          <a:p>
            <a:pPr algn="just"/>
            <a:endParaRPr lang="pt-BR" b="1" dirty="0" smtClean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600" b="1" dirty="0" err="1" smtClean="0">
                <a:latin typeface="Calibri" panose="020F0502020204030204" pitchFamily="34" charset="0"/>
              </a:rPr>
              <a:t>Obs</a:t>
            </a:r>
            <a:r>
              <a:rPr lang="pt-BR" sz="1600" b="1" dirty="0" smtClean="0">
                <a:latin typeface="Calibri" panose="020F0502020204030204" pitchFamily="34" charset="0"/>
              </a:rPr>
              <a:t> </a:t>
            </a:r>
            <a:r>
              <a:rPr lang="pt-BR" sz="1600" b="1" dirty="0">
                <a:latin typeface="Calibri" panose="020F0502020204030204" pitchFamily="34" charset="0"/>
              </a:rPr>
              <a:t>1: </a:t>
            </a:r>
            <a:r>
              <a:rPr lang="pt-BR" sz="1600" dirty="0">
                <a:latin typeface="Calibri" panose="020F0502020204030204" pitchFamily="34" charset="0"/>
              </a:rPr>
              <a:t>No </a:t>
            </a:r>
            <a:r>
              <a:rPr lang="pt-BR" sz="1600" dirty="0" err="1">
                <a:latin typeface="Calibri" panose="020F0502020204030204" pitchFamily="34" charset="0"/>
              </a:rPr>
              <a:t>auto-relacionamento</a:t>
            </a:r>
            <a:r>
              <a:rPr lang="pt-BR" sz="1600" dirty="0">
                <a:latin typeface="Calibri" panose="020F0502020204030204" pitchFamily="34" charset="0"/>
              </a:rPr>
              <a:t> da entidade DISCIPLINA, uma disciplina pode possuir nenhuma ou no máximo uma disciplina como pré-requisito. Uma disciplina pode ser pré-requisito para nenhuma ou para várias outras disciplinas. 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Calibri" panose="020F0502020204030204" pitchFamily="34" charset="0"/>
              </a:rPr>
              <a:t>Obs</a:t>
            </a:r>
            <a:r>
              <a:rPr lang="pt-BR" sz="1600" b="1" dirty="0">
                <a:latin typeface="Calibri" panose="020F0502020204030204" pitchFamily="34" charset="0"/>
              </a:rPr>
              <a:t> 2:</a:t>
            </a:r>
            <a:r>
              <a:rPr lang="pt-BR" sz="1600" dirty="0">
                <a:latin typeface="Calibri" panose="020F0502020204030204" pitchFamily="34" charset="0"/>
              </a:rPr>
              <a:t> Apesar de recomendado, nem sempre a coluna da chave estrangeira precisa ter o nome da chave primária a qual ela referencia. 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Calibri" panose="020F0502020204030204" pitchFamily="34" charset="0"/>
              </a:rPr>
              <a:t>Obs</a:t>
            </a:r>
            <a:r>
              <a:rPr lang="pt-BR" sz="1600" b="1" dirty="0">
                <a:latin typeface="Calibri" panose="020F0502020204030204" pitchFamily="34" charset="0"/>
              </a:rPr>
              <a:t> 3:</a:t>
            </a:r>
            <a:r>
              <a:rPr lang="pt-BR" sz="1600" dirty="0">
                <a:latin typeface="Calibri" panose="020F0502020204030204" pitchFamily="34" charset="0"/>
              </a:rPr>
              <a:t> No modelo relacional toda tabela deve possuir uma chave primária.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53637" y="997596"/>
            <a:ext cx="5852018" cy="412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979718167D7B4092918438C0992A05" ma:contentTypeVersion="0" ma:contentTypeDescription="Crie um novo documento." ma:contentTypeScope="" ma:versionID="6a4e1cd9bb6bf2115aeea70b3cd8e9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9A82CB-EB3F-4775-9F73-8FBCB3571C5D}"/>
</file>

<file path=customXml/itemProps2.xml><?xml version="1.0" encoding="utf-8"?>
<ds:datastoreItem xmlns:ds="http://schemas.openxmlformats.org/officeDocument/2006/customXml" ds:itemID="{0BBC3DA5-625A-4464-9BC4-FC858ABF5455}"/>
</file>

<file path=customXml/itemProps3.xml><?xml version="1.0" encoding="utf-8"?>
<ds:datastoreItem xmlns:ds="http://schemas.openxmlformats.org/officeDocument/2006/customXml" ds:itemID="{C9D93761-A48E-495C-9EA2-2B73CEC2465B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306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Retrospectiva</vt:lpstr>
      <vt:lpstr>Exercícios de Fixação</vt:lpstr>
      <vt:lpstr>Lista 1</vt:lpstr>
      <vt:lpstr>Transformação entre modelos</vt:lpstr>
      <vt:lpstr>Transformação entre modelos</vt:lpstr>
      <vt:lpstr>Transformação entre modelos</vt:lpstr>
      <vt:lpstr>Implementação de tabelas</vt:lpstr>
      <vt:lpstr>Transformação entre modelos</vt:lpstr>
      <vt:lpstr>Transformação entre modelos</vt:lpstr>
      <vt:lpstr>Transformação entre modelos</vt:lpstr>
      <vt:lpstr>Transformação entre modelos</vt:lpstr>
      <vt:lpstr>Lista 2</vt:lpstr>
      <vt:lpstr>Transformação entre modelos</vt:lpstr>
      <vt:lpstr>Transformação entre modelos</vt:lpstr>
      <vt:lpstr>Transformação entre modelos</vt:lpstr>
      <vt:lpstr>Transformação entre modelos</vt:lpstr>
      <vt:lpstr>Transformação entre modelos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Claudio</dc:creator>
  <cp:lastModifiedBy>CEP</cp:lastModifiedBy>
  <cp:revision>71</cp:revision>
  <dcterms:created xsi:type="dcterms:W3CDTF">2015-08-10T00:17:08Z</dcterms:created>
  <dcterms:modified xsi:type="dcterms:W3CDTF">2016-09-18T20:19:18Z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0x0101000E979718167D7B4092918438C0992A05</vt:lpwstr>
  </property>
</Properties>
</file>