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47"/>
    <p:restoredTop sz="96327"/>
  </p:normalViewPr>
  <p:slideViewPr>
    <p:cSldViewPr snapToGrid="0" snapToObjects="1">
      <p:cViewPr varScale="1">
        <p:scale>
          <a:sx n="117" d="100"/>
          <a:sy n="117" d="100"/>
        </p:scale>
        <p:origin x="184" y="1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142DB-D4C1-9A4E-8261-9042C100A4B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A33752C-C4C8-A04F-A13F-8F729A688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CF06801-BE1A-FD42-9156-2786465EF8F7}"/>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9DD8557D-F71A-CC42-979A-826DB51F1F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D40F79B-BDD3-E94D-9830-0EBF3097DAE0}"/>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2985579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13D69-6FBC-4945-B785-B32628BE78C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DD4F356-332F-CA41-885C-D0347A65A1C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46AD78B-547C-FB41-93D4-97F97CCBF617}"/>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B83F5195-F32E-4446-8C6C-5162C92722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A0CD706-F930-AF48-8557-A136BDAACD13}"/>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298830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FD0A10-C098-604D-9723-1BAFC65FA0F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D832225-753E-8443-B3F1-39640DCDD52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B81C76-1852-8A4E-AD0B-CA9102EBB943}"/>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060BA8CE-822C-FE44-B995-75349E14647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B2594B-0E4E-C044-8C08-4B370903A944}"/>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182934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84B91-CCB2-3C4A-BB5D-C9D9AC8C579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BED5548-5EAD-F949-B9F4-73806F651CF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A329D48-526B-0D4C-A334-D0F676FDF14C}"/>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765478C4-44A0-6648-8926-7C961C95DF4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B2F055B-9E53-C04E-AA43-FBED63E5C3A6}"/>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121661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22FAD-CAF3-384F-AE79-666443404B4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C35E4A9-55AA-4B47-8407-5D8B0E5088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3BD7BCF-0460-D641-9B8C-46517100F5FE}"/>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41628C66-BA6F-BD48-BD42-F24BA4A3E6E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32177FE-9E14-014A-B1FA-CF8EB4ABE1FE}"/>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129540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AF8C7-35B2-A14D-82D3-3087603B164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C6277B7-231D-9748-9A36-05005182990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C4FF94D-053D-9848-99FA-EB7FE8003FA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F056118-7694-B847-B79B-604859494A29}"/>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6" name="Espaço Reservado para Rodapé 5">
            <a:extLst>
              <a:ext uri="{FF2B5EF4-FFF2-40B4-BE49-F238E27FC236}">
                <a16:creationId xmlns:a16="http://schemas.microsoft.com/office/drawing/2014/main" id="{88066C35-DDF2-B646-9523-FD1CE996D95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DAD9CEE-CCF5-2349-9710-A5FD1675E5C6}"/>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111054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D5A28-40B6-6545-A637-40BF51B70E5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A24CED0-F774-4C4C-9973-F3A1F728F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66560E9-4DF3-334F-A519-BC7D3A9F72D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681EE8A-F15B-044F-9B0F-CDD7A7CC63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596B4A4-BA98-FB44-8F0E-4F87ACA7540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F3764BA-A3A4-C04B-94D8-A4FF4CC4AC2E}"/>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8" name="Espaço Reservado para Rodapé 7">
            <a:extLst>
              <a:ext uri="{FF2B5EF4-FFF2-40B4-BE49-F238E27FC236}">
                <a16:creationId xmlns:a16="http://schemas.microsoft.com/office/drawing/2014/main" id="{E27105A5-49AC-504E-8FA5-90D4716C4ED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FFB326E-1ED3-3642-B5D4-D67E90505EB1}"/>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6176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13F4B-362E-0946-BF5D-4F44882D6DD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A8D7EE8-384D-A943-870A-C2FEEC080100}"/>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4" name="Espaço Reservado para Rodapé 3">
            <a:extLst>
              <a:ext uri="{FF2B5EF4-FFF2-40B4-BE49-F238E27FC236}">
                <a16:creationId xmlns:a16="http://schemas.microsoft.com/office/drawing/2014/main" id="{9A8F3A85-903E-CC42-92F1-EB1390D3D6F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F67EB61-4025-9940-869B-4346CE96738C}"/>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15376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00ED98D-4142-384A-B239-F5B11B77C676}"/>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3" name="Espaço Reservado para Rodapé 2">
            <a:extLst>
              <a:ext uri="{FF2B5EF4-FFF2-40B4-BE49-F238E27FC236}">
                <a16:creationId xmlns:a16="http://schemas.microsoft.com/office/drawing/2014/main" id="{1DFEA247-2ED7-424D-AF0B-8765B016068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59A450F-29A8-014A-A552-357F934297BC}"/>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346966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45D03-0507-C042-A70C-F238EBAE13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A620858-7D72-8243-98D9-E81C8C673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EF8FD50-47C5-C347-BC24-E2672EC68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9289363-3FA1-7545-845F-EDF3A26FC80D}"/>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6" name="Espaço Reservado para Rodapé 5">
            <a:extLst>
              <a:ext uri="{FF2B5EF4-FFF2-40B4-BE49-F238E27FC236}">
                <a16:creationId xmlns:a16="http://schemas.microsoft.com/office/drawing/2014/main" id="{43398A88-78E0-8048-85C6-D30F9C1F775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16AFAA1-89CC-0B44-B2AF-A9B471D0C339}"/>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109457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CC9AD-7CF2-6642-B181-20BC2D38BC5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373506F-6B8C-8447-830E-14EAFD291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C6B4074-F5CE-D64F-8B2A-F729AE1A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39DFD27-F87E-9349-912C-E02067D72BA0}"/>
              </a:ext>
            </a:extLst>
          </p:cNvPr>
          <p:cNvSpPr>
            <a:spLocks noGrp="1"/>
          </p:cNvSpPr>
          <p:nvPr>
            <p:ph type="dt" sz="half" idx="10"/>
          </p:nvPr>
        </p:nvSpPr>
        <p:spPr/>
        <p:txBody>
          <a:bodyPr/>
          <a:lstStyle/>
          <a:p>
            <a:fld id="{4B95B601-0154-5D4E-A4BE-FD1CA35DE67F}" type="datetimeFigureOut">
              <a:rPr lang="pt-BR" smtClean="0"/>
              <a:t>26/05/2021</a:t>
            </a:fld>
            <a:endParaRPr lang="pt-BR"/>
          </a:p>
        </p:txBody>
      </p:sp>
      <p:sp>
        <p:nvSpPr>
          <p:cNvPr id="6" name="Espaço Reservado para Rodapé 5">
            <a:extLst>
              <a:ext uri="{FF2B5EF4-FFF2-40B4-BE49-F238E27FC236}">
                <a16:creationId xmlns:a16="http://schemas.microsoft.com/office/drawing/2014/main" id="{2FCAA7D0-FD4C-4949-96BF-51298F51562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DB51DB8-D1F0-C24F-A9BA-1F098A969FB2}"/>
              </a:ext>
            </a:extLst>
          </p:cNvPr>
          <p:cNvSpPr>
            <a:spLocks noGrp="1"/>
          </p:cNvSpPr>
          <p:nvPr>
            <p:ph type="sldNum" sz="quarter" idx="12"/>
          </p:nvPr>
        </p:nvSpPr>
        <p:spPr/>
        <p:txBody>
          <a:bodyPr/>
          <a:lstStyle/>
          <a:p>
            <a:fld id="{D8CECA79-FD00-1E48-A956-7D22234E03EF}" type="slidenum">
              <a:rPr lang="pt-BR" smtClean="0"/>
              <a:t>‹nº›</a:t>
            </a:fld>
            <a:endParaRPr lang="pt-BR"/>
          </a:p>
        </p:txBody>
      </p:sp>
    </p:spTree>
    <p:extLst>
      <p:ext uri="{BB962C8B-B14F-4D97-AF65-F5344CB8AC3E}">
        <p14:creationId xmlns:p14="http://schemas.microsoft.com/office/powerpoint/2010/main" val="402778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FF2B2C0-68F6-3B41-A903-DF6A72D45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3F127B2-04C0-944E-9D01-F9919DD0B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8DF083-932E-894B-B00C-58712107B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5B601-0154-5D4E-A4BE-FD1CA35DE67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643FD9D8-B4B1-0B45-85C4-B5481DBDC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CAA9FB0-0BFC-DD4E-AC80-E10DC8B57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ECA79-FD00-1E48-A956-7D22234E03EF}" type="slidenum">
              <a:rPr lang="pt-BR" smtClean="0"/>
              <a:t>‹nº›</a:t>
            </a:fld>
            <a:endParaRPr lang="pt-BR"/>
          </a:p>
        </p:txBody>
      </p:sp>
    </p:spTree>
    <p:extLst>
      <p:ext uri="{BB962C8B-B14F-4D97-AF65-F5344CB8AC3E}">
        <p14:creationId xmlns:p14="http://schemas.microsoft.com/office/powerpoint/2010/main" val="215560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02547408-A145-5D44-B672-0C4464D804BF}"/>
              </a:ext>
            </a:extLst>
          </p:cNvPr>
          <p:cNvSpPr/>
          <p:nvPr/>
        </p:nvSpPr>
        <p:spPr>
          <a:xfrm>
            <a:off x="404191" y="728632"/>
            <a:ext cx="11536018" cy="594935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CaixaDeTexto 4">
            <a:extLst>
              <a:ext uri="{FF2B5EF4-FFF2-40B4-BE49-F238E27FC236}">
                <a16:creationId xmlns:a16="http://schemas.microsoft.com/office/drawing/2014/main" id="{75F668D9-B42C-A149-8962-E96B8F87A1C0}"/>
              </a:ext>
            </a:extLst>
          </p:cNvPr>
          <p:cNvSpPr txBox="1"/>
          <p:nvPr/>
        </p:nvSpPr>
        <p:spPr>
          <a:xfrm>
            <a:off x="1311249" y="250582"/>
            <a:ext cx="9326694" cy="400110"/>
          </a:xfrm>
          <a:prstGeom prst="rect">
            <a:avLst/>
          </a:prstGeom>
          <a:noFill/>
        </p:spPr>
        <p:txBody>
          <a:bodyPr wrap="square" rtlCol="0">
            <a:spAutoFit/>
          </a:bodyPr>
          <a:lstStyle/>
          <a:p>
            <a:r>
              <a:rPr lang="en-US" sz="2000" dirty="0"/>
              <a:t>CUSTOMER JOURNEY MAP – First D-</a:t>
            </a:r>
            <a:r>
              <a:rPr lang="en-US" sz="2000" dirty="0" err="1"/>
              <a:t>OpenWallet</a:t>
            </a:r>
            <a:r>
              <a:rPr lang="en-US" sz="2000" dirty="0"/>
              <a:t> Experience (</a:t>
            </a:r>
            <a:r>
              <a:rPr lang="en-US" sz="2000" dirty="0">
                <a:highlight>
                  <a:srgbClr val="FFFF00"/>
                </a:highlight>
              </a:rPr>
              <a:t>PERSONA pay for goods</a:t>
            </a:r>
            <a:r>
              <a:rPr lang="en-US" sz="2000" dirty="0"/>
              <a:t>)</a:t>
            </a:r>
          </a:p>
        </p:txBody>
      </p:sp>
      <p:cxnSp>
        <p:nvCxnSpPr>
          <p:cNvPr id="7" name="Conector Reto 6">
            <a:extLst>
              <a:ext uri="{FF2B5EF4-FFF2-40B4-BE49-F238E27FC236}">
                <a16:creationId xmlns:a16="http://schemas.microsoft.com/office/drawing/2014/main" id="{763561CE-06DA-DF4A-81EB-05363504F5A0}"/>
              </a:ext>
            </a:extLst>
          </p:cNvPr>
          <p:cNvCxnSpPr/>
          <p:nvPr/>
        </p:nvCxnSpPr>
        <p:spPr>
          <a:xfrm>
            <a:off x="463826" y="1828800"/>
            <a:ext cx="1147638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E17B069B-411A-5149-9E6C-03134501E58C}"/>
              </a:ext>
            </a:extLst>
          </p:cNvPr>
          <p:cNvSpPr txBox="1"/>
          <p:nvPr/>
        </p:nvSpPr>
        <p:spPr>
          <a:xfrm>
            <a:off x="1669774" y="808387"/>
            <a:ext cx="1311965" cy="369332"/>
          </a:xfrm>
          <a:prstGeom prst="rect">
            <a:avLst/>
          </a:prstGeom>
          <a:noFill/>
        </p:spPr>
        <p:txBody>
          <a:bodyPr wrap="square" rtlCol="0">
            <a:spAutoFit/>
          </a:bodyPr>
          <a:lstStyle/>
          <a:p>
            <a:r>
              <a:rPr lang="en-US"/>
              <a:t>PERSONA</a:t>
            </a:r>
          </a:p>
        </p:txBody>
      </p:sp>
      <p:sp>
        <p:nvSpPr>
          <p:cNvPr id="10" name="CaixaDeTexto 9">
            <a:extLst>
              <a:ext uri="{FF2B5EF4-FFF2-40B4-BE49-F238E27FC236}">
                <a16:creationId xmlns:a16="http://schemas.microsoft.com/office/drawing/2014/main" id="{292CD00E-1E82-6D4C-8F6F-89F5AAF904B7}"/>
              </a:ext>
            </a:extLst>
          </p:cNvPr>
          <p:cNvSpPr txBox="1"/>
          <p:nvPr/>
        </p:nvSpPr>
        <p:spPr>
          <a:xfrm>
            <a:off x="4331407" y="781016"/>
            <a:ext cx="1311965" cy="369332"/>
          </a:xfrm>
          <a:prstGeom prst="rect">
            <a:avLst/>
          </a:prstGeom>
          <a:noFill/>
        </p:spPr>
        <p:txBody>
          <a:bodyPr wrap="square" rtlCol="0">
            <a:spAutoFit/>
          </a:bodyPr>
          <a:lstStyle/>
          <a:p>
            <a:r>
              <a:rPr lang="en-US"/>
              <a:t>SCENARIO</a:t>
            </a:r>
          </a:p>
        </p:txBody>
      </p:sp>
      <p:sp>
        <p:nvSpPr>
          <p:cNvPr id="11" name="CaixaDeTexto 10">
            <a:extLst>
              <a:ext uri="{FF2B5EF4-FFF2-40B4-BE49-F238E27FC236}">
                <a16:creationId xmlns:a16="http://schemas.microsoft.com/office/drawing/2014/main" id="{09BA617F-4F9E-4042-B449-74F28E36B1A7}"/>
              </a:ext>
            </a:extLst>
          </p:cNvPr>
          <p:cNvSpPr txBox="1"/>
          <p:nvPr/>
        </p:nvSpPr>
        <p:spPr>
          <a:xfrm>
            <a:off x="7663070" y="827258"/>
            <a:ext cx="2663686" cy="369332"/>
          </a:xfrm>
          <a:prstGeom prst="rect">
            <a:avLst/>
          </a:prstGeom>
          <a:noFill/>
        </p:spPr>
        <p:txBody>
          <a:bodyPr wrap="square" rtlCol="0">
            <a:spAutoFit/>
          </a:bodyPr>
          <a:lstStyle/>
          <a:p>
            <a:r>
              <a:rPr lang="en-US"/>
              <a:t>USER EXPECTATIONS</a:t>
            </a:r>
          </a:p>
        </p:txBody>
      </p:sp>
      <p:cxnSp>
        <p:nvCxnSpPr>
          <p:cNvPr id="13" name="Conector Reto 12">
            <a:extLst>
              <a:ext uri="{FF2B5EF4-FFF2-40B4-BE49-F238E27FC236}">
                <a16:creationId xmlns:a16="http://schemas.microsoft.com/office/drawing/2014/main" id="{6D7BDDE8-19D1-024C-907B-0B7B3D2C0C02}"/>
              </a:ext>
            </a:extLst>
          </p:cNvPr>
          <p:cNvCxnSpPr/>
          <p:nvPr/>
        </p:nvCxnSpPr>
        <p:spPr>
          <a:xfrm>
            <a:off x="1669774" y="1649896"/>
            <a:ext cx="25444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14" name="Conector Reto 13">
            <a:extLst>
              <a:ext uri="{FF2B5EF4-FFF2-40B4-BE49-F238E27FC236}">
                <a16:creationId xmlns:a16="http://schemas.microsoft.com/office/drawing/2014/main" id="{36193868-0432-F74C-9B5C-2D8FA329028E}"/>
              </a:ext>
            </a:extLst>
          </p:cNvPr>
          <p:cNvCxnSpPr/>
          <p:nvPr/>
        </p:nvCxnSpPr>
        <p:spPr>
          <a:xfrm>
            <a:off x="4476396" y="1649896"/>
            <a:ext cx="25444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15" name="Conector Reto 14">
            <a:extLst>
              <a:ext uri="{FF2B5EF4-FFF2-40B4-BE49-F238E27FC236}">
                <a16:creationId xmlns:a16="http://schemas.microsoft.com/office/drawing/2014/main" id="{60C74A26-C366-F842-A6BD-99EFA8F20CBF}"/>
              </a:ext>
            </a:extLst>
          </p:cNvPr>
          <p:cNvCxnSpPr>
            <a:cxnSpLocks/>
          </p:cNvCxnSpPr>
          <p:nvPr/>
        </p:nvCxnSpPr>
        <p:spPr>
          <a:xfrm>
            <a:off x="8123584" y="1417983"/>
            <a:ext cx="3564833"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19" name="Conector Reto 18">
            <a:extLst>
              <a:ext uri="{FF2B5EF4-FFF2-40B4-BE49-F238E27FC236}">
                <a16:creationId xmlns:a16="http://schemas.microsoft.com/office/drawing/2014/main" id="{59623A0D-2F35-7F41-91B5-39553045997C}"/>
              </a:ext>
            </a:extLst>
          </p:cNvPr>
          <p:cNvCxnSpPr>
            <a:cxnSpLocks/>
          </p:cNvCxnSpPr>
          <p:nvPr/>
        </p:nvCxnSpPr>
        <p:spPr>
          <a:xfrm>
            <a:off x="8123584" y="1649896"/>
            <a:ext cx="3564833"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21" name="Conector Reto 20">
            <a:extLst>
              <a:ext uri="{FF2B5EF4-FFF2-40B4-BE49-F238E27FC236}">
                <a16:creationId xmlns:a16="http://schemas.microsoft.com/office/drawing/2014/main" id="{1CCCC80E-2F80-8641-B137-8207FB56DB06}"/>
              </a:ext>
            </a:extLst>
          </p:cNvPr>
          <p:cNvCxnSpPr>
            <a:cxnSpLocks/>
          </p:cNvCxnSpPr>
          <p:nvPr/>
        </p:nvCxnSpPr>
        <p:spPr>
          <a:xfrm>
            <a:off x="3279912" y="1868556"/>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FECBDB17-D1B5-E246-BE4A-7EB74D12793B}"/>
              </a:ext>
            </a:extLst>
          </p:cNvPr>
          <p:cNvCxnSpPr>
            <a:cxnSpLocks/>
          </p:cNvCxnSpPr>
          <p:nvPr/>
        </p:nvCxnSpPr>
        <p:spPr>
          <a:xfrm>
            <a:off x="6235148" y="1868556"/>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DAC214BA-6AA5-C84A-ACFA-F7344FAACEA8}"/>
              </a:ext>
            </a:extLst>
          </p:cNvPr>
          <p:cNvCxnSpPr>
            <a:cxnSpLocks/>
          </p:cNvCxnSpPr>
          <p:nvPr/>
        </p:nvCxnSpPr>
        <p:spPr>
          <a:xfrm>
            <a:off x="9130749" y="1868556"/>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0C3EFE67-DD44-8343-AE49-050012716BF2}"/>
              </a:ext>
            </a:extLst>
          </p:cNvPr>
          <p:cNvCxnSpPr/>
          <p:nvPr/>
        </p:nvCxnSpPr>
        <p:spPr>
          <a:xfrm>
            <a:off x="463826" y="5029200"/>
            <a:ext cx="114631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to 37">
            <a:extLst>
              <a:ext uri="{FF2B5EF4-FFF2-40B4-BE49-F238E27FC236}">
                <a16:creationId xmlns:a16="http://schemas.microsoft.com/office/drawing/2014/main" id="{1F068862-FDC6-8B42-83DC-4740D9889256}"/>
              </a:ext>
            </a:extLst>
          </p:cNvPr>
          <p:cNvCxnSpPr>
            <a:cxnSpLocks/>
          </p:cNvCxnSpPr>
          <p:nvPr/>
        </p:nvCxnSpPr>
        <p:spPr>
          <a:xfrm>
            <a:off x="404191" y="2498035"/>
            <a:ext cx="11522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to 38">
            <a:extLst>
              <a:ext uri="{FF2B5EF4-FFF2-40B4-BE49-F238E27FC236}">
                <a16:creationId xmlns:a16="http://schemas.microsoft.com/office/drawing/2014/main" id="{843C2AC0-8951-764A-B3DC-0672DA99630B}"/>
              </a:ext>
            </a:extLst>
          </p:cNvPr>
          <p:cNvCxnSpPr>
            <a:cxnSpLocks/>
          </p:cNvCxnSpPr>
          <p:nvPr/>
        </p:nvCxnSpPr>
        <p:spPr>
          <a:xfrm flipV="1">
            <a:off x="404191" y="3271392"/>
            <a:ext cx="11522766" cy="29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7D65BDBC-92AD-2244-B5BC-36434831D556}"/>
              </a:ext>
            </a:extLst>
          </p:cNvPr>
          <p:cNvCxnSpPr>
            <a:cxnSpLocks/>
          </p:cNvCxnSpPr>
          <p:nvPr/>
        </p:nvCxnSpPr>
        <p:spPr>
          <a:xfrm flipV="1">
            <a:off x="442054" y="4180672"/>
            <a:ext cx="11476383" cy="81960"/>
          </a:xfrm>
          <a:prstGeom prst="line">
            <a:avLst/>
          </a:prstGeom>
        </p:spPr>
        <p:style>
          <a:lnRef idx="1">
            <a:schemeClr val="accent1"/>
          </a:lnRef>
          <a:fillRef idx="0">
            <a:schemeClr val="accent1"/>
          </a:fillRef>
          <a:effectRef idx="0">
            <a:schemeClr val="accent1"/>
          </a:effectRef>
          <a:fontRef idx="minor">
            <a:schemeClr val="tx1"/>
          </a:fontRef>
        </p:style>
      </p:cxnSp>
      <p:sp>
        <p:nvSpPr>
          <p:cNvPr id="42" name="CaixaDeTexto 41">
            <a:extLst>
              <a:ext uri="{FF2B5EF4-FFF2-40B4-BE49-F238E27FC236}">
                <a16:creationId xmlns:a16="http://schemas.microsoft.com/office/drawing/2014/main" id="{5A81B198-089C-FF4B-B7D9-F92F85F9F683}"/>
              </a:ext>
            </a:extLst>
          </p:cNvPr>
          <p:cNvSpPr txBox="1"/>
          <p:nvPr/>
        </p:nvSpPr>
        <p:spPr>
          <a:xfrm>
            <a:off x="527245" y="5132193"/>
            <a:ext cx="1311965" cy="369332"/>
          </a:xfrm>
          <a:prstGeom prst="rect">
            <a:avLst/>
          </a:prstGeom>
          <a:noFill/>
        </p:spPr>
        <p:txBody>
          <a:bodyPr wrap="square" rtlCol="0">
            <a:spAutoFit/>
          </a:bodyPr>
          <a:lstStyle/>
          <a:p>
            <a:r>
              <a:rPr lang="en-US" dirty="0"/>
              <a:t>INSIGHTS</a:t>
            </a:r>
          </a:p>
        </p:txBody>
      </p:sp>
      <p:cxnSp>
        <p:nvCxnSpPr>
          <p:cNvPr id="43" name="Conector Reto 42">
            <a:extLst>
              <a:ext uri="{FF2B5EF4-FFF2-40B4-BE49-F238E27FC236}">
                <a16:creationId xmlns:a16="http://schemas.microsoft.com/office/drawing/2014/main" id="{01F6375B-1826-9844-A55F-2E50E2DB2D8D}"/>
              </a:ext>
            </a:extLst>
          </p:cNvPr>
          <p:cNvCxnSpPr>
            <a:cxnSpLocks/>
          </p:cNvCxnSpPr>
          <p:nvPr/>
        </p:nvCxnSpPr>
        <p:spPr>
          <a:xfrm>
            <a:off x="722244" y="5724940"/>
            <a:ext cx="52876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44" name="Conector Reto 43">
            <a:extLst>
              <a:ext uri="{FF2B5EF4-FFF2-40B4-BE49-F238E27FC236}">
                <a16:creationId xmlns:a16="http://schemas.microsoft.com/office/drawing/2014/main" id="{46C2173F-B6A2-DF4D-B060-9DCD7C9C36C5}"/>
              </a:ext>
            </a:extLst>
          </p:cNvPr>
          <p:cNvCxnSpPr>
            <a:cxnSpLocks/>
          </p:cNvCxnSpPr>
          <p:nvPr/>
        </p:nvCxnSpPr>
        <p:spPr>
          <a:xfrm>
            <a:off x="722243" y="6102628"/>
            <a:ext cx="52876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sp>
        <p:nvSpPr>
          <p:cNvPr id="47" name="CaixaDeTexto 46">
            <a:extLst>
              <a:ext uri="{FF2B5EF4-FFF2-40B4-BE49-F238E27FC236}">
                <a16:creationId xmlns:a16="http://schemas.microsoft.com/office/drawing/2014/main" id="{214A5542-C717-9949-A089-BD3905B2F1D6}"/>
              </a:ext>
            </a:extLst>
          </p:cNvPr>
          <p:cNvSpPr txBox="1"/>
          <p:nvPr/>
        </p:nvSpPr>
        <p:spPr>
          <a:xfrm>
            <a:off x="6536638" y="5122829"/>
            <a:ext cx="2822709" cy="369332"/>
          </a:xfrm>
          <a:prstGeom prst="rect">
            <a:avLst/>
          </a:prstGeom>
          <a:noFill/>
        </p:spPr>
        <p:txBody>
          <a:bodyPr wrap="square" rtlCol="0">
            <a:spAutoFit/>
          </a:bodyPr>
          <a:lstStyle/>
          <a:p>
            <a:r>
              <a:rPr lang="en-US"/>
              <a:t>INTERNAL OWNERSHIP</a:t>
            </a:r>
          </a:p>
        </p:txBody>
      </p:sp>
      <p:cxnSp>
        <p:nvCxnSpPr>
          <p:cNvPr id="49" name="Conector Reto 48">
            <a:extLst>
              <a:ext uri="{FF2B5EF4-FFF2-40B4-BE49-F238E27FC236}">
                <a16:creationId xmlns:a16="http://schemas.microsoft.com/office/drawing/2014/main" id="{F0F7644F-2D10-1743-A29B-00C903B54520}"/>
              </a:ext>
            </a:extLst>
          </p:cNvPr>
          <p:cNvCxnSpPr>
            <a:cxnSpLocks/>
          </p:cNvCxnSpPr>
          <p:nvPr/>
        </p:nvCxnSpPr>
        <p:spPr>
          <a:xfrm>
            <a:off x="6599583" y="6129009"/>
            <a:ext cx="5088834" cy="6625"/>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51" name="Conector Reto 50">
            <a:extLst>
              <a:ext uri="{FF2B5EF4-FFF2-40B4-BE49-F238E27FC236}">
                <a16:creationId xmlns:a16="http://schemas.microsoft.com/office/drawing/2014/main" id="{DB856A40-1347-3447-9FEB-AE5EBBF873DB}"/>
              </a:ext>
            </a:extLst>
          </p:cNvPr>
          <p:cNvCxnSpPr>
            <a:cxnSpLocks/>
          </p:cNvCxnSpPr>
          <p:nvPr/>
        </p:nvCxnSpPr>
        <p:spPr>
          <a:xfrm>
            <a:off x="6586332" y="5752310"/>
            <a:ext cx="5088834" cy="6625"/>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52" name="Conector Reto 51">
            <a:extLst>
              <a:ext uri="{FF2B5EF4-FFF2-40B4-BE49-F238E27FC236}">
                <a16:creationId xmlns:a16="http://schemas.microsoft.com/office/drawing/2014/main" id="{95D2E0E5-436C-2841-B6DC-92840288BD94}"/>
              </a:ext>
            </a:extLst>
          </p:cNvPr>
          <p:cNvCxnSpPr>
            <a:cxnSpLocks/>
          </p:cNvCxnSpPr>
          <p:nvPr/>
        </p:nvCxnSpPr>
        <p:spPr>
          <a:xfrm>
            <a:off x="6549887" y="6500193"/>
            <a:ext cx="5088834" cy="6625"/>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sp>
        <p:nvSpPr>
          <p:cNvPr id="54" name="CaixaDeTexto 53">
            <a:extLst>
              <a:ext uri="{FF2B5EF4-FFF2-40B4-BE49-F238E27FC236}">
                <a16:creationId xmlns:a16="http://schemas.microsoft.com/office/drawing/2014/main" id="{F82C0E9D-9248-DF46-A875-D0E8CAF44853}"/>
              </a:ext>
            </a:extLst>
          </p:cNvPr>
          <p:cNvSpPr txBox="1"/>
          <p:nvPr/>
        </p:nvSpPr>
        <p:spPr>
          <a:xfrm>
            <a:off x="963386" y="1998630"/>
            <a:ext cx="1893640" cy="369332"/>
          </a:xfrm>
          <a:prstGeom prst="rect">
            <a:avLst/>
          </a:prstGeom>
          <a:noFill/>
        </p:spPr>
        <p:txBody>
          <a:bodyPr wrap="square" rtlCol="0">
            <a:spAutoFit/>
          </a:bodyPr>
          <a:lstStyle/>
          <a:p>
            <a:r>
              <a:rPr lang="en-US" dirty="0">
                <a:solidFill>
                  <a:srgbClr val="002060"/>
                </a:solidFill>
              </a:rPr>
              <a:t>DECISION TO USE</a:t>
            </a:r>
          </a:p>
        </p:txBody>
      </p:sp>
      <p:sp>
        <p:nvSpPr>
          <p:cNvPr id="55" name="CaixaDeTexto 54">
            <a:extLst>
              <a:ext uri="{FF2B5EF4-FFF2-40B4-BE49-F238E27FC236}">
                <a16:creationId xmlns:a16="http://schemas.microsoft.com/office/drawing/2014/main" id="{32D7CF78-0902-844D-B998-AD9FC19F275D}"/>
              </a:ext>
            </a:extLst>
          </p:cNvPr>
          <p:cNvSpPr txBox="1"/>
          <p:nvPr/>
        </p:nvSpPr>
        <p:spPr>
          <a:xfrm>
            <a:off x="3759593" y="1983005"/>
            <a:ext cx="1783128" cy="369332"/>
          </a:xfrm>
          <a:prstGeom prst="rect">
            <a:avLst/>
          </a:prstGeom>
          <a:noFill/>
        </p:spPr>
        <p:txBody>
          <a:bodyPr wrap="square" rtlCol="0">
            <a:spAutoFit/>
          </a:bodyPr>
          <a:lstStyle/>
          <a:p>
            <a:r>
              <a:rPr lang="en-US" dirty="0">
                <a:solidFill>
                  <a:srgbClr val="002060"/>
                </a:solidFill>
              </a:rPr>
              <a:t>SETUP D-WALLET</a:t>
            </a:r>
          </a:p>
        </p:txBody>
      </p:sp>
      <p:sp>
        <p:nvSpPr>
          <p:cNvPr id="56" name="CaixaDeTexto 55">
            <a:extLst>
              <a:ext uri="{FF2B5EF4-FFF2-40B4-BE49-F238E27FC236}">
                <a16:creationId xmlns:a16="http://schemas.microsoft.com/office/drawing/2014/main" id="{A785E464-8BE3-2C4D-8302-E166DE5A4E69}"/>
              </a:ext>
            </a:extLst>
          </p:cNvPr>
          <p:cNvSpPr txBox="1"/>
          <p:nvPr/>
        </p:nvSpPr>
        <p:spPr>
          <a:xfrm>
            <a:off x="6536638" y="1991057"/>
            <a:ext cx="2367865" cy="369332"/>
          </a:xfrm>
          <a:prstGeom prst="rect">
            <a:avLst/>
          </a:prstGeom>
          <a:noFill/>
        </p:spPr>
        <p:txBody>
          <a:bodyPr wrap="square" rtlCol="0">
            <a:spAutoFit/>
          </a:bodyPr>
          <a:lstStyle/>
          <a:p>
            <a:r>
              <a:rPr lang="en-US" dirty="0">
                <a:solidFill>
                  <a:srgbClr val="002060"/>
                </a:solidFill>
              </a:rPr>
              <a:t>EXCECUTING PAYMENT</a:t>
            </a:r>
          </a:p>
        </p:txBody>
      </p:sp>
      <p:sp>
        <p:nvSpPr>
          <p:cNvPr id="57" name="CaixaDeTexto 56">
            <a:extLst>
              <a:ext uri="{FF2B5EF4-FFF2-40B4-BE49-F238E27FC236}">
                <a16:creationId xmlns:a16="http://schemas.microsoft.com/office/drawing/2014/main" id="{E1867F53-0724-4E4A-8B6F-8CD77FD6160A}"/>
              </a:ext>
            </a:extLst>
          </p:cNvPr>
          <p:cNvSpPr txBox="1"/>
          <p:nvPr/>
        </p:nvSpPr>
        <p:spPr>
          <a:xfrm>
            <a:off x="9243873" y="2001263"/>
            <a:ext cx="2569961" cy="369332"/>
          </a:xfrm>
          <a:prstGeom prst="rect">
            <a:avLst/>
          </a:prstGeom>
          <a:noFill/>
        </p:spPr>
        <p:txBody>
          <a:bodyPr wrap="square" rtlCol="0">
            <a:spAutoFit/>
          </a:bodyPr>
          <a:lstStyle/>
          <a:p>
            <a:r>
              <a:rPr lang="en-US" dirty="0">
                <a:solidFill>
                  <a:srgbClr val="002060"/>
                </a:solidFill>
              </a:rPr>
              <a:t>CONFIRM TRANSACTION</a:t>
            </a:r>
          </a:p>
        </p:txBody>
      </p:sp>
      <p:sp>
        <p:nvSpPr>
          <p:cNvPr id="58" name="CaixaDeTexto 57">
            <a:extLst>
              <a:ext uri="{FF2B5EF4-FFF2-40B4-BE49-F238E27FC236}">
                <a16:creationId xmlns:a16="http://schemas.microsoft.com/office/drawing/2014/main" id="{18707AAE-D2C9-3341-B734-5601CD7479D8}"/>
              </a:ext>
            </a:extLst>
          </p:cNvPr>
          <p:cNvSpPr txBox="1"/>
          <p:nvPr/>
        </p:nvSpPr>
        <p:spPr>
          <a:xfrm>
            <a:off x="483704" y="2483855"/>
            <a:ext cx="1311965" cy="307777"/>
          </a:xfrm>
          <a:prstGeom prst="rect">
            <a:avLst/>
          </a:prstGeom>
          <a:noFill/>
        </p:spPr>
        <p:txBody>
          <a:bodyPr wrap="square" rtlCol="0">
            <a:spAutoFit/>
          </a:bodyPr>
          <a:lstStyle/>
          <a:p>
            <a:r>
              <a:rPr lang="en-US" sz="1400">
                <a:solidFill>
                  <a:srgbClr val="002060"/>
                </a:solidFill>
              </a:rPr>
              <a:t>Actions</a:t>
            </a:r>
          </a:p>
        </p:txBody>
      </p:sp>
      <p:sp>
        <p:nvSpPr>
          <p:cNvPr id="59" name="CaixaDeTexto 58">
            <a:extLst>
              <a:ext uri="{FF2B5EF4-FFF2-40B4-BE49-F238E27FC236}">
                <a16:creationId xmlns:a16="http://schemas.microsoft.com/office/drawing/2014/main" id="{AED49B8F-ED35-AB42-A735-0AA8F05E769F}"/>
              </a:ext>
            </a:extLst>
          </p:cNvPr>
          <p:cNvSpPr txBox="1"/>
          <p:nvPr/>
        </p:nvSpPr>
        <p:spPr>
          <a:xfrm>
            <a:off x="483705" y="3333280"/>
            <a:ext cx="1311965" cy="307777"/>
          </a:xfrm>
          <a:prstGeom prst="rect">
            <a:avLst/>
          </a:prstGeom>
          <a:noFill/>
        </p:spPr>
        <p:txBody>
          <a:bodyPr wrap="square" rtlCol="0">
            <a:spAutoFit/>
          </a:bodyPr>
          <a:lstStyle/>
          <a:p>
            <a:r>
              <a:rPr lang="en-US" sz="1400">
                <a:solidFill>
                  <a:srgbClr val="002060"/>
                </a:solidFill>
              </a:rPr>
              <a:t>Mindset</a:t>
            </a:r>
          </a:p>
        </p:txBody>
      </p:sp>
      <p:sp>
        <p:nvSpPr>
          <p:cNvPr id="60" name="CaixaDeTexto 59">
            <a:extLst>
              <a:ext uri="{FF2B5EF4-FFF2-40B4-BE49-F238E27FC236}">
                <a16:creationId xmlns:a16="http://schemas.microsoft.com/office/drawing/2014/main" id="{D9739931-3CFC-EA4C-93C8-86B56A6A458E}"/>
              </a:ext>
            </a:extLst>
          </p:cNvPr>
          <p:cNvSpPr txBox="1"/>
          <p:nvPr/>
        </p:nvSpPr>
        <p:spPr>
          <a:xfrm>
            <a:off x="496956" y="4236862"/>
            <a:ext cx="1311965" cy="307777"/>
          </a:xfrm>
          <a:prstGeom prst="rect">
            <a:avLst/>
          </a:prstGeom>
          <a:noFill/>
        </p:spPr>
        <p:txBody>
          <a:bodyPr wrap="square" rtlCol="0">
            <a:spAutoFit/>
          </a:bodyPr>
          <a:lstStyle/>
          <a:p>
            <a:r>
              <a:rPr lang="en-US" sz="1400" dirty="0">
                <a:solidFill>
                  <a:srgbClr val="002060"/>
                </a:solidFill>
              </a:rPr>
              <a:t>Emotions</a:t>
            </a:r>
          </a:p>
        </p:txBody>
      </p:sp>
      <p:cxnSp>
        <p:nvCxnSpPr>
          <p:cNvPr id="62" name="Conector Reto 61">
            <a:extLst>
              <a:ext uri="{FF2B5EF4-FFF2-40B4-BE49-F238E27FC236}">
                <a16:creationId xmlns:a16="http://schemas.microsoft.com/office/drawing/2014/main" id="{2409A4FF-AB61-7846-9769-A43C23C05E6A}"/>
              </a:ext>
            </a:extLst>
          </p:cNvPr>
          <p:cNvCxnSpPr>
            <a:cxnSpLocks/>
          </p:cNvCxnSpPr>
          <p:nvPr/>
        </p:nvCxnSpPr>
        <p:spPr>
          <a:xfrm>
            <a:off x="722243" y="6500193"/>
            <a:ext cx="52876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65" name="Conector Reto 64">
            <a:extLst>
              <a:ext uri="{FF2B5EF4-FFF2-40B4-BE49-F238E27FC236}">
                <a16:creationId xmlns:a16="http://schemas.microsoft.com/office/drawing/2014/main" id="{B211A427-F9F6-BD4A-A43D-C28949A24E4F}"/>
              </a:ext>
            </a:extLst>
          </p:cNvPr>
          <p:cNvCxnSpPr>
            <a:cxnSpLocks/>
          </p:cNvCxnSpPr>
          <p:nvPr/>
        </p:nvCxnSpPr>
        <p:spPr>
          <a:xfrm>
            <a:off x="722244" y="6182140"/>
            <a:ext cx="52876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pic>
        <p:nvPicPr>
          <p:cNvPr id="2" name="Imagem 1">
            <a:extLst>
              <a:ext uri="{FF2B5EF4-FFF2-40B4-BE49-F238E27FC236}">
                <a16:creationId xmlns:a16="http://schemas.microsoft.com/office/drawing/2014/main" id="{D8899237-E2E4-8A48-88BD-A5A1BD0F087E}"/>
              </a:ext>
            </a:extLst>
          </p:cNvPr>
          <p:cNvPicPr>
            <a:picLocks noChangeAspect="1"/>
          </p:cNvPicPr>
          <p:nvPr/>
        </p:nvPicPr>
        <p:blipFill>
          <a:blip r:embed="rId2"/>
          <a:stretch>
            <a:fillRect/>
          </a:stretch>
        </p:blipFill>
        <p:spPr>
          <a:xfrm>
            <a:off x="629478" y="857199"/>
            <a:ext cx="835750" cy="892090"/>
          </a:xfrm>
          <a:prstGeom prst="rect">
            <a:avLst/>
          </a:prstGeom>
        </p:spPr>
      </p:pic>
      <p:sp>
        <p:nvSpPr>
          <p:cNvPr id="3" name="CaixaDeTexto 2">
            <a:extLst>
              <a:ext uri="{FF2B5EF4-FFF2-40B4-BE49-F238E27FC236}">
                <a16:creationId xmlns:a16="http://schemas.microsoft.com/office/drawing/2014/main" id="{ED1B2FE1-BB10-C34E-A854-2F2315F9E459}"/>
              </a:ext>
            </a:extLst>
          </p:cNvPr>
          <p:cNvSpPr txBox="1"/>
          <p:nvPr/>
        </p:nvSpPr>
        <p:spPr>
          <a:xfrm>
            <a:off x="1710393" y="1174097"/>
            <a:ext cx="1921566" cy="307777"/>
          </a:xfrm>
          <a:prstGeom prst="rect">
            <a:avLst/>
          </a:prstGeom>
          <a:noFill/>
        </p:spPr>
        <p:txBody>
          <a:bodyPr wrap="square" rtlCol="0">
            <a:spAutoFit/>
          </a:bodyPr>
          <a:lstStyle/>
          <a:p>
            <a:r>
              <a:rPr lang="en-US" sz="1400" dirty="0"/>
              <a:t>D-Wallet User (Payer)</a:t>
            </a:r>
          </a:p>
        </p:txBody>
      </p:sp>
      <p:sp>
        <p:nvSpPr>
          <p:cNvPr id="41" name="CaixaDeTexto 40">
            <a:extLst>
              <a:ext uri="{FF2B5EF4-FFF2-40B4-BE49-F238E27FC236}">
                <a16:creationId xmlns:a16="http://schemas.microsoft.com/office/drawing/2014/main" id="{74D445FC-3ED2-BC43-8A2A-3AF42DF9D874}"/>
              </a:ext>
            </a:extLst>
          </p:cNvPr>
          <p:cNvSpPr txBox="1"/>
          <p:nvPr/>
        </p:nvSpPr>
        <p:spPr>
          <a:xfrm>
            <a:off x="4354910" y="1137416"/>
            <a:ext cx="3134137" cy="523220"/>
          </a:xfrm>
          <a:prstGeom prst="rect">
            <a:avLst/>
          </a:prstGeom>
          <a:noFill/>
        </p:spPr>
        <p:txBody>
          <a:bodyPr wrap="square" rtlCol="0">
            <a:spAutoFit/>
          </a:bodyPr>
          <a:lstStyle/>
          <a:p>
            <a:r>
              <a:rPr lang="en-US" sz="1400" dirty="0"/>
              <a:t>Paying for a good in a *Merchant </a:t>
            </a:r>
          </a:p>
          <a:p>
            <a:r>
              <a:rPr lang="en-US" sz="1400" dirty="0"/>
              <a:t>(*D-Wallet User/Payer)</a:t>
            </a:r>
          </a:p>
        </p:txBody>
      </p:sp>
      <p:sp>
        <p:nvSpPr>
          <p:cNvPr id="45" name="CaixaDeTexto 44">
            <a:extLst>
              <a:ext uri="{FF2B5EF4-FFF2-40B4-BE49-F238E27FC236}">
                <a16:creationId xmlns:a16="http://schemas.microsoft.com/office/drawing/2014/main" id="{E6037527-3704-EB45-AE22-975825C54C25}"/>
              </a:ext>
            </a:extLst>
          </p:cNvPr>
          <p:cNvSpPr txBox="1"/>
          <p:nvPr/>
        </p:nvSpPr>
        <p:spPr>
          <a:xfrm>
            <a:off x="7671355" y="1117168"/>
            <a:ext cx="4116454" cy="523220"/>
          </a:xfrm>
          <a:prstGeom prst="rect">
            <a:avLst/>
          </a:prstGeom>
          <a:noFill/>
        </p:spPr>
        <p:txBody>
          <a:bodyPr wrap="square" rtlCol="0">
            <a:spAutoFit/>
          </a:bodyPr>
          <a:lstStyle/>
          <a:p>
            <a:r>
              <a:rPr lang="en-US" sz="1400"/>
              <a:t>Execute the payment quickly selecting  payment method (crypto or credit card) via mobile app.</a:t>
            </a:r>
          </a:p>
        </p:txBody>
      </p:sp>
      <p:sp>
        <p:nvSpPr>
          <p:cNvPr id="48" name="CaixaDeTexto 47">
            <a:extLst>
              <a:ext uri="{FF2B5EF4-FFF2-40B4-BE49-F238E27FC236}">
                <a16:creationId xmlns:a16="http://schemas.microsoft.com/office/drawing/2014/main" id="{0DF98A6D-6E15-5A4F-BC64-51833B411A4B}"/>
              </a:ext>
            </a:extLst>
          </p:cNvPr>
          <p:cNvSpPr txBox="1"/>
          <p:nvPr/>
        </p:nvSpPr>
        <p:spPr>
          <a:xfrm>
            <a:off x="480392" y="2781685"/>
            <a:ext cx="2782955" cy="461665"/>
          </a:xfrm>
          <a:prstGeom prst="rect">
            <a:avLst/>
          </a:prstGeom>
          <a:noFill/>
        </p:spPr>
        <p:txBody>
          <a:bodyPr wrap="square" rtlCol="0">
            <a:spAutoFit/>
          </a:bodyPr>
          <a:lstStyle/>
          <a:p>
            <a:r>
              <a:rPr lang="en-US" sz="1200" dirty="0"/>
              <a:t>Download  app to configure and pay using crypto or credit/debit card </a:t>
            </a:r>
          </a:p>
        </p:txBody>
      </p:sp>
      <p:sp>
        <p:nvSpPr>
          <p:cNvPr id="50" name="CaixaDeTexto 49">
            <a:extLst>
              <a:ext uri="{FF2B5EF4-FFF2-40B4-BE49-F238E27FC236}">
                <a16:creationId xmlns:a16="http://schemas.microsoft.com/office/drawing/2014/main" id="{F30A07CA-7CF2-E24C-ACCE-A681374046B8}"/>
              </a:ext>
            </a:extLst>
          </p:cNvPr>
          <p:cNvSpPr txBox="1"/>
          <p:nvPr/>
        </p:nvSpPr>
        <p:spPr>
          <a:xfrm>
            <a:off x="496957" y="3568759"/>
            <a:ext cx="2782955" cy="646331"/>
          </a:xfrm>
          <a:prstGeom prst="rect">
            <a:avLst/>
          </a:prstGeom>
          <a:noFill/>
        </p:spPr>
        <p:txBody>
          <a:bodyPr wrap="square" rtlCol="0">
            <a:spAutoFit/>
          </a:bodyPr>
          <a:lstStyle/>
          <a:p>
            <a:r>
              <a:rPr lang="en-US" sz="1200" dirty="0"/>
              <a:t>Should be easy to install and configure bank information and wallet information to use my money</a:t>
            </a:r>
          </a:p>
        </p:txBody>
      </p:sp>
      <p:sp>
        <p:nvSpPr>
          <p:cNvPr id="53" name="CaixaDeTexto 52">
            <a:extLst>
              <a:ext uri="{FF2B5EF4-FFF2-40B4-BE49-F238E27FC236}">
                <a16:creationId xmlns:a16="http://schemas.microsoft.com/office/drawing/2014/main" id="{F700AAEF-D705-B640-BCF8-C0D48A91EAF9}"/>
              </a:ext>
            </a:extLst>
          </p:cNvPr>
          <p:cNvSpPr txBox="1"/>
          <p:nvPr/>
        </p:nvSpPr>
        <p:spPr>
          <a:xfrm>
            <a:off x="496956" y="4427794"/>
            <a:ext cx="2782955" cy="646331"/>
          </a:xfrm>
          <a:prstGeom prst="rect">
            <a:avLst/>
          </a:prstGeom>
          <a:noFill/>
        </p:spPr>
        <p:txBody>
          <a:bodyPr wrap="square" rtlCol="0">
            <a:spAutoFit/>
          </a:bodyPr>
          <a:lstStyle/>
          <a:p>
            <a:r>
              <a:rPr lang="en-US" sz="1200" dirty="0"/>
              <a:t>Anxious to start to use crypto and regular Money in the same manner via app in a merchant that accept D-Wallet payment.</a:t>
            </a:r>
          </a:p>
        </p:txBody>
      </p:sp>
      <p:sp>
        <p:nvSpPr>
          <p:cNvPr id="61" name="CaixaDeTexto 60">
            <a:extLst>
              <a:ext uri="{FF2B5EF4-FFF2-40B4-BE49-F238E27FC236}">
                <a16:creationId xmlns:a16="http://schemas.microsoft.com/office/drawing/2014/main" id="{0A184A42-E224-2A48-902D-61E581F1AB96}"/>
              </a:ext>
            </a:extLst>
          </p:cNvPr>
          <p:cNvSpPr txBox="1"/>
          <p:nvPr/>
        </p:nvSpPr>
        <p:spPr>
          <a:xfrm>
            <a:off x="3263347" y="2495332"/>
            <a:ext cx="2971800" cy="830997"/>
          </a:xfrm>
          <a:prstGeom prst="rect">
            <a:avLst/>
          </a:prstGeom>
          <a:noFill/>
        </p:spPr>
        <p:txBody>
          <a:bodyPr wrap="square" rtlCol="0">
            <a:spAutoFit/>
          </a:bodyPr>
          <a:lstStyle/>
          <a:p>
            <a:r>
              <a:rPr lang="en-US" sz="1200" dirty="0"/>
              <a:t>Load credit card information. (Payment instrument regular)</a:t>
            </a:r>
          </a:p>
          <a:p>
            <a:r>
              <a:rPr lang="en-US" sz="1200" dirty="0"/>
              <a:t>Load Wallet Reference. (Payment instrument crypto)</a:t>
            </a:r>
          </a:p>
        </p:txBody>
      </p:sp>
      <p:sp>
        <p:nvSpPr>
          <p:cNvPr id="64" name="CaixaDeTexto 63">
            <a:extLst>
              <a:ext uri="{FF2B5EF4-FFF2-40B4-BE49-F238E27FC236}">
                <a16:creationId xmlns:a16="http://schemas.microsoft.com/office/drawing/2014/main" id="{DD950A8D-9137-E44E-A25B-83C0B189243A}"/>
              </a:ext>
            </a:extLst>
          </p:cNvPr>
          <p:cNvSpPr txBox="1"/>
          <p:nvPr/>
        </p:nvSpPr>
        <p:spPr>
          <a:xfrm>
            <a:off x="3263347" y="3340632"/>
            <a:ext cx="2971800" cy="830997"/>
          </a:xfrm>
          <a:prstGeom prst="rect">
            <a:avLst/>
          </a:prstGeom>
          <a:noFill/>
        </p:spPr>
        <p:txBody>
          <a:bodyPr wrap="square" rtlCol="0">
            <a:spAutoFit/>
          </a:bodyPr>
          <a:lstStyle/>
          <a:p>
            <a:r>
              <a:rPr lang="en-US" sz="1200" dirty="0"/>
              <a:t>Cautious to fulfill information in order to avoid enter  any kind of of sensitive information that could be used to approve “fake” transactions. (is it safe?)</a:t>
            </a:r>
          </a:p>
        </p:txBody>
      </p:sp>
      <p:sp>
        <p:nvSpPr>
          <p:cNvPr id="66" name="CaixaDeTexto 65">
            <a:extLst>
              <a:ext uri="{FF2B5EF4-FFF2-40B4-BE49-F238E27FC236}">
                <a16:creationId xmlns:a16="http://schemas.microsoft.com/office/drawing/2014/main" id="{355EC4E7-82EE-854B-982F-CA4A533324A2}"/>
              </a:ext>
            </a:extLst>
          </p:cNvPr>
          <p:cNvSpPr txBox="1"/>
          <p:nvPr/>
        </p:nvSpPr>
        <p:spPr>
          <a:xfrm>
            <a:off x="3279912" y="4328347"/>
            <a:ext cx="2782955" cy="646331"/>
          </a:xfrm>
          <a:prstGeom prst="rect">
            <a:avLst/>
          </a:prstGeom>
          <a:noFill/>
        </p:spPr>
        <p:txBody>
          <a:bodyPr wrap="square" rtlCol="0">
            <a:spAutoFit/>
          </a:bodyPr>
          <a:lstStyle/>
          <a:p>
            <a:r>
              <a:rPr lang="en-US" sz="1200" dirty="0"/>
              <a:t>Alert/pressure  to understand what information will be required and how will be used during transaction.</a:t>
            </a:r>
          </a:p>
        </p:txBody>
      </p:sp>
      <p:sp>
        <p:nvSpPr>
          <p:cNvPr id="67" name="CaixaDeTexto 66">
            <a:extLst>
              <a:ext uri="{FF2B5EF4-FFF2-40B4-BE49-F238E27FC236}">
                <a16:creationId xmlns:a16="http://schemas.microsoft.com/office/drawing/2014/main" id="{CAD8CB9C-0708-9942-BC6E-817DA09FC390}"/>
              </a:ext>
            </a:extLst>
          </p:cNvPr>
          <p:cNvSpPr txBox="1"/>
          <p:nvPr/>
        </p:nvSpPr>
        <p:spPr>
          <a:xfrm>
            <a:off x="6251712" y="2481007"/>
            <a:ext cx="2971800" cy="830997"/>
          </a:xfrm>
          <a:prstGeom prst="rect">
            <a:avLst/>
          </a:prstGeom>
          <a:noFill/>
        </p:spPr>
        <p:txBody>
          <a:bodyPr wrap="square" rtlCol="0">
            <a:spAutoFit/>
          </a:bodyPr>
          <a:lstStyle/>
          <a:p>
            <a:r>
              <a:rPr lang="en-US" sz="1200" dirty="0"/>
              <a:t>1) Read QCR code in the Merchant capturing financial information to where send the Money. 2) Select how will pay (Card or Crypto) </a:t>
            </a:r>
          </a:p>
        </p:txBody>
      </p:sp>
      <p:sp>
        <p:nvSpPr>
          <p:cNvPr id="68" name="CaixaDeTexto 67">
            <a:extLst>
              <a:ext uri="{FF2B5EF4-FFF2-40B4-BE49-F238E27FC236}">
                <a16:creationId xmlns:a16="http://schemas.microsoft.com/office/drawing/2014/main" id="{177D3EB8-6578-E64D-9A6E-0D8210A8BBF7}"/>
              </a:ext>
            </a:extLst>
          </p:cNvPr>
          <p:cNvSpPr txBox="1"/>
          <p:nvPr/>
        </p:nvSpPr>
        <p:spPr>
          <a:xfrm>
            <a:off x="6251712" y="3350137"/>
            <a:ext cx="2971800" cy="830997"/>
          </a:xfrm>
          <a:prstGeom prst="rect">
            <a:avLst/>
          </a:prstGeom>
          <a:noFill/>
        </p:spPr>
        <p:txBody>
          <a:bodyPr wrap="square" rtlCol="0">
            <a:spAutoFit/>
          </a:bodyPr>
          <a:lstStyle/>
          <a:p>
            <a:r>
              <a:rPr lang="en-US" sz="1200" dirty="0"/>
              <a:t>Expect to execute regular authentication regular factor authentication and confirmation usually required by financial institutions validating to validate transaction </a:t>
            </a:r>
          </a:p>
        </p:txBody>
      </p:sp>
      <p:sp>
        <p:nvSpPr>
          <p:cNvPr id="69" name="CaixaDeTexto 68">
            <a:extLst>
              <a:ext uri="{FF2B5EF4-FFF2-40B4-BE49-F238E27FC236}">
                <a16:creationId xmlns:a16="http://schemas.microsoft.com/office/drawing/2014/main" id="{2108E06A-EE71-2E4C-898E-73053D6D93D1}"/>
              </a:ext>
            </a:extLst>
          </p:cNvPr>
          <p:cNvSpPr txBox="1"/>
          <p:nvPr/>
        </p:nvSpPr>
        <p:spPr>
          <a:xfrm>
            <a:off x="6237170" y="4236198"/>
            <a:ext cx="2971800" cy="830997"/>
          </a:xfrm>
          <a:prstGeom prst="rect">
            <a:avLst/>
          </a:prstGeom>
          <a:noFill/>
        </p:spPr>
        <p:txBody>
          <a:bodyPr wrap="square" rtlCol="0">
            <a:spAutoFit/>
          </a:bodyPr>
          <a:lstStyle/>
          <a:p>
            <a:r>
              <a:rPr lang="en-US" sz="1200" dirty="0"/>
              <a:t>Comfortable feeling realize that app required confirmation in the same manner as  in the financial institution (e.g. exchange crypto or regular bank)</a:t>
            </a:r>
          </a:p>
        </p:txBody>
      </p:sp>
      <p:sp>
        <p:nvSpPr>
          <p:cNvPr id="70" name="CaixaDeTexto 69">
            <a:extLst>
              <a:ext uri="{FF2B5EF4-FFF2-40B4-BE49-F238E27FC236}">
                <a16:creationId xmlns:a16="http://schemas.microsoft.com/office/drawing/2014/main" id="{6AE7C1D7-1DFC-B34B-A979-D626DC75EDDF}"/>
              </a:ext>
            </a:extLst>
          </p:cNvPr>
          <p:cNvSpPr txBox="1"/>
          <p:nvPr/>
        </p:nvSpPr>
        <p:spPr>
          <a:xfrm>
            <a:off x="9152043" y="2491879"/>
            <a:ext cx="2971800" cy="830997"/>
          </a:xfrm>
          <a:prstGeom prst="rect">
            <a:avLst/>
          </a:prstGeom>
          <a:noFill/>
        </p:spPr>
        <p:txBody>
          <a:bodyPr wrap="square" rtlCol="0">
            <a:spAutoFit/>
          </a:bodyPr>
          <a:lstStyle/>
          <a:p>
            <a:r>
              <a:rPr lang="en-US" sz="1200" dirty="0"/>
              <a:t>Enter confirmation code (if required by financial institution) receive confirmation email from financial institution confirming transaction  </a:t>
            </a:r>
          </a:p>
        </p:txBody>
      </p:sp>
      <p:sp>
        <p:nvSpPr>
          <p:cNvPr id="71" name="CaixaDeTexto 70">
            <a:extLst>
              <a:ext uri="{FF2B5EF4-FFF2-40B4-BE49-F238E27FC236}">
                <a16:creationId xmlns:a16="http://schemas.microsoft.com/office/drawing/2014/main" id="{8BC3BF43-4A5F-1C4F-97C5-ACC94D1ACFF4}"/>
              </a:ext>
            </a:extLst>
          </p:cNvPr>
          <p:cNvSpPr txBox="1"/>
          <p:nvPr/>
        </p:nvSpPr>
        <p:spPr>
          <a:xfrm>
            <a:off x="9130747" y="3415331"/>
            <a:ext cx="2787690" cy="830997"/>
          </a:xfrm>
          <a:prstGeom prst="rect">
            <a:avLst/>
          </a:prstGeom>
          <a:noFill/>
        </p:spPr>
        <p:txBody>
          <a:bodyPr wrap="square" rtlCol="0">
            <a:spAutoFit/>
          </a:bodyPr>
          <a:lstStyle/>
          <a:p>
            <a:r>
              <a:rPr lang="en-US" sz="1200" dirty="0"/>
              <a:t>All the steps and confirmation used on my  financial institution should be confirmed via APP  in a transparent manner</a:t>
            </a:r>
          </a:p>
        </p:txBody>
      </p:sp>
      <p:sp>
        <p:nvSpPr>
          <p:cNvPr id="72" name="CaixaDeTexto 71">
            <a:extLst>
              <a:ext uri="{FF2B5EF4-FFF2-40B4-BE49-F238E27FC236}">
                <a16:creationId xmlns:a16="http://schemas.microsoft.com/office/drawing/2014/main" id="{2394773B-F95E-4348-BECE-CD63134ECEC9}"/>
              </a:ext>
            </a:extLst>
          </p:cNvPr>
          <p:cNvSpPr txBox="1"/>
          <p:nvPr/>
        </p:nvSpPr>
        <p:spPr>
          <a:xfrm>
            <a:off x="9174291" y="4234575"/>
            <a:ext cx="2787690" cy="646331"/>
          </a:xfrm>
          <a:prstGeom prst="rect">
            <a:avLst/>
          </a:prstGeom>
          <a:noFill/>
        </p:spPr>
        <p:txBody>
          <a:bodyPr wrap="square" rtlCol="0">
            <a:spAutoFit/>
          </a:bodyPr>
          <a:lstStyle/>
          <a:p>
            <a:r>
              <a:rPr lang="en-US" sz="1200" dirty="0"/>
              <a:t>Happy to  perform a payment using credit card or crypto in a merchant that offer discounts to use D-Wallet.</a:t>
            </a:r>
          </a:p>
        </p:txBody>
      </p:sp>
      <p:sp>
        <p:nvSpPr>
          <p:cNvPr id="73" name="CaixaDeTexto 72">
            <a:extLst>
              <a:ext uri="{FF2B5EF4-FFF2-40B4-BE49-F238E27FC236}">
                <a16:creationId xmlns:a16="http://schemas.microsoft.com/office/drawing/2014/main" id="{1A8462F1-988D-2C4E-8167-A32351040404}"/>
              </a:ext>
            </a:extLst>
          </p:cNvPr>
          <p:cNvSpPr txBox="1"/>
          <p:nvPr/>
        </p:nvSpPr>
        <p:spPr>
          <a:xfrm>
            <a:off x="523460" y="5474246"/>
            <a:ext cx="5874025" cy="1200329"/>
          </a:xfrm>
          <a:prstGeom prst="rect">
            <a:avLst/>
          </a:prstGeom>
          <a:noFill/>
        </p:spPr>
        <p:txBody>
          <a:bodyPr wrap="square" rtlCol="0">
            <a:spAutoFit/>
          </a:bodyPr>
          <a:lstStyle/>
          <a:p>
            <a:r>
              <a:rPr lang="en-US" sz="1200" dirty="0"/>
              <a:t>The main parties Customer (payer) and the Merchant (Payee) exchange information</a:t>
            </a:r>
          </a:p>
          <a:p>
            <a:r>
              <a:rPr lang="en-US" sz="1200" dirty="0"/>
              <a:t>Previously loaded in the app (storage only in the app) in order to determine how the financial transaction will be done (Credit and Debit)</a:t>
            </a:r>
          </a:p>
          <a:p>
            <a:r>
              <a:rPr lang="en-US" sz="1200" dirty="0"/>
              <a:t>All the work will be done P2P and online with the financial institutions behind each financial instrument (Crypto wallet or Credit Card)</a:t>
            </a:r>
          </a:p>
          <a:p>
            <a:r>
              <a:rPr lang="en-US" sz="1200" dirty="0"/>
              <a:t>There is no D-Wallet user or server, D-wallet is just an enabler to facilitate the journey.</a:t>
            </a:r>
          </a:p>
        </p:txBody>
      </p:sp>
      <p:sp>
        <p:nvSpPr>
          <p:cNvPr id="75" name="CaixaDeTexto 74">
            <a:extLst>
              <a:ext uri="{FF2B5EF4-FFF2-40B4-BE49-F238E27FC236}">
                <a16:creationId xmlns:a16="http://schemas.microsoft.com/office/drawing/2014/main" id="{1D40A823-3CA2-B144-A089-7ADBB3BD2662}"/>
              </a:ext>
            </a:extLst>
          </p:cNvPr>
          <p:cNvSpPr txBox="1"/>
          <p:nvPr/>
        </p:nvSpPr>
        <p:spPr>
          <a:xfrm>
            <a:off x="6564559" y="5561562"/>
            <a:ext cx="5223249" cy="1015663"/>
          </a:xfrm>
          <a:prstGeom prst="rect">
            <a:avLst/>
          </a:prstGeom>
          <a:noFill/>
        </p:spPr>
        <p:txBody>
          <a:bodyPr wrap="square" rtlCol="0">
            <a:spAutoFit/>
          </a:bodyPr>
          <a:lstStyle/>
          <a:p>
            <a:r>
              <a:rPr lang="en-US" sz="1200" dirty="0"/>
              <a:t>At this point “we are assuming” that integration framework will be responsible to perform the required steps to “convert” the currency in a way to guarantee that payment used by the customer is compatible with the receive method by Merchant, In case crypto payment the conversion will be done by exchange wallet institution accordingly at moment to perform the withdrawal the amount.</a:t>
            </a:r>
          </a:p>
        </p:txBody>
      </p:sp>
    </p:spTree>
    <p:extLst>
      <p:ext uri="{BB962C8B-B14F-4D97-AF65-F5344CB8AC3E}">
        <p14:creationId xmlns:p14="http://schemas.microsoft.com/office/powerpoint/2010/main" val="51481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02547408-A145-5D44-B672-0C4464D804BF}"/>
              </a:ext>
            </a:extLst>
          </p:cNvPr>
          <p:cNvSpPr/>
          <p:nvPr/>
        </p:nvSpPr>
        <p:spPr>
          <a:xfrm>
            <a:off x="404191" y="728632"/>
            <a:ext cx="11536018" cy="5949351"/>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CaixaDeTexto 4">
            <a:extLst>
              <a:ext uri="{FF2B5EF4-FFF2-40B4-BE49-F238E27FC236}">
                <a16:creationId xmlns:a16="http://schemas.microsoft.com/office/drawing/2014/main" id="{75F668D9-B42C-A149-8962-E96B8F87A1C0}"/>
              </a:ext>
            </a:extLst>
          </p:cNvPr>
          <p:cNvSpPr txBox="1"/>
          <p:nvPr/>
        </p:nvSpPr>
        <p:spPr>
          <a:xfrm>
            <a:off x="1338944" y="240525"/>
            <a:ext cx="10299778" cy="400110"/>
          </a:xfrm>
          <a:prstGeom prst="rect">
            <a:avLst/>
          </a:prstGeom>
          <a:noFill/>
        </p:spPr>
        <p:txBody>
          <a:bodyPr wrap="square" rtlCol="0">
            <a:spAutoFit/>
          </a:bodyPr>
          <a:lstStyle/>
          <a:p>
            <a:r>
              <a:rPr lang="en-US" sz="2000" dirty="0"/>
              <a:t>CUSTOMER JOURNEY MAP – First D-</a:t>
            </a:r>
            <a:r>
              <a:rPr lang="en-US" sz="2000" dirty="0" err="1"/>
              <a:t>OpenWallet</a:t>
            </a:r>
            <a:r>
              <a:rPr lang="en-US" sz="2000" dirty="0"/>
              <a:t> Experience (</a:t>
            </a:r>
            <a:r>
              <a:rPr lang="en-US" sz="2000" dirty="0">
                <a:highlight>
                  <a:srgbClr val="FFFF00"/>
                </a:highlight>
              </a:rPr>
              <a:t>MERCHANT receive payment</a:t>
            </a:r>
            <a:r>
              <a:rPr lang="en-US" sz="2000" dirty="0"/>
              <a:t>)</a:t>
            </a:r>
          </a:p>
        </p:txBody>
      </p:sp>
      <p:cxnSp>
        <p:nvCxnSpPr>
          <p:cNvPr id="7" name="Conector Reto 6">
            <a:extLst>
              <a:ext uri="{FF2B5EF4-FFF2-40B4-BE49-F238E27FC236}">
                <a16:creationId xmlns:a16="http://schemas.microsoft.com/office/drawing/2014/main" id="{763561CE-06DA-DF4A-81EB-05363504F5A0}"/>
              </a:ext>
            </a:extLst>
          </p:cNvPr>
          <p:cNvCxnSpPr/>
          <p:nvPr/>
        </p:nvCxnSpPr>
        <p:spPr>
          <a:xfrm>
            <a:off x="463826" y="1828800"/>
            <a:ext cx="1147638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E17B069B-411A-5149-9E6C-03134501E58C}"/>
              </a:ext>
            </a:extLst>
          </p:cNvPr>
          <p:cNvSpPr txBox="1"/>
          <p:nvPr/>
        </p:nvSpPr>
        <p:spPr>
          <a:xfrm>
            <a:off x="1669774" y="808387"/>
            <a:ext cx="1311965" cy="369332"/>
          </a:xfrm>
          <a:prstGeom prst="rect">
            <a:avLst/>
          </a:prstGeom>
          <a:noFill/>
        </p:spPr>
        <p:txBody>
          <a:bodyPr wrap="square" rtlCol="0">
            <a:spAutoFit/>
          </a:bodyPr>
          <a:lstStyle/>
          <a:p>
            <a:r>
              <a:rPr lang="en-US" dirty="0"/>
              <a:t>MERCHANT</a:t>
            </a:r>
          </a:p>
        </p:txBody>
      </p:sp>
      <p:sp>
        <p:nvSpPr>
          <p:cNvPr id="10" name="CaixaDeTexto 9">
            <a:extLst>
              <a:ext uri="{FF2B5EF4-FFF2-40B4-BE49-F238E27FC236}">
                <a16:creationId xmlns:a16="http://schemas.microsoft.com/office/drawing/2014/main" id="{292CD00E-1E82-6D4C-8F6F-89F5AAF904B7}"/>
              </a:ext>
            </a:extLst>
          </p:cNvPr>
          <p:cNvSpPr txBox="1"/>
          <p:nvPr/>
        </p:nvSpPr>
        <p:spPr>
          <a:xfrm>
            <a:off x="4331407" y="781016"/>
            <a:ext cx="1311965" cy="369332"/>
          </a:xfrm>
          <a:prstGeom prst="rect">
            <a:avLst/>
          </a:prstGeom>
          <a:noFill/>
        </p:spPr>
        <p:txBody>
          <a:bodyPr wrap="square" rtlCol="0">
            <a:spAutoFit/>
          </a:bodyPr>
          <a:lstStyle/>
          <a:p>
            <a:r>
              <a:rPr lang="en-US"/>
              <a:t>SCENARIO</a:t>
            </a:r>
          </a:p>
        </p:txBody>
      </p:sp>
      <p:sp>
        <p:nvSpPr>
          <p:cNvPr id="11" name="CaixaDeTexto 10">
            <a:extLst>
              <a:ext uri="{FF2B5EF4-FFF2-40B4-BE49-F238E27FC236}">
                <a16:creationId xmlns:a16="http://schemas.microsoft.com/office/drawing/2014/main" id="{09BA617F-4F9E-4042-B449-74F28E36B1A7}"/>
              </a:ext>
            </a:extLst>
          </p:cNvPr>
          <p:cNvSpPr txBox="1"/>
          <p:nvPr/>
        </p:nvSpPr>
        <p:spPr>
          <a:xfrm>
            <a:off x="7663070" y="827258"/>
            <a:ext cx="2663686" cy="369332"/>
          </a:xfrm>
          <a:prstGeom prst="rect">
            <a:avLst/>
          </a:prstGeom>
          <a:noFill/>
        </p:spPr>
        <p:txBody>
          <a:bodyPr wrap="square" rtlCol="0">
            <a:spAutoFit/>
          </a:bodyPr>
          <a:lstStyle/>
          <a:p>
            <a:r>
              <a:rPr lang="en-US"/>
              <a:t>USER EXPECTATIONS</a:t>
            </a:r>
          </a:p>
        </p:txBody>
      </p:sp>
      <p:cxnSp>
        <p:nvCxnSpPr>
          <p:cNvPr id="13" name="Conector Reto 12">
            <a:extLst>
              <a:ext uri="{FF2B5EF4-FFF2-40B4-BE49-F238E27FC236}">
                <a16:creationId xmlns:a16="http://schemas.microsoft.com/office/drawing/2014/main" id="{6D7BDDE8-19D1-024C-907B-0B7B3D2C0C02}"/>
              </a:ext>
            </a:extLst>
          </p:cNvPr>
          <p:cNvCxnSpPr/>
          <p:nvPr/>
        </p:nvCxnSpPr>
        <p:spPr>
          <a:xfrm>
            <a:off x="1669774" y="1649896"/>
            <a:ext cx="25444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14" name="Conector Reto 13">
            <a:extLst>
              <a:ext uri="{FF2B5EF4-FFF2-40B4-BE49-F238E27FC236}">
                <a16:creationId xmlns:a16="http://schemas.microsoft.com/office/drawing/2014/main" id="{36193868-0432-F74C-9B5C-2D8FA329028E}"/>
              </a:ext>
            </a:extLst>
          </p:cNvPr>
          <p:cNvCxnSpPr/>
          <p:nvPr/>
        </p:nvCxnSpPr>
        <p:spPr>
          <a:xfrm>
            <a:off x="4476396" y="1649896"/>
            <a:ext cx="25444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15" name="Conector Reto 14">
            <a:extLst>
              <a:ext uri="{FF2B5EF4-FFF2-40B4-BE49-F238E27FC236}">
                <a16:creationId xmlns:a16="http://schemas.microsoft.com/office/drawing/2014/main" id="{60C74A26-C366-F842-A6BD-99EFA8F20CBF}"/>
              </a:ext>
            </a:extLst>
          </p:cNvPr>
          <p:cNvCxnSpPr>
            <a:cxnSpLocks/>
          </p:cNvCxnSpPr>
          <p:nvPr/>
        </p:nvCxnSpPr>
        <p:spPr>
          <a:xfrm>
            <a:off x="8123584" y="1417983"/>
            <a:ext cx="3564833"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19" name="Conector Reto 18">
            <a:extLst>
              <a:ext uri="{FF2B5EF4-FFF2-40B4-BE49-F238E27FC236}">
                <a16:creationId xmlns:a16="http://schemas.microsoft.com/office/drawing/2014/main" id="{59623A0D-2F35-7F41-91B5-39553045997C}"/>
              </a:ext>
            </a:extLst>
          </p:cNvPr>
          <p:cNvCxnSpPr>
            <a:cxnSpLocks/>
          </p:cNvCxnSpPr>
          <p:nvPr/>
        </p:nvCxnSpPr>
        <p:spPr>
          <a:xfrm>
            <a:off x="8123584" y="1649896"/>
            <a:ext cx="3564833"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21" name="Conector Reto 20">
            <a:extLst>
              <a:ext uri="{FF2B5EF4-FFF2-40B4-BE49-F238E27FC236}">
                <a16:creationId xmlns:a16="http://schemas.microsoft.com/office/drawing/2014/main" id="{1CCCC80E-2F80-8641-B137-8207FB56DB06}"/>
              </a:ext>
            </a:extLst>
          </p:cNvPr>
          <p:cNvCxnSpPr>
            <a:cxnSpLocks/>
          </p:cNvCxnSpPr>
          <p:nvPr/>
        </p:nvCxnSpPr>
        <p:spPr>
          <a:xfrm>
            <a:off x="3279912" y="1868556"/>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FECBDB17-D1B5-E246-BE4A-7EB74D12793B}"/>
              </a:ext>
            </a:extLst>
          </p:cNvPr>
          <p:cNvCxnSpPr>
            <a:cxnSpLocks/>
          </p:cNvCxnSpPr>
          <p:nvPr/>
        </p:nvCxnSpPr>
        <p:spPr>
          <a:xfrm>
            <a:off x="6235148" y="1868556"/>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DAC214BA-6AA5-C84A-ACFA-F7344FAACEA8}"/>
              </a:ext>
            </a:extLst>
          </p:cNvPr>
          <p:cNvCxnSpPr>
            <a:cxnSpLocks/>
          </p:cNvCxnSpPr>
          <p:nvPr/>
        </p:nvCxnSpPr>
        <p:spPr>
          <a:xfrm>
            <a:off x="9130749" y="1868556"/>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0C3EFE67-DD44-8343-AE49-050012716BF2}"/>
              </a:ext>
            </a:extLst>
          </p:cNvPr>
          <p:cNvCxnSpPr/>
          <p:nvPr/>
        </p:nvCxnSpPr>
        <p:spPr>
          <a:xfrm>
            <a:off x="463826" y="5029200"/>
            <a:ext cx="114631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to 37">
            <a:extLst>
              <a:ext uri="{FF2B5EF4-FFF2-40B4-BE49-F238E27FC236}">
                <a16:creationId xmlns:a16="http://schemas.microsoft.com/office/drawing/2014/main" id="{1F068862-FDC6-8B42-83DC-4740D9889256}"/>
              </a:ext>
            </a:extLst>
          </p:cNvPr>
          <p:cNvCxnSpPr>
            <a:cxnSpLocks/>
          </p:cNvCxnSpPr>
          <p:nvPr/>
        </p:nvCxnSpPr>
        <p:spPr>
          <a:xfrm>
            <a:off x="404191" y="2498035"/>
            <a:ext cx="115227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to 38">
            <a:extLst>
              <a:ext uri="{FF2B5EF4-FFF2-40B4-BE49-F238E27FC236}">
                <a16:creationId xmlns:a16="http://schemas.microsoft.com/office/drawing/2014/main" id="{843C2AC0-8951-764A-B3DC-0672DA99630B}"/>
              </a:ext>
            </a:extLst>
          </p:cNvPr>
          <p:cNvCxnSpPr>
            <a:cxnSpLocks/>
          </p:cNvCxnSpPr>
          <p:nvPr/>
        </p:nvCxnSpPr>
        <p:spPr>
          <a:xfrm flipV="1">
            <a:off x="404191" y="3271392"/>
            <a:ext cx="11522766" cy="29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7D65BDBC-92AD-2244-B5BC-36434831D556}"/>
              </a:ext>
            </a:extLst>
          </p:cNvPr>
          <p:cNvCxnSpPr>
            <a:cxnSpLocks/>
          </p:cNvCxnSpPr>
          <p:nvPr/>
        </p:nvCxnSpPr>
        <p:spPr>
          <a:xfrm flipV="1">
            <a:off x="442054" y="4180672"/>
            <a:ext cx="11476383" cy="81960"/>
          </a:xfrm>
          <a:prstGeom prst="line">
            <a:avLst/>
          </a:prstGeom>
        </p:spPr>
        <p:style>
          <a:lnRef idx="1">
            <a:schemeClr val="accent1"/>
          </a:lnRef>
          <a:fillRef idx="0">
            <a:schemeClr val="accent1"/>
          </a:fillRef>
          <a:effectRef idx="0">
            <a:schemeClr val="accent1"/>
          </a:effectRef>
          <a:fontRef idx="minor">
            <a:schemeClr val="tx1"/>
          </a:fontRef>
        </p:style>
      </p:cxnSp>
      <p:sp>
        <p:nvSpPr>
          <p:cNvPr id="42" name="CaixaDeTexto 41">
            <a:extLst>
              <a:ext uri="{FF2B5EF4-FFF2-40B4-BE49-F238E27FC236}">
                <a16:creationId xmlns:a16="http://schemas.microsoft.com/office/drawing/2014/main" id="{5A81B198-089C-FF4B-B7D9-F92F85F9F683}"/>
              </a:ext>
            </a:extLst>
          </p:cNvPr>
          <p:cNvSpPr txBox="1"/>
          <p:nvPr/>
        </p:nvSpPr>
        <p:spPr>
          <a:xfrm>
            <a:off x="527245" y="5132193"/>
            <a:ext cx="1311965" cy="369332"/>
          </a:xfrm>
          <a:prstGeom prst="rect">
            <a:avLst/>
          </a:prstGeom>
          <a:noFill/>
        </p:spPr>
        <p:txBody>
          <a:bodyPr wrap="square" rtlCol="0">
            <a:spAutoFit/>
          </a:bodyPr>
          <a:lstStyle/>
          <a:p>
            <a:r>
              <a:rPr lang="en-US" dirty="0"/>
              <a:t>INSIGHTS</a:t>
            </a:r>
          </a:p>
        </p:txBody>
      </p:sp>
      <p:cxnSp>
        <p:nvCxnSpPr>
          <p:cNvPr id="43" name="Conector Reto 42">
            <a:extLst>
              <a:ext uri="{FF2B5EF4-FFF2-40B4-BE49-F238E27FC236}">
                <a16:creationId xmlns:a16="http://schemas.microsoft.com/office/drawing/2014/main" id="{01F6375B-1826-9844-A55F-2E50E2DB2D8D}"/>
              </a:ext>
            </a:extLst>
          </p:cNvPr>
          <p:cNvCxnSpPr>
            <a:cxnSpLocks/>
          </p:cNvCxnSpPr>
          <p:nvPr/>
        </p:nvCxnSpPr>
        <p:spPr>
          <a:xfrm>
            <a:off x="722244" y="5724940"/>
            <a:ext cx="52876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44" name="Conector Reto 43">
            <a:extLst>
              <a:ext uri="{FF2B5EF4-FFF2-40B4-BE49-F238E27FC236}">
                <a16:creationId xmlns:a16="http://schemas.microsoft.com/office/drawing/2014/main" id="{46C2173F-B6A2-DF4D-B060-9DCD7C9C36C5}"/>
              </a:ext>
            </a:extLst>
          </p:cNvPr>
          <p:cNvCxnSpPr>
            <a:cxnSpLocks/>
          </p:cNvCxnSpPr>
          <p:nvPr/>
        </p:nvCxnSpPr>
        <p:spPr>
          <a:xfrm>
            <a:off x="722243" y="6102628"/>
            <a:ext cx="52876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sp>
        <p:nvSpPr>
          <p:cNvPr id="47" name="CaixaDeTexto 46">
            <a:extLst>
              <a:ext uri="{FF2B5EF4-FFF2-40B4-BE49-F238E27FC236}">
                <a16:creationId xmlns:a16="http://schemas.microsoft.com/office/drawing/2014/main" id="{214A5542-C717-9949-A089-BD3905B2F1D6}"/>
              </a:ext>
            </a:extLst>
          </p:cNvPr>
          <p:cNvSpPr txBox="1"/>
          <p:nvPr/>
        </p:nvSpPr>
        <p:spPr>
          <a:xfrm>
            <a:off x="6536638" y="5122829"/>
            <a:ext cx="2822709" cy="369332"/>
          </a:xfrm>
          <a:prstGeom prst="rect">
            <a:avLst/>
          </a:prstGeom>
          <a:noFill/>
        </p:spPr>
        <p:txBody>
          <a:bodyPr wrap="square" rtlCol="0">
            <a:spAutoFit/>
          </a:bodyPr>
          <a:lstStyle/>
          <a:p>
            <a:r>
              <a:rPr lang="en-US"/>
              <a:t>INTERNAL OWNERSHIP</a:t>
            </a:r>
          </a:p>
        </p:txBody>
      </p:sp>
      <p:cxnSp>
        <p:nvCxnSpPr>
          <p:cNvPr id="49" name="Conector Reto 48">
            <a:extLst>
              <a:ext uri="{FF2B5EF4-FFF2-40B4-BE49-F238E27FC236}">
                <a16:creationId xmlns:a16="http://schemas.microsoft.com/office/drawing/2014/main" id="{F0F7644F-2D10-1743-A29B-00C903B54520}"/>
              </a:ext>
            </a:extLst>
          </p:cNvPr>
          <p:cNvCxnSpPr>
            <a:cxnSpLocks/>
          </p:cNvCxnSpPr>
          <p:nvPr/>
        </p:nvCxnSpPr>
        <p:spPr>
          <a:xfrm>
            <a:off x="6599583" y="6129009"/>
            <a:ext cx="5088834" cy="6625"/>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51" name="Conector Reto 50">
            <a:extLst>
              <a:ext uri="{FF2B5EF4-FFF2-40B4-BE49-F238E27FC236}">
                <a16:creationId xmlns:a16="http://schemas.microsoft.com/office/drawing/2014/main" id="{DB856A40-1347-3447-9FEB-AE5EBBF873DB}"/>
              </a:ext>
            </a:extLst>
          </p:cNvPr>
          <p:cNvCxnSpPr>
            <a:cxnSpLocks/>
          </p:cNvCxnSpPr>
          <p:nvPr/>
        </p:nvCxnSpPr>
        <p:spPr>
          <a:xfrm>
            <a:off x="6586332" y="5752310"/>
            <a:ext cx="5088834" cy="6625"/>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52" name="Conector Reto 51">
            <a:extLst>
              <a:ext uri="{FF2B5EF4-FFF2-40B4-BE49-F238E27FC236}">
                <a16:creationId xmlns:a16="http://schemas.microsoft.com/office/drawing/2014/main" id="{95D2E0E5-436C-2841-B6DC-92840288BD94}"/>
              </a:ext>
            </a:extLst>
          </p:cNvPr>
          <p:cNvCxnSpPr>
            <a:cxnSpLocks/>
          </p:cNvCxnSpPr>
          <p:nvPr/>
        </p:nvCxnSpPr>
        <p:spPr>
          <a:xfrm>
            <a:off x="6549887" y="6500193"/>
            <a:ext cx="5088834" cy="6625"/>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sp>
        <p:nvSpPr>
          <p:cNvPr id="54" name="CaixaDeTexto 53">
            <a:extLst>
              <a:ext uri="{FF2B5EF4-FFF2-40B4-BE49-F238E27FC236}">
                <a16:creationId xmlns:a16="http://schemas.microsoft.com/office/drawing/2014/main" id="{F82C0E9D-9248-DF46-A875-D0E8CAF44853}"/>
              </a:ext>
            </a:extLst>
          </p:cNvPr>
          <p:cNvSpPr txBox="1"/>
          <p:nvPr/>
        </p:nvSpPr>
        <p:spPr>
          <a:xfrm>
            <a:off x="963386" y="1998630"/>
            <a:ext cx="1893640" cy="369332"/>
          </a:xfrm>
          <a:prstGeom prst="rect">
            <a:avLst/>
          </a:prstGeom>
          <a:noFill/>
        </p:spPr>
        <p:txBody>
          <a:bodyPr wrap="square" rtlCol="0">
            <a:spAutoFit/>
          </a:bodyPr>
          <a:lstStyle/>
          <a:p>
            <a:r>
              <a:rPr lang="en-US" dirty="0">
                <a:solidFill>
                  <a:srgbClr val="002060"/>
                </a:solidFill>
              </a:rPr>
              <a:t>DECISION TO USE</a:t>
            </a:r>
          </a:p>
        </p:txBody>
      </p:sp>
      <p:sp>
        <p:nvSpPr>
          <p:cNvPr id="55" name="CaixaDeTexto 54">
            <a:extLst>
              <a:ext uri="{FF2B5EF4-FFF2-40B4-BE49-F238E27FC236}">
                <a16:creationId xmlns:a16="http://schemas.microsoft.com/office/drawing/2014/main" id="{32D7CF78-0902-844D-B998-AD9FC19F275D}"/>
              </a:ext>
            </a:extLst>
          </p:cNvPr>
          <p:cNvSpPr txBox="1"/>
          <p:nvPr/>
        </p:nvSpPr>
        <p:spPr>
          <a:xfrm>
            <a:off x="3759593" y="1983005"/>
            <a:ext cx="1783128" cy="369332"/>
          </a:xfrm>
          <a:prstGeom prst="rect">
            <a:avLst/>
          </a:prstGeom>
          <a:noFill/>
        </p:spPr>
        <p:txBody>
          <a:bodyPr wrap="square" rtlCol="0">
            <a:spAutoFit/>
          </a:bodyPr>
          <a:lstStyle/>
          <a:p>
            <a:r>
              <a:rPr lang="en-US" dirty="0">
                <a:solidFill>
                  <a:srgbClr val="002060"/>
                </a:solidFill>
              </a:rPr>
              <a:t>SETUP D-WALLET</a:t>
            </a:r>
          </a:p>
        </p:txBody>
      </p:sp>
      <p:sp>
        <p:nvSpPr>
          <p:cNvPr id="56" name="CaixaDeTexto 55">
            <a:extLst>
              <a:ext uri="{FF2B5EF4-FFF2-40B4-BE49-F238E27FC236}">
                <a16:creationId xmlns:a16="http://schemas.microsoft.com/office/drawing/2014/main" id="{A785E464-8BE3-2C4D-8302-E166DE5A4E69}"/>
              </a:ext>
            </a:extLst>
          </p:cNvPr>
          <p:cNvSpPr txBox="1"/>
          <p:nvPr/>
        </p:nvSpPr>
        <p:spPr>
          <a:xfrm>
            <a:off x="6536638" y="1991057"/>
            <a:ext cx="2367865" cy="369332"/>
          </a:xfrm>
          <a:prstGeom prst="rect">
            <a:avLst/>
          </a:prstGeom>
          <a:noFill/>
        </p:spPr>
        <p:txBody>
          <a:bodyPr wrap="square" rtlCol="0">
            <a:spAutoFit/>
          </a:bodyPr>
          <a:lstStyle/>
          <a:p>
            <a:r>
              <a:rPr lang="en-US" dirty="0">
                <a:solidFill>
                  <a:srgbClr val="002060"/>
                </a:solidFill>
              </a:rPr>
              <a:t>EXCECUTING PAYMENT</a:t>
            </a:r>
          </a:p>
        </p:txBody>
      </p:sp>
      <p:sp>
        <p:nvSpPr>
          <p:cNvPr id="57" name="CaixaDeTexto 56">
            <a:extLst>
              <a:ext uri="{FF2B5EF4-FFF2-40B4-BE49-F238E27FC236}">
                <a16:creationId xmlns:a16="http://schemas.microsoft.com/office/drawing/2014/main" id="{E1867F53-0724-4E4A-8B6F-8CD77FD6160A}"/>
              </a:ext>
            </a:extLst>
          </p:cNvPr>
          <p:cNvSpPr txBox="1"/>
          <p:nvPr/>
        </p:nvSpPr>
        <p:spPr>
          <a:xfrm>
            <a:off x="9243873" y="2001263"/>
            <a:ext cx="2569961" cy="369332"/>
          </a:xfrm>
          <a:prstGeom prst="rect">
            <a:avLst/>
          </a:prstGeom>
          <a:noFill/>
        </p:spPr>
        <p:txBody>
          <a:bodyPr wrap="square" rtlCol="0">
            <a:spAutoFit/>
          </a:bodyPr>
          <a:lstStyle/>
          <a:p>
            <a:r>
              <a:rPr lang="en-US" dirty="0">
                <a:solidFill>
                  <a:srgbClr val="002060"/>
                </a:solidFill>
              </a:rPr>
              <a:t>CONFIRM TRANSACTION</a:t>
            </a:r>
          </a:p>
        </p:txBody>
      </p:sp>
      <p:sp>
        <p:nvSpPr>
          <p:cNvPr id="58" name="CaixaDeTexto 57">
            <a:extLst>
              <a:ext uri="{FF2B5EF4-FFF2-40B4-BE49-F238E27FC236}">
                <a16:creationId xmlns:a16="http://schemas.microsoft.com/office/drawing/2014/main" id="{18707AAE-D2C9-3341-B734-5601CD7479D8}"/>
              </a:ext>
            </a:extLst>
          </p:cNvPr>
          <p:cNvSpPr txBox="1"/>
          <p:nvPr/>
        </p:nvSpPr>
        <p:spPr>
          <a:xfrm>
            <a:off x="483704" y="2483855"/>
            <a:ext cx="1311965" cy="307777"/>
          </a:xfrm>
          <a:prstGeom prst="rect">
            <a:avLst/>
          </a:prstGeom>
          <a:noFill/>
        </p:spPr>
        <p:txBody>
          <a:bodyPr wrap="square" rtlCol="0">
            <a:spAutoFit/>
          </a:bodyPr>
          <a:lstStyle/>
          <a:p>
            <a:r>
              <a:rPr lang="en-US" sz="1400">
                <a:solidFill>
                  <a:srgbClr val="002060"/>
                </a:solidFill>
              </a:rPr>
              <a:t>Actions</a:t>
            </a:r>
          </a:p>
        </p:txBody>
      </p:sp>
      <p:sp>
        <p:nvSpPr>
          <p:cNvPr id="59" name="CaixaDeTexto 58">
            <a:extLst>
              <a:ext uri="{FF2B5EF4-FFF2-40B4-BE49-F238E27FC236}">
                <a16:creationId xmlns:a16="http://schemas.microsoft.com/office/drawing/2014/main" id="{AED49B8F-ED35-AB42-A735-0AA8F05E769F}"/>
              </a:ext>
            </a:extLst>
          </p:cNvPr>
          <p:cNvSpPr txBox="1"/>
          <p:nvPr/>
        </p:nvSpPr>
        <p:spPr>
          <a:xfrm>
            <a:off x="483705" y="3333280"/>
            <a:ext cx="1311965" cy="307777"/>
          </a:xfrm>
          <a:prstGeom prst="rect">
            <a:avLst/>
          </a:prstGeom>
          <a:noFill/>
        </p:spPr>
        <p:txBody>
          <a:bodyPr wrap="square" rtlCol="0">
            <a:spAutoFit/>
          </a:bodyPr>
          <a:lstStyle/>
          <a:p>
            <a:r>
              <a:rPr lang="en-US" sz="1400">
                <a:solidFill>
                  <a:srgbClr val="002060"/>
                </a:solidFill>
              </a:rPr>
              <a:t>Mindset</a:t>
            </a:r>
          </a:p>
        </p:txBody>
      </p:sp>
      <p:sp>
        <p:nvSpPr>
          <p:cNvPr id="60" name="CaixaDeTexto 59">
            <a:extLst>
              <a:ext uri="{FF2B5EF4-FFF2-40B4-BE49-F238E27FC236}">
                <a16:creationId xmlns:a16="http://schemas.microsoft.com/office/drawing/2014/main" id="{D9739931-3CFC-EA4C-93C8-86B56A6A458E}"/>
              </a:ext>
            </a:extLst>
          </p:cNvPr>
          <p:cNvSpPr txBox="1"/>
          <p:nvPr/>
        </p:nvSpPr>
        <p:spPr>
          <a:xfrm>
            <a:off x="496956" y="4236862"/>
            <a:ext cx="1311965" cy="307777"/>
          </a:xfrm>
          <a:prstGeom prst="rect">
            <a:avLst/>
          </a:prstGeom>
          <a:noFill/>
        </p:spPr>
        <p:txBody>
          <a:bodyPr wrap="square" rtlCol="0">
            <a:spAutoFit/>
          </a:bodyPr>
          <a:lstStyle/>
          <a:p>
            <a:r>
              <a:rPr lang="en-US" sz="1400" dirty="0">
                <a:solidFill>
                  <a:srgbClr val="002060"/>
                </a:solidFill>
              </a:rPr>
              <a:t>Emotions</a:t>
            </a:r>
          </a:p>
        </p:txBody>
      </p:sp>
      <p:cxnSp>
        <p:nvCxnSpPr>
          <p:cNvPr id="62" name="Conector Reto 61">
            <a:extLst>
              <a:ext uri="{FF2B5EF4-FFF2-40B4-BE49-F238E27FC236}">
                <a16:creationId xmlns:a16="http://schemas.microsoft.com/office/drawing/2014/main" id="{2409A4FF-AB61-7846-9769-A43C23C05E6A}"/>
              </a:ext>
            </a:extLst>
          </p:cNvPr>
          <p:cNvCxnSpPr>
            <a:cxnSpLocks/>
          </p:cNvCxnSpPr>
          <p:nvPr/>
        </p:nvCxnSpPr>
        <p:spPr>
          <a:xfrm>
            <a:off x="722243" y="6500193"/>
            <a:ext cx="52876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65" name="Conector Reto 64">
            <a:extLst>
              <a:ext uri="{FF2B5EF4-FFF2-40B4-BE49-F238E27FC236}">
                <a16:creationId xmlns:a16="http://schemas.microsoft.com/office/drawing/2014/main" id="{B211A427-F9F6-BD4A-A43D-C28949A24E4F}"/>
              </a:ext>
            </a:extLst>
          </p:cNvPr>
          <p:cNvCxnSpPr>
            <a:cxnSpLocks/>
          </p:cNvCxnSpPr>
          <p:nvPr/>
        </p:nvCxnSpPr>
        <p:spPr>
          <a:xfrm>
            <a:off x="722244" y="6182140"/>
            <a:ext cx="5287617" cy="0"/>
          </a:xfrm>
          <a:prstGeom prst="line">
            <a:avLst/>
          </a:prstGeom>
          <a:ln>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pic>
        <p:nvPicPr>
          <p:cNvPr id="2" name="Imagem 1">
            <a:extLst>
              <a:ext uri="{FF2B5EF4-FFF2-40B4-BE49-F238E27FC236}">
                <a16:creationId xmlns:a16="http://schemas.microsoft.com/office/drawing/2014/main" id="{D8899237-E2E4-8A48-88BD-A5A1BD0F087E}"/>
              </a:ext>
            </a:extLst>
          </p:cNvPr>
          <p:cNvPicPr>
            <a:picLocks noChangeAspect="1"/>
          </p:cNvPicPr>
          <p:nvPr/>
        </p:nvPicPr>
        <p:blipFill>
          <a:blip r:embed="rId2"/>
          <a:stretch>
            <a:fillRect/>
          </a:stretch>
        </p:blipFill>
        <p:spPr>
          <a:xfrm>
            <a:off x="629478" y="857199"/>
            <a:ext cx="835750" cy="892090"/>
          </a:xfrm>
          <a:prstGeom prst="rect">
            <a:avLst/>
          </a:prstGeom>
        </p:spPr>
      </p:pic>
      <p:sp>
        <p:nvSpPr>
          <p:cNvPr id="3" name="CaixaDeTexto 2">
            <a:extLst>
              <a:ext uri="{FF2B5EF4-FFF2-40B4-BE49-F238E27FC236}">
                <a16:creationId xmlns:a16="http://schemas.microsoft.com/office/drawing/2014/main" id="{ED1B2FE1-BB10-C34E-A854-2F2315F9E459}"/>
              </a:ext>
            </a:extLst>
          </p:cNvPr>
          <p:cNvSpPr txBox="1"/>
          <p:nvPr/>
        </p:nvSpPr>
        <p:spPr>
          <a:xfrm>
            <a:off x="1710393" y="1174097"/>
            <a:ext cx="1921566" cy="307777"/>
          </a:xfrm>
          <a:prstGeom prst="rect">
            <a:avLst/>
          </a:prstGeom>
          <a:noFill/>
        </p:spPr>
        <p:txBody>
          <a:bodyPr wrap="square" rtlCol="0">
            <a:spAutoFit/>
          </a:bodyPr>
          <a:lstStyle/>
          <a:p>
            <a:r>
              <a:rPr lang="en-US" sz="1400" dirty="0"/>
              <a:t>D-Wallet Us er (Payee)</a:t>
            </a:r>
          </a:p>
        </p:txBody>
      </p:sp>
      <p:sp>
        <p:nvSpPr>
          <p:cNvPr id="41" name="CaixaDeTexto 40">
            <a:extLst>
              <a:ext uri="{FF2B5EF4-FFF2-40B4-BE49-F238E27FC236}">
                <a16:creationId xmlns:a16="http://schemas.microsoft.com/office/drawing/2014/main" id="{74D445FC-3ED2-BC43-8A2A-3AF42DF9D874}"/>
              </a:ext>
            </a:extLst>
          </p:cNvPr>
          <p:cNvSpPr txBox="1"/>
          <p:nvPr/>
        </p:nvSpPr>
        <p:spPr>
          <a:xfrm>
            <a:off x="4354910" y="1137416"/>
            <a:ext cx="3134137" cy="523220"/>
          </a:xfrm>
          <a:prstGeom prst="rect">
            <a:avLst/>
          </a:prstGeom>
          <a:noFill/>
        </p:spPr>
        <p:txBody>
          <a:bodyPr wrap="square" rtlCol="0">
            <a:spAutoFit/>
          </a:bodyPr>
          <a:lstStyle/>
          <a:p>
            <a:r>
              <a:rPr lang="en-US" sz="1400" dirty="0"/>
              <a:t>Receive payment for a customer</a:t>
            </a:r>
          </a:p>
          <a:p>
            <a:r>
              <a:rPr lang="en-US" sz="1400" dirty="0"/>
              <a:t>(*D-Wallet User/Receiver)</a:t>
            </a:r>
          </a:p>
        </p:txBody>
      </p:sp>
      <p:sp>
        <p:nvSpPr>
          <p:cNvPr id="45" name="CaixaDeTexto 44">
            <a:extLst>
              <a:ext uri="{FF2B5EF4-FFF2-40B4-BE49-F238E27FC236}">
                <a16:creationId xmlns:a16="http://schemas.microsoft.com/office/drawing/2014/main" id="{E6037527-3704-EB45-AE22-975825C54C25}"/>
              </a:ext>
            </a:extLst>
          </p:cNvPr>
          <p:cNvSpPr txBox="1"/>
          <p:nvPr/>
        </p:nvSpPr>
        <p:spPr>
          <a:xfrm>
            <a:off x="7671355" y="1117168"/>
            <a:ext cx="4116454" cy="738664"/>
          </a:xfrm>
          <a:prstGeom prst="rect">
            <a:avLst/>
          </a:prstGeom>
          <a:noFill/>
        </p:spPr>
        <p:txBody>
          <a:bodyPr wrap="square" rtlCol="0">
            <a:spAutoFit/>
          </a:bodyPr>
          <a:lstStyle/>
          <a:p>
            <a:r>
              <a:rPr lang="en-US" sz="1400" dirty="0"/>
              <a:t>Receive the payment quickly selecting  with deposit method to receive (crypto or regular bank) via mobile app.</a:t>
            </a:r>
          </a:p>
        </p:txBody>
      </p:sp>
      <p:sp>
        <p:nvSpPr>
          <p:cNvPr id="48" name="CaixaDeTexto 47">
            <a:extLst>
              <a:ext uri="{FF2B5EF4-FFF2-40B4-BE49-F238E27FC236}">
                <a16:creationId xmlns:a16="http://schemas.microsoft.com/office/drawing/2014/main" id="{0DF98A6D-6E15-5A4F-BC64-51833B411A4B}"/>
              </a:ext>
            </a:extLst>
          </p:cNvPr>
          <p:cNvSpPr txBox="1"/>
          <p:nvPr/>
        </p:nvSpPr>
        <p:spPr>
          <a:xfrm>
            <a:off x="480392" y="2781685"/>
            <a:ext cx="2782955" cy="461665"/>
          </a:xfrm>
          <a:prstGeom prst="rect">
            <a:avLst/>
          </a:prstGeom>
          <a:noFill/>
        </p:spPr>
        <p:txBody>
          <a:bodyPr wrap="square" rtlCol="0">
            <a:spAutoFit/>
          </a:bodyPr>
          <a:lstStyle/>
          <a:p>
            <a:r>
              <a:rPr lang="en-US" sz="1200" dirty="0"/>
              <a:t>Download  app to configure </a:t>
            </a:r>
            <a:r>
              <a:rPr lang="en-US" sz="1200" dirty="0" err="1"/>
              <a:t>methodos</a:t>
            </a:r>
            <a:r>
              <a:rPr lang="en-US" sz="1200" dirty="0"/>
              <a:t> to receive crypto or credit/debit card </a:t>
            </a:r>
          </a:p>
        </p:txBody>
      </p:sp>
      <p:sp>
        <p:nvSpPr>
          <p:cNvPr id="50" name="CaixaDeTexto 49">
            <a:extLst>
              <a:ext uri="{FF2B5EF4-FFF2-40B4-BE49-F238E27FC236}">
                <a16:creationId xmlns:a16="http://schemas.microsoft.com/office/drawing/2014/main" id="{F30A07CA-7CF2-E24C-ACCE-A681374046B8}"/>
              </a:ext>
            </a:extLst>
          </p:cNvPr>
          <p:cNvSpPr txBox="1"/>
          <p:nvPr/>
        </p:nvSpPr>
        <p:spPr>
          <a:xfrm>
            <a:off x="496957" y="3568759"/>
            <a:ext cx="2782955" cy="646331"/>
          </a:xfrm>
          <a:prstGeom prst="rect">
            <a:avLst/>
          </a:prstGeom>
          <a:noFill/>
        </p:spPr>
        <p:txBody>
          <a:bodyPr wrap="square" rtlCol="0">
            <a:spAutoFit/>
          </a:bodyPr>
          <a:lstStyle/>
          <a:p>
            <a:r>
              <a:rPr lang="en-US" sz="1200" dirty="0"/>
              <a:t>Should be easy to install and configure bank information and wallet information to use/receive payments.</a:t>
            </a:r>
          </a:p>
        </p:txBody>
      </p:sp>
      <p:sp>
        <p:nvSpPr>
          <p:cNvPr id="53" name="CaixaDeTexto 52">
            <a:extLst>
              <a:ext uri="{FF2B5EF4-FFF2-40B4-BE49-F238E27FC236}">
                <a16:creationId xmlns:a16="http://schemas.microsoft.com/office/drawing/2014/main" id="{F700AAEF-D705-B640-BCF8-C0D48A91EAF9}"/>
              </a:ext>
            </a:extLst>
          </p:cNvPr>
          <p:cNvSpPr txBox="1"/>
          <p:nvPr/>
        </p:nvSpPr>
        <p:spPr>
          <a:xfrm>
            <a:off x="496956" y="4427794"/>
            <a:ext cx="2782955" cy="646331"/>
          </a:xfrm>
          <a:prstGeom prst="rect">
            <a:avLst/>
          </a:prstGeom>
          <a:noFill/>
        </p:spPr>
        <p:txBody>
          <a:bodyPr wrap="square" rtlCol="0">
            <a:spAutoFit/>
          </a:bodyPr>
          <a:lstStyle/>
          <a:p>
            <a:r>
              <a:rPr lang="en-US" sz="1200" dirty="0"/>
              <a:t>Anxious to start to receive crypto and regular Money in the same manner via app for D-Wallet users. </a:t>
            </a:r>
          </a:p>
        </p:txBody>
      </p:sp>
      <p:sp>
        <p:nvSpPr>
          <p:cNvPr id="61" name="CaixaDeTexto 60">
            <a:extLst>
              <a:ext uri="{FF2B5EF4-FFF2-40B4-BE49-F238E27FC236}">
                <a16:creationId xmlns:a16="http://schemas.microsoft.com/office/drawing/2014/main" id="{0A184A42-E224-2A48-902D-61E581F1AB96}"/>
              </a:ext>
            </a:extLst>
          </p:cNvPr>
          <p:cNvSpPr txBox="1"/>
          <p:nvPr/>
        </p:nvSpPr>
        <p:spPr>
          <a:xfrm>
            <a:off x="3263347" y="2495332"/>
            <a:ext cx="2971800" cy="830997"/>
          </a:xfrm>
          <a:prstGeom prst="rect">
            <a:avLst/>
          </a:prstGeom>
          <a:noFill/>
        </p:spPr>
        <p:txBody>
          <a:bodyPr wrap="square" rtlCol="0">
            <a:spAutoFit/>
          </a:bodyPr>
          <a:lstStyle/>
          <a:p>
            <a:r>
              <a:rPr lang="en-US" sz="1200" dirty="0"/>
              <a:t>Load bank information to receive payments. (instrument regular)</a:t>
            </a:r>
          </a:p>
          <a:p>
            <a:r>
              <a:rPr lang="en-US" sz="1200" dirty="0"/>
              <a:t>Load Wallet Reference to receive funds receive in crypto. (instrument crypto)</a:t>
            </a:r>
          </a:p>
        </p:txBody>
      </p:sp>
      <p:sp>
        <p:nvSpPr>
          <p:cNvPr id="64" name="CaixaDeTexto 63">
            <a:extLst>
              <a:ext uri="{FF2B5EF4-FFF2-40B4-BE49-F238E27FC236}">
                <a16:creationId xmlns:a16="http://schemas.microsoft.com/office/drawing/2014/main" id="{DD950A8D-9137-E44E-A25B-83C0B189243A}"/>
              </a:ext>
            </a:extLst>
          </p:cNvPr>
          <p:cNvSpPr txBox="1"/>
          <p:nvPr/>
        </p:nvSpPr>
        <p:spPr>
          <a:xfrm>
            <a:off x="3263347" y="3340632"/>
            <a:ext cx="2971800" cy="830997"/>
          </a:xfrm>
          <a:prstGeom prst="rect">
            <a:avLst/>
          </a:prstGeom>
          <a:noFill/>
        </p:spPr>
        <p:txBody>
          <a:bodyPr wrap="square" rtlCol="0">
            <a:spAutoFit/>
          </a:bodyPr>
          <a:lstStyle/>
          <a:p>
            <a:r>
              <a:rPr lang="en-US" sz="1200" dirty="0"/>
              <a:t>Cautious to fulfill information in order to avoid enter  any kind of of sensitive information that could be used to stolen bank information</a:t>
            </a:r>
          </a:p>
        </p:txBody>
      </p:sp>
      <p:sp>
        <p:nvSpPr>
          <p:cNvPr id="66" name="CaixaDeTexto 65">
            <a:extLst>
              <a:ext uri="{FF2B5EF4-FFF2-40B4-BE49-F238E27FC236}">
                <a16:creationId xmlns:a16="http://schemas.microsoft.com/office/drawing/2014/main" id="{355EC4E7-82EE-854B-982F-CA4A533324A2}"/>
              </a:ext>
            </a:extLst>
          </p:cNvPr>
          <p:cNvSpPr txBox="1"/>
          <p:nvPr/>
        </p:nvSpPr>
        <p:spPr>
          <a:xfrm>
            <a:off x="3279912" y="4328347"/>
            <a:ext cx="2782955" cy="646331"/>
          </a:xfrm>
          <a:prstGeom prst="rect">
            <a:avLst/>
          </a:prstGeom>
          <a:noFill/>
        </p:spPr>
        <p:txBody>
          <a:bodyPr wrap="square" rtlCol="0">
            <a:spAutoFit/>
          </a:bodyPr>
          <a:lstStyle/>
          <a:p>
            <a:r>
              <a:rPr lang="en-US" sz="1200" dirty="0"/>
              <a:t>Alert  to understand what information will be required and how will be used during transaction.</a:t>
            </a:r>
          </a:p>
        </p:txBody>
      </p:sp>
      <p:sp>
        <p:nvSpPr>
          <p:cNvPr id="67" name="CaixaDeTexto 66">
            <a:extLst>
              <a:ext uri="{FF2B5EF4-FFF2-40B4-BE49-F238E27FC236}">
                <a16:creationId xmlns:a16="http://schemas.microsoft.com/office/drawing/2014/main" id="{CAD8CB9C-0708-9942-BC6E-817DA09FC390}"/>
              </a:ext>
            </a:extLst>
          </p:cNvPr>
          <p:cNvSpPr txBox="1"/>
          <p:nvPr/>
        </p:nvSpPr>
        <p:spPr>
          <a:xfrm>
            <a:off x="6251712" y="2481007"/>
            <a:ext cx="2971800" cy="646331"/>
          </a:xfrm>
          <a:prstGeom prst="rect">
            <a:avLst/>
          </a:prstGeom>
          <a:noFill/>
        </p:spPr>
        <p:txBody>
          <a:bodyPr wrap="square" rtlCol="0">
            <a:spAutoFit/>
          </a:bodyPr>
          <a:lstStyle/>
          <a:p>
            <a:r>
              <a:rPr lang="en-US" sz="1200" dirty="0"/>
              <a:t>1) Open the app and input total amount and </a:t>
            </a:r>
          </a:p>
          <a:p>
            <a:r>
              <a:rPr lang="en-US" sz="1200" dirty="0"/>
              <a:t> select destination funds to generate QCR. 2) Share QCR generated to customer payment. </a:t>
            </a:r>
          </a:p>
        </p:txBody>
      </p:sp>
      <p:sp>
        <p:nvSpPr>
          <p:cNvPr id="68" name="CaixaDeTexto 67">
            <a:extLst>
              <a:ext uri="{FF2B5EF4-FFF2-40B4-BE49-F238E27FC236}">
                <a16:creationId xmlns:a16="http://schemas.microsoft.com/office/drawing/2014/main" id="{177D3EB8-6578-E64D-9A6E-0D8210A8BBF7}"/>
              </a:ext>
            </a:extLst>
          </p:cNvPr>
          <p:cNvSpPr txBox="1"/>
          <p:nvPr/>
        </p:nvSpPr>
        <p:spPr>
          <a:xfrm>
            <a:off x="6251712" y="3350137"/>
            <a:ext cx="2971800" cy="830997"/>
          </a:xfrm>
          <a:prstGeom prst="rect">
            <a:avLst/>
          </a:prstGeom>
          <a:noFill/>
        </p:spPr>
        <p:txBody>
          <a:bodyPr wrap="square" rtlCol="0">
            <a:spAutoFit/>
          </a:bodyPr>
          <a:lstStyle/>
          <a:p>
            <a:r>
              <a:rPr lang="en-US" sz="1200" dirty="0"/>
              <a:t>Expect to execute regular authentication regular factor authentication and confirmation usually required by financial institutions validating to validate transaction </a:t>
            </a:r>
          </a:p>
        </p:txBody>
      </p:sp>
      <p:sp>
        <p:nvSpPr>
          <p:cNvPr id="69" name="CaixaDeTexto 68">
            <a:extLst>
              <a:ext uri="{FF2B5EF4-FFF2-40B4-BE49-F238E27FC236}">
                <a16:creationId xmlns:a16="http://schemas.microsoft.com/office/drawing/2014/main" id="{2108E06A-EE71-2E4C-898E-73053D6D93D1}"/>
              </a:ext>
            </a:extLst>
          </p:cNvPr>
          <p:cNvSpPr txBox="1"/>
          <p:nvPr/>
        </p:nvSpPr>
        <p:spPr>
          <a:xfrm>
            <a:off x="6237170" y="4229935"/>
            <a:ext cx="2971800" cy="830997"/>
          </a:xfrm>
          <a:prstGeom prst="rect">
            <a:avLst/>
          </a:prstGeom>
          <a:noFill/>
        </p:spPr>
        <p:txBody>
          <a:bodyPr wrap="square" rtlCol="0">
            <a:spAutoFit/>
          </a:bodyPr>
          <a:lstStyle/>
          <a:p>
            <a:r>
              <a:rPr lang="en-US" sz="1200" dirty="0"/>
              <a:t>Comfortable feeling realize that app required confirmation in the same manner as  in the financial institution (e.g. exchange crypto or regular bank) </a:t>
            </a:r>
          </a:p>
        </p:txBody>
      </p:sp>
      <p:sp>
        <p:nvSpPr>
          <p:cNvPr id="70" name="CaixaDeTexto 69">
            <a:extLst>
              <a:ext uri="{FF2B5EF4-FFF2-40B4-BE49-F238E27FC236}">
                <a16:creationId xmlns:a16="http://schemas.microsoft.com/office/drawing/2014/main" id="{6AE7C1D7-1DFC-B34B-A979-D626DC75EDDF}"/>
              </a:ext>
            </a:extLst>
          </p:cNvPr>
          <p:cNvSpPr txBox="1"/>
          <p:nvPr/>
        </p:nvSpPr>
        <p:spPr>
          <a:xfrm>
            <a:off x="9152043" y="2491879"/>
            <a:ext cx="2971800" cy="830997"/>
          </a:xfrm>
          <a:prstGeom prst="rect">
            <a:avLst/>
          </a:prstGeom>
          <a:noFill/>
        </p:spPr>
        <p:txBody>
          <a:bodyPr wrap="square" rtlCol="0">
            <a:spAutoFit/>
          </a:bodyPr>
          <a:lstStyle/>
          <a:p>
            <a:r>
              <a:rPr lang="en-US" sz="1200" dirty="0"/>
              <a:t>Enter confirmation code (if required by financial institution) receive confirmation email from financial institution confirming transaction  </a:t>
            </a:r>
          </a:p>
        </p:txBody>
      </p:sp>
      <p:sp>
        <p:nvSpPr>
          <p:cNvPr id="71" name="CaixaDeTexto 70">
            <a:extLst>
              <a:ext uri="{FF2B5EF4-FFF2-40B4-BE49-F238E27FC236}">
                <a16:creationId xmlns:a16="http://schemas.microsoft.com/office/drawing/2014/main" id="{8BC3BF43-4A5F-1C4F-97C5-ACC94D1ACFF4}"/>
              </a:ext>
            </a:extLst>
          </p:cNvPr>
          <p:cNvSpPr txBox="1"/>
          <p:nvPr/>
        </p:nvSpPr>
        <p:spPr>
          <a:xfrm>
            <a:off x="9130747" y="3415331"/>
            <a:ext cx="2787690" cy="830997"/>
          </a:xfrm>
          <a:prstGeom prst="rect">
            <a:avLst/>
          </a:prstGeom>
          <a:noFill/>
        </p:spPr>
        <p:txBody>
          <a:bodyPr wrap="square" rtlCol="0">
            <a:spAutoFit/>
          </a:bodyPr>
          <a:lstStyle/>
          <a:p>
            <a:r>
              <a:rPr lang="en-US" sz="1200" dirty="0"/>
              <a:t>All the steps and confirmation used on my  financial institution should be confirmed via APP  in a transparent manner</a:t>
            </a:r>
          </a:p>
        </p:txBody>
      </p:sp>
      <p:sp>
        <p:nvSpPr>
          <p:cNvPr id="72" name="CaixaDeTexto 71">
            <a:extLst>
              <a:ext uri="{FF2B5EF4-FFF2-40B4-BE49-F238E27FC236}">
                <a16:creationId xmlns:a16="http://schemas.microsoft.com/office/drawing/2014/main" id="{2394773B-F95E-4348-BECE-CD63134ECEC9}"/>
              </a:ext>
            </a:extLst>
          </p:cNvPr>
          <p:cNvSpPr txBox="1"/>
          <p:nvPr/>
        </p:nvSpPr>
        <p:spPr>
          <a:xfrm>
            <a:off x="9174291" y="4234575"/>
            <a:ext cx="2787690" cy="646331"/>
          </a:xfrm>
          <a:prstGeom prst="rect">
            <a:avLst/>
          </a:prstGeom>
          <a:noFill/>
        </p:spPr>
        <p:txBody>
          <a:bodyPr wrap="square" rtlCol="0">
            <a:spAutoFit/>
          </a:bodyPr>
          <a:lstStyle/>
          <a:p>
            <a:r>
              <a:rPr lang="en-US" sz="1200" dirty="0"/>
              <a:t>Happy to receive a payment using credit card or crypto without additional fees on the payment value chain. </a:t>
            </a:r>
          </a:p>
        </p:txBody>
      </p:sp>
      <p:sp>
        <p:nvSpPr>
          <p:cNvPr id="73" name="CaixaDeTexto 72">
            <a:extLst>
              <a:ext uri="{FF2B5EF4-FFF2-40B4-BE49-F238E27FC236}">
                <a16:creationId xmlns:a16="http://schemas.microsoft.com/office/drawing/2014/main" id="{1A8462F1-988D-2C4E-8167-A32351040404}"/>
              </a:ext>
            </a:extLst>
          </p:cNvPr>
          <p:cNvSpPr txBox="1"/>
          <p:nvPr/>
        </p:nvSpPr>
        <p:spPr>
          <a:xfrm>
            <a:off x="527245" y="5449448"/>
            <a:ext cx="5874025" cy="1200329"/>
          </a:xfrm>
          <a:prstGeom prst="rect">
            <a:avLst/>
          </a:prstGeom>
          <a:noFill/>
        </p:spPr>
        <p:txBody>
          <a:bodyPr wrap="square" rtlCol="0">
            <a:spAutoFit/>
          </a:bodyPr>
          <a:lstStyle/>
          <a:p>
            <a:r>
              <a:rPr lang="en-US" sz="1200" dirty="0"/>
              <a:t>The main parties Customer (payer) and the Merchant (Payee) exchange information</a:t>
            </a:r>
          </a:p>
          <a:p>
            <a:r>
              <a:rPr lang="en-US" sz="1200" dirty="0"/>
              <a:t>Previously loaded in the app (storage only in the app) in order to determine how the financial transaction will be done (Credit and Debit)</a:t>
            </a:r>
          </a:p>
          <a:p>
            <a:r>
              <a:rPr lang="en-US" sz="1200" dirty="0"/>
              <a:t>All the work will be done P2P and online with the financial institutions behind each financial instrument (Crypto wallet or Credit Card) Merchant has two benefits, start to work with “crypto customers” and skip intermediate in the payment value chain</a:t>
            </a:r>
          </a:p>
        </p:txBody>
      </p:sp>
      <p:sp>
        <p:nvSpPr>
          <p:cNvPr id="75" name="CaixaDeTexto 74">
            <a:extLst>
              <a:ext uri="{FF2B5EF4-FFF2-40B4-BE49-F238E27FC236}">
                <a16:creationId xmlns:a16="http://schemas.microsoft.com/office/drawing/2014/main" id="{1D40A823-3CA2-B144-A089-7ADBB3BD2662}"/>
              </a:ext>
            </a:extLst>
          </p:cNvPr>
          <p:cNvSpPr txBox="1"/>
          <p:nvPr/>
        </p:nvSpPr>
        <p:spPr>
          <a:xfrm>
            <a:off x="6564089" y="5510764"/>
            <a:ext cx="5223249" cy="1015663"/>
          </a:xfrm>
          <a:prstGeom prst="rect">
            <a:avLst/>
          </a:prstGeom>
          <a:noFill/>
        </p:spPr>
        <p:txBody>
          <a:bodyPr wrap="square" rtlCol="0">
            <a:spAutoFit/>
          </a:bodyPr>
          <a:lstStyle/>
          <a:p>
            <a:r>
              <a:rPr lang="en-US" sz="1200" dirty="0"/>
              <a:t>At this point “we are assuming” that integration framework will be responsible to perform the required steps to “convert” the currency in a way to guarantee that payment used by the customer is compatible with the receive method by Merchant, In case crypto payment the conversion will be done by exchange wallet institution accordingly at moment to perform the withdrawal the amount.</a:t>
            </a:r>
          </a:p>
        </p:txBody>
      </p:sp>
    </p:spTree>
    <p:extLst>
      <p:ext uri="{BB962C8B-B14F-4D97-AF65-F5344CB8AC3E}">
        <p14:creationId xmlns:p14="http://schemas.microsoft.com/office/powerpoint/2010/main" val="139351118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939</Words>
  <Application>Microsoft Macintosh PowerPoint</Application>
  <PresentationFormat>Widescreen</PresentationFormat>
  <Paragraphs>70</Paragraphs>
  <Slides>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vt:i4>
      </vt:variant>
    </vt:vector>
  </HeadingPairs>
  <TitlesOfParts>
    <vt:vector size="6" baseType="lpstr">
      <vt:lpstr>Arial</vt:lpstr>
      <vt:lpstr>Calibri</vt:lpstr>
      <vt:lpstr>Calibri Light</vt:lpstr>
      <vt:lpstr>Tema do Office</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flaviosjesus@gmail.com</dc:creator>
  <cp:lastModifiedBy>flaviosjesus@gmail.com</cp:lastModifiedBy>
  <cp:revision>24</cp:revision>
  <dcterms:created xsi:type="dcterms:W3CDTF">2021-05-26T10:23:35Z</dcterms:created>
  <dcterms:modified xsi:type="dcterms:W3CDTF">2021-05-26T14:42:08Z</dcterms:modified>
</cp:coreProperties>
</file>