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Slides/notesSlide24.xml" ContentType="application/vnd.openxmlformats-officedocument.presentationml.notesSlide+xml"/>
  <Override PartName="/ppt/slideMasters/slideMaster1.xml" ContentType="application/vnd.openxmlformats-officedocument.presentationml.slideMaster+xml"/>
  <Override PartName="/ppt/notesSlides/notesSlide40.xml" ContentType="application/vnd.openxmlformats-officedocument.presentationml.notesSlide+xml"/>
  <Override PartName="/ppt/notesSlides/notesSlide48.xml" ContentType="application/vnd.openxmlformats-officedocument.presentationml.notesSlide+xml"/>
  <Override PartName="/ppt/notesSlides/notesSlide46.xml" ContentType="application/vnd.openxmlformats-officedocument.presentationml.notesSlide+xml"/>
  <Override PartName="/ppt/notesSlides/notesSlide25.xml" ContentType="application/vnd.openxmlformats-officedocument.presentationml.notesSlide+xml"/>
  <Override PartName="/ppt/notesSlides/notesSlide41.xml" ContentType="application/vnd.openxmlformats-officedocument.presentationml.notesSlide+xml"/>
  <Override PartName="/ppt/notesSlides/notesSlide26.xml" ContentType="application/vnd.openxmlformats-officedocument.presentationml.notesSlide+xml"/>
  <Override PartName="/ppt/notesSlides/notesSlide4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7.xml" ContentType="application/vnd.openxmlformats-officedocument.presentationml.notesSlide+xml"/>
  <Override PartName="/ppt/notesSlides/notesSlide3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33.xml" ContentType="application/vnd.openxmlformats-officedocument.presentationml.notesSlide+xml"/>
  <Override PartName="/ppt/notesSlides/notesSlide9.xml" ContentType="application/vnd.openxmlformats-officedocument.presentationml.notesSlide+xml"/>
  <Override PartName="/ppt/notesSlides/notesSlide34.xml" ContentType="application/vnd.openxmlformats-officedocument.presentationml.notesSlide+xml"/>
  <Override PartName="/ppt/notesSlides/notesSlide10.xml" ContentType="application/vnd.openxmlformats-officedocument.presentationml.notesSlide+xml"/>
  <Override PartName="/ppt/notesSlides/notesSlide58.xml" ContentType="application/vnd.openxmlformats-officedocument.presentationml.notesSlide+xml"/>
  <Override PartName="/ppt/notesSlides/notesSlide11.xml" ContentType="application/vnd.openxmlformats-officedocument.presentationml.notesSlide+xml"/>
  <Override PartName="/ppt/notesSlides/notesSlide35.xml" ContentType="application/vnd.openxmlformats-officedocument.presentationml.notesSlide+xml"/>
  <Override PartName="/ppt/notesSlides/notesSlide12.xml" ContentType="application/vnd.openxmlformats-officedocument.presentationml.notesSlide+xml"/>
  <Override PartName="/ppt/notesSlides/notesSlide59.xml" ContentType="application/vnd.openxmlformats-officedocument.presentationml.notesSlide+xml"/>
  <Override PartName="/ppt/notesSlides/notesSlide13.xml" ContentType="application/vnd.openxmlformats-officedocument.presentationml.notesSlide+xml"/>
  <Override PartName="/ppt/notesSlides/notesSlide4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36.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3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44.xml" ContentType="application/vnd.openxmlformats-officedocument.presentationml.notesSlide+xml"/>
  <Override PartName="/ppt/notesSlides/notesSlide23.xml" ContentType="application/vnd.openxmlformats-officedocument.presentationml.notesSlide+xml"/>
  <Override PartName="/ppt/notesSlides/notesSlide39.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45.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20.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docProps/core.xml" ContentType="application/vnd.openxmlformats-package.core-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62"/>
  </p:notesMasterIdLst>
  <p:sldIdLst>
    <p:sldId id="256" r:id="rId3"/>
    <p:sldId id="257" r:id="rId4"/>
    <p:sldId id="352" r:id="rId5"/>
    <p:sldId id="264" r:id="rId6"/>
    <p:sldId id="292" r:id="rId7"/>
    <p:sldId id="348" r:id="rId8"/>
    <p:sldId id="349" r:id="rId9"/>
    <p:sldId id="293" r:id="rId10"/>
    <p:sldId id="350" r:id="rId11"/>
    <p:sldId id="351" r:id="rId12"/>
    <p:sldId id="294" r:id="rId13"/>
    <p:sldId id="325" r:id="rId14"/>
    <p:sldId id="324" r:id="rId15"/>
    <p:sldId id="282" r:id="rId16"/>
    <p:sldId id="334" r:id="rId17"/>
    <p:sldId id="283" r:id="rId18"/>
    <p:sldId id="331" r:id="rId19"/>
    <p:sldId id="329" r:id="rId20"/>
    <p:sldId id="341" r:id="rId21"/>
    <p:sldId id="330" r:id="rId22"/>
    <p:sldId id="332" r:id="rId23"/>
    <p:sldId id="307" r:id="rId24"/>
    <p:sldId id="308" r:id="rId25"/>
    <p:sldId id="309" r:id="rId26"/>
    <p:sldId id="333" r:id="rId27"/>
    <p:sldId id="310" r:id="rId28"/>
    <p:sldId id="342" r:id="rId29"/>
    <p:sldId id="343" r:id="rId30"/>
    <p:sldId id="284" r:id="rId31"/>
    <p:sldId id="311" r:id="rId32"/>
    <p:sldId id="295" r:id="rId33"/>
    <p:sldId id="312" r:id="rId34"/>
    <p:sldId id="313" r:id="rId35"/>
    <p:sldId id="314" r:id="rId36"/>
    <p:sldId id="315" r:id="rId37"/>
    <p:sldId id="317" r:id="rId38"/>
    <p:sldId id="340" r:id="rId39"/>
    <p:sldId id="316" r:id="rId40"/>
    <p:sldId id="296" r:id="rId41"/>
    <p:sldId id="335" r:id="rId42"/>
    <p:sldId id="318" r:id="rId43"/>
    <p:sldId id="319" r:id="rId44"/>
    <p:sldId id="336" r:id="rId45"/>
    <p:sldId id="320" r:id="rId46"/>
    <p:sldId id="321" r:id="rId47"/>
    <p:sldId id="337" r:id="rId48"/>
    <p:sldId id="322" r:id="rId49"/>
    <p:sldId id="338" r:id="rId50"/>
    <p:sldId id="323" r:id="rId51"/>
    <p:sldId id="339" r:id="rId52"/>
    <p:sldId id="297" r:id="rId53"/>
    <p:sldId id="301" r:id="rId54"/>
    <p:sldId id="344" r:id="rId55"/>
    <p:sldId id="328" r:id="rId56"/>
    <p:sldId id="345" r:id="rId57"/>
    <p:sldId id="327" r:id="rId58"/>
    <p:sldId id="346" r:id="rId59"/>
    <p:sldId id="347" r:id="rId60"/>
    <p:sldId id="326" r:id="rId6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p:scale>
          <a:sx n="78" d="100"/>
          <a:sy n="78" d="100"/>
        </p:scale>
        <p:origin x="888" y="2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68"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ustomXml" Target="../customXml/item2.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3/19/2021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225925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extLst>
      <p:ext uri="{BB962C8B-B14F-4D97-AF65-F5344CB8AC3E}">
        <p14:creationId xmlns:p14="http://schemas.microsoft.com/office/powerpoint/2010/main" val="92643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27</a:t>
            </a:fld>
            <a:endParaRPr lang="en-US"/>
          </a:p>
        </p:txBody>
      </p:sp>
    </p:spTree>
    <p:extLst>
      <p:ext uri="{BB962C8B-B14F-4D97-AF65-F5344CB8AC3E}">
        <p14:creationId xmlns:p14="http://schemas.microsoft.com/office/powerpoint/2010/main" val="59041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a:p>
        </p:txBody>
      </p:sp>
    </p:spTree>
    <p:extLst>
      <p:ext uri="{BB962C8B-B14F-4D97-AF65-F5344CB8AC3E}">
        <p14:creationId xmlns:p14="http://schemas.microsoft.com/office/powerpoint/2010/main" val="696809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3385059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37</a:t>
            </a:fld>
            <a:endParaRPr lang="en-US"/>
          </a:p>
        </p:txBody>
      </p:sp>
    </p:spTree>
    <p:extLst>
      <p:ext uri="{BB962C8B-B14F-4D97-AF65-F5344CB8AC3E}">
        <p14:creationId xmlns:p14="http://schemas.microsoft.com/office/powerpoint/2010/main" val="2724425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40</a:t>
            </a:fld>
            <a:endParaRPr lang="en-US"/>
          </a:p>
        </p:txBody>
      </p:sp>
    </p:spTree>
    <p:extLst>
      <p:ext uri="{BB962C8B-B14F-4D97-AF65-F5344CB8AC3E}">
        <p14:creationId xmlns:p14="http://schemas.microsoft.com/office/powerpoint/2010/main" val="2972101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43</a:t>
            </a:fld>
            <a:endParaRPr lang="en-US"/>
          </a:p>
        </p:txBody>
      </p:sp>
    </p:spTree>
    <p:extLst>
      <p:ext uri="{BB962C8B-B14F-4D97-AF65-F5344CB8AC3E}">
        <p14:creationId xmlns:p14="http://schemas.microsoft.com/office/powerpoint/2010/main" val="26337167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46</a:t>
            </a:fld>
            <a:endParaRPr lang="en-US"/>
          </a:p>
        </p:txBody>
      </p:sp>
    </p:spTree>
    <p:extLst>
      <p:ext uri="{BB962C8B-B14F-4D97-AF65-F5344CB8AC3E}">
        <p14:creationId xmlns:p14="http://schemas.microsoft.com/office/powerpoint/2010/main" val="1937369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48</a:t>
            </a:fld>
            <a:endParaRPr lang="en-US"/>
          </a:p>
        </p:txBody>
      </p:sp>
    </p:spTree>
    <p:extLst>
      <p:ext uri="{BB962C8B-B14F-4D97-AF65-F5344CB8AC3E}">
        <p14:creationId xmlns:p14="http://schemas.microsoft.com/office/powerpoint/2010/main" val="853597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50</a:t>
            </a:fld>
            <a:endParaRPr lang="en-US"/>
          </a:p>
        </p:txBody>
      </p:sp>
    </p:spTree>
    <p:extLst>
      <p:ext uri="{BB962C8B-B14F-4D97-AF65-F5344CB8AC3E}">
        <p14:creationId xmlns:p14="http://schemas.microsoft.com/office/powerpoint/2010/main" val="31770175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53</a:t>
            </a:fld>
            <a:endParaRPr lang="en-US"/>
          </a:p>
        </p:txBody>
      </p:sp>
    </p:spTree>
    <p:extLst>
      <p:ext uri="{BB962C8B-B14F-4D97-AF65-F5344CB8AC3E}">
        <p14:creationId xmlns:p14="http://schemas.microsoft.com/office/powerpoint/2010/main" val="14526793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55</a:t>
            </a:fld>
            <a:endParaRPr lang="en-US"/>
          </a:p>
        </p:txBody>
      </p:sp>
    </p:spTree>
    <p:extLst>
      <p:ext uri="{BB962C8B-B14F-4D97-AF65-F5344CB8AC3E}">
        <p14:creationId xmlns:p14="http://schemas.microsoft.com/office/powerpoint/2010/main" val="37083659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57</a:t>
            </a:fld>
            <a:endParaRPr lang="en-US"/>
          </a:p>
        </p:txBody>
      </p:sp>
    </p:spTree>
    <p:extLst>
      <p:ext uri="{BB962C8B-B14F-4D97-AF65-F5344CB8AC3E}">
        <p14:creationId xmlns:p14="http://schemas.microsoft.com/office/powerpoint/2010/main" val="29929104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58</a:t>
            </a:fld>
            <a:endParaRPr lang="en-US"/>
          </a:p>
        </p:txBody>
      </p:sp>
    </p:spTree>
    <p:extLst>
      <p:ext uri="{BB962C8B-B14F-4D97-AF65-F5344CB8AC3E}">
        <p14:creationId xmlns:p14="http://schemas.microsoft.com/office/powerpoint/2010/main" val="3941153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92487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2553346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1669223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3/19/2021 6:55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3/19/2021 6:55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3/19/2021 6:55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3/19/2021 6:55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3/19/2021 6:55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3/19/2021 6:55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3/19/2021 6:55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3C494-2A87-468C-A21B-CB14FB9ABB00}" type="datetime8">
              <a:rPr lang="en-US" smtClean="0"/>
              <a:pPr/>
              <a:t>3/19/2021 6:55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3/19/2021 6:55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3/19/2021 6:55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book.png"/>
          <p:cNvPicPr>
            <a:picLocks noChangeAspect="1"/>
          </p:cNvPicPr>
          <p:nvPr userDrawn="1"/>
        </p:nvPicPr>
        <p:blipFill>
          <a:blip r:embed="rId2" cstate="print"/>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3/19/2021 6:55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3/19/2021 6:55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fontScale="90000"/>
          </a:bodyPr>
          <a:lstStyle/>
          <a:p>
            <a:r>
              <a:rPr lang="en-US" dirty="0">
                <a:solidFill>
                  <a:schemeClr val="tx2">
                    <a:lumMod val="75000"/>
                  </a:schemeClr>
                </a:solidFill>
              </a:rPr>
              <a:t>Software engineering</a:t>
            </a:r>
            <a:br>
              <a:rPr lang="en-US" sz="3600" dirty="0">
                <a:solidFill>
                  <a:schemeClr val="tx2">
                    <a:lumMod val="75000"/>
                  </a:schemeClr>
                </a:solidFill>
              </a:rPr>
            </a:br>
            <a:r>
              <a:rPr lang="en-US" sz="3600" dirty="0">
                <a:solidFill>
                  <a:schemeClr val="tx2">
                    <a:lumMod val="75000"/>
                  </a:schemeClr>
                </a:solidFill>
              </a:rPr>
              <a:t>Object-oriented se using </a:t>
            </a:r>
            <a:r>
              <a:rPr lang="en-US" sz="3600" dirty="0" err="1">
                <a:solidFill>
                  <a:schemeClr val="tx2">
                    <a:lumMod val="75000"/>
                  </a:schemeClr>
                </a:solidFill>
              </a:rPr>
              <a:t>uml</a:t>
            </a:r>
            <a:r>
              <a:rPr lang="en-US" sz="3600" dirty="0">
                <a:solidFill>
                  <a:schemeClr val="tx2">
                    <a:lumMod val="75000"/>
                  </a:schemeClr>
                </a:solidFill>
              </a:rPr>
              <a:t>, patterns and java</a:t>
            </a:r>
            <a:endParaRPr lang="en-US" dirty="0">
              <a:solidFill>
                <a:schemeClr val="tx2">
                  <a:lumMod val="75000"/>
                </a:schemeClr>
              </a:solidFill>
            </a:endParaRPr>
          </a:p>
        </p:txBody>
      </p:sp>
      <p:sp>
        <p:nvSpPr>
          <p:cNvPr id="3" name="Rectangle 2"/>
          <p:cNvSpPr>
            <a:spLocks noGrp="1"/>
          </p:cNvSpPr>
          <p:nvPr>
            <p:ph type="subTitle" idx="1"/>
          </p:nvPr>
        </p:nvSpPr>
        <p:spPr/>
        <p:txBody>
          <a:bodyPr>
            <a:normAutofit fontScale="62500" lnSpcReduction="20000"/>
          </a:bodyPr>
          <a:lstStyle/>
          <a:p>
            <a:r>
              <a:rPr lang="en-US" dirty="0"/>
              <a:t>Dan CHIOREAN</a:t>
            </a:r>
          </a:p>
          <a:p>
            <a:r>
              <a:rPr lang="en-US" sz="2800" dirty="0">
                <a:solidFill>
                  <a:schemeClr val="bg2">
                    <a:lumMod val="25000"/>
                  </a:schemeClr>
                </a:solidFill>
              </a:rPr>
              <a:t>Lecture 4 – </a:t>
            </a:r>
            <a:r>
              <a:rPr lang="en-US" sz="2800" b="1" dirty="0">
                <a:solidFill>
                  <a:schemeClr val="bg2">
                    <a:lumMod val="25000"/>
                  </a:schemeClr>
                </a:solidFill>
              </a:rPr>
              <a:t>The Analysis model</a:t>
            </a:r>
            <a:r>
              <a:rPr lang="en-US" sz="2800" dirty="0">
                <a:solidFill>
                  <a:schemeClr val="bg2">
                    <a:lumMod val="25000"/>
                  </a:schemeClr>
                </a:solidFill>
              </a:rPr>
              <a:t> – based on Bernd </a:t>
            </a:r>
            <a:r>
              <a:rPr lang="en-US" sz="2800" dirty="0" err="1">
                <a:solidFill>
                  <a:schemeClr val="bg2">
                    <a:lumMod val="25000"/>
                  </a:schemeClr>
                </a:solidFill>
              </a:rPr>
              <a:t>Bruegge’s</a:t>
            </a:r>
            <a:r>
              <a:rPr lang="en-US" sz="2800" dirty="0">
                <a:solidFill>
                  <a:schemeClr val="bg2">
                    <a:lumMod val="25000"/>
                  </a:schemeClr>
                </a:solidFill>
              </a:rPr>
              <a:t> book</a:t>
            </a:r>
            <a:endParaRPr lang="en-US" dirty="0">
              <a:solidFill>
                <a:schemeClr val="bg2">
                  <a:lumMod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990600"/>
          </a:xfrm>
        </p:spPr>
        <p:txBody>
          <a:bodyPr>
            <a:normAutofit/>
          </a:bodyPr>
          <a:lstStyle/>
          <a:p>
            <a:r>
              <a:rPr lang="en-US" dirty="0"/>
              <a:t>Managing Stereotypes in OCLE</a:t>
            </a:r>
          </a:p>
        </p:txBody>
      </p:sp>
      <p:pic>
        <p:nvPicPr>
          <p:cNvPr id="4" name="Picture 3" descr="Diagram&#10;&#10;Description automatically generated">
            <a:extLst>
              <a:ext uri="{FF2B5EF4-FFF2-40B4-BE49-F238E27FC236}">
                <a16:creationId xmlns:a16="http://schemas.microsoft.com/office/drawing/2014/main" id="{15ACE007-6817-4AC0-AB01-68696FED3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375" y="1828800"/>
            <a:ext cx="6886625" cy="4552983"/>
          </a:xfrm>
          <a:prstGeom prst="rect">
            <a:avLst/>
          </a:prstGeom>
        </p:spPr>
      </p:pic>
    </p:spTree>
    <p:extLst>
      <p:ext uri="{BB962C8B-B14F-4D97-AF65-F5344CB8AC3E}">
        <p14:creationId xmlns:p14="http://schemas.microsoft.com/office/powerpoint/2010/main" val="3684328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Analysis Object and Dynamic Views – </a:t>
            </a:r>
            <a:r>
              <a:rPr lang="en-US" sz="3200" dirty="0"/>
              <a:t>Generalization and Specialization</a:t>
            </a:r>
          </a:p>
        </p:txBody>
      </p:sp>
      <p:sp>
        <p:nvSpPr>
          <p:cNvPr id="4" name="Content Placeholder 3"/>
          <p:cNvSpPr>
            <a:spLocks noGrp="1"/>
          </p:cNvSpPr>
          <p:nvPr>
            <p:ph sz="quarter" idx="1"/>
          </p:nvPr>
        </p:nvSpPr>
        <p:spPr>
          <a:xfrm>
            <a:off x="612648" y="1600200"/>
            <a:ext cx="8153400" cy="2438400"/>
          </a:xfrm>
        </p:spPr>
        <p:txBody>
          <a:bodyPr>
            <a:normAutofit/>
          </a:bodyPr>
          <a:lstStyle/>
          <a:p>
            <a:pPr algn="just"/>
            <a:r>
              <a:rPr lang="en-US" sz="2200" dirty="0"/>
              <a:t>In both cases, generalization and specialization result in the specification of </a:t>
            </a:r>
            <a:r>
              <a:rPr lang="en-US" sz="2200" b="1" dirty="0"/>
              <a:t>inheritance relationships</a:t>
            </a:r>
            <a:r>
              <a:rPr lang="en-US" sz="2200" dirty="0"/>
              <a:t> between concepts. In some instances, modelers call inheritance relationships </a:t>
            </a:r>
            <a:r>
              <a:rPr lang="en-US" sz="2200" b="1" dirty="0"/>
              <a:t>generalization-specialization relationships</a:t>
            </a:r>
            <a:r>
              <a:rPr lang="en-US" sz="2200" dirty="0"/>
              <a:t>. In </a:t>
            </a:r>
            <a:r>
              <a:rPr lang="en-US" sz="2200" dirty="0" err="1"/>
              <a:t>Bruegge’s</a:t>
            </a:r>
            <a:r>
              <a:rPr lang="en-US" sz="2200" dirty="0"/>
              <a:t> book, </a:t>
            </a:r>
            <a:r>
              <a:rPr lang="en-US" sz="2200" b="1" dirty="0"/>
              <a:t>inheritance</a:t>
            </a:r>
            <a:r>
              <a:rPr lang="en-US" sz="2200" dirty="0"/>
              <a:t> is used to </a:t>
            </a:r>
            <a:r>
              <a:rPr lang="en-US" sz="2200" b="1" dirty="0"/>
              <a:t>denote the relationship </a:t>
            </a:r>
            <a:r>
              <a:rPr lang="en-US" sz="2200" dirty="0"/>
              <a:t>and terms “</a:t>
            </a:r>
            <a:r>
              <a:rPr lang="en-US" sz="2200" b="1" dirty="0"/>
              <a:t>generalization</a:t>
            </a:r>
            <a:r>
              <a:rPr lang="en-US" sz="2200" dirty="0"/>
              <a:t>” and “</a:t>
            </a:r>
            <a:r>
              <a:rPr lang="en-US" sz="2200" b="1" dirty="0"/>
              <a:t>specialization</a:t>
            </a:r>
            <a:r>
              <a:rPr lang="en-US" sz="2200" dirty="0"/>
              <a:t>” to </a:t>
            </a:r>
            <a:r>
              <a:rPr lang="en-US" sz="2200" b="1" dirty="0"/>
              <a:t>denote activities </a:t>
            </a:r>
            <a:r>
              <a:rPr lang="en-US" sz="2200" dirty="0"/>
              <a:t>that find inheritance relationships.</a:t>
            </a:r>
          </a:p>
        </p:txBody>
      </p:sp>
      <p:pic>
        <p:nvPicPr>
          <p:cNvPr id="8194" name="Picture 2"/>
          <p:cNvPicPr>
            <a:picLocks noChangeAspect="1" noChangeArrowheads="1"/>
          </p:cNvPicPr>
          <p:nvPr/>
        </p:nvPicPr>
        <p:blipFill>
          <a:blip r:embed="rId3" cstate="print"/>
          <a:srcRect/>
          <a:stretch>
            <a:fillRect/>
          </a:stretch>
        </p:blipFill>
        <p:spPr bwMode="auto">
          <a:xfrm>
            <a:off x="2024063" y="4038600"/>
            <a:ext cx="5847725" cy="2667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FRIEND system (book pp. 68)</a:t>
            </a:r>
          </a:p>
        </p:txBody>
      </p:sp>
      <p:sp>
        <p:nvSpPr>
          <p:cNvPr id="4" name="Content Placeholder 3"/>
          <p:cNvSpPr>
            <a:spLocks noGrp="1"/>
          </p:cNvSpPr>
          <p:nvPr>
            <p:ph sz="quarter" idx="1"/>
          </p:nvPr>
        </p:nvSpPr>
        <p:spPr>
          <a:xfrm>
            <a:off x="612648" y="1600200"/>
            <a:ext cx="8150352" cy="2286000"/>
          </a:xfrm>
        </p:spPr>
        <p:txBody>
          <a:bodyPr>
            <a:normAutofit fontScale="85000" lnSpcReduction="20000"/>
          </a:bodyPr>
          <a:lstStyle/>
          <a:p>
            <a:pPr algn="just"/>
            <a:r>
              <a:rPr lang="en-US" dirty="0"/>
              <a:t>FRIEND – an accident management system in which field officers such as police officer or fire fighter have access to a wireless computer that enable the to interact with a dispatcher. The dispatcher in turn can visualize the current state of all its resources such as police cars or trucks, on a computer screen and dispatch a resource by issuing commands from a workstation. </a:t>
            </a:r>
          </a:p>
        </p:txBody>
      </p:sp>
      <p:pic>
        <p:nvPicPr>
          <p:cNvPr id="9218" name="Picture 2"/>
          <p:cNvPicPr>
            <a:picLocks noChangeAspect="1" noChangeArrowheads="1"/>
          </p:cNvPicPr>
          <p:nvPr/>
        </p:nvPicPr>
        <p:blipFill>
          <a:blip r:embed="rId3" cstate="print"/>
          <a:srcRect/>
          <a:stretch>
            <a:fillRect/>
          </a:stretch>
        </p:blipFill>
        <p:spPr bwMode="auto">
          <a:xfrm>
            <a:off x="1514898" y="4010736"/>
            <a:ext cx="6028902" cy="231386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FRIED system - cont</a:t>
            </a:r>
          </a:p>
        </p:txBody>
      </p:sp>
      <p:pic>
        <p:nvPicPr>
          <p:cNvPr id="10242" name="Picture 2"/>
          <p:cNvPicPr>
            <a:picLocks noChangeAspect="1" noChangeArrowheads="1"/>
          </p:cNvPicPr>
          <p:nvPr/>
        </p:nvPicPr>
        <p:blipFill>
          <a:blip r:embed="rId3" cstate="print"/>
          <a:srcRect/>
          <a:stretch>
            <a:fillRect/>
          </a:stretch>
        </p:blipFill>
        <p:spPr bwMode="auto">
          <a:xfrm>
            <a:off x="1752600" y="1569279"/>
            <a:ext cx="6096000" cy="521252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Analysis Activities: </a:t>
            </a:r>
            <a:r>
              <a:rPr lang="en-US" sz="3200" b="1" dirty="0"/>
              <a:t>From Use Cases </a:t>
            </a:r>
            <a:br>
              <a:rPr lang="en-US" sz="3200" b="1" dirty="0"/>
            </a:br>
            <a:r>
              <a:rPr lang="en-US" sz="3200" b="1" dirty="0"/>
              <a:t>to Objects</a:t>
            </a:r>
          </a:p>
        </p:txBody>
      </p:sp>
      <p:sp>
        <p:nvSpPr>
          <p:cNvPr id="5" name="Content Placeholder 4"/>
          <p:cNvSpPr>
            <a:spLocks noGrp="1"/>
          </p:cNvSpPr>
          <p:nvPr>
            <p:ph sz="quarter" idx="1"/>
          </p:nvPr>
        </p:nvSpPr>
        <p:spPr>
          <a:xfrm>
            <a:off x="533400" y="1589567"/>
            <a:ext cx="4114800" cy="4572000"/>
          </a:xfrm>
        </p:spPr>
        <p:txBody>
          <a:bodyPr/>
          <a:lstStyle/>
          <a:p>
            <a:r>
              <a:rPr lang="en-US" sz="2400" dirty="0"/>
              <a:t>Identifying Entity Objects,</a:t>
            </a:r>
          </a:p>
          <a:p>
            <a:r>
              <a:rPr lang="en-US" sz="2400" dirty="0"/>
              <a:t>Identifying Boundary Objects,</a:t>
            </a:r>
          </a:p>
          <a:p>
            <a:r>
              <a:rPr lang="en-US" sz="2400" dirty="0"/>
              <a:t>Identifying Control Objects,</a:t>
            </a:r>
          </a:p>
          <a:p>
            <a:r>
              <a:rPr lang="en-US" sz="2400" dirty="0"/>
              <a:t>Mapping Use Cases to Objects with Sequence Diagrams</a:t>
            </a:r>
          </a:p>
          <a:p>
            <a:r>
              <a:rPr lang="en-US" sz="2400" dirty="0"/>
              <a:t>Mapping Interactions among Objects with CRC Cards</a:t>
            </a:r>
          </a:p>
          <a:p>
            <a:r>
              <a:rPr lang="en-US" sz="2400" dirty="0"/>
              <a:t>Identifying Associations</a:t>
            </a:r>
          </a:p>
          <a:p>
            <a:endParaRPr lang="en-US" sz="2400" dirty="0"/>
          </a:p>
          <a:p>
            <a:endParaRPr lang="en-US" sz="2400" dirty="0"/>
          </a:p>
          <a:p>
            <a:endParaRPr lang="en-US" sz="2400" dirty="0"/>
          </a:p>
          <a:p>
            <a:endParaRPr lang="en-US" dirty="0"/>
          </a:p>
        </p:txBody>
      </p:sp>
      <p:sp>
        <p:nvSpPr>
          <p:cNvPr id="6" name="Content Placeholder 5"/>
          <p:cNvSpPr>
            <a:spLocks noGrp="1"/>
          </p:cNvSpPr>
          <p:nvPr>
            <p:ph sz="quarter" idx="2"/>
          </p:nvPr>
        </p:nvSpPr>
        <p:spPr>
          <a:xfrm>
            <a:off x="4844900" y="1589567"/>
            <a:ext cx="4070499" cy="4572000"/>
          </a:xfrm>
        </p:spPr>
        <p:txBody>
          <a:bodyPr>
            <a:normAutofit/>
          </a:bodyPr>
          <a:lstStyle/>
          <a:p>
            <a:r>
              <a:rPr lang="en-US" sz="2400" dirty="0"/>
              <a:t>Identifying Aggregates</a:t>
            </a:r>
          </a:p>
          <a:p>
            <a:r>
              <a:rPr lang="en-US" sz="2400" dirty="0"/>
              <a:t>Identifying Attributes</a:t>
            </a:r>
          </a:p>
          <a:p>
            <a:r>
              <a:rPr lang="en-US" sz="2400" dirty="0"/>
              <a:t>Modeling State-Dependent Behavior of Individual Objects</a:t>
            </a:r>
          </a:p>
          <a:p>
            <a:r>
              <a:rPr lang="en-US" sz="2400" dirty="0"/>
              <a:t>Modeling Inheritance Relationships</a:t>
            </a:r>
          </a:p>
          <a:p>
            <a:r>
              <a:rPr lang="en-US" sz="2400" dirty="0"/>
              <a:t>Reviewing the Analysis Model</a:t>
            </a:r>
          </a:p>
          <a:p>
            <a:endParaRPr lang="en-US" sz="2400" dirty="0"/>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r>
              <a:rPr lang="en-US" sz="3600" dirty="0"/>
              <a:t>Abbot’s heuristics </a:t>
            </a:r>
            <a:r>
              <a:rPr lang="en-US" sz="3100" dirty="0"/>
              <a:t>- </a:t>
            </a:r>
            <a:r>
              <a:rPr lang="en-US" sz="2700" dirty="0"/>
              <a:t>mapping parts of speech to model components</a:t>
            </a:r>
            <a:endParaRPr lang="en-US" sz="2700" b="1" dirty="0"/>
          </a:p>
        </p:txBody>
      </p:sp>
      <p:pic>
        <p:nvPicPr>
          <p:cNvPr id="12290" name="Picture 2"/>
          <p:cNvPicPr>
            <a:picLocks noChangeAspect="1" noChangeArrowheads="1"/>
          </p:cNvPicPr>
          <p:nvPr/>
        </p:nvPicPr>
        <p:blipFill>
          <a:blip r:embed="rId3" cstate="print"/>
          <a:srcRect/>
          <a:stretch>
            <a:fillRect/>
          </a:stretch>
        </p:blipFill>
        <p:spPr bwMode="auto">
          <a:xfrm>
            <a:off x="267856" y="1905001"/>
            <a:ext cx="8647544" cy="4267199"/>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Analysis Activities: </a:t>
            </a:r>
            <a:r>
              <a:rPr lang="en-US" sz="3200" b="1" dirty="0"/>
              <a:t>Identifying Entity Objects</a:t>
            </a:r>
          </a:p>
        </p:txBody>
      </p:sp>
      <p:sp>
        <p:nvSpPr>
          <p:cNvPr id="4" name="Content Placeholder 3"/>
          <p:cNvSpPr>
            <a:spLocks noGrp="1"/>
          </p:cNvSpPr>
          <p:nvPr>
            <p:ph sz="quarter" idx="1"/>
          </p:nvPr>
        </p:nvSpPr>
        <p:spPr/>
        <p:txBody>
          <a:bodyPr>
            <a:normAutofit lnSpcReduction="10000"/>
          </a:bodyPr>
          <a:lstStyle/>
          <a:p>
            <a:pPr>
              <a:buNone/>
            </a:pPr>
            <a:r>
              <a:rPr lang="en-US" b="1" dirty="0"/>
              <a:t>Heuristics for identifying entity objects</a:t>
            </a:r>
          </a:p>
          <a:p>
            <a:pPr algn="just"/>
            <a:r>
              <a:rPr lang="en-US" dirty="0"/>
              <a:t>Terms that developers or users need to clarify in order to understand the use case</a:t>
            </a:r>
          </a:p>
          <a:p>
            <a:pPr algn="just"/>
            <a:r>
              <a:rPr lang="en-US" dirty="0"/>
              <a:t>Recurring nouns in the use case (e.g. Incident)</a:t>
            </a:r>
          </a:p>
          <a:p>
            <a:pPr algn="just"/>
            <a:r>
              <a:rPr lang="en-US" dirty="0"/>
              <a:t>Real-world entities that the system needs to track (e.g. </a:t>
            </a:r>
            <a:r>
              <a:rPr lang="en-US" dirty="0" err="1"/>
              <a:t>FieldOfficer</a:t>
            </a:r>
            <a:r>
              <a:rPr lang="en-US" dirty="0"/>
              <a:t>, Dispatcher, Resource)</a:t>
            </a:r>
          </a:p>
          <a:p>
            <a:pPr algn="just"/>
            <a:r>
              <a:rPr lang="en-US" dirty="0"/>
              <a:t>Real-world activities that the system needs to track (e.g. </a:t>
            </a:r>
            <a:r>
              <a:rPr lang="en-US" dirty="0" err="1"/>
              <a:t>EmergencyOperationsPlan</a:t>
            </a:r>
            <a:r>
              <a:rPr lang="en-US" dirty="0"/>
              <a:t>)</a:t>
            </a:r>
          </a:p>
          <a:p>
            <a:pPr algn="just"/>
            <a:r>
              <a:rPr lang="en-US" dirty="0"/>
              <a:t>Data sources or sinks (e.g. Printer)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Activities: </a:t>
            </a:r>
            <a:r>
              <a:rPr lang="en-US" sz="3200" b="1" dirty="0"/>
              <a:t>Identifying Entity Objects/2</a:t>
            </a:r>
          </a:p>
        </p:txBody>
      </p:sp>
      <p:pic>
        <p:nvPicPr>
          <p:cNvPr id="4098" name="Picture 2"/>
          <p:cNvPicPr>
            <a:picLocks noChangeAspect="1" noChangeArrowheads="1"/>
          </p:cNvPicPr>
          <p:nvPr/>
        </p:nvPicPr>
        <p:blipFill>
          <a:blip r:embed="rId3" cstate="print"/>
          <a:srcRect/>
          <a:stretch>
            <a:fillRect/>
          </a:stretch>
        </p:blipFill>
        <p:spPr bwMode="auto">
          <a:xfrm>
            <a:off x="304800" y="1974850"/>
            <a:ext cx="8496426" cy="42735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Analysis Activities: </a:t>
            </a:r>
            <a:r>
              <a:rPr lang="en-US" sz="3600" b="1" dirty="0"/>
              <a:t>Identifying Boundary Objects</a:t>
            </a:r>
          </a:p>
        </p:txBody>
      </p:sp>
      <p:sp>
        <p:nvSpPr>
          <p:cNvPr id="4" name="Content Placeholder 3"/>
          <p:cNvSpPr>
            <a:spLocks noGrp="1"/>
          </p:cNvSpPr>
          <p:nvPr>
            <p:ph sz="quarter" idx="1"/>
          </p:nvPr>
        </p:nvSpPr>
        <p:spPr/>
        <p:txBody>
          <a:bodyPr>
            <a:normAutofit/>
          </a:bodyPr>
          <a:lstStyle/>
          <a:p>
            <a:pPr algn="just">
              <a:buNone/>
            </a:pPr>
            <a:r>
              <a:rPr lang="en-US" sz="3000" b="1" dirty="0"/>
              <a:t>Heuristics for identifying boundary objects</a:t>
            </a:r>
          </a:p>
          <a:p>
            <a:pPr algn="just"/>
            <a:r>
              <a:rPr lang="en-US" sz="2800" dirty="0"/>
              <a:t>Identify user interface controls that the user needs to initiate the use case (e.g., </a:t>
            </a:r>
            <a:r>
              <a:rPr lang="en-US" sz="2800" dirty="0" err="1"/>
              <a:t>ReportEmergencyButton</a:t>
            </a:r>
            <a:r>
              <a:rPr lang="en-US" sz="2800" dirty="0"/>
              <a:t>)</a:t>
            </a:r>
          </a:p>
          <a:p>
            <a:pPr algn="just"/>
            <a:endParaRPr lang="en-US" sz="2800" dirty="0"/>
          </a:p>
          <a:p>
            <a:pPr algn="just"/>
            <a:r>
              <a:rPr lang="en-US" sz="2800" dirty="0"/>
              <a:t>Identify forms the users need to enter data into the system (e.g., </a:t>
            </a:r>
            <a:r>
              <a:rPr lang="en-US" sz="2800" dirty="0" err="1"/>
              <a:t>EmergencyReportForm</a:t>
            </a:r>
            <a:r>
              <a:rPr lang="en-US" sz="2800" dirty="0"/>
              <a:t>)</a:t>
            </a:r>
          </a:p>
          <a:p>
            <a:pPr algn="just"/>
            <a:endParaRPr lang="en-US" sz="2800" dirty="0"/>
          </a:p>
          <a:p>
            <a:pPr algn="just"/>
            <a:r>
              <a:rPr lang="en-US" sz="2800" dirty="0"/>
              <a:t>Identify notices and messages the system uses to respond to the user (e.g. </a:t>
            </a:r>
            <a:r>
              <a:rPr lang="en-US" sz="2800" dirty="0" err="1"/>
              <a:t>AcknoledgmentNotice</a:t>
            </a:r>
            <a:r>
              <a:rPr lang="en-US" sz="2800" dirty="0"/>
              <a:t>)</a:t>
            </a:r>
          </a:p>
          <a:p>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Analysis Activities: </a:t>
            </a:r>
            <a:r>
              <a:rPr lang="en-US" sz="3600" b="1" dirty="0"/>
              <a:t>Identifying Boundary Objects</a:t>
            </a:r>
            <a:r>
              <a:rPr lang="en-US" sz="3600" dirty="0"/>
              <a:t>/2</a:t>
            </a:r>
          </a:p>
        </p:txBody>
      </p:sp>
      <p:sp>
        <p:nvSpPr>
          <p:cNvPr id="4" name="Content Placeholder 3"/>
          <p:cNvSpPr>
            <a:spLocks noGrp="1"/>
          </p:cNvSpPr>
          <p:nvPr>
            <p:ph sz="quarter" idx="1"/>
          </p:nvPr>
        </p:nvSpPr>
        <p:spPr/>
        <p:txBody>
          <a:bodyPr>
            <a:normAutofit fontScale="92500" lnSpcReduction="10000"/>
          </a:bodyPr>
          <a:lstStyle/>
          <a:p>
            <a:pPr algn="just">
              <a:buNone/>
            </a:pPr>
            <a:r>
              <a:rPr lang="en-US" sz="3000" b="1" dirty="0"/>
              <a:t>Heuristics for identifying boundary objects</a:t>
            </a:r>
          </a:p>
          <a:p>
            <a:pPr algn="just"/>
            <a:r>
              <a:rPr lang="en-US" sz="3000" dirty="0"/>
              <a:t>When multiple actors are involved in a use case, identify actor terminals (e.g., </a:t>
            </a:r>
            <a:r>
              <a:rPr lang="en-US" sz="3000" dirty="0" err="1"/>
              <a:t>DispatcherStation</a:t>
            </a:r>
            <a:r>
              <a:rPr lang="en-US" sz="3000" dirty="0"/>
              <a:t>) to refer to the user interface under consideration</a:t>
            </a:r>
          </a:p>
          <a:p>
            <a:pPr algn="just"/>
            <a:r>
              <a:rPr lang="en-US" sz="3000" dirty="0"/>
              <a:t>Do not model the visual aspects of the interface with boundary objects (user mock-ups are better suited for that)</a:t>
            </a:r>
          </a:p>
          <a:p>
            <a:pPr algn="just"/>
            <a:r>
              <a:rPr lang="en-US" sz="3000" dirty="0"/>
              <a:t>Always use the end user’s terms for describing interfaces; do not use terms from the solution or implementation domains.</a:t>
            </a:r>
          </a:p>
          <a:p>
            <a:endParaRPr lang="en-US" sz="2400" dirty="0"/>
          </a:p>
        </p:txBody>
      </p:sp>
    </p:spTree>
    <p:extLst>
      <p:ext uri="{BB962C8B-B14F-4D97-AF65-F5344CB8AC3E}">
        <p14:creationId xmlns:p14="http://schemas.microsoft.com/office/powerpoint/2010/main" val="403568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An Overview of Analysis</a:t>
            </a:r>
          </a:p>
        </p:txBody>
      </p:sp>
      <p:sp>
        <p:nvSpPr>
          <p:cNvPr id="6" name="Content Placeholder 5"/>
          <p:cNvSpPr>
            <a:spLocks noGrp="1"/>
          </p:cNvSpPr>
          <p:nvPr>
            <p:ph sz="quarter" idx="1"/>
          </p:nvPr>
        </p:nvSpPr>
        <p:spPr>
          <a:xfrm>
            <a:off x="381000" y="1524000"/>
            <a:ext cx="8534400" cy="2296633"/>
          </a:xfrm>
        </p:spPr>
        <p:txBody>
          <a:bodyPr>
            <a:normAutofit fontScale="92500"/>
          </a:bodyPr>
          <a:lstStyle/>
          <a:p>
            <a:pPr algn="just"/>
            <a:r>
              <a:rPr lang="en-US" sz="2400" dirty="0"/>
              <a:t>Analysis focuses on producing a model of the system, called </a:t>
            </a:r>
            <a:r>
              <a:rPr lang="en-US" sz="2400" b="1" dirty="0"/>
              <a:t>the analysis model, which is correct, complete, consistent and verifiable</a:t>
            </a:r>
            <a:r>
              <a:rPr lang="en-US" sz="2400" dirty="0"/>
              <a:t>.</a:t>
            </a:r>
          </a:p>
          <a:p>
            <a:pPr algn="just"/>
            <a:r>
              <a:rPr lang="en-US" sz="2400" dirty="0"/>
              <a:t>Analysis is different from requirements elicitation in that developers focus on structuring and formalizing the requirements elicited from users.</a:t>
            </a:r>
          </a:p>
          <a:p>
            <a:pPr algn="just"/>
            <a:r>
              <a:rPr lang="en-US" sz="2400" dirty="0"/>
              <a:t>The formalization leads to new insights and to discovery of errors in requirements.</a:t>
            </a:r>
          </a:p>
          <a:p>
            <a:endParaRPr lang="en-US" sz="2400" dirty="0"/>
          </a:p>
        </p:txBody>
      </p:sp>
      <p:sp>
        <p:nvSpPr>
          <p:cNvPr id="7" name="Content Placeholder 6"/>
          <p:cNvSpPr>
            <a:spLocks noGrp="1"/>
          </p:cNvSpPr>
          <p:nvPr>
            <p:ph sz="quarter" idx="2"/>
          </p:nvPr>
        </p:nvSpPr>
        <p:spPr>
          <a:xfrm>
            <a:off x="4953000" y="4114800"/>
            <a:ext cx="3886200" cy="3287233"/>
          </a:xfrm>
        </p:spPr>
        <p:txBody>
          <a:bodyPr>
            <a:normAutofit fontScale="92500"/>
          </a:bodyPr>
          <a:lstStyle/>
          <a:p>
            <a:endParaRPr lang="en-US" dirty="0"/>
          </a:p>
          <a:p>
            <a:endParaRPr lang="en-US" dirty="0"/>
          </a:p>
          <a:p>
            <a:endParaRPr lang="en-US" dirty="0"/>
          </a:p>
          <a:p>
            <a:endParaRPr lang="en-US" dirty="0"/>
          </a:p>
          <a:p>
            <a:endParaRPr lang="en-US" dirty="0"/>
          </a:p>
          <a:p>
            <a:pPr algn="ctr">
              <a:buNone/>
            </a:pPr>
            <a:endParaRPr lang="en-US" sz="2000" dirty="0"/>
          </a:p>
          <a:p>
            <a:pPr algn="ctr">
              <a:buNone/>
            </a:pPr>
            <a:endParaRPr lang="en-US" sz="2000" dirty="0"/>
          </a:p>
          <a:p>
            <a:pPr algn="ctr">
              <a:buNone/>
            </a:pPr>
            <a:endParaRPr lang="en-US" sz="2000" dirty="0"/>
          </a:p>
          <a:p>
            <a:pPr algn="ctr">
              <a:buNone/>
            </a:pPr>
            <a:endParaRPr lang="en-US" sz="2000" dirty="0"/>
          </a:p>
        </p:txBody>
      </p:sp>
      <p:pic>
        <p:nvPicPr>
          <p:cNvPr id="5122" name="Picture 2"/>
          <p:cNvPicPr>
            <a:picLocks noChangeAspect="1" noChangeArrowheads="1"/>
          </p:cNvPicPr>
          <p:nvPr/>
        </p:nvPicPr>
        <p:blipFill>
          <a:blip r:embed="rId3" cstate="print"/>
          <a:srcRect/>
          <a:stretch>
            <a:fillRect/>
          </a:stretch>
        </p:blipFill>
        <p:spPr bwMode="auto">
          <a:xfrm>
            <a:off x="2667000" y="3484025"/>
            <a:ext cx="5029200" cy="321336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Activities: </a:t>
            </a:r>
            <a:r>
              <a:rPr lang="en-US" sz="3200" b="1" dirty="0"/>
              <a:t>Identifying Boundary Objects</a:t>
            </a:r>
            <a:r>
              <a:rPr lang="en-US" sz="3200" dirty="0"/>
              <a:t>/3</a:t>
            </a:r>
          </a:p>
        </p:txBody>
      </p:sp>
      <p:pic>
        <p:nvPicPr>
          <p:cNvPr id="11267" name="Picture 3"/>
          <p:cNvPicPr>
            <a:picLocks noChangeAspect="1" noChangeArrowheads="1"/>
          </p:cNvPicPr>
          <p:nvPr/>
        </p:nvPicPr>
        <p:blipFill>
          <a:blip r:embed="rId3" cstate="print"/>
          <a:srcRect/>
          <a:stretch>
            <a:fillRect/>
          </a:stretch>
        </p:blipFill>
        <p:spPr bwMode="auto">
          <a:xfrm>
            <a:off x="1066800" y="1743074"/>
            <a:ext cx="7000068" cy="458893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Activities: Identifying </a:t>
            </a:r>
            <a:r>
              <a:rPr lang="en-US" sz="3600" dirty="0" err="1"/>
              <a:t>ControlObjects</a:t>
            </a:r>
            <a:br>
              <a:rPr lang="en-US" sz="3600" dirty="0"/>
            </a:br>
            <a:r>
              <a:rPr lang="en-US" sz="3600" b="1" dirty="0"/>
              <a:t>Heuristics for identifying control objects</a:t>
            </a:r>
            <a:endParaRPr lang="en-US" sz="3600" dirty="0"/>
          </a:p>
        </p:txBody>
      </p:sp>
      <p:sp>
        <p:nvSpPr>
          <p:cNvPr id="4" name="Content Placeholder 3"/>
          <p:cNvSpPr>
            <a:spLocks noGrp="1"/>
          </p:cNvSpPr>
          <p:nvPr>
            <p:ph sz="quarter" idx="1"/>
          </p:nvPr>
        </p:nvSpPr>
        <p:spPr/>
        <p:txBody>
          <a:bodyPr>
            <a:normAutofit/>
          </a:bodyPr>
          <a:lstStyle/>
          <a:p>
            <a:endParaRPr lang="en-US" sz="2800" dirty="0"/>
          </a:p>
          <a:p>
            <a:pPr algn="just"/>
            <a:r>
              <a:rPr lang="en-US" sz="2800" dirty="0"/>
              <a:t>Identify one control object per use case</a:t>
            </a:r>
          </a:p>
          <a:p>
            <a:pPr algn="just"/>
            <a:r>
              <a:rPr lang="en-US" sz="2800" dirty="0"/>
              <a:t>Identify one control object per actor in the use case</a:t>
            </a:r>
          </a:p>
          <a:p>
            <a:pPr algn="just"/>
            <a:r>
              <a:rPr lang="en-US" sz="2800" dirty="0"/>
              <a:t>The life span of a control object should cover the extent of the use case or the extent of a user session.  If it is difficult to identify the beginning and the end of a control object activation, the corresponding use case probably does not have well-defined entry and exit conditions</a:t>
            </a:r>
          </a:p>
          <a:p>
            <a:endParaRPr lang="en-US" sz="2400" dirty="0"/>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Activities: Identifying Control Objects/2</a:t>
            </a:r>
          </a:p>
        </p:txBody>
      </p:sp>
      <p:pic>
        <p:nvPicPr>
          <p:cNvPr id="3074" name="Picture 2"/>
          <p:cNvPicPr>
            <a:picLocks noChangeAspect="1" noChangeArrowheads="1"/>
          </p:cNvPicPr>
          <p:nvPr/>
        </p:nvPicPr>
        <p:blipFill>
          <a:blip r:embed="rId3" cstate="print"/>
          <a:srcRect/>
          <a:stretch>
            <a:fillRect/>
          </a:stretch>
        </p:blipFill>
        <p:spPr bwMode="auto">
          <a:xfrm>
            <a:off x="584637" y="1752601"/>
            <a:ext cx="8035815" cy="470785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Mapping Use Cases to Objects with Sequence Diagrams</a:t>
            </a:r>
          </a:p>
        </p:txBody>
      </p:sp>
      <p:sp>
        <p:nvSpPr>
          <p:cNvPr id="4" name="Content Placeholder 3"/>
          <p:cNvSpPr>
            <a:spLocks noGrp="1"/>
          </p:cNvSpPr>
          <p:nvPr>
            <p:ph sz="quarter" idx="1"/>
          </p:nvPr>
        </p:nvSpPr>
        <p:spPr>
          <a:xfrm>
            <a:off x="612648" y="1447800"/>
            <a:ext cx="8153400" cy="1143000"/>
          </a:xfrm>
        </p:spPr>
        <p:txBody>
          <a:bodyPr>
            <a:noAutofit/>
          </a:bodyPr>
          <a:lstStyle/>
          <a:p>
            <a:pPr algn="just"/>
            <a:r>
              <a:rPr lang="en-US" sz="2400" dirty="0"/>
              <a:t>A </a:t>
            </a:r>
            <a:r>
              <a:rPr lang="en-US" sz="2400" b="1" dirty="0"/>
              <a:t>sequence diagram</a:t>
            </a:r>
            <a:r>
              <a:rPr lang="en-US" sz="2400" dirty="0"/>
              <a:t> ties use cases with objects. It shows how the behavior of a use case (or scenario) is distributed among participating objects.</a:t>
            </a:r>
          </a:p>
        </p:txBody>
      </p:sp>
      <p:pic>
        <p:nvPicPr>
          <p:cNvPr id="5" name="Picture 2"/>
          <p:cNvPicPr>
            <a:picLocks noChangeAspect="1" noChangeArrowheads="1"/>
          </p:cNvPicPr>
          <p:nvPr/>
        </p:nvPicPr>
        <p:blipFill>
          <a:blip r:embed="rId3" cstate="print"/>
          <a:srcRect/>
          <a:stretch>
            <a:fillRect/>
          </a:stretch>
        </p:blipFill>
        <p:spPr bwMode="auto">
          <a:xfrm>
            <a:off x="914401" y="2680040"/>
            <a:ext cx="7467599" cy="402556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990600"/>
          </a:xfrm>
        </p:spPr>
        <p:txBody>
          <a:bodyPr>
            <a:noAutofit/>
          </a:bodyPr>
          <a:lstStyle/>
          <a:p>
            <a:r>
              <a:rPr lang="en-US" sz="2800" dirty="0"/>
              <a:t>Mapping Use Cases to Objects with Sequence Diagrams_2</a:t>
            </a:r>
          </a:p>
        </p:txBody>
      </p:sp>
      <p:pic>
        <p:nvPicPr>
          <p:cNvPr id="1027" name="Picture 3"/>
          <p:cNvPicPr>
            <a:picLocks noChangeAspect="1" noChangeArrowheads="1"/>
          </p:cNvPicPr>
          <p:nvPr/>
        </p:nvPicPr>
        <p:blipFill>
          <a:blip r:embed="rId3" cstate="print"/>
          <a:srcRect/>
          <a:stretch>
            <a:fillRect/>
          </a:stretch>
        </p:blipFill>
        <p:spPr bwMode="auto">
          <a:xfrm>
            <a:off x="381000" y="1930400"/>
            <a:ext cx="8357430" cy="4394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990600"/>
          </a:xfrm>
        </p:spPr>
        <p:txBody>
          <a:bodyPr>
            <a:noAutofit/>
          </a:bodyPr>
          <a:lstStyle/>
          <a:p>
            <a:r>
              <a:rPr lang="en-US" sz="2800" dirty="0"/>
              <a:t>Mapping Use Cases to Objects with Sequence Diagrams_3</a:t>
            </a:r>
          </a:p>
        </p:txBody>
      </p:sp>
      <p:pic>
        <p:nvPicPr>
          <p:cNvPr id="2050" name="Picture 2"/>
          <p:cNvPicPr>
            <a:picLocks noChangeAspect="1" noChangeArrowheads="1"/>
          </p:cNvPicPr>
          <p:nvPr/>
        </p:nvPicPr>
        <p:blipFill>
          <a:blip r:embed="rId3" cstate="print"/>
          <a:srcRect/>
          <a:stretch>
            <a:fillRect/>
          </a:stretch>
        </p:blipFill>
        <p:spPr bwMode="auto">
          <a:xfrm>
            <a:off x="533400" y="1524000"/>
            <a:ext cx="8149436" cy="3971925"/>
          </a:xfrm>
          <a:prstGeom prst="rect">
            <a:avLst/>
          </a:prstGeom>
          <a:noFill/>
          <a:ln w="9525">
            <a:noFill/>
            <a:miter lim="800000"/>
            <a:headEnd/>
            <a:tailEnd/>
          </a:ln>
        </p:spPr>
      </p:pic>
      <p:sp>
        <p:nvSpPr>
          <p:cNvPr id="3" name="TextBox 2">
            <a:extLst>
              <a:ext uri="{FF2B5EF4-FFF2-40B4-BE49-F238E27FC236}">
                <a16:creationId xmlns:a16="http://schemas.microsoft.com/office/drawing/2014/main" id="{0BFD6F0D-731C-4D6E-9320-D106991009C8}"/>
              </a:ext>
            </a:extLst>
          </p:cNvPr>
          <p:cNvSpPr txBox="1"/>
          <p:nvPr/>
        </p:nvSpPr>
        <p:spPr>
          <a:xfrm>
            <a:off x="457200" y="5715000"/>
            <a:ext cx="8458200" cy="954107"/>
          </a:xfrm>
          <a:prstGeom prst="rect">
            <a:avLst/>
          </a:prstGeom>
          <a:noFill/>
        </p:spPr>
        <p:txBody>
          <a:bodyPr wrap="square" rtlCol="0">
            <a:spAutoFit/>
          </a:bodyPr>
          <a:lstStyle/>
          <a:p>
            <a:r>
              <a:rPr lang="en-US" sz="2800" dirty="0"/>
              <a:t>Sequence diagrams allow the developers to find missing objects or grey areas in the requirements specification.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Mapping Use Cases to Objects with Sequence Diagrams</a:t>
            </a:r>
            <a:endParaRPr lang="en-US" sz="3200" b="1" dirty="0"/>
          </a:p>
        </p:txBody>
      </p:sp>
      <p:sp>
        <p:nvSpPr>
          <p:cNvPr id="4" name="Content Placeholder 3"/>
          <p:cNvSpPr>
            <a:spLocks noGrp="1"/>
          </p:cNvSpPr>
          <p:nvPr>
            <p:ph sz="quarter" idx="1"/>
          </p:nvPr>
        </p:nvSpPr>
        <p:spPr>
          <a:xfrm>
            <a:off x="612648" y="1600200"/>
            <a:ext cx="8153400" cy="4876800"/>
          </a:xfrm>
        </p:spPr>
        <p:txBody>
          <a:bodyPr>
            <a:normAutofit lnSpcReduction="10000"/>
          </a:bodyPr>
          <a:lstStyle/>
          <a:p>
            <a:pPr algn="just"/>
            <a:r>
              <a:rPr lang="en-US" sz="2800" b="1" dirty="0"/>
              <a:t>Heuristics for drawing sequence diagrams</a:t>
            </a:r>
          </a:p>
          <a:p>
            <a:pPr algn="just"/>
            <a:endParaRPr lang="en-US" sz="2800" dirty="0"/>
          </a:p>
          <a:p>
            <a:pPr algn="just"/>
            <a:r>
              <a:rPr lang="en-US" sz="2800" dirty="0"/>
              <a:t>The </a:t>
            </a:r>
            <a:r>
              <a:rPr lang="en-US" sz="2800" b="1" dirty="0"/>
              <a:t>first column </a:t>
            </a:r>
            <a:r>
              <a:rPr lang="en-US" sz="2800" dirty="0"/>
              <a:t>should correspond to the </a:t>
            </a:r>
            <a:r>
              <a:rPr lang="en-US" sz="2800" b="1" dirty="0"/>
              <a:t>actor</a:t>
            </a:r>
            <a:r>
              <a:rPr lang="en-US" sz="2800" dirty="0"/>
              <a:t> who initiated the use case.</a:t>
            </a:r>
          </a:p>
          <a:p>
            <a:pPr algn="just"/>
            <a:endParaRPr lang="en-US" sz="2800" dirty="0"/>
          </a:p>
          <a:p>
            <a:pPr algn="just"/>
            <a:r>
              <a:rPr lang="en-US" sz="2800" dirty="0"/>
              <a:t>The </a:t>
            </a:r>
            <a:r>
              <a:rPr lang="en-US" sz="2800" b="1" dirty="0"/>
              <a:t>second column </a:t>
            </a:r>
            <a:r>
              <a:rPr lang="en-US" sz="2800" dirty="0"/>
              <a:t>should be a </a:t>
            </a:r>
            <a:r>
              <a:rPr lang="en-US" sz="2800" b="1" dirty="0"/>
              <a:t>boundary object </a:t>
            </a:r>
            <a:r>
              <a:rPr lang="en-US" sz="2800" dirty="0"/>
              <a:t>(that the actor used to initiate the use case).</a:t>
            </a:r>
          </a:p>
          <a:p>
            <a:pPr algn="just"/>
            <a:endParaRPr lang="en-US" sz="2800" dirty="0"/>
          </a:p>
          <a:p>
            <a:pPr algn="just"/>
            <a:r>
              <a:rPr lang="en-US" sz="2800" dirty="0"/>
              <a:t>The </a:t>
            </a:r>
            <a:r>
              <a:rPr lang="en-US" sz="2800" b="1" dirty="0"/>
              <a:t>third column </a:t>
            </a:r>
            <a:r>
              <a:rPr lang="en-US" sz="2800" dirty="0"/>
              <a:t>should be </a:t>
            </a:r>
            <a:r>
              <a:rPr lang="en-US" sz="2800" b="1" dirty="0"/>
              <a:t>the control object </a:t>
            </a:r>
            <a:r>
              <a:rPr lang="en-US" sz="2800" dirty="0"/>
              <a:t>that manages the rest of use case.</a:t>
            </a:r>
          </a:p>
          <a:p>
            <a:endParaRPr lang="en-US" sz="2200" dirty="0"/>
          </a:p>
          <a:p>
            <a:endParaRPr lang="en-US"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Mapping Use Cases to Objects with Sequence Diagrams/2</a:t>
            </a:r>
            <a:endParaRPr lang="en-US" sz="3200" b="1" dirty="0"/>
          </a:p>
        </p:txBody>
      </p:sp>
      <p:sp>
        <p:nvSpPr>
          <p:cNvPr id="4" name="Content Placeholder 3"/>
          <p:cNvSpPr>
            <a:spLocks noGrp="1"/>
          </p:cNvSpPr>
          <p:nvPr>
            <p:ph sz="quarter" idx="1"/>
          </p:nvPr>
        </p:nvSpPr>
        <p:spPr>
          <a:xfrm>
            <a:off x="612648" y="1600200"/>
            <a:ext cx="8153400" cy="4876800"/>
          </a:xfrm>
        </p:spPr>
        <p:txBody>
          <a:bodyPr>
            <a:normAutofit/>
          </a:bodyPr>
          <a:lstStyle/>
          <a:p>
            <a:pPr algn="just"/>
            <a:r>
              <a:rPr lang="en-US" sz="2800" b="1" dirty="0"/>
              <a:t>Heuristics for drawing sequence diagram</a:t>
            </a:r>
          </a:p>
          <a:p>
            <a:pPr algn="just"/>
            <a:endParaRPr lang="en-US" sz="1600" dirty="0"/>
          </a:p>
          <a:p>
            <a:pPr algn="just"/>
            <a:r>
              <a:rPr lang="en-US" sz="2800" b="1" dirty="0">
                <a:solidFill>
                  <a:schemeClr val="tx2">
                    <a:lumMod val="50000"/>
                  </a:schemeClr>
                </a:solidFill>
              </a:rPr>
              <a:t>Control objects </a:t>
            </a:r>
            <a:r>
              <a:rPr lang="en-US" sz="2800" dirty="0">
                <a:solidFill>
                  <a:schemeClr val="tx2">
                    <a:lumMod val="50000"/>
                  </a:schemeClr>
                </a:solidFill>
              </a:rPr>
              <a:t>are created by </a:t>
            </a:r>
            <a:r>
              <a:rPr lang="en-US" sz="2800" b="1" dirty="0">
                <a:solidFill>
                  <a:schemeClr val="tx2">
                    <a:lumMod val="50000"/>
                  </a:schemeClr>
                </a:solidFill>
              </a:rPr>
              <a:t>boundary objects initiating use cases</a:t>
            </a:r>
            <a:r>
              <a:rPr lang="en-US" sz="2800" dirty="0">
                <a:solidFill>
                  <a:schemeClr val="tx2">
                    <a:lumMod val="50000"/>
                  </a:schemeClr>
                </a:solidFill>
              </a:rPr>
              <a:t>.</a:t>
            </a:r>
          </a:p>
          <a:p>
            <a:pPr algn="just"/>
            <a:r>
              <a:rPr lang="en-US" sz="2800" b="1" dirty="0">
                <a:solidFill>
                  <a:schemeClr val="tx2">
                    <a:lumMod val="50000"/>
                  </a:schemeClr>
                </a:solidFill>
              </a:rPr>
              <a:t>Boundary objects </a:t>
            </a:r>
            <a:r>
              <a:rPr lang="en-US" sz="2800" dirty="0">
                <a:solidFill>
                  <a:schemeClr val="tx2">
                    <a:lumMod val="50000"/>
                  </a:schemeClr>
                </a:solidFill>
              </a:rPr>
              <a:t>are created by </a:t>
            </a:r>
            <a:r>
              <a:rPr lang="en-US" sz="2800" b="1" dirty="0">
                <a:solidFill>
                  <a:schemeClr val="tx2">
                    <a:lumMod val="50000"/>
                  </a:schemeClr>
                </a:solidFill>
              </a:rPr>
              <a:t>control objects</a:t>
            </a:r>
            <a:r>
              <a:rPr lang="en-US" sz="2800" dirty="0">
                <a:solidFill>
                  <a:schemeClr val="tx2">
                    <a:lumMod val="50000"/>
                  </a:schemeClr>
                </a:solidFill>
              </a:rPr>
              <a:t>.</a:t>
            </a:r>
          </a:p>
          <a:p>
            <a:pPr algn="just"/>
            <a:r>
              <a:rPr lang="en-US" sz="2800" b="1" dirty="0"/>
              <a:t>Entity objects are accessed by </a:t>
            </a:r>
            <a:r>
              <a:rPr lang="en-US" sz="2800" dirty="0"/>
              <a:t>control and boundary objects.</a:t>
            </a:r>
          </a:p>
          <a:p>
            <a:pPr algn="just"/>
            <a:r>
              <a:rPr lang="en-US" sz="2800" b="1" dirty="0"/>
              <a:t>Entity objects never access</a:t>
            </a:r>
            <a:r>
              <a:rPr lang="en-US" sz="2800" dirty="0"/>
              <a:t> boundary or control objects;  this makes it easier to share entity objects across use cases.</a:t>
            </a:r>
          </a:p>
          <a:p>
            <a:endParaRPr lang="en-US" sz="2200" dirty="0"/>
          </a:p>
          <a:p>
            <a:endParaRPr lang="en-US" sz="2200" dirty="0"/>
          </a:p>
          <a:p>
            <a:endParaRPr lang="en-US" sz="2200" dirty="0"/>
          </a:p>
        </p:txBody>
      </p:sp>
    </p:spTree>
    <p:extLst>
      <p:ext uri="{BB962C8B-B14F-4D97-AF65-F5344CB8AC3E}">
        <p14:creationId xmlns:p14="http://schemas.microsoft.com/office/powerpoint/2010/main" val="1958149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Modeling interactions among Objects with CRC Cards</a:t>
            </a:r>
          </a:p>
        </p:txBody>
      </p:sp>
      <p:sp>
        <p:nvSpPr>
          <p:cNvPr id="4" name="Content Placeholder 3"/>
          <p:cNvSpPr>
            <a:spLocks noGrp="1"/>
          </p:cNvSpPr>
          <p:nvPr>
            <p:ph sz="quarter" idx="1"/>
          </p:nvPr>
        </p:nvSpPr>
        <p:spPr/>
        <p:txBody>
          <a:bodyPr>
            <a:normAutofit/>
          </a:bodyPr>
          <a:lstStyle/>
          <a:p>
            <a:pPr algn="just"/>
            <a:r>
              <a:rPr lang="en-US" sz="2800" dirty="0"/>
              <a:t>An alternative for identifying interactions among objects are CRC cards [Beck &amp; Cunningham, 1989]. CRC cards (class, responsibilities, collaborators) were initially introduced as a tool for teaching object-orientation concepts to novices and to experienced developers unfamiliar with object-orientation.</a:t>
            </a:r>
          </a:p>
        </p:txBody>
      </p:sp>
    </p:spTree>
    <p:extLst>
      <p:ext uri="{BB962C8B-B14F-4D97-AF65-F5344CB8AC3E}">
        <p14:creationId xmlns:p14="http://schemas.microsoft.com/office/powerpoint/2010/main" val="2782239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Modeling interactions among Objects with CRC Cards/2</a:t>
            </a:r>
          </a:p>
        </p:txBody>
      </p:sp>
      <p:sp>
        <p:nvSpPr>
          <p:cNvPr id="4" name="Content Placeholder 3"/>
          <p:cNvSpPr>
            <a:spLocks noGrp="1"/>
          </p:cNvSpPr>
          <p:nvPr>
            <p:ph sz="quarter" idx="1"/>
          </p:nvPr>
        </p:nvSpPr>
        <p:spPr/>
        <p:txBody>
          <a:bodyPr>
            <a:normAutofit/>
          </a:bodyPr>
          <a:lstStyle/>
          <a:p>
            <a:pPr algn="just"/>
            <a:r>
              <a:rPr lang="en-US" sz="2800" dirty="0"/>
              <a:t>Each class is represented with an index card. The name of the class is depicted on the top, its responsibilities on the left column, and the name of the classes it needs to accomplish the responsibilities are depicted on the right column.</a:t>
            </a:r>
          </a:p>
          <a:p>
            <a:pPr algn="just"/>
            <a:endParaRPr lang="en-US" sz="2800" dirty="0"/>
          </a:p>
          <a:p>
            <a:pPr algn="just"/>
            <a:r>
              <a:rPr lang="en-US" sz="2800" dirty="0"/>
              <a:t>CRC cards and sequence diagrams are two different representations for supporting the same type of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Challenges in Model Analysis</a:t>
            </a:r>
          </a:p>
        </p:txBody>
      </p:sp>
      <p:sp>
        <p:nvSpPr>
          <p:cNvPr id="6" name="Content Placeholder 5"/>
          <p:cNvSpPr>
            <a:spLocks noGrp="1"/>
          </p:cNvSpPr>
          <p:nvPr>
            <p:ph sz="quarter" idx="1"/>
          </p:nvPr>
        </p:nvSpPr>
        <p:spPr>
          <a:xfrm>
            <a:off x="304800" y="1437167"/>
            <a:ext cx="8534400" cy="2296633"/>
          </a:xfrm>
        </p:spPr>
        <p:txBody>
          <a:bodyPr>
            <a:normAutofit/>
          </a:bodyPr>
          <a:lstStyle/>
          <a:p>
            <a:pPr algn="just"/>
            <a:r>
              <a:rPr lang="en-US" sz="2400" b="0" i="0" u="none" strike="noStrike" baseline="0" dirty="0">
                <a:latin typeface="Tw Cen MT" panose="020B0602020104020603" pitchFamily="34" charset="0"/>
              </a:rPr>
              <a:t>Formalization helps identify areas of ambiguity as well as inconsistencies and omissions in a requirements specification. Once developers identify problems with the specification, they address them by eliciting more information from the users and the client. Requirements elicitation and analysis are iterative and incremental activities that occur concurrently</a:t>
            </a:r>
            <a:endParaRPr lang="en-US" sz="2400" dirty="0">
              <a:latin typeface="Tw Cen MT" panose="020B0602020104020603" pitchFamily="34" charset="0"/>
            </a:endParaRPr>
          </a:p>
        </p:txBody>
      </p:sp>
      <p:sp>
        <p:nvSpPr>
          <p:cNvPr id="7" name="Content Placeholder 6"/>
          <p:cNvSpPr>
            <a:spLocks noGrp="1"/>
          </p:cNvSpPr>
          <p:nvPr>
            <p:ph sz="quarter" idx="2"/>
          </p:nvPr>
        </p:nvSpPr>
        <p:spPr>
          <a:xfrm>
            <a:off x="4953000" y="4114800"/>
            <a:ext cx="3886200" cy="3287233"/>
          </a:xfrm>
        </p:spPr>
        <p:txBody>
          <a:bodyPr>
            <a:normAutofit/>
          </a:bodyPr>
          <a:lstStyle/>
          <a:p>
            <a:endParaRPr lang="en-US" dirty="0"/>
          </a:p>
          <a:p>
            <a:endParaRPr lang="en-US" dirty="0"/>
          </a:p>
          <a:p>
            <a:endParaRPr lang="en-US" dirty="0"/>
          </a:p>
          <a:p>
            <a:endParaRPr lang="en-US" dirty="0"/>
          </a:p>
          <a:p>
            <a:endParaRPr lang="en-US" dirty="0"/>
          </a:p>
          <a:p>
            <a:pPr algn="ctr">
              <a:buNone/>
            </a:pPr>
            <a:endParaRPr lang="en-US" sz="2000" dirty="0"/>
          </a:p>
          <a:p>
            <a:pPr algn="ctr">
              <a:buNone/>
            </a:pPr>
            <a:endParaRPr lang="en-US" sz="2000" dirty="0"/>
          </a:p>
          <a:p>
            <a:pPr algn="ctr">
              <a:buNone/>
            </a:pPr>
            <a:endParaRPr lang="en-US" sz="2000" dirty="0"/>
          </a:p>
          <a:p>
            <a:pPr algn="ctr">
              <a:buNone/>
            </a:pPr>
            <a:endParaRPr lang="en-US" sz="2000" dirty="0"/>
          </a:p>
        </p:txBody>
      </p:sp>
      <p:pic>
        <p:nvPicPr>
          <p:cNvPr id="4" name="Picture 3" descr="A picture containing icon&#10;&#10;Description automatically generated">
            <a:extLst>
              <a:ext uri="{FF2B5EF4-FFF2-40B4-BE49-F238E27FC236}">
                <a16:creationId xmlns:a16="http://schemas.microsoft.com/office/drawing/2014/main" id="{DBF8A6DB-37BD-4906-8561-580E38DBB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733800"/>
            <a:ext cx="5486440" cy="3076597"/>
          </a:xfrm>
          <a:prstGeom prst="rect">
            <a:avLst/>
          </a:prstGeom>
        </p:spPr>
      </p:pic>
    </p:spTree>
    <p:extLst>
      <p:ext uri="{BB962C8B-B14F-4D97-AF65-F5344CB8AC3E}">
        <p14:creationId xmlns:p14="http://schemas.microsoft.com/office/powerpoint/2010/main" val="3794067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Modeling interactions among Objects with CRC Cards/3</a:t>
            </a:r>
          </a:p>
        </p:txBody>
      </p:sp>
      <p:sp>
        <p:nvSpPr>
          <p:cNvPr id="4" name="Content Placeholder 3"/>
          <p:cNvSpPr>
            <a:spLocks noGrp="1"/>
          </p:cNvSpPr>
          <p:nvPr>
            <p:ph sz="quarter" idx="1"/>
          </p:nvPr>
        </p:nvSpPr>
        <p:spPr>
          <a:xfrm>
            <a:off x="612648" y="1600200"/>
            <a:ext cx="8153400" cy="2286000"/>
          </a:xfrm>
        </p:spPr>
        <p:txBody>
          <a:bodyPr>
            <a:normAutofit/>
          </a:bodyPr>
          <a:lstStyle/>
          <a:p>
            <a:pPr algn="just"/>
            <a:r>
              <a:rPr lang="en-US" sz="2400" dirty="0"/>
              <a:t>Sequence diagrams are a better tool for a single modeler or for documenting a sequence of interactions because are more precise and compact.  </a:t>
            </a:r>
            <a:r>
              <a:rPr lang="en-US" sz="2400" b="1" dirty="0"/>
              <a:t>CRC cards are a better tool for a group of developers refining and iterating over an object structure</a:t>
            </a:r>
            <a:r>
              <a:rPr lang="en-US" sz="2400" dirty="0"/>
              <a:t> during a brainstorming session because are easier to create and to modify.</a:t>
            </a:r>
          </a:p>
        </p:txBody>
      </p:sp>
      <p:pic>
        <p:nvPicPr>
          <p:cNvPr id="13314" name="Picture 2"/>
          <p:cNvPicPr>
            <a:picLocks noChangeAspect="1" noChangeArrowheads="1"/>
          </p:cNvPicPr>
          <p:nvPr/>
        </p:nvPicPr>
        <p:blipFill>
          <a:blip r:embed="rId3" cstate="print"/>
          <a:srcRect/>
          <a:stretch>
            <a:fillRect/>
          </a:stretch>
        </p:blipFill>
        <p:spPr bwMode="auto">
          <a:xfrm>
            <a:off x="1219200" y="3962400"/>
            <a:ext cx="7071827" cy="2590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sz="3600" b="1" dirty="0"/>
              <a:t>Identifying associations</a:t>
            </a:r>
            <a:endParaRPr lang="en-US" sz="3600" b="1" dirty="0"/>
          </a:p>
        </p:txBody>
      </p:sp>
      <p:sp>
        <p:nvSpPr>
          <p:cNvPr id="4" name="Content Placeholder 3"/>
          <p:cNvSpPr>
            <a:spLocks noGrp="1"/>
          </p:cNvSpPr>
          <p:nvPr>
            <p:ph sz="quarter" idx="1"/>
          </p:nvPr>
        </p:nvSpPr>
        <p:spPr/>
        <p:txBody>
          <a:bodyPr>
            <a:normAutofit/>
          </a:bodyPr>
          <a:lstStyle/>
          <a:p>
            <a:pPr lvl="0" algn="just"/>
            <a:r>
              <a:rPr lang="en-US" dirty="0"/>
              <a:t>An association shows a relationship between two or more different objects instantiated by the same class (recursive association) or by different classes.</a:t>
            </a:r>
          </a:p>
          <a:p>
            <a:pPr lvl="0" algn="just"/>
            <a:r>
              <a:rPr lang="en-US" dirty="0"/>
              <a:t>Identifying associations has two advantages:</a:t>
            </a:r>
          </a:p>
          <a:p>
            <a:pPr lvl="1" algn="just"/>
            <a:r>
              <a:rPr lang="en-US" dirty="0"/>
              <a:t>It clarifies the analysis model by making relationships between objects explicit (e.g. , an </a:t>
            </a:r>
            <a:r>
              <a:rPr lang="en-US" dirty="0" err="1"/>
              <a:t>EmergencyReport</a:t>
            </a:r>
            <a:r>
              <a:rPr lang="en-US" dirty="0"/>
              <a:t> can be created by a </a:t>
            </a:r>
            <a:r>
              <a:rPr lang="en-US" dirty="0" err="1"/>
              <a:t>FieldOfficer</a:t>
            </a:r>
            <a:r>
              <a:rPr lang="en-US" dirty="0"/>
              <a:t> or a Dispatcher)</a:t>
            </a:r>
            <a:r>
              <a:rPr lang="ro-RO" dirty="0"/>
              <a:t>.</a:t>
            </a:r>
            <a:endParaRPr lang="en-US" dirty="0"/>
          </a:p>
          <a:p>
            <a:pPr lvl="1" algn="just"/>
            <a:r>
              <a:rPr lang="en-US" dirty="0"/>
              <a:t>It enables the developer to discover </a:t>
            </a:r>
            <a:r>
              <a:rPr lang="en-US" dirty="0">
                <a:solidFill>
                  <a:srgbClr val="FF0000"/>
                </a:solidFill>
              </a:rPr>
              <a:t>boundary cases</a:t>
            </a:r>
            <a:r>
              <a:rPr lang="en-US" dirty="0"/>
              <a:t> associated with links. </a:t>
            </a:r>
            <a:r>
              <a:rPr lang="en-US" dirty="0">
                <a:solidFill>
                  <a:srgbClr val="FF0000"/>
                </a:solidFill>
              </a:rPr>
              <a:t>Boundary cases</a:t>
            </a:r>
            <a:r>
              <a:rPr lang="en-US" dirty="0"/>
              <a:t> are exceptions that must be clarified in the model.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dirty="0"/>
              <a:t>Identifying associations/2</a:t>
            </a:r>
            <a:endParaRPr lang="en-US" dirty="0"/>
          </a:p>
        </p:txBody>
      </p:sp>
      <p:sp>
        <p:nvSpPr>
          <p:cNvPr id="4" name="Content Placeholder 3"/>
          <p:cNvSpPr>
            <a:spLocks noGrp="1"/>
          </p:cNvSpPr>
          <p:nvPr>
            <p:ph sz="quarter" idx="1"/>
          </p:nvPr>
        </p:nvSpPr>
        <p:spPr>
          <a:xfrm>
            <a:off x="612648" y="1600200"/>
            <a:ext cx="8153400" cy="3352800"/>
          </a:xfrm>
        </p:spPr>
        <p:txBody>
          <a:bodyPr>
            <a:normAutofit lnSpcReduction="10000"/>
          </a:bodyPr>
          <a:lstStyle/>
          <a:p>
            <a:pPr lvl="0" algn="just"/>
            <a:r>
              <a:rPr lang="en-US" sz="2400" dirty="0"/>
              <a:t>Association have several properties:</a:t>
            </a:r>
          </a:p>
          <a:p>
            <a:pPr lvl="1" algn="just"/>
            <a:r>
              <a:rPr lang="en-US" sz="2400" b="1" dirty="0"/>
              <a:t>Associations names are optional </a:t>
            </a:r>
            <a:r>
              <a:rPr lang="en-US" sz="2400" dirty="0"/>
              <a:t>and need not to be unique globally</a:t>
            </a:r>
            <a:r>
              <a:rPr lang="ro-RO" sz="2400" dirty="0"/>
              <a:t>.</a:t>
            </a:r>
            <a:endParaRPr lang="en-US" sz="2400" dirty="0"/>
          </a:p>
          <a:p>
            <a:pPr lvl="1" algn="just"/>
            <a:r>
              <a:rPr lang="en-US" sz="2400" dirty="0"/>
              <a:t>A </a:t>
            </a:r>
            <a:r>
              <a:rPr lang="en-US" sz="2400" b="1" dirty="0"/>
              <a:t>role</a:t>
            </a:r>
            <a:r>
              <a:rPr lang="en-US" sz="2400" dirty="0"/>
              <a:t> at each end, identifying the function of each class’ instances with respect to the instances of the opposite end (e.g., author is the role played by </a:t>
            </a:r>
            <a:r>
              <a:rPr lang="en-US" sz="2400" dirty="0" err="1"/>
              <a:t>FieldOfficer</a:t>
            </a:r>
            <a:r>
              <a:rPr lang="en-US" sz="2400" dirty="0"/>
              <a:t> in relation with </a:t>
            </a:r>
            <a:r>
              <a:rPr lang="en-US" sz="2400" dirty="0" err="1"/>
              <a:t>EmergencyReport</a:t>
            </a:r>
            <a:r>
              <a:rPr lang="en-US" sz="2400" dirty="0"/>
              <a:t>.</a:t>
            </a:r>
          </a:p>
          <a:p>
            <a:pPr lvl="1" algn="just"/>
            <a:r>
              <a:rPr lang="en-US" sz="2400" dirty="0"/>
              <a:t>A </a:t>
            </a:r>
            <a:r>
              <a:rPr lang="en-US" sz="2400" b="1" dirty="0"/>
              <a:t>multiplicity</a:t>
            </a:r>
            <a:r>
              <a:rPr lang="en-US" sz="2400" dirty="0"/>
              <a:t> at each end, identifying the possible number of instances.</a:t>
            </a:r>
          </a:p>
        </p:txBody>
      </p:sp>
      <p:pic>
        <p:nvPicPr>
          <p:cNvPr id="14338" name="Picture 2"/>
          <p:cNvPicPr>
            <a:picLocks noChangeAspect="1" noChangeArrowheads="1"/>
          </p:cNvPicPr>
          <p:nvPr/>
        </p:nvPicPr>
        <p:blipFill>
          <a:blip r:embed="rId3" cstate="print"/>
          <a:srcRect/>
          <a:stretch>
            <a:fillRect/>
          </a:stretch>
        </p:blipFill>
        <p:spPr bwMode="auto">
          <a:xfrm>
            <a:off x="1066800" y="4953001"/>
            <a:ext cx="7201906" cy="152399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a:t>Identifying associations/3</a:t>
            </a:r>
            <a:br>
              <a:rPr lang="en-GB" dirty="0"/>
            </a:br>
            <a:r>
              <a:rPr lang="en-GB" sz="3600" b="1" dirty="0"/>
              <a:t>Heuristics for identifying associations</a:t>
            </a:r>
            <a:endParaRPr lang="en-US" sz="3600" b="1" dirty="0"/>
          </a:p>
        </p:txBody>
      </p:sp>
      <p:sp>
        <p:nvSpPr>
          <p:cNvPr id="4" name="Content Placeholder 3"/>
          <p:cNvSpPr>
            <a:spLocks noGrp="1"/>
          </p:cNvSpPr>
          <p:nvPr>
            <p:ph sz="quarter" idx="1"/>
          </p:nvPr>
        </p:nvSpPr>
        <p:spPr>
          <a:xfrm>
            <a:off x="612648" y="1600200"/>
            <a:ext cx="8153400" cy="4267200"/>
          </a:xfrm>
        </p:spPr>
        <p:txBody>
          <a:bodyPr>
            <a:noAutofit/>
          </a:bodyPr>
          <a:lstStyle/>
          <a:p>
            <a:pPr lvl="0" algn="just"/>
            <a:r>
              <a:rPr lang="en-US" sz="2800" dirty="0"/>
              <a:t>Examine verb phrases</a:t>
            </a:r>
          </a:p>
          <a:p>
            <a:pPr lvl="0" algn="just"/>
            <a:r>
              <a:rPr lang="en-US" sz="2800" dirty="0"/>
              <a:t>Name associations and roles as suggestive as possible</a:t>
            </a:r>
          </a:p>
          <a:p>
            <a:pPr lvl="0" algn="just"/>
            <a:r>
              <a:rPr lang="en-US" sz="2800" dirty="0"/>
              <a:t>Use qualifiers as often as possible to identify </a:t>
            </a:r>
            <a:r>
              <a:rPr lang="en-US" sz="2800" dirty="0">
                <a:solidFill>
                  <a:srgbClr val="C00000"/>
                </a:solidFill>
              </a:rPr>
              <a:t>namespaces</a:t>
            </a:r>
            <a:r>
              <a:rPr lang="en-US" sz="2800" dirty="0"/>
              <a:t> </a:t>
            </a:r>
            <a:r>
              <a:rPr lang="en-US" sz="2800" dirty="0">
                <a:solidFill>
                  <a:srgbClr val="C00000"/>
                </a:solidFill>
              </a:rPr>
              <a:t>and</a:t>
            </a:r>
            <a:r>
              <a:rPr lang="en-US" sz="2800" dirty="0"/>
              <a:t> key attributes</a:t>
            </a:r>
          </a:p>
          <a:p>
            <a:pPr lvl="0" algn="just"/>
            <a:r>
              <a:rPr lang="en-US" sz="2800" dirty="0"/>
              <a:t>Eliminate any association that can be derived from other associations</a:t>
            </a:r>
          </a:p>
          <a:p>
            <a:pPr lvl="0" algn="just"/>
            <a:r>
              <a:rPr lang="en-US" sz="2800" dirty="0"/>
              <a:t>Do not worry about multiplicity until the set of associations is stable</a:t>
            </a:r>
          </a:p>
          <a:p>
            <a:pPr lvl="0" algn="just"/>
            <a:r>
              <a:rPr lang="en-US" sz="2800" dirty="0"/>
              <a:t>Too many associations make a model unreadable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a:t>Identifying associations/4</a:t>
            </a:r>
            <a:br>
              <a:rPr lang="en-GB" dirty="0"/>
            </a:br>
            <a:r>
              <a:rPr lang="en-GB" sz="3600" b="1" dirty="0"/>
              <a:t>Identifying Aggregates</a:t>
            </a:r>
            <a:endParaRPr lang="en-US" sz="3600" b="1" dirty="0"/>
          </a:p>
        </p:txBody>
      </p:sp>
      <p:sp>
        <p:nvSpPr>
          <p:cNvPr id="4" name="Content Placeholder 3"/>
          <p:cNvSpPr>
            <a:spLocks noGrp="1"/>
          </p:cNvSpPr>
          <p:nvPr>
            <p:ph sz="quarter" idx="1"/>
          </p:nvPr>
        </p:nvSpPr>
        <p:spPr>
          <a:xfrm>
            <a:off x="609600" y="4114800"/>
            <a:ext cx="8153400" cy="2362200"/>
          </a:xfrm>
        </p:spPr>
        <p:txBody>
          <a:bodyPr>
            <a:normAutofit/>
          </a:bodyPr>
          <a:lstStyle/>
          <a:p>
            <a:pPr lvl="0" algn="just"/>
            <a:r>
              <a:rPr lang="en-US" sz="2800" dirty="0"/>
              <a:t>Aggregations are special types of associations denoting a whole-part relationship.</a:t>
            </a:r>
          </a:p>
          <a:p>
            <a:pPr lvl="0" algn="just"/>
            <a:r>
              <a:rPr lang="en-US" sz="2800" dirty="0"/>
              <a:t>There are two types of aggregations: composition and shared.</a:t>
            </a:r>
          </a:p>
        </p:txBody>
      </p:sp>
      <p:pic>
        <p:nvPicPr>
          <p:cNvPr id="15362" name="Picture 2"/>
          <p:cNvPicPr>
            <a:picLocks noChangeAspect="1" noChangeArrowheads="1"/>
          </p:cNvPicPr>
          <p:nvPr/>
        </p:nvPicPr>
        <p:blipFill>
          <a:blip r:embed="rId3" cstate="print"/>
          <a:srcRect/>
          <a:stretch>
            <a:fillRect/>
          </a:stretch>
        </p:blipFill>
        <p:spPr bwMode="auto">
          <a:xfrm>
            <a:off x="1143000" y="1600200"/>
            <a:ext cx="6914757" cy="24479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a:t>Identifying associations/5</a:t>
            </a:r>
            <a:br>
              <a:rPr lang="en-GB" dirty="0"/>
            </a:br>
            <a:r>
              <a:rPr lang="en-GB" sz="3600" b="1" dirty="0"/>
              <a:t>Identifying Aggregates</a:t>
            </a:r>
            <a:endParaRPr lang="en-US" sz="3600" b="1" dirty="0"/>
          </a:p>
        </p:txBody>
      </p:sp>
      <p:pic>
        <p:nvPicPr>
          <p:cNvPr id="16386" name="Picture 2"/>
          <p:cNvPicPr>
            <a:picLocks noChangeAspect="1" noChangeArrowheads="1"/>
          </p:cNvPicPr>
          <p:nvPr/>
        </p:nvPicPr>
        <p:blipFill>
          <a:blip r:embed="rId3" cstate="print"/>
          <a:srcRect/>
          <a:stretch>
            <a:fillRect/>
          </a:stretch>
        </p:blipFill>
        <p:spPr bwMode="auto">
          <a:xfrm>
            <a:off x="914400" y="3276600"/>
            <a:ext cx="7496174" cy="3505200"/>
          </a:xfrm>
          <a:prstGeom prst="rect">
            <a:avLst/>
          </a:prstGeom>
          <a:noFill/>
          <a:ln w="9525">
            <a:noFill/>
            <a:miter lim="800000"/>
            <a:headEnd/>
            <a:tailEnd/>
          </a:ln>
        </p:spPr>
      </p:pic>
      <p:sp>
        <p:nvSpPr>
          <p:cNvPr id="3" name="TextBox 2">
            <a:extLst>
              <a:ext uri="{FF2B5EF4-FFF2-40B4-BE49-F238E27FC236}">
                <a16:creationId xmlns:a16="http://schemas.microsoft.com/office/drawing/2014/main" id="{FCBFE9DB-F897-4DD5-8799-6DCAA71875CA}"/>
              </a:ext>
            </a:extLst>
          </p:cNvPr>
          <p:cNvSpPr txBox="1"/>
          <p:nvPr/>
        </p:nvSpPr>
        <p:spPr>
          <a:xfrm>
            <a:off x="457200" y="1600200"/>
            <a:ext cx="8458200" cy="1846659"/>
          </a:xfrm>
          <a:prstGeom prst="rect">
            <a:avLst/>
          </a:prstGeom>
          <a:noFill/>
        </p:spPr>
        <p:txBody>
          <a:bodyPr wrap="square" rtlCol="0">
            <a:spAutoFit/>
          </a:bodyPr>
          <a:lstStyle/>
          <a:p>
            <a:pPr lvl="0" algn="just"/>
            <a:r>
              <a:rPr lang="en-US" sz="2400" dirty="0"/>
              <a:t>A solid diamond denotes composition. A composition indicates that the existence of the parts depends on the whole</a:t>
            </a:r>
          </a:p>
          <a:p>
            <a:pPr lvl="0" algn="just"/>
            <a:r>
              <a:rPr lang="en-US" sz="2400" dirty="0"/>
              <a:t>A shared aggregation relationship indicate that the whole and the part</a:t>
            </a:r>
            <a:r>
              <a:rPr lang="en-US" sz="2400" dirty="0">
                <a:solidFill>
                  <a:srgbClr val="C00000"/>
                </a:solidFill>
              </a:rPr>
              <a:t>s</a:t>
            </a:r>
            <a:r>
              <a:rPr lang="en-US" sz="2400" dirty="0"/>
              <a:t> can exist independently</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dirty="0"/>
              <a:t>Identifying Attributes</a:t>
            </a:r>
            <a:endParaRPr lang="en-US" sz="3600" b="1" dirty="0"/>
          </a:p>
        </p:txBody>
      </p:sp>
      <p:sp>
        <p:nvSpPr>
          <p:cNvPr id="4" name="Content Placeholder 3"/>
          <p:cNvSpPr>
            <a:spLocks noGrp="1"/>
          </p:cNvSpPr>
          <p:nvPr>
            <p:ph sz="quarter" idx="1"/>
          </p:nvPr>
        </p:nvSpPr>
        <p:spPr>
          <a:xfrm>
            <a:off x="612648" y="1600200"/>
            <a:ext cx="8153400" cy="4267200"/>
          </a:xfrm>
        </p:spPr>
        <p:txBody>
          <a:bodyPr>
            <a:normAutofit/>
          </a:bodyPr>
          <a:lstStyle/>
          <a:p>
            <a:pPr lvl="0" algn="just"/>
            <a:r>
              <a:rPr lang="en-US" sz="2800" b="1" dirty="0"/>
              <a:t>Attributes are properties of individual objects</a:t>
            </a:r>
          </a:p>
          <a:p>
            <a:pPr lvl="0" algn="just"/>
            <a:r>
              <a:rPr lang="en-US" sz="2800" dirty="0"/>
              <a:t>When identifying properties of objects, only the attributes relevant to the system should be considered.</a:t>
            </a:r>
          </a:p>
          <a:p>
            <a:pPr lvl="0" algn="just"/>
            <a:r>
              <a:rPr lang="en-US" sz="2800" dirty="0"/>
              <a:t>Properties that are represented by objects are not attributes</a:t>
            </a:r>
          </a:p>
          <a:p>
            <a:pPr lvl="0" algn="just"/>
            <a:r>
              <a:rPr lang="en-US" sz="2800" dirty="0"/>
              <a:t>Developers should identify as many associations as possible before identifying attributes to avoid confusing attributes and objects.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dirty="0"/>
              <a:t>Identifying Attributes/2</a:t>
            </a:r>
            <a:endParaRPr lang="en-US" sz="3600" b="1" dirty="0"/>
          </a:p>
        </p:txBody>
      </p:sp>
      <p:sp>
        <p:nvSpPr>
          <p:cNvPr id="4" name="Content Placeholder 3"/>
          <p:cNvSpPr>
            <a:spLocks noGrp="1"/>
          </p:cNvSpPr>
          <p:nvPr>
            <p:ph sz="quarter" idx="1"/>
          </p:nvPr>
        </p:nvSpPr>
        <p:spPr>
          <a:xfrm>
            <a:off x="612648" y="1600200"/>
            <a:ext cx="8153400" cy="4267200"/>
          </a:xfrm>
        </p:spPr>
        <p:txBody>
          <a:bodyPr>
            <a:normAutofit/>
          </a:bodyPr>
          <a:lstStyle/>
          <a:p>
            <a:pPr lvl="0" algn="just"/>
            <a:r>
              <a:rPr lang="en-US" sz="2800" dirty="0"/>
              <a:t>Attributes have:</a:t>
            </a:r>
          </a:p>
          <a:p>
            <a:pPr lvl="1" algn="just"/>
            <a:r>
              <a:rPr lang="en-US" sz="2800" dirty="0"/>
              <a:t>A </a:t>
            </a:r>
            <a:r>
              <a:rPr lang="en-US" sz="2800" b="1" dirty="0"/>
              <a:t>name</a:t>
            </a:r>
            <a:r>
              <a:rPr lang="en-US" sz="2800" dirty="0"/>
              <a:t> identifying them within an object</a:t>
            </a:r>
          </a:p>
          <a:p>
            <a:pPr lvl="1" algn="just"/>
            <a:r>
              <a:rPr lang="en-US" sz="2800" dirty="0"/>
              <a:t>A </a:t>
            </a:r>
            <a:r>
              <a:rPr lang="en-US" sz="2800" b="1" dirty="0"/>
              <a:t>brief description</a:t>
            </a:r>
          </a:p>
          <a:p>
            <a:pPr lvl="1"/>
            <a:r>
              <a:rPr lang="en-US" sz="2800" dirty="0"/>
              <a:t>A </a:t>
            </a:r>
            <a:r>
              <a:rPr lang="en-US" sz="2800" b="1" dirty="0"/>
              <a:t>type</a:t>
            </a:r>
            <a:r>
              <a:rPr lang="en-US" sz="2800" dirty="0"/>
              <a:t> describing the legal values it can take</a:t>
            </a:r>
          </a:p>
        </p:txBody>
      </p:sp>
    </p:spTree>
    <p:extLst>
      <p:ext uri="{BB962C8B-B14F-4D97-AF65-F5344CB8AC3E}">
        <p14:creationId xmlns:p14="http://schemas.microsoft.com/office/powerpoint/2010/main" val="3803434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a:t>Identifying Attributes/3</a:t>
            </a:r>
            <a:br>
              <a:rPr lang="en-GB" dirty="0"/>
            </a:br>
            <a:r>
              <a:rPr lang="en-GB" sz="3600" b="1" dirty="0"/>
              <a:t>Heuristics for identifying attributes</a:t>
            </a:r>
            <a:endParaRPr lang="en-US" sz="3600" b="1" dirty="0"/>
          </a:p>
        </p:txBody>
      </p:sp>
      <p:sp>
        <p:nvSpPr>
          <p:cNvPr id="4" name="Content Placeholder 3"/>
          <p:cNvSpPr>
            <a:spLocks noGrp="1"/>
          </p:cNvSpPr>
          <p:nvPr>
            <p:ph sz="quarter" idx="1"/>
          </p:nvPr>
        </p:nvSpPr>
        <p:spPr>
          <a:xfrm>
            <a:off x="612648" y="1600200"/>
            <a:ext cx="8153400" cy="2819400"/>
          </a:xfrm>
        </p:spPr>
        <p:txBody>
          <a:bodyPr>
            <a:normAutofit lnSpcReduction="10000"/>
          </a:bodyPr>
          <a:lstStyle/>
          <a:p>
            <a:pPr lvl="0"/>
            <a:r>
              <a:rPr lang="en-US" sz="2400" dirty="0"/>
              <a:t>Examine possessive phrases.</a:t>
            </a:r>
          </a:p>
          <a:p>
            <a:pPr lvl="0"/>
            <a:r>
              <a:rPr lang="en-US" sz="2400" dirty="0"/>
              <a:t>Represent stored state as an attribute of the entity object.</a:t>
            </a:r>
          </a:p>
          <a:p>
            <a:pPr lvl="0"/>
            <a:r>
              <a:rPr lang="en-US" sz="2400" dirty="0"/>
              <a:t>Describe each attribute.</a:t>
            </a:r>
          </a:p>
          <a:p>
            <a:pPr lvl="0"/>
            <a:r>
              <a:rPr lang="en-US" sz="2400" dirty="0"/>
              <a:t>Do not represent an attribute as an object; use an association instead</a:t>
            </a:r>
          </a:p>
          <a:p>
            <a:pPr lvl="0"/>
            <a:r>
              <a:rPr lang="en-US" sz="2400" dirty="0"/>
              <a:t>Do not waste time describing fine details before the object structure is stable.</a:t>
            </a:r>
            <a:endParaRPr lang="en-US" sz="2100" dirty="0"/>
          </a:p>
        </p:txBody>
      </p:sp>
      <p:pic>
        <p:nvPicPr>
          <p:cNvPr id="17410" name="Picture 2"/>
          <p:cNvPicPr>
            <a:picLocks noChangeAspect="1" noChangeArrowheads="1"/>
          </p:cNvPicPr>
          <p:nvPr/>
        </p:nvPicPr>
        <p:blipFill>
          <a:blip r:embed="rId3" cstate="print"/>
          <a:srcRect/>
          <a:stretch>
            <a:fillRect/>
          </a:stretch>
        </p:blipFill>
        <p:spPr bwMode="auto">
          <a:xfrm>
            <a:off x="1190957" y="4495799"/>
            <a:ext cx="7153745" cy="1905001"/>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err="1"/>
              <a:t>Modeling</a:t>
            </a:r>
            <a:r>
              <a:rPr lang="en-GB" sz="4000" dirty="0"/>
              <a:t> State-Dependent </a:t>
            </a:r>
            <a:r>
              <a:rPr lang="en-GB" sz="4000" dirty="0" err="1"/>
              <a:t>Behavior</a:t>
            </a:r>
            <a:r>
              <a:rPr lang="en-GB" sz="4000" dirty="0"/>
              <a:t> of Individual Objects</a:t>
            </a:r>
            <a:endParaRPr lang="en-US" sz="4000" dirty="0"/>
          </a:p>
        </p:txBody>
      </p:sp>
      <p:sp>
        <p:nvSpPr>
          <p:cNvPr id="4" name="Content Placeholder 3"/>
          <p:cNvSpPr>
            <a:spLocks noGrp="1"/>
          </p:cNvSpPr>
          <p:nvPr>
            <p:ph sz="quarter" idx="1"/>
          </p:nvPr>
        </p:nvSpPr>
        <p:spPr/>
        <p:txBody>
          <a:bodyPr>
            <a:normAutofit/>
          </a:bodyPr>
          <a:lstStyle/>
          <a:p>
            <a:pPr lvl="0" algn="just"/>
            <a:r>
              <a:rPr lang="en-US" sz="2800" dirty="0" err="1">
                <a:solidFill>
                  <a:schemeClr val="tx2">
                    <a:lumMod val="75000"/>
                  </a:schemeClr>
                </a:solidFill>
              </a:rPr>
              <a:t>Statechart</a:t>
            </a:r>
            <a:r>
              <a:rPr lang="en-US" sz="2800" dirty="0">
                <a:solidFill>
                  <a:schemeClr val="tx2">
                    <a:lumMod val="75000"/>
                  </a:schemeClr>
                </a:solidFill>
              </a:rPr>
              <a:t> diagrams represent behavior from the perspective of a single object. Viewing behavior from the perspective of each object enable the developer to build a more formal description of the behavior of the object, and consequently, to identify missing use cases.</a:t>
            </a:r>
          </a:p>
          <a:p>
            <a:pPr lvl="0" algn="just"/>
            <a:r>
              <a:rPr lang="en-US" sz="2800" dirty="0">
                <a:solidFill>
                  <a:schemeClr val="tx2">
                    <a:lumMod val="75000"/>
                  </a:schemeClr>
                </a:solidFill>
              </a:rPr>
              <a:t>By focusing on individual states, developers may identify new behavior. By examining each transition in the </a:t>
            </a:r>
            <a:r>
              <a:rPr lang="en-US" sz="2800" dirty="0" err="1">
                <a:solidFill>
                  <a:schemeClr val="tx2">
                    <a:lumMod val="75000"/>
                  </a:schemeClr>
                </a:solidFill>
              </a:rPr>
              <a:t>statechart</a:t>
            </a:r>
            <a:r>
              <a:rPr lang="en-US" sz="2800" dirty="0">
                <a:solidFill>
                  <a:schemeClr val="tx2">
                    <a:lumMod val="75000"/>
                  </a:schemeClr>
                </a:solidFill>
              </a:rPr>
              <a:t> diagram that is triggered by a user action that triggers the transition.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Analysis Model</a:t>
            </a:r>
          </a:p>
        </p:txBody>
      </p:sp>
      <p:pic>
        <p:nvPicPr>
          <p:cNvPr id="2051" name="Picture 3"/>
          <p:cNvPicPr>
            <a:picLocks noChangeAspect="1" noChangeArrowheads="1"/>
          </p:cNvPicPr>
          <p:nvPr/>
        </p:nvPicPr>
        <p:blipFill>
          <a:blip r:embed="rId3" cstate="print"/>
          <a:srcRect/>
          <a:stretch>
            <a:fillRect/>
          </a:stretch>
        </p:blipFill>
        <p:spPr bwMode="auto">
          <a:xfrm>
            <a:off x="-60325" y="1447800"/>
            <a:ext cx="9266238" cy="4010025"/>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endParaRPr lang="en-US" dirty="0"/>
          </a:p>
        </p:txBody>
      </p:sp>
      <p:pic>
        <p:nvPicPr>
          <p:cNvPr id="6146" name="Picture 2"/>
          <p:cNvPicPr>
            <a:picLocks noChangeAspect="1" noChangeArrowheads="1"/>
          </p:cNvPicPr>
          <p:nvPr/>
        </p:nvPicPr>
        <p:blipFill>
          <a:blip r:embed="rId4" cstate="print"/>
          <a:srcRect/>
          <a:stretch>
            <a:fillRect/>
          </a:stretch>
        </p:blipFill>
        <p:spPr bwMode="auto">
          <a:xfrm>
            <a:off x="3924300" y="4419600"/>
            <a:ext cx="5067300" cy="23336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err="1"/>
              <a:t>Modeling</a:t>
            </a:r>
            <a:r>
              <a:rPr lang="en-GB" sz="4000" dirty="0"/>
              <a:t> State-Dependent </a:t>
            </a:r>
            <a:r>
              <a:rPr lang="en-GB" sz="4000" dirty="0" err="1"/>
              <a:t>Behavior</a:t>
            </a:r>
            <a:r>
              <a:rPr lang="en-GB" sz="4000" dirty="0"/>
              <a:t> of Individual Objects_2</a:t>
            </a:r>
            <a:endParaRPr lang="en-US" sz="4000" dirty="0"/>
          </a:p>
        </p:txBody>
      </p:sp>
      <p:sp>
        <p:nvSpPr>
          <p:cNvPr id="4" name="Content Placeholder 3"/>
          <p:cNvSpPr>
            <a:spLocks noGrp="1"/>
          </p:cNvSpPr>
          <p:nvPr>
            <p:ph sz="quarter" idx="1"/>
          </p:nvPr>
        </p:nvSpPr>
        <p:spPr/>
        <p:txBody>
          <a:bodyPr>
            <a:normAutofit/>
          </a:bodyPr>
          <a:lstStyle/>
          <a:p>
            <a:pPr lvl="0" algn="just"/>
            <a:r>
              <a:rPr lang="en-US" sz="2800" dirty="0">
                <a:solidFill>
                  <a:schemeClr val="tx2">
                    <a:lumMod val="75000"/>
                  </a:schemeClr>
                </a:solidFill>
              </a:rPr>
              <a:t>Only objects with an extended lifespan and state-dependent behavior are worth considering. This is almost always the case for control objects, less often for entity objects, and almost never for boundary objects.</a:t>
            </a:r>
          </a:p>
        </p:txBody>
      </p:sp>
    </p:spTree>
    <p:extLst>
      <p:ext uri="{BB962C8B-B14F-4D97-AF65-F5344CB8AC3E}">
        <p14:creationId xmlns:p14="http://schemas.microsoft.com/office/powerpoint/2010/main" val="41649705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err="1"/>
              <a:t>Modeling</a:t>
            </a:r>
            <a:r>
              <a:rPr lang="en-GB" sz="4000" dirty="0"/>
              <a:t> State-Dependent </a:t>
            </a:r>
            <a:r>
              <a:rPr lang="en-GB" sz="4000" dirty="0" err="1"/>
              <a:t>Behavior</a:t>
            </a:r>
            <a:r>
              <a:rPr lang="en-GB" sz="4000" dirty="0"/>
              <a:t> of Individual Objects/3</a:t>
            </a:r>
            <a:endParaRPr lang="en-US" sz="4000" dirty="0"/>
          </a:p>
        </p:txBody>
      </p:sp>
      <p:pic>
        <p:nvPicPr>
          <p:cNvPr id="18434" name="Picture 2"/>
          <p:cNvPicPr>
            <a:picLocks noChangeAspect="1" noChangeArrowheads="1"/>
          </p:cNvPicPr>
          <p:nvPr/>
        </p:nvPicPr>
        <p:blipFill>
          <a:blip r:embed="rId3" cstate="print"/>
          <a:srcRect/>
          <a:stretch>
            <a:fillRect/>
          </a:stretch>
        </p:blipFill>
        <p:spPr bwMode="auto">
          <a:xfrm>
            <a:off x="1539994" y="1710236"/>
            <a:ext cx="6308606" cy="4766764"/>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US" sz="4000" dirty="0"/>
              <a:t>Modeling Inheritance Relationships between Objects</a:t>
            </a:r>
          </a:p>
        </p:txBody>
      </p:sp>
      <p:sp>
        <p:nvSpPr>
          <p:cNvPr id="4" name="Content Placeholder 3"/>
          <p:cNvSpPr>
            <a:spLocks noGrp="1"/>
          </p:cNvSpPr>
          <p:nvPr>
            <p:ph sz="quarter" idx="1"/>
          </p:nvPr>
        </p:nvSpPr>
        <p:spPr>
          <a:xfrm>
            <a:off x="612648" y="1600200"/>
            <a:ext cx="8153400" cy="2438400"/>
          </a:xfrm>
        </p:spPr>
        <p:txBody>
          <a:bodyPr>
            <a:normAutofit lnSpcReduction="10000"/>
          </a:bodyPr>
          <a:lstStyle/>
          <a:p>
            <a:pPr lvl="0" algn="just"/>
            <a:r>
              <a:rPr lang="en-US" sz="2400" dirty="0">
                <a:solidFill>
                  <a:schemeClr val="tx2">
                    <a:lumMod val="75000"/>
                  </a:schemeClr>
                </a:solidFill>
              </a:rPr>
              <a:t>Generalization is used to eliminate redundancy from the analysis model. If two or more classes share attributes or behavior, the similarities are consolidated into an </a:t>
            </a:r>
            <a:r>
              <a:rPr lang="en-US" sz="2400" dirty="0" err="1">
                <a:solidFill>
                  <a:schemeClr val="tx2">
                    <a:lumMod val="75000"/>
                  </a:schemeClr>
                </a:solidFill>
              </a:rPr>
              <a:t>ascendent</a:t>
            </a:r>
            <a:r>
              <a:rPr lang="en-US" sz="2400" dirty="0">
                <a:solidFill>
                  <a:schemeClr val="tx2">
                    <a:lumMod val="75000"/>
                  </a:schemeClr>
                </a:solidFill>
              </a:rPr>
              <a:t> class. Both Dispatchers and </a:t>
            </a:r>
            <a:r>
              <a:rPr lang="en-US" sz="2400" dirty="0" err="1">
                <a:solidFill>
                  <a:schemeClr val="tx2">
                    <a:lumMod val="75000"/>
                  </a:schemeClr>
                </a:solidFill>
              </a:rPr>
              <a:t>FieldOfficers</a:t>
            </a:r>
            <a:r>
              <a:rPr lang="en-US" sz="2400" dirty="0">
                <a:solidFill>
                  <a:schemeClr val="tx2">
                    <a:lumMod val="75000"/>
                  </a:schemeClr>
                </a:solidFill>
              </a:rPr>
              <a:t> have a </a:t>
            </a:r>
            <a:r>
              <a:rPr lang="en-US" sz="2400" dirty="0" err="1">
                <a:solidFill>
                  <a:schemeClr val="tx2">
                    <a:lumMod val="75000"/>
                  </a:schemeClr>
                </a:solidFill>
              </a:rPr>
              <a:t>badgeNumber</a:t>
            </a:r>
            <a:r>
              <a:rPr lang="en-US" sz="2400" dirty="0">
                <a:solidFill>
                  <a:schemeClr val="tx2">
                    <a:lumMod val="75000"/>
                  </a:schemeClr>
                </a:solidFill>
              </a:rPr>
              <a:t> attribute that serves to identify them within a city. To model this similarity, we introduce an abstract </a:t>
            </a:r>
            <a:r>
              <a:rPr lang="en-US" sz="2400" i="1" dirty="0" err="1">
                <a:solidFill>
                  <a:schemeClr val="tx2">
                    <a:lumMod val="75000"/>
                  </a:schemeClr>
                </a:solidFill>
              </a:rPr>
              <a:t>PoliceOfficer</a:t>
            </a:r>
            <a:r>
              <a:rPr lang="en-US" sz="2400" dirty="0">
                <a:solidFill>
                  <a:schemeClr val="tx2">
                    <a:lumMod val="75000"/>
                  </a:schemeClr>
                </a:solidFill>
              </a:rPr>
              <a:t> class.</a:t>
            </a:r>
          </a:p>
        </p:txBody>
      </p:sp>
      <p:pic>
        <p:nvPicPr>
          <p:cNvPr id="21506" name="Picture 2"/>
          <p:cNvPicPr>
            <a:picLocks noChangeAspect="1" noChangeArrowheads="1"/>
          </p:cNvPicPr>
          <p:nvPr/>
        </p:nvPicPr>
        <p:blipFill>
          <a:blip r:embed="rId3" cstate="print"/>
          <a:srcRect/>
          <a:stretch>
            <a:fillRect/>
          </a:stretch>
        </p:blipFill>
        <p:spPr bwMode="auto">
          <a:xfrm>
            <a:off x="1012022" y="4038601"/>
            <a:ext cx="7217578" cy="2514599"/>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a:t>
            </a:r>
            <a:endParaRPr lang="en-US" sz="4000" dirty="0"/>
          </a:p>
        </p:txBody>
      </p:sp>
      <p:sp>
        <p:nvSpPr>
          <p:cNvPr id="4" name="Content Placeholder 3"/>
          <p:cNvSpPr>
            <a:spLocks noGrp="1"/>
          </p:cNvSpPr>
          <p:nvPr>
            <p:ph sz="quarter" idx="1"/>
          </p:nvPr>
        </p:nvSpPr>
        <p:spPr>
          <a:xfrm>
            <a:off x="612648" y="1524000"/>
            <a:ext cx="8153400" cy="4953000"/>
          </a:xfrm>
        </p:spPr>
        <p:txBody>
          <a:bodyPr>
            <a:normAutofit fontScale="70000" lnSpcReduction="20000"/>
          </a:bodyPr>
          <a:lstStyle/>
          <a:p>
            <a:pPr lvl="0" algn="just"/>
            <a:r>
              <a:rPr lang="en-US" sz="4000" dirty="0">
                <a:solidFill>
                  <a:schemeClr val="tx2">
                    <a:lumMod val="50000"/>
                  </a:schemeClr>
                </a:solidFill>
              </a:rPr>
              <a:t>The analysis model is built incrementally and iteratively.  This model is seldom correct or even complete on the first pass. Before the analysis model converges toward a correct specification usable by the developers for design and implementation, several iterations with the client and the user are necessary.</a:t>
            </a:r>
          </a:p>
          <a:p>
            <a:pPr lvl="0" algn="just"/>
            <a:endParaRPr lang="en-US" sz="2600" dirty="0">
              <a:solidFill>
                <a:schemeClr val="tx2">
                  <a:lumMod val="50000"/>
                </a:schemeClr>
              </a:solidFill>
            </a:endParaRPr>
          </a:p>
          <a:p>
            <a:pPr lvl="0" algn="just"/>
            <a:r>
              <a:rPr lang="en-US" sz="4000" dirty="0">
                <a:solidFill>
                  <a:schemeClr val="tx2">
                    <a:lumMod val="50000"/>
                  </a:schemeClr>
                </a:solidFill>
              </a:rPr>
              <a:t>Once the analysis model becomes stable (i.e., when the number of changes to the models are minimal and the scope of the changes localized), the analysis model is reviewed, first by the developers (i.e., internal reviews), then jointly by the developers and the client.</a:t>
            </a:r>
          </a:p>
        </p:txBody>
      </p:sp>
    </p:spTree>
    <p:extLst>
      <p:ext uri="{BB962C8B-B14F-4D97-AF65-F5344CB8AC3E}">
        <p14:creationId xmlns:p14="http://schemas.microsoft.com/office/powerpoint/2010/main" val="2638572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Model/2</a:t>
            </a:r>
            <a:endParaRPr lang="en-US" sz="4000" dirty="0"/>
          </a:p>
        </p:txBody>
      </p:sp>
      <p:sp>
        <p:nvSpPr>
          <p:cNvPr id="4" name="Content Placeholder 3"/>
          <p:cNvSpPr>
            <a:spLocks noGrp="1"/>
          </p:cNvSpPr>
          <p:nvPr>
            <p:ph sz="quarter" idx="1"/>
          </p:nvPr>
        </p:nvSpPr>
        <p:spPr>
          <a:xfrm>
            <a:off x="612648" y="1600200"/>
            <a:ext cx="8153400" cy="4800600"/>
          </a:xfrm>
        </p:spPr>
        <p:txBody>
          <a:bodyPr>
            <a:normAutofit/>
          </a:bodyPr>
          <a:lstStyle/>
          <a:p>
            <a:pPr lvl="0" algn="just"/>
            <a:r>
              <a:rPr lang="en-US" sz="2800" dirty="0">
                <a:solidFill>
                  <a:schemeClr val="tx2">
                    <a:lumMod val="50000"/>
                  </a:schemeClr>
                </a:solidFill>
              </a:rPr>
              <a:t>The goal of the review is to make sure that the requirements specification is correct, complete, consistent and unambiguous.</a:t>
            </a:r>
          </a:p>
          <a:p>
            <a:pPr lvl="0" algn="just"/>
            <a:endParaRPr lang="en-US" sz="2800" dirty="0">
              <a:solidFill>
                <a:schemeClr val="tx2">
                  <a:lumMod val="50000"/>
                </a:schemeClr>
              </a:solidFill>
            </a:endParaRPr>
          </a:p>
          <a:p>
            <a:pPr lvl="0" algn="just"/>
            <a:r>
              <a:rPr lang="en-US" sz="2800" dirty="0">
                <a:solidFill>
                  <a:schemeClr val="tx2">
                    <a:lumMod val="50000"/>
                  </a:schemeClr>
                </a:solidFill>
              </a:rPr>
              <a:t>Developers should be prepared to discover errors downstream and make changes to the specification.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Model/3</a:t>
            </a:r>
            <a:endParaRPr lang="en-US" sz="4000" dirty="0"/>
          </a:p>
        </p:txBody>
      </p:sp>
      <p:sp>
        <p:nvSpPr>
          <p:cNvPr id="4" name="Content Placeholder 3"/>
          <p:cNvSpPr>
            <a:spLocks noGrp="1"/>
          </p:cNvSpPr>
          <p:nvPr>
            <p:ph sz="quarter" idx="1"/>
          </p:nvPr>
        </p:nvSpPr>
        <p:spPr>
          <a:xfrm>
            <a:off x="612648" y="1600200"/>
            <a:ext cx="8153400" cy="4800600"/>
          </a:xfrm>
        </p:spPr>
        <p:txBody>
          <a:bodyPr>
            <a:normAutofit fontScale="92500" lnSpcReduction="20000"/>
          </a:bodyPr>
          <a:lstStyle/>
          <a:p>
            <a:pPr lvl="0"/>
            <a:r>
              <a:rPr lang="en-US" sz="3500" dirty="0">
                <a:solidFill>
                  <a:schemeClr val="tx2">
                    <a:lumMod val="75000"/>
                  </a:schemeClr>
                </a:solidFill>
              </a:rPr>
              <a:t>To ensure that </a:t>
            </a:r>
            <a:r>
              <a:rPr lang="en-US" sz="3500" b="1" dirty="0">
                <a:solidFill>
                  <a:schemeClr val="tx2">
                    <a:lumMod val="75000"/>
                  </a:schemeClr>
                </a:solidFill>
              </a:rPr>
              <a:t>the model is correct</a:t>
            </a:r>
            <a:r>
              <a:rPr lang="en-US" sz="3500" dirty="0">
                <a:solidFill>
                  <a:schemeClr val="tx2">
                    <a:lumMod val="75000"/>
                  </a:schemeClr>
                </a:solidFill>
              </a:rPr>
              <a:t>, the following questions should be asked:</a:t>
            </a:r>
          </a:p>
          <a:p>
            <a:pPr lvl="0"/>
            <a:endParaRPr lang="en-US" sz="2800" dirty="0">
              <a:solidFill>
                <a:schemeClr val="tx2">
                  <a:lumMod val="75000"/>
                </a:schemeClr>
              </a:solidFill>
            </a:endParaRPr>
          </a:p>
          <a:p>
            <a:pPr lvl="1" algn="just"/>
            <a:r>
              <a:rPr lang="en-US" sz="3000" dirty="0">
                <a:solidFill>
                  <a:schemeClr val="tx2">
                    <a:lumMod val="75000"/>
                  </a:schemeClr>
                </a:solidFill>
              </a:rPr>
              <a:t>Is the glossary of entity objects understandable by the user?</a:t>
            </a:r>
          </a:p>
          <a:p>
            <a:pPr lvl="1" algn="just"/>
            <a:endParaRPr lang="en-US" sz="3000" dirty="0">
              <a:solidFill>
                <a:schemeClr val="tx2">
                  <a:lumMod val="75000"/>
                </a:schemeClr>
              </a:solidFill>
            </a:endParaRPr>
          </a:p>
          <a:p>
            <a:pPr lvl="1" algn="just"/>
            <a:r>
              <a:rPr lang="en-US" sz="3000" dirty="0">
                <a:solidFill>
                  <a:schemeClr val="tx2">
                    <a:lumMod val="75000"/>
                  </a:schemeClr>
                </a:solidFill>
              </a:rPr>
              <a:t>Do abstract classes correspond to user-level concepts?</a:t>
            </a:r>
          </a:p>
          <a:p>
            <a:pPr lvl="1" algn="just"/>
            <a:endParaRPr lang="en-US" sz="3000" dirty="0">
              <a:solidFill>
                <a:schemeClr val="tx2">
                  <a:lumMod val="75000"/>
                </a:schemeClr>
              </a:solidFill>
            </a:endParaRPr>
          </a:p>
          <a:p>
            <a:pPr lvl="1" algn="just"/>
            <a:r>
              <a:rPr lang="en-US" sz="3000" dirty="0">
                <a:solidFill>
                  <a:schemeClr val="tx2">
                    <a:lumMod val="75000"/>
                  </a:schemeClr>
                </a:solidFill>
              </a:rPr>
              <a:t>Are all descriptions in accordance with the users’ definitions?</a:t>
            </a:r>
          </a:p>
          <a:p>
            <a:pPr lvl="1">
              <a:buNone/>
            </a:pPr>
            <a:endParaRPr lang="en-US" sz="2100" dirty="0">
              <a:solidFill>
                <a:schemeClr val="tx2">
                  <a:lumMod val="75000"/>
                </a:schemeClr>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Model/4</a:t>
            </a:r>
            <a:endParaRPr lang="en-US" sz="4000" dirty="0"/>
          </a:p>
        </p:txBody>
      </p:sp>
      <p:sp>
        <p:nvSpPr>
          <p:cNvPr id="4" name="Content Placeholder 3"/>
          <p:cNvSpPr>
            <a:spLocks noGrp="1"/>
          </p:cNvSpPr>
          <p:nvPr>
            <p:ph sz="quarter" idx="1"/>
          </p:nvPr>
        </p:nvSpPr>
        <p:spPr>
          <a:xfrm>
            <a:off x="612648" y="1600200"/>
            <a:ext cx="8153400" cy="4800600"/>
          </a:xfrm>
        </p:spPr>
        <p:txBody>
          <a:bodyPr>
            <a:normAutofit lnSpcReduction="10000"/>
          </a:bodyPr>
          <a:lstStyle/>
          <a:p>
            <a:pPr lvl="0"/>
            <a:r>
              <a:rPr lang="en-US" sz="3200" dirty="0">
                <a:solidFill>
                  <a:schemeClr val="tx2">
                    <a:lumMod val="75000"/>
                  </a:schemeClr>
                </a:solidFill>
              </a:rPr>
              <a:t>To ensure that </a:t>
            </a:r>
            <a:r>
              <a:rPr lang="en-US" sz="3200" b="1" dirty="0">
                <a:solidFill>
                  <a:schemeClr val="tx2">
                    <a:lumMod val="75000"/>
                  </a:schemeClr>
                </a:solidFill>
              </a:rPr>
              <a:t>the model is correct</a:t>
            </a:r>
            <a:r>
              <a:rPr lang="en-US" sz="3200" dirty="0">
                <a:solidFill>
                  <a:schemeClr val="tx2">
                    <a:lumMod val="75000"/>
                  </a:schemeClr>
                </a:solidFill>
              </a:rPr>
              <a:t>, the following questions should be asked:</a:t>
            </a:r>
          </a:p>
          <a:p>
            <a:pPr lvl="0"/>
            <a:endParaRPr lang="en-US" sz="2800" dirty="0">
              <a:solidFill>
                <a:schemeClr val="tx2">
                  <a:lumMod val="75000"/>
                </a:schemeClr>
              </a:solidFill>
            </a:endParaRPr>
          </a:p>
          <a:p>
            <a:pPr lvl="1" algn="just"/>
            <a:r>
              <a:rPr lang="en-US" sz="2800" dirty="0">
                <a:solidFill>
                  <a:schemeClr val="tx2">
                    <a:lumMod val="75000"/>
                  </a:schemeClr>
                </a:solidFill>
              </a:rPr>
              <a:t>Do all entity and boundary objects have meaningful noun phrases as names?</a:t>
            </a:r>
          </a:p>
          <a:p>
            <a:pPr lvl="1" algn="just"/>
            <a:endParaRPr lang="en-US" sz="2800" dirty="0">
              <a:solidFill>
                <a:schemeClr val="tx2">
                  <a:lumMod val="75000"/>
                </a:schemeClr>
              </a:solidFill>
            </a:endParaRPr>
          </a:p>
          <a:p>
            <a:pPr lvl="1" algn="just"/>
            <a:r>
              <a:rPr lang="en-US" sz="2800" dirty="0">
                <a:solidFill>
                  <a:schemeClr val="tx2">
                    <a:lumMod val="75000"/>
                  </a:schemeClr>
                </a:solidFill>
              </a:rPr>
              <a:t>Do all use cases and control objects have meaningful verb phrases as names?</a:t>
            </a:r>
          </a:p>
          <a:p>
            <a:pPr lvl="1" algn="just"/>
            <a:endParaRPr lang="en-US" sz="2800" dirty="0">
              <a:solidFill>
                <a:schemeClr val="tx2">
                  <a:lumMod val="75000"/>
                </a:schemeClr>
              </a:solidFill>
            </a:endParaRPr>
          </a:p>
          <a:p>
            <a:pPr lvl="1" algn="just"/>
            <a:r>
              <a:rPr lang="en-US" sz="2800" dirty="0">
                <a:solidFill>
                  <a:schemeClr val="tx2">
                    <a:lumMod val="75000"/>
                  </a:schemeClr>
                </a:solidFill>
              </a:rPr>
              <a:t>Are all error cases described and handled?</a:t>
            </a:r>
          </a:p>
          <a:p>
            <a:pPr lvl="1">
              <a:buNone/>
            </a:pPr>
            <a:endParaRPr lang="en-US" sz="2100" dirty="0">
              <a:solidFill>
                <a:schemeClr val="tx2">
                  <a:lumMod val="75000"/>
                </a:schemeClr>
              </a:solidFill>
            </a:endParaRPr>
          </a:p>
        </p:txBody>
      </p:sp>
    </p:spTree>
    <p:extLst>
      <p:ext uri="{BB962C8B-B14F-4D97-AF65-F5344CB8AC3E}">
        <p14:creationId xmlns:p14="http://schemas.microsoft.com/office/powerpoint/2010/main" val="4286086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Model/5</a:t>
            </a:r>
            <a:endParaRPr lang="en-US" sz="4000" dirty="0"/>
          </a:p>
        </p:txBody>
      </p:sp>
      <p:sp>
        <p:nvSpPr>
          <p:cNvPr id="4" name="Content Placeholder 3"/>
          <p:cNvSpPr>
            <a:spLocks noGrp="1"/>
          </p:cNvSpPr>
          <p:nvPr>
            <p:ph sz="quarter" idx="1"/>
          </p:nvPr>
        </p:nvSpPr>
        <p:spPr>
          <a:xfrm>
            <a:off x="612648" y="1371600"/>
            <a:ext cx="8153400" cy="5181600"/>
          </a:xfrm>
        </p:spPr>
        <p:txBody>
          <a:bodyPr>
            <a:normAutofit fontScale="92500" lnSpcReduction="20000"/>
          </a:bodyPr>
          <a:lstStyle/>
          <a:p>
            <a:pPr lvl="0"/>
            <a:r>
              <a:rPr lang="en-US" sz="3200" dirty="0">
                <a:solidFill>
                  <a:schemeClr val="tx2">
                    <a:lumMod val="75000"/>
                  </a:schemeClr>
                </a:solidFill>
              </a:rPr>
              <a:t>To ensure that </a:t>
            </a:r>
            <a:r>
              <a:rPr lang="en-US" sz="3200" b="1" dirty="0">
                <a:solidFill>
                  <a:schemeClr val="tx2">
                    <a:lumMod val="75000"/>
                  </a:schemeClr>
                </a:solidFill>
              </a:rPr>
              <a:t>the model is complete</a:t>
            </a:r>
            <a:r>
              <a:rPr lang="en-US" sz="3200" dirty="0">
                <a:solidFill>
                  <a:schemeClr val="tx2">
                    <a:lumMod val="75000"/>
                  </a:schemeClr>
                </a:solidFill>
              </a:rPr>
              <a:t>, the following questions should be asked:</a:t>
            </a:r>
          </a:p>
          <a:p>
            <a:pPr lvl="0"/>
            <a:endParaRPr lang="en-US" sz="1800" dirty="0">
              <a:solidFill>
                <a:schemeClr val="tx2">
                  <a:lumMod val="75000"/>
                </a:schemeClr>
              </a:solidFill>
            </a:endParaRPr>
          </a:p>
          <a:p>
            <a:pPr lvl="1" algn="just"/>
            <a:r>
              <a:rPr lang="en-US" sz="2800" dirty="0">
                <a:solidFill>
                  <a:schemeClr val="tx2">
                    <a:lumMod val="75000"/>
                  </a:schemeClr>
                </a:solidFill>
              </a:rPr>
              <a:t>For each object: Is it needed by any use case? In which use case is it created? modified? Destroyed? Can it be accessed from a boundary object?</a:t>
            </a:r>
          </a:p>
          <a:p>
            <a:pPr lvl="1" algn="just"/>
            <a:endParaRPr lang="en-US" sz="2800" dirty="0">
              <a:solidFill>
                <a:schemeClr val="tx2">
                  <a:lumMod val="75000"/>
                </a:schemeClr>
              </a:solidFill>
            </a:endParaRPr>
          </a:p>
          <a:p>
            <a:pPr lvl="1" algn="just"/>
            <a:r>
              <a:rPr lang="en-US" sz="2800" dirty="0">
                <a:solidFill>
                  <a:schemeClr val="tx2">
                    <a:lumMod val="75000"/>
                  </a:schemeClr>
                </a:solidFill>
              </a:rPr>
              <a:t>For each attribute: When is it set? What is its type? Should it be a qualifier? </a:t>
            </a:r>
          </a:p>
          <a:p>
            <a:pPr lvl="1" algn="just"/>
            <a:endParaRPr lang="en-US" sz="2800" dirty="0">
              <a:solidFill>
                <a:schemeClr val="tx2">
                  <a:lumMod val="75000"/>
                </a:schemeClr>
              </a:solidFill>
            </a:endParaRPr>
          </a:p>
          <a:p>
            <a:pPr lvl="1" algn="just"/>
            <a:r>
              <a:rPr lang="en-US" sz="2800" dirty="0">
                <a:solidFill>
                  <a:schemeClr val="tx2">
                    <a:lumMod val="75000"/>
                  </a:schemeClr>
                </a:solidFill>
              </a:rPr>
              <a:t>For each association: When is it traversed? Why was the specific multiplicity chosen? Can associations with one-to-many multiplicities qualified?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Model/6</a:t>
            </a:r>
            <a:endParaRPr lang="en-US" sz="4000" dirty="0"/>
          </a:p>
        </p:txBody>
      </p:sp>
      <p:sp>
        <p:nvSpPr>
          <p:cNvPr id="4" name="Content Placeholder 3"/>
          <p:cNvSpPr>
            <a:spLocks noGrp="1"/>
          </p:cNvSpPr>
          <p:nvPr>
            <p:ph sz="quarter" idx="1"/>
          </p:nvPr>
        </p:nvSpPr>
        <p:spPr>
          <a:xfrm>
            <a:off x="612648" y="1371600"/>
            <a:ext cx="8153400" cy="5029200"/>
          </a:xfrm>
        </p:spPr>
        <p:txBody>
          <a:bodyPr>
            <a:normAutofit/>
          </a:bodyPr>
          <a:lstStyle/>
          <a:p>
            <a:pPr lvl="0"/>
            <a:r>
              <a:rPr lang="en-US" sz="3200" dirty="0">
                <a:solidFill>
                  <a:schemeClr val="tx2">
                    <a:lumMod val="75000"/>
                  </a:schemeClr>
                </a:solidFill>
              </a:rPr>
              <a:t>To ensure that </a:t>
            </a:r>
            <a:r>
              <a:rPr lang="en-US" sz="3200" b="1" dirty="0">
                <a:solidFill>
                  <a:schemeClr val="tx2">
                    <a:lumMod val="75000"/>
                  </a:schemeClr>
                </a:solidFill>
              </a:rPr>
              <a:t>the model is complete</a:t>
            </a:r>
            <a:r>
              <a:rPr lang="en-US" sz="3200" dirty="0">
                <a:solidFill>
                  <a:schemeClr val="tx2">
                    <a:lumMod val="75000"/>
                  </a:schemeClr>
                </a:solidFill>
              </a:rPr>
              <a:t>, the following questions should be asked:</a:t>
            </a:r>
          </a:p>
          <a:p>
            <a:pPr lvl="0"/>
            <a:endParaRPr lang="en-US" sz="1800" dirty="0">
              <a:solidFill>
                <a:schemeClr val="tx2">
                  <a:lumMod val="75000"/>
                </a:schemeClr>
              </a:solidFill>
            </a:endParaRPr>
          </a:p>
          <a:p>
            <a:pPr lvl="1" algn="just"/>
            <a:r>
              <a:rPr lang="en-US" sz="2800" dirty="0">
                <a:solidFill>
                  <a:schemeClr val="tx2">
                    <a:lumMod val="75000"/>
                  </a:schemeClr>
                </a:solidFill>
              </a:rPr>
              <a:t>For each control object: Does it have the necessary associations to access the objects participating in its corresponding use case?</a:t>
            </a:r>
          </a:p>
          <a:p>
            <a:pPr lvl="1" algn="just"/>
            <a:endParaRPr lang="en-US" sz="2800" dirty="0">
              <a:solidFill>
                <a:schemeClr val="tx2">
                  <a:lumMod val="75000"/>
                </a:schemeClr>
              </a:solidFill>
            </a:endParaRPr>
          </a:p>
          <a:p>
            <a:pPr lvl="1">
              <a:buNone/>
            </a:pPr>
            <a:endParaRPr lang="en-US" sz="2100" dirty="0">
              <a:solidFill>
                <a:schemeClr val="tx2">
                  <a:lumMod val="75000"/>
                </a:schemeClr>
              </a:solidFill>
            </a:endParaRPr>
          </a:p>
        </p:txBody>
      </p:sp>
    </p:spTree>
    <p:extLst>
      <p:ext uri="{BB962C8B-B14F-4D97-AF65-F5344CB8AC3E}">
        <p14:creationId xmlns:p14="http://schemas.microsoft.com/office/powerpoint/2010/main" val="2650283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Model/7</a:t>
            </a:r>
            <a:endParaRPr lang="en-US" sz="4000" dirty="0"/>
          </a:p>
        </p:txBody>
      </p:sp>
      <p:sp>
        <p:nvSpPr>
          <p:cNvPr id="4" name="Content Placeholder 3"/>
          <p:cNvSpPr>
            <a:spLocks noGrp="1"/>
          </p:cNvSpPr>
          <p:nvPr>
            <p:ph sz="quarter" idx="1"/>
          </p:nvPr>
        </p:nvSpPr>
        <p:spPr>
          <a:xfrm>
            <a:off x="612648" y="1600200"/>
            <a:ext cx="8153400" cy="4800600"/>
          </a:xfrm>
        </p:spPr>
        <p:txBody>
          <a:bodyPr>
            <a:normAutofit fontScale="92500" lnSpcReduction="20000"/>
          </a:bodyPr>
          <a:lstStyle/>
          <a:p>
            <a:pPr lvl="0"/>
            <a:r>
              <a:rPr lang="en-US" sz="3200" dirty="0">
                <a:solidFill>
                  <a:schemeClr val="tx2">
                    <a:lumMod val="75000"/>
                  </a:schemeClr>
                </a:solidFill>
              </a:rPr>
              <a:t>To ensure that </a:t>
            </a:r>
            <a:r>
              <a:rPr lang="en-US" sz="3200" b="1" dirty="0">
                <a:solidFill>
                  <a:schemeClr val="tx2">
                    <a:lumMod val="75000"/>
                  </a:schemeClr>
                </a:solidFill>
              </a:rPr>
              <a:t>the model is consistent</a:t>
            </a:r>
            <a:r>
              <a:rPr lang="en-US" sz="3200" dirty="0">
                <a:solidFill>
                  <a:schemeClr val="tx2">
                    <a:lumMod val="75000"/>
                  </a:schemeClr>
                </a:solidFill>
              </a:rPr>
              <a:t>, the following questions should be asked:</a:t>
            </a:r>
          </a:p>
          <a:p>
            <a:pPr lvl="0"/>
            <a:endParaRPr lang="en-US" sz="3200" dirty="0">
              <a:solidFill>
                <a:schemeClr val="tx2">
                  <a:lumMod val="75000"/>
                </a:schemeClr>
              </a:solidFill>
            </a:endParaRPr>
          </a:p>
          <a:p>
            <a:pPr lvl="1" algn="just"/>
            <a:r>
              <a:rPr lang="en-US" sz="2800" dirty="0">
                <a:solidFill>
                  <a:schemeClr val="tx2">
                    <a:lumMod val="75000"/>
                  </a:schemeClr>
                </a:solidFill>
              </a:rPr>
              <a:t>Are there multiple classes or use cases with the same name?</a:t>
            </a:r>
          </a:p>
          <a:p>
            <a:pPr lvl="1" algn="just"/>
            <a:endParaRPr lang="en-US" sz="2800" dirty="0">
              <a:solidFill>
                <a:schemeClr val="tx2">
                  <a:lumMod val="75000"/>
                </a:schemeClr>
              </a:solidFill>
            </a:endParaRPr>
          </a:p>
          <a:p>
            <a:pPr lvl="1" algn="just"/>
            <a:r>
              <a:rPr lang="en-US" sz="2800" dirty="0">
                <a:solidFill>
                  <a:schemeClr val="tx2">
                    <a:lumMod val="75000"/>
                  </a:schemeClr>
                </a:solidFill>
              </a:rPr>
              <a:t>Do entities (e.g., use cases, classes, attributes) with similar names denote similar concepts?</a:t>
            </a:r>
          </a:p>
          <a:p>
            <a:pPr lvl="1" algn="just"/>
            <a:endParaRPr lang="en-US" sz="2800" dirty="0">
              <a:solidFill>
                <a:schemeClr val="tx2">
                  <a:lumMod val="75000"/>
                </a:schemeClr>
              </a:solidFill>
            </a:endParaRPr>
          </a:p>
          <a:p>
            <a:pPr lvl="1" algn="just"/>
            <a:r>
              <a:rPr lang="en-US" sz="2800" dirty="0">
                <a:solidFill>
                  <a:schemeClr val="tx2">
                    <a:lumMod val="75000"/>
                  </a:schemeClr>
                </a:solidFill>
              </a:rPr>
              <a:t>Are there objects with similar attributes and associations that are not in the same generalization hierarchy?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Object and Dynamic Views</a:t>
            </a:r>
          </a:p>
        </p:txBody>
      </p:sp>
      <p:sp>
        <p:nvSpPr>
          <p:cNvPr id="4" name="Content Placeholder 3"/>
          <p:cNvSpPr>
            <a:spLocks noGrp="1"/>
          </p:cNvSpPr>
          <p:nvPr>
            <p:ph sz="quarter" idx="1"/>
          </p:nvPr>
        </p:nvSpPr>
        <p:spPr/>
        <p:txBody>
          <a:bodyPr>
            <a:normAutofit fontScale="92500" lnSpcReduction="20000"/>
          </a:bodyPr>
          <a:lstStyle/>
          <a:p>
            <a:r>
              <a:rPr lang="en-US" dirty="0"/>
              <a:t>The Analysis Object View consists of </a:t>
            </a:r>
            <a:r>
              <a:rPr lang="en-US" b="1" dirty="0"/>
              <a:t>entity</a:t>
            </a:r>
            <a:r>
              <a:rPr lang="en-US" dirty="0"/>
              <a:t>, </a:t>
            </a:r>
            <a:r>
              <a:rPr lang="en-US" b="1" dirty="0"/>
              <a:t>boundary</a:t>
            </a:r>
            <a:r>
              <a:rPr lang="en-US" dirty="0"/>
              <a:t> and </a:t>
            </a:r>
            <a:r>
              <a:rPr lang="en-US" b="1" dirty="0"/>
              <a:t>control</a:t>
            </a:r>
            <a:r>
              <a:rPr lang="en-US" dirty="0"/>
              <a:t> </a:t>
            </a:r>
            <a:r>
              <a:rPr lang="en-US" b="1" dirty="0"/>
              <a:t>objects</a:t>
            </a:r>
          </a:p>
          <a:p>
            <a:pPr lvl="1"/>
            <a:r>
              <a:rPr lang="en-US" b="1" dirty="0"/>
              <a:t>Entity objects </a:t>
            </a:r>
            <a:r>
              <a:rPr lang="en-US" dirty="0"/>
              <a:t>represent the persistent information tracked by the system</a:t>
            </a:r>
          </a:p>
          <a:p>
            <a:pPr lvl="1"/>
            <a:r>
              <a:rPr lang="en-US" b="1" dirty="0"/>
              <a:t>Boundary objects</a:t>
            </a:r>
            <a:r>
              <a:rPr lang="en-US" dirty="0"/>
              <a:t> represent the interaction between the actors and the system</a:t>
            </a:r>
          </a:p>
          <a:p>
            <a:pPr lvl="1"/>
            <a:r>
              <a:rPr lang="en-US" b="1" dirty="0"/>
              <a:t>Control objects</a:t>
            </a:r>
            <a:r>
              <a:rPr lang="en-US" dirty="0"/>
              <a:t> are in charge of realizing use cases</a:t>
            </a:r>
          </a:p>
          <a:p>
            <a:r>
              <a:rPr lang="en-US" i="1" dirty="0"/>
              <a:t>Example</a:t>
            </a:r>
            <a:r>
              <a:rPr lang="en-US" dirty="0"/>
              <a:t>: In the </a:t>
            </a:r>
            <a:r>
              <a:rPr lang="en-US" dirty="0">
                <a:solidFill>
                  <a:schemeClr val="accent1">
                    <a:lumMod val="50000"/>
                  </a:schemeClr>
                </a:solidFill>
              </a:rPr>
              <a:t>2Bwatch example</a:t>
            </a:r>
            <a:r>
              <a:rPr lang="en-US" dirty="0"/>
              <a:t>, </a:t>
            </a:r>
            <a:r>
              <a:rPr lang="en-US" dirty="0">
                <a:solidFill>
                  <a:srgbClr val="C00000"/>
                </a:solidFill>
              </a:rPr>
              <a:t>Time </a:t>
            </a:r>
            <a:r>
              <a:rPr lang="en-US" dirty="0"/>
              <a:t>is the </a:t>
            </a:r>
            <a:r>
              <a:rPr lang="en-US" dirty="0">
                <a:solidFill>
                  <a:srgbClr val="C00000"/>
                </a:solidFill>
              </a:rPr>
              <a:t>entity object</a:t>
            </a:r>
            <a:r>
              <a:rPr lang="en-US" dirty="0"/>
              <a:t>, </a:t>
            </a:r>
            <a:r>
              <a:rPr lang="en-US" dirty="0" err="1">
                <a:solidFill>
                  <a:schemeClr val="accent6">
                    <a:lumMod val="75000"/>
                  </a:schemeClr>
                </a:solidFill>
              </a:rPr>
              <a:t>PushButton</a:t>
            </a:r>
            <a:r>
              <a:rPr lang="en-US" dirty="0"/>
              <a:t> and </a:t>
            </a:r>
            <a:r>
              <a:rPr lang="en-US" dirty="0" err="1">
                <a:solidFill>
                  <a:schemeClr val="accent6">
                    <a:lumMod val="75000"/>
                  </a:schemeClr>
                </a:solidFill>
              </a:rPr>
              <a:t>LCDDisplay</a:t>
            </a:r>
            <a:r>
              <a:rPr lang="en-US" dirty="0"/>
              <a:t> are </a:t>
            </a:r>
            <a:r>
              <a:rPr lang="en-US" dirty="0">
                <a:solidFill>
                  <a:schemeClr val="accent6">
                    <a:lumMod val="75000"/>
                  </a:schemeClr>
                </a:solidFill>
              </a:rPr>
              <a:t>boundary objects</a:t>
            </a:r>
            <a:r>
              <a:rPr lang="en-US" dirty="0"/>
              <a:t>, </a:t>
            </a:r>
            <a:r>
              <a:rPr lang="en-US" dirty="0">
                <a:solidFill>
                  <a:schemeClr val="accent3">
                    <a:lumMod val="75000"/>
                  </a:schemeClr>
                </a:solidFill>
              </a:rPr>
              <a:t>Watch</a:t>
            </a:r>
            <a:r>
              <a:rPr lang="en-US" dirty="0"/>
              <a:t> is a </a:t>
            </a:r>
            <a:r>
              <a:rPr lang="en-US" dirty="0">
                <a:solidFill>
                  <a:schemeClr val="accent3">
                    <a:lumMod val="75000"/>
                  </a:schemeClr>
                </a:solidFill>
              </a:rPr>
              <a:t>control object </a:t>
            </a:r>
            <a:r>
              <a:rPr lang="en-US" dirty="0"/>
              <a:t>that represents the activity of changing </a:t>
            </a:r>
            <a:r>
              <a:rPr lang="en-US"/>
              <a:t>the time </a:t>
            </a:r>
            <a:r>
              <a:rPr lang="en-US" dirty="0"/>
              <a:t>by pressing combination of buttons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Model/8</a:t>
            </a:r>
            <a:endParaRPr lang="en-US" sz="4000" dirty="0"/>
          </a:p>
        </p:txBody>
      </p:sp>
      <p:sp>
        <p:nvSpPr>
          <p:cNvPr id="4" name="Content Placeholder 3"/>
          <p:cNvSpPr>
            <a:spLocks noGrp="1"/>
          </p:cNvSpPr>
          <p:nvPr>
            <p:ph sz="quarter" idx="1"/>
          </p:nvPr>
        </p:nvSpPr>
        <p:spPr>
          <a:xfrm>
            <a:off x="612648" y="1600200"/>
            <a:ext cx="8153400" cy="4800600"/>
          </a:xfrm>
        </p:spPr>
        <p:txBody>
          <a:bodyPr>
            <a:noAutofit/>
          </a:bodyPr>
          <a:lstStyle/>
          <a:p>
            <a:pPr lvl="0" algn="just"/>
            <a:r>
              <a:rPr lang="en-US" sz="3200" dirty="0">
                <a:solidFill>
                  <a:schemeClr val="tx2">
                    <a:lumMod val="75000"/>
                  </a:schemeClr>
                </a:solidFill>
              </a:rPr>
              <a:t>To ensure that the system described by </a:t>
            </a:r>
            <a:r>
              <a:rPr lang="en-US" sz="3200" b="1" dirty="0">
                <a:solidFill>
                  <a:schemeClr val="tx2">
                    <a:lumMod val="75000"/>
                  </a:schemeClr>
                </a:solidFill>
              </a:rPr>
              <a:t>the analysis model is realistic</a:t>
            </a:r>
            <a:r>
              <a:rPr lang="en-US" sz="3200" dirty="0">
                <a:solidFill>
                  <a:schemeClr val="tx2">
                    <a:lumMod val="75000"/>
                  </a:schemeClr>
                </a:solidFill>
              </a:rPr>
              <a:t>, the following questions should be asked:</a:t>
            </a:r>
          </a:p>
          <a:p>
            <a:pPr lvl="1" algn="just"/>
            <a:r>
              <a:rPr lang="en-US" sz="2800" dirty="0">
                <a:solidFill>
                  <a:schemeClr val="tx2">
                    <a:lumMod val="75000"/>
                  </a:schemeClr>
                </a:solidFill>
              </a:rPr>
              <a:t>Are there any novel features in the system? Were any studies or prototypes built to ensure their feasibility?</a:t>
            </a:r>
          </a:p>
          <a:p>
            <a:pPr lvl="1" algn="just"/>
            <a:r>
              <a:rPr lang="en-US" sz="2800" dirty="0">
                <a:solidFill>
                  <a:schemeClr val="tx2">
                    <a:lumMod val="75000"/>
                  </a:schemeClr>
                </a:solidFill>
              </a:rPr>
              <a:t>Can the performance and reliability requirements be met? Were these requirements verified by any prototypes running on the selected hardware?</a:t>
            </a:r>
          </a:p>
          <a:p>
            <a:pPr lvl="1">
              <a:buNone/>
            </a:pPr>
            <a:endParaRPr lang="en-US" sz="3200" dirty="0">
              <a:solidFill>
                <a:schemeClr val="tx2">
                  <a:lumMod val="75000"/>
                </a:schemeClr>
              </a:solidFill>
            </a:endParaRPr>
          </a:p>
        </p:txBody>
      </p:sp>
    </p:spTree>
    <p:extLst>
      <p:ext uri="{BB962C8B-B14F-4D97-AF65-F5344CB8AC3E}">
        <p14:creationId xmlns:p14="http://schemas.microsoft.com/office/powerpoint/2010/main" val="608859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sz="4000" dirty="0"/>
              <a:t>Analysis Summary</a:t>
            </a:r>
            <a:endParaRPr lang="en-US" sz="4000" dirty="0"/>
          </a:p>
        </p:txBody>
      </p:sp>
      <p:pic>
        <p:nvPicPr>
          <p:cNvPr id="19458" name="Picture 2"/>
          <p:cNvPicPr>
            <a:picLocks noChangeAspect="1" noChangeArrowheads="1"/>
          </p:cNvPicPr>
          <p:nvPr/>
        </p:nvPicPr>
        <p:blipFill>
          <a:blip r:embed="rId3" cstate="print"/>
          <a:srcRect/>
          <a:stretch>
            <a:fillRect/>
          </a:stretch>
        </p:blipFill>
        <p:spPr bwMode="auto">
          <a:xfrm>
            <a:off x="1985963" y="1552575"/>
            <a:ext cx="5172075" cy="507682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fontScale="90000"/>
          </a:bodyPr>
          <a:lstStyle/>
          <a:p>
            <a:r>
              <a:rPr lang="en-US" dirty="0"/>
              <a:t>Managing Analysis – </a:t>
            </a:r>
            <a:r>
              <a:rPr lang="en-US" sz="3600" b="1" dirty="0"/>
              <a:t>Documenting Analysis</a:t>
            </a:r>
          </a:p>
        </p:txBody>
      </p:sp>
      <p:sp>
        <p:nvSpPr>
          <p:cNvPr id="6" name="Content Placeholder 3"/>
          <p:cNvSpPr>
            <a:spLocks noGrp="1"/>
          </p:cNvSpPr>
          <p:nvPr>
            <p:ph sz="quarter" idx="1"/>
          </p:nvPr>
        </p:nvSpPr>
        <p:spPr>
          <a:xfrm>
            <a:off x="612648" y="1600200"/>
            <a:ext cx="8153400" cy="4800600"/>
          </a:xfrm>
        </p:spPr>
        <p:txBody>
          <a:bodyPr>
            <a:normAutofit/>
          </a:bodyPr>
          <a:lstStyle/>
          <a:p>
            <a:pPr lvl="0" algn="just"/>
            <a:r>
              <a:rPr lang="en-US" sz="2800" dirty="0">
                <a:solidFill>
                  <a:schemeClr val="tx2">
                    <a:lumMod val="75000"/>
                  </a:schemeClr>
                </a:solidFill>
              </a:rPr>
              <a:t>The primary challenge in managing requirements is to maintain consistency while using so many resources.</a:t>
            </a:r>
          </a:p>
          <a:p>
            <a:pPr lvl="0" algn="just"/>
            <a:endParaRPr lang="en-US" sz="2800" dirty="0">
              <a:solidFill>
                <a:schemeClr val="tx2">
                  <a:lumMod val="75000"/>
                </a:schemeClr>
              </a:solidFill>
            </a:endParaRPr>
          </a:p>
          <a:p>
            <a:pPr lvl="0" algn="just"/>
            <a:r>
              <a:rPr lang="en-US" sz="2800" dirty="0">
                <a:solidFill>
                  <a:schemeClr val="tx2">
                    <a:lumMod val="75000"/>
                  </a:schemeClr>
                </a:solidFill>
              </a:rPr>
              <a:t>The requirements elicitation and analysis activities are documented in the </a:t>
            </a:r>
            <a:r>
              <a:rPr lang="en-US" sz="2800" b="1" dirty="0">
                <a:solidFill>
                  <a:schemeClr val="tx2">
                    <a:lumMod val="75000"/>
                  </a:schemeClr>
                </a:solidFill>
              </a:rPr>
              <a:t>Requirements Analysis Document</a:t>
            </a:r>
            <a:r>
              <a:rPr lang="en-US" sz="2800" dirty="0">
                <a:solidFill>
                  <a:schemeClr val="tx2">
                    <a:lumMod val="75000"/>
                  </a:schemeClr>
                </a:solidFill>
              </a:rPr>
              <a:t> (</a:t>
            </a:r>
            <a:r>
              <a:rPr lang="en-US" sz="2800" b="1" dirty="0">
                <a:solidFill>
                  <a:schemeClr val="tx2">
                    <a:lumMod val="75000"/>
                  </a:schemeClr>
                </a:solidFill>
              </a:rPr>
              <a:t>RAD)</a:t>
            </a:r>
            <a:r>
              <a:rPr lang="en-US" sz="2800" dirty="0">
                <a:solidFill>
                  <a:schemeClr val="tx2">
                    <a:lumMod val="75000"/>
                  </a:schemeClr>
                </a:solidFill>
              </a:rPr>
              <a:t>.  During analysis the sections of the above document are revised as ambiguities and new functionality are discovered.</a:t>
            </a:r>
          </a:p>
          <a:p>
            <a:pPr marL="0" indent="0">
              <a:buNone/>
            </a:pPr>
            <a:endParaRPr lang="en-US" sz="2800" dirty="0">
              <a:solidFill>
                <a:schemeClr val="tx2">
                  <a:lumMod val="75000"/>
                </a:schemeClr>
              </a:solidFill>
            </a:endParaRPr>
          </a:p>
          <a:p>
            <a:pPr lvl="1">
              <a:buNone/>
            </a:pPr>
            <a:endParaRPr lang="en-US" sz="2100" dirty="0">
              <a:solidFill>
                <a:schemeClr val="tx2">
                  <a:lumMod val="75000"/>
                </a:schemeClr>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fontScale="90000"/>
          </a:bodyPr>
          <a:lstStyle/>
          <a:p>
            <a:r>
              <a:rPr lang="en-US" dirty="0"/>
              <a:t>Managing Analysis – </a:t>
            </a:r>
            <a:r>
              <a:rPr lang="en-US" sz="3600" b="1" dirty="0"/>
              <a:t>Documenting Analysis/</a:t>
            </a:r>
            <a:r>
              <a:rPr lang="en-US" sz="3600" dirty="0"/>
              <a:t>2</a:t>
            </a:r>
          </a:p>
        </p:txBody>
      </p:sp>
      <p:sp>
        <p:nvSpPr>
          <p:cNvPr id="6" name="Content Placeholder 3"/>
          <p:cNvSpPr>
            <a:spLocks noGrp="1"/>
          </p:cNvSpPr>
          <p:nvPr>
            <p:ph sz="quarter" idx="1"/>
          </p:nvPr>
        </p:nvSpPr>
        <p:spPr>
          <a:xfrm>
            <a:off x="612648" y="1600200"/>
            <a:ext cx="8153400" cy="4800600"/>
          </a:xfrm>
        </p:spPr>
        <p:txBody>
          <a:bodyPr>
            <a:normAutofit/>
          </a:bodyPr>
          <a:lstStyle/>
          <a:p>
            <a:pPr algn="just"/>
            <a:r>
              <a:rPr lang="en-US" sz="2800" dirty="0">
                <a:solidFill>
                  <a:schemeClr val="tx2">
                    <a:lumMod val="75000"/>
                  </a:schemeClr>
                </a:solidFill>
              </a:rPr>
              <a:t>The </a:t>
            </a:r>
            <a:r>
              <a:rPr lang="en-US" sz="2800" b="1" dirty="0">
                <a:solidFill>
                  <a:schemeClr val="tx2">
                    <a:lumMod val="75000"/>
                  </a:schemeClr>
                </a:solidFill>
              </a:rPr>
              <a:t>object model </a:t>
            </a:r>
            <a:r>
              <a:rPr lang="en-US" sz="2800" dirty="0">
                <a:solidFill>
                  <a:schemeClr val="tx2">
                    <a:lumMod val="75000"/>
                  </a:schemeClr>
                </a:solidFill>
              </a:rPr>
              <a:t>documents in detail all the objects identified with their attributes and associations.</a:t>
            </a:r>
          </a:p>
          <a:p>
            <a:pPr algn="just"/>
            <a:endParaRPr lang="en-US" sz="2800" dirty="0">
              <a:solidFill>
                <a:schemeClr val="tx2">
                  <a:lumMod val="75000"/>
                </a:schemeClr>
              </a:solidFill>
            </a:endParaRPr>
          </a:p>
          <a:p>
            <a:pPr lvl="0" algn="just"/>
            <a:r>
              <a:rPr lang="en-US" sz="2800" dirty="0">
                <a:solidFill>
                  <a:schemeClr val="tx2">
                    <a:lumMod val="75000"/>
                  </a:schemeClr>
                </a:solidFill>
              </a:rPr>
              <a:t>The </a:t>
            </a:r>
            <a:r>
              <a:rPr lang="en-US" sz="2800" b="1" dirty="0">
                <a:solidFill>
                  <a:schemeClr val="tx2">
                    <a:lumMod val="75000"/>
                  </a:schemeClr>
                </a:solidFill>
              </a:rPr>
              <a:t>dynamic model</a:t>
            </a:r>
            <a:r>
              <a:rPr lang="en-US" sz="2800" dirty="0">
                <a:solidFill>
                  <a:schemeClr val="tx2">
                    <a:lumMod val="75000"/>
                  </a:schemeClr>
                </a:solidFill>
              </a:rPr>
              <a:t> documents the </a:t>
            </a:r>
            <a:r>
              <a:rPr lang="en-US" sz="2800" dirty="0" err="1">
                <a:solidFill>
                  <a:schemeClr val="tx2">
                    <a:lumMod val="75000"/>
                  </a:schemeClr>
                </a:solidFill>
              </a:rPr>
              <a:t>behaviour</a:t>
            </a:r>
            <a:r>
              <a:rPr lang="en-US" sz="2800" dirty="0">
                <a:solidFill>
                  <a:schemeClr val="tx2">
                    <a:lumMod val="75000"/>
                  </a:schemeClr>
                </a:solidFill>
              </a:rPr>
              <a:t> of the object model by means of </a:t>
            </a:r>
            <a:r>
              <a:rPr lang="en-US" sz="2800" dirty="0" err="1">
                <a:solidFill>
                  <a:schemeClr val="tx2">
                    <a:lumMod val="75000"/>
                  </a:schemeClr>
                </a:solidFill>
              </a:rPr>
              <a:t>statechart</a:t>
            </a:r>
            <a:r>
              <a:rPr lang="en-US" sz="2800" dirty="0">
                <a:solidFill>
                  <a:schemeClr val="tx2">
                    <a:lumMod val="75000"/>
                  </a:schemeClr>
                </a:solidFill>
              </a:rPr>
              <a:t> diagrams and sequence diagrams.</a:t>
            </a:r>
          </a:p>
          <a:p>
            <a:pPr lvl="0" algn="just"/>
            <a:endParaRPr lang="en-US" sz="2800" dirty="0">
              <a:solidFill>
                <a:schemeClr val="tx2">
                  <a:lumMod val="75000"/>
                </a:schemeClr>
              </a:solidFill>
            </a:endParaRPr>
          </a:p>
          <a:p>
            <a:pPr lvl="0" algn="just"/>
            <a:r>
              <a:rPr lang="en-US" sz="2800" dirty="0">
                <a:solidFill>
                  <a:schemeClr val="tx2">
                    <a:lumMod val="75000"/>
                  </a:schemeClr>
                </a:solidFill>
              </a:rPr>
              <a:t>The revision history of the </a:t>
            </a:r>
            <a:r>
              <a:rPr lang="en-US" sz="2800" b="1" dirty="0">
                <a:solidFill>
                  <a:schemeClr val="tx2">
                    <a:lumMod val="75000"/>
                  </a:schemeClr>
                </a:solidFill>
              </a:rPr>
              <a:t>RAD</a:t>
            </a:r>
            <a:r>
              <a:rPr lang="en-US" sz="2800" dirty="0">
                <a:solidFill>
                  <a:schemeClr val="tx2">
                    <a:lumMod val="75000"/>
                  </a:schemeClr>
                </a:solidFill>
              </a:rPr>
              <a:t> will provide a history of changes, including the author responsible for each change.</a:t>
            </a:r>
          </a:p>
          <a:p>
            <a:pPr lvl="1">
              <a:buNone/>
            </a:pPr>
            <a:endParaRPr lang="en-US" sz="2100" dirty="0">
              <a:solidFill>
                <a:schemeClr val="tx2">
                  <a:lumMod val="75000"/>
                </a:schemeClr>
              </a:solidFill>
            </a:endParaRPr>
          </a:p>
        </p:txBody>
      </p:sp>
    </p:spTree>
    <p:extLst>
      <p:ext uri="{BB962C8B-B14F-4D97-AF65-F5344CB8AC3E}">
        <p14:creationId xmlns:p14="http://schemas.microsoft.com/office/powerpoint/2010/main" val="4920008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fontScale="90000"/>
          </a:bodyPr>
          <a:lstStyle/>
          <a:p>
            <a:r>
              <a:rPr lang="en-US" dirty="0"/>
              <a:t>Managing Analysis – </a:t>
            </a:r>
            <a:r>
              <a:rPr lang="en-US" sz="3600" b="1" dirty="0"/>
              <a:t>Documenting Analysis_2</a:t>
            </a:r>
          </a:p>
        </p:txBody>
      </p:sp>
      <p:pic>
        <p:nvPicPr>
          <p:cNvPr id="20482" name="Picture 2"/>
          <p:cNvPicPr>
            <a:picLocks noChangeAspect="1" noChangeArrowheads="1"/>
          </p:cNvPicPr>
          <p:nvPr/>
        </p:nvPicPr>
        <p:blipFill>
          <a:blip r:embed="rId3" cstate="print"/>
          <a:srcRect/>
          <a:stretch>
            <a:fillRect/>
          </a:stretch>
        </p:blipFill>
        <p:spPr bwMode="auto">
          <a:xfrm>
            <a:off x="632920" y="1756827"/>
            <a:ext cx="7901480" cy="4720173"/>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Assigning Responsibilities</a:t>
            </a:r>
          </a:p>
        </p:txBody>
      </p:sp>
      <p:sp>
        <p:nvSpPr>
          <p:cNvPr id="6" name="Content Placeholder 3"/>
          <p:cNvSpPr>
            <a:spLocks noGrp="1"/>
          </p:cNvSpPr>
          <p:nvPr>
            <p:ph sz="quarter" idx="1"/>
          </p:nvPr>
        </p:nvSpPr>
        <p:spPr>
          <a:xfrm>
            <a:off x="612648" y="1600200"/>
            <a:ext cx="8153400" cy="4800600"/>
          </a:xfrm>
        </p:spPr>
        <p:txBody>
          <a:bodyPr>
            <a:normAutofit/>
          </a:bodyPr>
          <a:lstStyle/>
          <a:p>
            <a:pPr lvl="0" algn="just"/>
            <a:r>
              <a:rPr lang="en-US" sz="2800" dirty="0"/>
              <a:t>Analysis requires the participation of a wide range of individuals:</a:t>
            </a:r>
          </a:p>
          <a:p>
            <a:pPr lvl="1" algn="just"/>
            <a:r>
              <a:rPr lang="en-US" sz="2500" dirty="0"/>
              <a:t>The target user provides application domain knowledge.</a:t>
            </a:r>
          </a:p>
          <a:p>
            <a:pPr lvl="1" algn="just"/>
            <a:r>
              <a:rPr lang="en-US" sz="2500" dirty="0"/>
              <a:t> The client funds the project and coordinates the user side of the effort.</a:t>
            </a:r>
          </a:p>
          <a:p>
            <a:pPr lvl="1" algn="just"/>
            <a:r>
              <a:rPr lang="en-US" sz="2500" dirty="0"/>
              <a:t>The analyst elicits application domain knowledge and formalizes it.</a:t>
            </a:r>
          </a:p>
          <a:p>
            <a:pPr lvl="1" algn="just"/>
            <a:r>
              <a:rPr lang="en-US" sz="2500" dirty="0"/>
              <a:t>Developers provide feedback on feasibility and cost.</a:t>
            </a:r>
          </a:p>
          <a:p>
            <a:pPr lvl="1" algn="just"/>
            <a:r>
              <a:rPr lang="en-US" sz="2500" dirty="0"/>
              <a:t>The project manager coordinates the effort on the development side. </a:t>
            </a:r>
            <a:endParaRPr lang="en-US" sz="2500" dirty="0">
              <a:solidFill>
                <a:schemeClr val="tx2">
                  <a:lumMod val="75000"/>
                </a:schemeClr>
              </a:solidFill>
            </a:endParaRPr>
          </a:p>
          <a:p>
            <a:pPr lvl="1">
              <a:buNone/>
            </a:pPr>
            <a:endParaRPr lang="en-US" sz="2100" dirty="0">
              <a:solidFill>
                <a:schemeClr val="tx2">
                  <a:lumMod val="75000"/>
                </a:schemeClr>
              </a:solidFill>
            </a:endParaRPr>
          </a:p>
        </p:txBody>
      </p:sp>
    </p:spTree>
    <p:extLst>
      <p:ext uri="{BB962C8B-B14F-4D97-AF65-F5344CB8AC3E}">
        <p14:creationId xmlns:p14="http://schemas.microsoft.com/office/powerpoint/2010/main" val="4170112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Assigning Responsibilities/2</a:t>
            </a:r>
          </a:p>
        </p:txBody>
      </p:sp>
      <p:sp>
        <p:nvSpPr>
          <p:cNvPr id="6" name="Content Placeholder 3"/>
          <p:cNvSpPr>
            <a:spLocks noGrp="1"/>
          </p:cNvSpPr>
          <p:nvPr>
            <p:ph sz="quarter" idx="1"/>
          </p:nvPr>
        </p:nvSpPr>
        <p:spPr>
          <a:xfrm>
            <a:off x="612648" y="1600200"/>
            <a:ext cx="8153400" cy="4800600"/>
          </a:xfrm>
        </p:spPr>
        <p:txBody>
          <a:bodyPr>
            <a:normAutofit/>
          </a:bodyPr>
          <a:lstStyle/>
          <a:p>
            <a:pPr lvl="0" algn="just"/>
            <a:r>
              <a:rPr lang="en-US" sz="2800" dirty="0"/>
              <a:t>For large systems, many users, analysts and developers may be involved, introducing additional challenges during integration and communication requirements. </a:t>
            </a:r>
            <a:r>
              <a:rPr lang="en-US" sz="2800" b="1" dirty="0"/>
              <a:t>These challenges can be met by assigning well-defined roles and scopes to individuals</a:t>
            </a:r>
            <a:r>
              <a:rPr lang="en-US" sz="2800" dirty="0"/>
              <a:t>.</a:t>
            </a:r>
          </a:p>
          <a:p>
            <a:pPr lvl="0" algn="just"/>
            <a:r>
              <a:rPr lang="en-US" sz="2800" dirty="0"/>
              <a:t>There are </a:t>
            </a:r>
            <a:r>
              <a:rPr lang="en-US" sz="2800" b="1" dirty="0"/>
              <a:t>three main types of roles</a:t>
            </a:r>
            <a:r>
              <a:rPr lang="en-US" sz="2800" dirty="0"/>
              <a:t>:</a:t>
            </a:r>
          </a:p>
          <a:p>
            <a:pPr lvl="1" algn="just"/>
            <a:r>
              <a:rPr lang="en-US" sz="2500" dirty="0"/>
              <a:t> </a:t>
            </a:r>
            <a:r>
              <a:rPr lang="en-US" sz="2500" b="1" dirty="0">
                <a:solidFill>
                  <a:schemeClr val="accent1">
                    <a:lumMod val="50000"/>
                  </a:schemeClr>
                </a:solidFill>
              </a:rPr>
              <a:t>generation of information</a:t>
            </a:r>
            <a:r>
              <a:rPr lang="en-US" sz="2500" b="1" dirty="0">
                <a:solidFill>
                  <a:schemeClr val="tx2">
                    <a:lumMod val="75000"/>
                  </a:schemeClr>
                </a:solidFill>
              </a:rPr>
              <a:t>,</a:t>
            </a:r>
          </a:p>
          <a:p>
            <a:pPr lvl="1" algn="just"/>
            <a:r>
              <a:rPr lang="en-US" sz="2500" b="1" dirty="0">
                <a:solidFill>
                  <a:srgbClr val="C00000"/>
                </a:solidFill>
              </a:rPr>
              <a:t>integration</a:t>
            </a:r>
            <a:r>
              <a:rPr lang="en-US" sz="2500" b="1" dirty="0">
                <a:solidFill>
                  <a:schemeClr val="tx2">
                    <a:lumMod val="75000"/>
                  </a:schemeClr>
                </a:solidFill>
              </a:rPr>
              <a:t> </a:t>
            </a:r>
            <a:r>
              <a:rPr lang="en-US" sz="2500" dirty="0">
                <a:solidFill>
                  <a:schemeClr val="tx2">
                    <a:lumMod val="75000"/>
                  </a:schemeClr>
                </a:solidFill>
              </a:rPr>
              <a:t>and</a:t>
            </a:r>
            <a:endParaRPr lang="en-US" sz="2500" b="1" dirty="0">
              <a:solidFill>
                <a:schemeClr val="tx2">
                  <a:lumMod val="75000"/>
                </a:schemeClr>
              </a:solidFill>
            </a:endParaRPr>
          </a:p>
          <a:p>
            <a:pPr lvl="1" algn="just"/>
            <a:r>
              <a:rPr lang="en-US" sz="2500" b="1" dirty="0">
                <a:solidFill>
                  <a:srgbClr val="0070C0"/>
                </a:solidFill>
              </a:rPr>
              <a:t>review</a:t>
            </a:r>
            <a:r>
              <a:rPr lang="en-US" sz="2500" b="1" dirty="0">
                <a:solidFill>
                  <a:schemeClr val="tx2">
                    <a:lumMod val="75000"/>
                  </a:schemeClr>
                </a:solidFill>
              </a:rPr>
              <a:t>.</a:t>
            </a:r>
          </a:p>
          <a:p>
            <a:endParaRPr lang="en-US" sz="2100" dirty="0">
              <a:solidFill>
                <a:schemeClr val="tx2">
                  <a:lumMod val="75000"/>
                </a:schemeClr>
              </a:solidFill>
            </a:endParaRPr>
          </a:p>
          <a:p>
            <a:pPr lvl="1">
              <a:buNone/>
            </a:pPr>
            <a:endParaRPr lang="en-US" sz="2100" dirty="0">
              <a:solidFill>
                <a:schemeClr val="tx2">
                  <a:lumMod val="75000"/>
                </a:scheme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Client sign-off</a:t>
            </a:r>
          </a:p>
        </p:txBody>
      </p:sp>
      <p:sp>
        <p:nvSpPr>
          <p:cNvPr id="9" name="TextBox 8">
            <a:extLst>
              <a:ext uri="{FF2B5EF4-FFF2-40B4-BE49-F238E27FC236}">
                <a16:creationId xmlns:a16="http://schemas.microsoft.com/office/drawing/2014/main" id="{F93B8010-38D8-407F-8812-7A5CC46EEC43}"/>
              </a:ext>
            </a:extLst>
          </p:cNvPr>
          <p:cNvSpPr txBox="1"/>
          <p:nvPr/>
        </p:nvSpPr>
        <p:spPr>
          <a:xfrm>
            <a:off x="345948" y="1752600"/>
            <a:ext cx="8493252" cy="4832092"/>
          </a:xfrm>
          <a:prstGeom prst="rect">
            <a:avLst/>
          </a:prstGeom>
          <a:noFill/>
        </p:spPr>
        <p:txBody>
          <a:bodyPr wrap="square" rtlCol="0">
            <a:spAutoFit/>
          </a:bodyPr>
          <a:lstStyle/>
          <a:p>
            <a:pPr algn="just"/>
            <a:r>
              <a:rPr lang="en-US" sz="2800" dirty="0"/>
              <a:t>Represents the acceptance of the analysis model (as documented by the requirements analysis document) by the client.  The client and the developers converge on a single idea and agree about the functions and features that the system will have.</a:t>
            </a:r>
          </a:p>
          <a:p>
            <a:r>
              <a:rPr lang="en-US" sz="2800" dirty="0"/>
              <a:t>In addition, they agree on:</a:t>
            </a:r>
          </a:p>
          <a:p>
            <a:pPr marL="457200" indent="-457200">
              <a:buFont typeface="Arial" panose="020B0604020202020204" pitchFamily="34" charset="0"/>
              <a:buChar char="•"/>
            </a:pPr>
            <a:r>
              <a:rPr lang="en-US" sz="2800" dirty="0"/>
              <a:t>a list of priorities</a:t>
            </a:r>
          </a:p>
          <a:p>
            <a:pPr marL="457200" indent="-457200">
              <a:buFont typeface="Arial" panose="020B0604020202020204" pitchFamily="34" charset="0"/>
              <a:buChar char="•"/>
            </a:pPr>
            <a:r>
              <a:rPr lang="en-US" sz="2800" dirty="0"/>
              <a:t>a revision process</a:t>
            </a:r>
          </a:p>
          <a:p>
            <a:pPr marL="457200" indent="-457200">
              <a:buFont typeface="Arial" panose="020B0604020202020204" pitchFamily="34" charset="0"/>
              <a:buChar char="•"/>
            </a:pPr>
            <a:r>
              <a:rPr lang="en-US" sz="2800" dirty="0"/>
              <a:t>a schedule and a budget.</a:t>
            </a:r>
          </a:p>
          <a:p>
            <a:pPr marL="457200" indent="-457200">
              <a:buFont typeface="Arial" panose="020B0604020202020204" pitchFamily="34" charset="0"/>
              <a:buChar char="•"/>
            </a:pPr>
            <a:r>
              <a:rPr lang="en-US" sz="2800" dirty="0"/>
              <a:t>a list of criteria that will be used to accept or reject the system</a:t>
            </a:r>
          </a:p>
        </p:txBody>
      </p:sp>
    </p:spTree>
    <p:extLst>
      <p:ext uri="{BB962C8B-B14F-4D97-AF65-F5344CB8AC3E}">
        <p14:creationId xmlns:p14="http://schemas.microsoft.com/office/powerpoint/2010/main" val="225469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Client sign-off/2</a:t>
            </a:r>
          </a:p>
        </p:txBody>
      </p:sp>
      <p:pic>
        <p:nvPicPr>
          <p:cNvPr id="5" name="Content Placeholder 4">
            <a:extLst>
              <a:ext uri="{FF2B5EF4-FFF2-40B4-BE49-F238E27FC236}">
                <a16:creationId xmlns:a16="http://schemas.microsoft.com/office/drawing/2014/main" id="{007A170A-1332-472E-9F16-90C499344BD3}"/>
              </a:ext>
            </a:extLst>
          </p:cNvPr>
          <p:cNvPicPr>
            <a:picLocks noGrp="1" noChangeAspect="1"/>
          </p:cNvPicPr>
          <p:nvPr>
            <p:ph sz="quarter" idx="1"/>
          </p:nvPr>
        </p:nvPicPr>
        <p:blipFill>
          <a:blip r:embed="rId3"/>
          <a:stretch>
            <a:fillRect/>
          </a:stretch>
        </p:blipFill>
        <p:spPr>
          <a:xfrm>
            <a:off x="1981200" y="1524000"/>
            <a:ext cx="5257800" cy="5273403"/>
          </a:xfrm>
          <a:prstGeom prst="rect">
            <a:avLst/>
          </a:prstGeom>
        </p:spPr>
      </p:pic>
    </p:spTree>
    <p:extLst>
      <p:ext uri="{BB962C8B-B14F-4D97-AF65-F5344CB8AC3E}">
        <p14:creationId xmlns:p14="http://schemas.microsoft.com/office/powerpoint/2010/main" val="12704275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SE is … more than programming</a:t>
            </a:r>
          </a:p>
        </p:txBody>
      </p:sp>
      <p:pic>
        <p:nvPicPr>
          <p:cNvPr id="6146" name="Picture 2"/>
          <p:cNvPicPr>
            <a:picLocks noChangeAspect="1" noChangeArrowheads="1"/>
          </p:cNvPicPr>
          <p:nvPr/>
        </p:nvPicPr>
        <p:blipFill>
          <a:blip r:embed="rId3" cstate="print"/>
          <a:srcRect/>
          <a:stretch>
            <a:fillRect/>
          </a:stretch>
        </p:blipFill>
        <p:spPr bwMode="auto">
          <a:xfrm>
            <a:off x="1258887" y="1708367"/>
            <a:ext cx="6894513" cy="505312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Object and Dynamic Views</a:t>
            </a:r>
          </a:p>
        </p:txBody>
      </p:sp>
      <p:sp>
        <p:nvSpPr>
          <p:cNvPr id="5" name="Content Placeholder 4">
            <a:extLst>
              <a:ext uri="{FF2B5EF4-FFF2-40B4-BE49-F238E27FC236}">
                <a16:creationId xmlns:a16="http://schemas.microsoft.com/office/drawing/2014/main" id="{2AB0EF7B-77D1-44CE-8CDC-6AA3B8288F38}"/>
              </a:ext>
            </a:extLst>
          </p:cNvPr>
          <p:cNvSpPr>
            <a:spLocks noGrp="1"/>
          </p:cNvSpPr>
          <p:nvPr>
            <p:ph sz="quarter" idx="1"/>
          </p:nvPr>
        </p:nvSpPr>
        <p:spPr/>
        <p:txBody>
          <a:bodyPr/>
          <a:lstStyle/>
          <a:p>
            <a:pPr marL="0" indent="0">
              <a:buNone/>
            </a:pPr>
            <a:endParaRPr lang="en-US" dirty="0"/>
          </a:p>
        </p:txBody>
      </p:sp>
      <p:pic>
        <p:nvPicPr>
          <p:cNvPr id="7" name="Picture 6">
            <a:extLst>
              <a:ext uri="{FF2B5EF4-FFF2-40B4-BE49-F238E27FC236}">
                <a16:creationId xmlns:a16="http://schemas.microsoft.com/office/drawing/2014/main" id="{2DBD93E8-4F0E-40D1-A8B1-9543EB680A46}"/>
              </a:ext>
            </a:extLst>
          </p:cNvPr>
          <p:cNvPicPr>
            <a:picLocks noChangeAspect="1"/>
          </p:cNvPicPr>
          <p:nvPr/>
        </p:nvPicPr>
        <p:blipFill>
          <a:blip r:embed="rId3"/>
          <a:stretch>
            <a:fillRect/>
          </a:stretch>
        </p:blipFill>
        <p:spPr>
          <a:xfrm>
            <a:off x="369258" y="1676400"/>
            <a:ext cx="8518357" cy="4495800"/>
          </a:xfrm>
          <a:prstGeom prst="rect">
            <a:avLst/>
          </a:prstGeom>
        </p:spPr>
      </p:pic>
    </p:spTree>
    <p:extLst>
      <p:ext uri="{BB962C8B-B14F-4D97-AF65-F5344CB8AC3E}">
        <p14:creationId xmlns:p14="http://schemas.microsoft.com/office/powerpoint/2010/main" val="351144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Object and Dynamic Views</a:t>
            </a:r>
          </a:p>
        </p:txBody>
      </p:sp>
      <p:pic>
        <p:nvPicPr>
          <p:cNvPr id="4" name="Content Placeholder 3" descr="Diagram, schematic&#10;&#10;Description automatically generated">
            <a:extLst>
              <a:ext uri="{FF2B5EF4-FFF2-40B4-BE49-F238E27FC236}">
                <a16:creationId xmlns:a16="http://schemas.microsoft.com/office/drawing/2014/main" id="{3BD577E3-75E7-4D3D-8FA0-F38CA52A380A}"/>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32593" y="1981199"/>
            <a:ext cx="7597007" cy="4272213"/>
          </a:xfrm>
        </p:spPr>
      </p:pic>
    </p:spTree>
    <p:extLst>
      <p:ext uri="{BB962C8B-B14F-4D97-AF65-F5344CB8AC3E}">
        <p14:creationId xmlns:p14="http://schemas.microsoft.com/office/powerpoint/2010/main" val="596618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Object and Dynamic Views/2</a:t>
            </a:r>
          </a:p>
        </p:txBody>
      </p:sp>
      <p:sp>
        <p:nvSpPr>
          <p:cNvPr id="4" name="Content Placeholder 3"/>
          <p:cNvSpPr>
            <a:spLocks noGrp="1"/>
          </p:cNvSpPr>
          <p:nvPr>
            <p:ph sz="quarter" idx="1"/>
          </p:nvPr>
        </p:nvSpPr>
        <p:spPr>
          <a:xfrm>
            <a:off x="612648" y="1600200"/>
            <a:ext cx="8153400" cy="1905000"/>
          </a:xfrm>
        </p:spPr>
        <p:txBody>
          <a:bodyPr/>
          <a:lstStyle/>
          <a:p>
            <a:pPr algn="just"/>
            <a:r>
              <a:rPr lang="en-US" dirty="0"/>
              <a:t>To distinguish between different types of objects, UML provides the stereotype mechanism to enable the developer to attach such meta-information to modeling elements.</a:t>
            </a:r>
          </a:p>
        </p:txBody>
      </p:sp>
      <p:pic>
        <p:nvPicPr>
          <p:cNvPr id="5" name="Picture 4" descr="Graphical user interface&#10;&#10;Description automatically generated with medium confidence">
            <a:extLst>
              <a:ext uri="{FF2B5EF4-FFF2-40B4-BE49-F238E27FC236}">
                <a16:creationId xmlns:a16="http://schemas.microsoft.com/office/drawing/2014/main" id="{97CA2043-28F7-4DDA-A8F5-8488720C0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733800"/>
            <a:ext cx="5915022" cy="2057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990600"/>
          </a:xfrm>
        </p:spPr>
        <p:txBody>
          <a:bodyPr>
            <a:normAutofit fontScale="90000"/>
          </a:bodyPr>
          <a:lstStyle/>
          <a:p>
            <a:r>
              <a:rPr lang="en-US" dirty="0"/>
              <a:t>Stereotype an UML Extension Mechanisms</a:t>
            </a:r>
          </a:p>
        </p:txBody>
      </p:sp>
      <p:pic>
        <p:nvPicPr>
          <p:cNvPr id="8" name="Picture 7" descr="Diagram, schematic&#10;&#10;Description automatically generated">
            <a:extLst>
              <a:ext uri="{FF2B5EF4-FFF2-40B4-BE49-F238E27FC236}">
                <a16:creationId xmlns:a16="http://schemas.microsoft.com/office/drawing/2014/main" id="{1F5E0498-8AD0-4CA9-87F9-DDD0EA384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781101"/>
            <a:ext cx="7315200" cy="4562167"/>
          </a:xfrm>
          <a:prstGeom prst="rect">
            <a:avLst/>
          </a:prstGeom>
        </p:spPr>
      </p:pic>
    </p:spTree>
    <p:extLst>
      <p:ext uri="{BB962C8B-B14F-4D97-AF65-F5344CB8AC3E}">
        <p14:creationId xmlns:p14="http://schemas.microsoft.com/office/powerpoint/2010/main" val="23160926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2">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F931DA2832A6409916756CF2B8B544" ma:contentTypeVersion="2" ma:contentTypeDescription="Create a new document." ma:contentTypeScope="" ma:versionID="2789e2fdd80b44eaefe8e0033dd9cc53">
  <xsd:schema xmlns:xsd="http://www.w3.org/2001/XMLSchema" xmlns:xs="http://www.w3.org/2001/XMLSchema" xmlns:p="http://schemas.microsoft.com/office/2006/metadata/properties" xmlns:ns2="cd2fa718-a2cb-4369-aee2-1e6d1b99154e" targetNamespace="http://schemas.microsoft.com/office/2006/metadata/properties" ma:root="true" ma:fieldsID="d5c9ca9270cbb5f3248f659697cffc8c" ns2:_="">
    <xsd:import namespace="cd2fa718-a2cb-4369-aee2-1e6d1b99154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2fa718-a2cb-4369-aee2-1e6d1b9915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E582C7-F545-4D49-8C5C-244A3E481A0E}"/>
</file>

<file path=customXml/itemProps2.xml><?xml version="1.0" encoding="utf-8"?>
<ds:datastoreItem xmlns:ds="http://schemas.openxmlformats.org/officeDocument/2006/customXml" ds:itemID="{3EB6BD5B-146C-46EE-83D0-E57782260740}"/>
</file>

<file path=customXml/itemProps3.xml><?xml version="1.0" encoding="utf-8"?>
<ds:datastoreItem xmlns:ds="http://schemas.openxmlformats.org/officeDocument/2006/customXml" ds:itemID="{980F5480-7C69-4806-B3C0-54C944D86A16}"/>
</file>

<file path=docProps/app.xml><?xml version="1.0" encoding="utf-8"?>
<Properties xmlns="http://schemas.openxmlformats.org/officeDocument/2006/extended-properties" xmlns:vt="http://schemas.openxmlformats.org/officeDocument/2006/docPropsVTypes">
  <Template>AcademicPresentation2</Template>
  <TotalTime>0</TotalTime>
  <Words>2895</Words>
  <Application>Microsoft Office PowerPoint</Application>
  <PresentationFormat>On-screen Show (4:3)</PresentationFormat>
  <Paragraphs>309</Paragraphs>
  <Slides>59</Slides>
  <Notes>59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Tw Cen MT</vt:lpstr>
      <vt:lpstr>Wingdings</vt:lpstr>
      <vt:lpstr>Wingdings 2</vt:lpstr>
      <vt:lpstr>AcademicPresentation2</vt:lpstr>
      <vt:lpstr>Software engineering Object-oriented se using uml, patterns and java</vt:lpstr>
      <vt:lpstr>An Overview of Analysis</vt:lpstr>
      <vt:lpstr>Challenges in Model Analysis</vt:lpstr>
      <vt:lpstr>The Analysis Model</vt:lpstr>
      <vt:lpstr>Analysis Object and Dynamic Views</vt:lpstr>
      <vt:lpstr>Analysis Object and Dynamic Views</vt:lpstr>
      <vt:lpstr>Analysis Object and Dynamic Views</vt:lpstr>
      <vt:lpstr>Analysis Object and Dynamic Views/2</vt:lpstr>
      <vt:lpstr>Stereotype an UML Extension Mechanisms</vt:lpstr>
      <vt:lpstr>Managing Stereotypes in OCLE</vt:lpstr>
      <vt:lpstr>Analysis Object and Dynamic Views – Generalization and Specialization</vt:lpstr>
      <vt:lpstr>The FRIEND system (book pp. 68)</vt:lpstr>
      <vt:lpstr>The FRIED system - cont</vt:lpstr>
      <vt:lpstr>Analysis Activities: From Use Cases  to Objects</vt:lpstr>
      <vt:lpstr>Abbot’s heuristics - mapping parts of speech to model components</vt:lpstr>
      <vt:lpstr>Analysis Activities: Identifying Entity Objects</vt:lpstr>
      <vt:lpstr>Analysis Activities: Identifying Entity Objects/2</vt:lpstr>
      <vt:lpstr>Analysis Activities: Identifying Boundary Objects</vt:lpstr>
      <vt:lpstr>Analysis Activities: Identifying Boundary Objects/2</vt:lpstr>
      <vt:lpstr>Analysis Activities: Identifying Boundary Objects/3</vt:lpstr>
      <vt:lpstr>Analysis Activities: Identifying ControlObjects Heuristics for identifying control objects</vt:lpstr>
      <vt:lpstr>Analysis Activities: Identifying Control Objects/2</vt:lpstr>
      <vt:lpstr>Mapping Use Cases to Objects with Sequence Diagrams</vt:lpstr>
      <vt:lpstr>Mapping Use Cases to Objects with Sequence Diagrams_2</vt:lpstr>
      <vt:lpstr>Mapping Use Cases to Objects with Sequence Diagrams_3</vt:lpstr>
      <vt:lpstr>Mapping Use Cases to Objects with Sequence Diagrams</vt:lpstr>
      <vt:lpstr>Mapping Use Cases to Objects with Sequence Diagrams/2</vt:lpstr>
      <vt:lpstr>Modeling interactions among Objects with CRC Cards</vt:lpstr>
      <vt:lpstr>Modeling interactions among Objects with CRC Cards/2</vt:lpstr>
      <vt:lpstr>Modeling interactions among Objects with CRC Cards/3</vt:lpstr>
      <vt:lpstr>Identifying associations</vt:lpstr>
      <vt:lpstr>Identifying associations/2</vt:lpstr>
      <vt:lpstr>Identifying associations/3 Heuristics for identifying associations</vt:lpstr>
      <vt:lpstr>Identifying associations/4 Identifying Aggregates</vt:lpstr>
      <vt:lpstr>Identifying associations/5 Identifying Aggregates</vt:lpstr>
      <vt:lpstr>Identifying Attributes</vt:lpstr>
      <vt:lpstr>Identifying Attributes/2</vt:lpstr>
      <vt:lpstr>Identifying Attributes/3 Heuristics for identifying attributes</vt:lpstr>
      <vt:lpstr>Modeling State-Dependent Behavior of Individual Objects</vt:lpstr>
      <vt:lpstr>Modeling State-Dependent Behavior of Individual Objects_2</vt:lpstr>
      <vt:lpstr>Modeling State-Dependent Behavior of Individual Objects/3</vt:lpstr>
      <vt:lpstr>Modeling Inheritance Relationships between Objects</vt:lpstr>
      <vt:lpstr>Reviewing the Analysis Model</vt:lpstr>
      <vt:lpstr>Reviewing the Analysis Model/2</vt:lpstr>
      <vt:lpstr>Reviewing the Analysis Model/3</vt:lpstr>
      <vt:lpstr>Reviewing the Analysis Model/4</vt:lpstr>
      <vt:lpstr>Reviewing the Analysis Model/5</vt:lpstr>
      <vt:lpstr>Reviewing the Analysis Model/6</vt:lpstr>
      <vt:lpstr>Reviewing the Analysis Model/7</vt:lpstr>
      <vt:lpstr>Reviewing the Analysis Model/8</vt:lpstr>
      <vt:lpstr>Analysis Summary</vt:lpstr>
      <vt:lpstr>Managing Analysis – Documenting Analysis</vt:lpstr>
      <vt:lpstr>Managing Analysis – Documenting Analysis/2</vt:lpstr>
      <vt:lpstr>Managing Analysis – Documenting Analysis_2</vt:lpstr>
      <vt:lpstr>Assigning Responsibilities</vt:lpstr>
      <vt:lpstr>Assigning Responsibilities/2</vt:lpstr>
      <vt:lpstr>Client sign-off</vt:lpstr>
      <vt:lpstr>Client sign-off/2</vt:lpstr>
      <vt:lpstr>SE is … more than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2013-02-23T15:54:35Z</dcterms:created>
  <dcterms:modified xsi:type="dcterms:W3CDTF">2021-03-23T17:43:29Z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y fmtid="{D5CDD505-2E9C-101B-9397-08002B2CF9AE}" pid="3" name="ContentTypeId">
    <vt:lpwstr>0x01010031F931DA2832A6409916756CF2B8B544</vt:lpwstr>
  </property>
</Properties>
</file>