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57"/>
  </p:notesMasterIdLst>
  <p:handoutMasterIdLst>
    <p:handoutMasterId r:id="rId58"/>
  </p:handoutMasterIdLst>
  <p:sldIdLst>
    <p:sldId id="481" r:id="rId2"/>
    <p:sldId id="261" r:id="rId3"/>
    <p:sldId id="504" r:id="rId4"/>
    <p:sldId id="480" r:id="rId5"/>
    <p:sldId id="368" r:id="rId6"/>
    <p:sldId id="551" r:id="rId7"/>
    <p:sldId id="483" r:id="rId8"/>
    <p:sldId id="505" r:id="rId9"/>
    <p:sldId id="506" r:id="rId10"/>
    <p:sldId id="552" r:id="rId11"/>
    <p:sldId id="507" r:id="rId12"/>
    <p:sldId id="508" r:id="rId13"/>
    <p:sldId id="509" r:id="rId14"/>
    <p:sldId id="510" r:id="rId15"/>
    <p:sldId id="511" r:id="rId16"/>
    <p:sldId id="513" r:id="rId17"/>
    <p:sldId id="549" r:id="rId18"/>
    <p:sldId id="553" r:id="rId19"/>
    <p:sldId id="514" r:id="rId20"/>
    <p:sldId id="487" r:id="rId21"/>
    <p:sldId id="547" r:id="rId22"/>
    <p:sldId id="515" r:id="rId23"/>
    <p:sldId id="520" r:id="rId24"/>
    <p:sldId id="516" r:id="rId25"/>
    <p:sldId id="517" r:id="rId26"/>
    <p:sldId id="518" r:id="rId27"/>
    <p:sldId id="519" r:id="rId28"/>
    <p:sldId id="522" r:id="rId29"/>
    <p:sldId id="548" r:id="rId30"/>
    <p:sldId id="521" r:id="rId31"/>
    <p:sldId id="523" r:id="rId32"/>
    <p:sldId id="525" r:id="rId33"/>
    <p:sldId id="524" r:id="rId34"/>
    <p:sldId id="512" r:id="rId35"/>
    <p:sldId id="527" r:id="rId36"/>
    <p:sldId id="528" r:id="rId37"/>
    <p:sldId id="529" r:id="rId38"/>
    <p:sldId id="530" r:id="rId39"/>
    <p:sldId id="531" r:id="rId40"/>
    <p:sldId id="532" r:id="rId41"/>
    <p:sldId id="533" r:id="rId42"/>
    <p:sldId id="534" r:id="rId43"/>
    <p:sldId id="535" r:id="rId44"/>
    <p:sldId id="536" r:id="rId45"/>
    <p:sldId id="537" r:id="rId46"/>
    <p:sldId id="539" r:id="rId47"/>
    <p:sldId id="538" r:id="rId48"/>
    <p:sldId id="540" r:id="rId49"/>
    <p:sldId id="541" r:id="rId50"/>
    <p:sldId id="544" r:id="rId51"/>
    <p:sldId id="543" r:id="rId52"/>
    <p:sldId id="542" r:id="rId53"/>
    <p:sldId id="550" r:id="rId54"/>
    <p:sldId id="494" r:id="rId55"/>
    <p:sldId id="554" r:id="rId5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charset="0"/>
        <a:ea typeface="ＭＳ Ｐゴシック" pitchFamily="34" charset="-128"/>
        <a:cs typeface="+mn-cs"/>
      </a:defRPr>
    </a:lvl5pPr>
    <a:lvl6pPr marL="2286000" algn="l" defTabSz="914400" rtl="0" eaLnBrk="1" latinLnBrk="0" hangingPunct="1">
      <a:defRPr b="1" kern="1200">
        <a:solidFill>
          <a:schemeClr val="tx1"/>
        </a:solidFill>
        <a:latin typeface="Times" charset="0"/>
        <a:ea typeface="ＭＳ Ｐゴシック" pitchFamily="34" charset="-128"/>
        <a:cs typeface="+mn-cs"/>
      </a:defRPr>
    </a:lvl6pPr>
    <a:lvl7pPr marL="2743200" algn="l" defTabSz="914400" rtl="0" eaLnBrk="1" latinLnBrk="0" hangingPunct="1">
      <a:defRPr b="1" kern="1200">
        <a:solidFill>
          <a:schemeClr val="tx1"/>
        </a:solidFill>
        <a:latin typeface="Times" charset="0"/>
        <a:ea typeface="ＭＳ Ｐゴシック" pitchFamily="34" charset="-128"/>
        <a:cs typeface="+mn-cs"/>
      </a:defRPr>
    </a:lvl7pPr>
    <a:lvl8pPr marL="3200400" algn="l" defTabSz="914400" rtl="0" eaLnBrk="1" latinLnBrk="0" hangingPunct="1">
      <a:defRPr b="1" kern="1200">
        <a:solidFill>
          <a:schemeClr val="tx1"/>
        </a:solidFill>
        <a:latin typeface="Times" charset="0"/>
        <a:ea typeface="ＭＳ Ｐゴシック" pitchFamily="34" charset="-128"/>
        <a:cs typeface="+mn-cs"/>
      </a:defRPr>
    </a:lvl8pPr>
    <a:lvl9pPr marL="3657600" algn="l" defTabSz="914400" rtl="0" eaLnBrk="1" latinLnBrk="0" hangingPunct="1">
      <a:defRPr b="1" kern="1200">
        <a:solidFill>
          <a:schemeClr val="tx1"/>
        </a:solidFill>
        <a:latin typeface="Times"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19"/>
    <a:srgbClr val="FF273F"/>
    <a:srgbClr val="F7F7F7"/>
    <a:srgbClr val="0005C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22" autoAdjust="0"/>
  </p:normalViewPr>
  <p:slideViewPr>
    <p:cSldViewPr snapToGrid="0" snapToObjects="1">
      <p:cViewPr varScale="1">
        <p:scale>
          <a:sx n="48" d="100"/>
          <a:sy n="48" d="100"/>
        </p:scale>
        <p:origin x="1389" y="3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75" d="100"/>
        <a:sy n="75" d="100"/>
      </p:scale>
      <p:origin x="0" y="18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3" Type="http://schemas.openxmlformats.org/officeDocument/2006/relationships/slide" Target="slides/slide26.xml"/><Relationship Id="rId18" Type="http://schemas.openxmlformats.org/officeDocument/2006/relationships/slide" Target="slides/slide31.xml"/><Relationship Id="rId26" Type="http://schemas.openxmlformats.org/officeDocument/2006/relationships/slide" Target="slides/slide39.xml"/><Relationship Id="rId39" Type="http://schemas.openxmlformats.org/officeDocument/2006/relationships/slide" Target="slides/slide52.xml"/><Relationship Id="rId21" Type="http://schemas.openxmlformats.org/officeDocument/2006/relationships/slide" Target="slides/slide34.xml"/><Relationship Id="rId34" Type="http://schemas.openxmlformats.org/officeDocument/2006/relationships/slide" Target="slides/slide47.xml"/><Relationship Id="rId42" Type="http://schemas.openxmlformats.org/officeDocument/2006/relationships/slide" Target="slides/slide55.xml"/><Relationship Id="rId7" Type="http://schemas.openxmlformats.org/officeDocument/2006/relationships/slide" Target="slides/slide18.xml"/><Relationship Id="rId2" Type="http://schemas.openxmlformats.org/officeDocument/2006/relationships/slide" Target="slides/slide6.xml"/><Relationship Id="rId16" Type="http://schemas.openxmlformats.org/officeDocument/2006/relationships/slide" Target="slides/slide29.xml"/><Relationship Id="rId20" Type="http://schemas.openxmlformats.org/officeDocument/2006/relationships/slide" Target="slides/slide33.xml"/><Relationship Id="rId29" Type="http://schemas.openxmlformats.org/officeDocument/2006/relationships/slide" Target="slides/slide42.xml"/><Relationship Id="rId41" Type="http://schemas.openxmlformats.org/officeDocument/2006/relationships/slide" Target="slides/slide54.xml"/><Relationship Id="rId1" Type="http://schemas.openxmlformats.org/officeDocument/2006/relationships/slide" Target="slides/slide4.xml"/><Relationship Id="rId6" Type="http://schemas.openxmlformats.org/officeDocument/2006/relationships/slide" Target="slides/slide17.xml"/><Relationship Id="rId11" Type="http://schemas.openxmlformats.org/officeDocument/2006/relationships/slide" Target="slides/slide24.xml"/><Relationship Id="rId24" Type="http://schemas.openxmlformats.org/officeDocument/2006/relationships/slide" Target="slides/slide37.xml"/><Relationship Id="rId32" Type="http://schemas.openxmlformats.org/officeDocument/2006/relationships/slide" Target="slides/slide45.xml"/><Relationship Id="rId37" Type="http://schemas.openxmlformats.org/officeDocument/2006/relationships/slide" Target="slides/slide50.xml"/><Relationship Id="rId40" Type="http://schemas.openxmlformats.org/officeDocument/2006/relationships/slide" Target="slides/slide53.xml"/><Relationship Id="rId5" Type="http://schemas.openxmlformats.org/officeDocument/2006/relationships/slide" Target="slides/slide12.xml"/><Relationship Id="rId15" Type="http://schemas.openxmlformats.org/officeDocument/2006/relationships/slide" Target="slides/slide28.xml"/><Relationship Id="rId23" Type="http://schemas.openxmlformats.org/officeDocument/2006/relationships/slide" Target="slides/slide36.xml"/><Relationship Id="rId28" Type="http://schemas.openxmlformats.org/officeDocument/2006/relationships/slide" Target="slides/slide41.xml"/><Relationship Id="rId36" Type="http://schemas.openxmlformats.org/officeDocument/2006/relationships/slide" Target="slides/slide49.xml"/><Relationship Id="rId10" Type="http://schemas.openxmlformats.org/officeDocument/2006/relationships/slide" Target="slides/slide23.xml"/><Relationship Id="rId19" Type="http://schemas.openxmlformats.org/officeDocument/2006/relationships/slide" Target="slides/slide32.xml"/><Relationship Id="rId31" Type="http://schemas.openxmlformats.org/officeDocument/2006/relationships/slide" Target="slides/slide44.xml"/><Relationship Id="rId4" Type="http://schemas.openxmlformats.org/officeDocument/2006/relationships/slide" Target="slides/slide11.xml"/><Relationship Id="rId9" Type="http://schemas.openxmlformats.org/officeDocument/2006/relationships/slide" Target="slides/slide22.xml"/><Relationship Id="rId14" Type="http://schemas.openxmlformats.org/officeDocument/2006/relationships/slide" Target="slides/slide27.xml"/><Relationship Id="rId22" Type="http://schemas.openxmlformats.org/officeDocument/2006/relationships/slide" Target="slides/slide35.xml"/><Relationship Id="rId27" Type="http://schemas.openxmlformats.org/officeDocument/2006/relationships/slide" Target="slides/slide40.xml"/><Relationship Id="rId30" Type="http://schemas.openxmlformats.org/officeDocument/2006/relationships/slide" Target="slides/slide43.xml"/><Relationship Id="rId35" Type="http://schemas.openxmlformats.org/officeDocument/2006/relationships/slide" Target="slides/slide48.xml"/><Relationship Id="rId8" Type="http://schemas.openxmlformats.org/officeDocument/2006/relationships/slide" Target="slides/slide20.xml"/><Relationship Id="rId3" Type="http://schemas.openxmlformats.org/officeDocument/2006/relationships/slide" Target="slides/slide9.xml"/><Relationship Id="rId12" Type="http://schemas.openxmlformats.org/officeDocument/2006/relationships/slide" Target="slides/slide25.xml"/><Relationship Id="rId17" Type="http://schemas.openxmlformats.org/officeDocument/2006/relationships/slide" Target="slides/slide30.xml"/><Relationship Id="rId25" Type="http://schemas.openxmlformats.org/officeDocument/2006/relationships/slide" Target="slides/slide38.xml"/><Relationship Id="rId33" Type="http://schemas.openxmlformats.org/officeDocument/2006/relationships/slide" Target="slides/slide46.xml"/><Relationship Id="rId38"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9F4FF4CF-B870-4D66-A7E4-0507DD8807EC}"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ChangeArrowheads="1"/>
          </p:cNvSpPr>
          <p:nvPr/>
        </p:nvSpPr>
        <p:spPr bwMode="auto">
          <a:xfrm>
            <a:off x="3013075" y="8704263"/>
            <a:ext cx="831850" cy="2730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B381988D-FC80-48CA-BC48-E68DE0A60C71}"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
        <p:nvSpPr>
          <p:cNvPr id="16388"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p:spPr>
        <p:txBody>
          <a:bodyPr/>
          <a:lstStyle/>
          <a:p>
            <a:r>
              <a:rPr lang="en-US" dirty="0">
                <a:ea typeface="ＭＳ Ｐゴシック" pitchFamily="34" charset="-128"/>
              </a:rPr>
              <a:t>Object design is the process of adding details to the  requirements analysis and making implementation decisions</a:t>
            </a:r>
          </a:p>
          <a:p>
            <a:r>
              <a:rPr lang="en-US" dirty="0">
                <a:ea typeface="ＭＳ Ｐゴシック" pitchFamily="34" charset="-128"/>
              </a:rPr>
              <a:t>The object designer must choose among different ways to implement the analysis model with the goal to minimize execution time, memory and other measures of cost.</a:t>
            </a:r>
          </a:p>
          <a:p>
            <a:r>
              <a:rPr lang="en-US" dirty="0">
                <a:ea typeface="ＭＳ Ｐゴシック" pitchFamily="34" charset="-128"/>
              </a:rPr>
              <a:t>Requirements Analysis: Use cases, functional and dynamic model deliver operations for object model</a:t>
            </a:r>
          </a:p>
          <a:p>
            <a:r>
              <a:rPr lang="en-US" dirty="0">
                <a:ea typeface="ＭＳ Ｐゴシック" pitchFamily="34" charset="-128"/>
              </a:rPr>
              <a:t>Object Design: Iterates on  the models, in particular the object model and refine the models</a:t>
            </a:r>
          </a:p>
          <a:p>
            <a:r>
              <a:rPr lang="en-US" dirty="0">
                <a:ea typeface="ＭＳ Ｐゴシック" pitchFamily="34" charset="-128"/>
              </a:rPr>
              <a:t>Object Design serves as the basis of implementation</a:t>
            </a:r>
          </a:p>
          <a:p>
            <a:endParaRPr lang="de-DE" dirty="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267453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129784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In this example, two previously unrelated concepts, </a:t>
            </a:r>
            <a:r>
              <a:rPr lang="en-US" sz="1800" b="0" i="0" u="none" strike="noStrike" baseline="0" dirty="0" err="1">
                <a:latin typeface="LucidaSansTypewriter"/>
              </a:rPr>
              <a:t>Hashtable</a:t>
            </a:r>
            <a:r>
              <a:rPr lang="en-US" sz="1800" b="0" i="0" u="none" strike="noStrike" baseline="0" dirty="0">
                <a:latin typeface="LucidaSansTypewriter"/>
              </a:rPr>
              <a:t> </a:t>
            </a:r>
            <a:r>
              <a:rPr lang="en-US" sz="1800" b="0" i="0" u="none" strike="noStrike" baseline="0" dirty="0">
                <a:latin typeface="Times-Roman"/>
              </a:rPr>
              <a:t>and </a:t>
            </a:r>
            <a:r>
              <a:rPr lang="en-US" sz="1800" b="0" i="0" u="none" strike="noStrike" baseline="0" dirty="0">
                <a:latin typeface="LucidaSansTypewriter"/>
              </a:rPr>
              <a:t>Set</a:t>
            </a:r>
            <a:r>
              <a:rPr lang="en-US" sz="1800" b="0" i="0" u="none" strike="noStrike" baseline="0" dirty="0">
                <a:latin typeface="Times-Roman"/>
              </a:rPr>
              <a:t>, become tightly </a:t>
            </a:r>
          </a:p>
          <a:p>
            <a:pPr algn="l"/>
            <a:r>
              <a:rPr lang="en-US" sz="1800" b="0" i="0" u="none" strike="noStrike" baseline="0" dirty="0">
                <a:latin typeface="Times-Roman"/>
              </a:rPr>
              <a:t>coupled as a result of subclassing, introducing many issues when </a:t>
            </a:r>
            <a:r>
              <a:rPr lang="en-US" sz="1800" b="0" i="0" u="none" strike="noStrike" baseline="0" dirty="0" err="1">
                <a:latin typeface="LucidaSansTypewriter"/>
              </a:rPr>
              <a:t>Hashtable</a:t>
            </a:r>
            <a:r>
              <a:rPr lang="en-US" sz="1800" b="0" i="0" u="none" strike="noStrike" baseline="0" dirty="0">
                <a:latin typeface="LucidaSansTypewriter"/>
              </a:rPr>
              <a:t> </a:t>
            </a:r>
            <a:r>
              <a:rPr lang="en-US" sz="1800" b="0" i="0" u="none" strike="noStrike" baseline="0" dirty="0">
                <a:latin typeface="Times-Roman"/>
              </a:rPr>
              <a:t>is modified</a:t>
            </a:r>
          </a:p>
          <a:p>
            <a:pPr algn="l"/>
            <a:r>
              <a:rPr lang="en-US" sz="1800" b="0" i="0" u="none" strike="noStrike" baseline="0" dirty="0">
                <a:latin typeface="Times-Roman"/>
              </a:rPr>
              <a:t>or when a </a:t>
            </a:r>
            <a:r>
              <a:rPr lang="en-US" sz="1800" b="0" i="0" u="none" strike="noStrike" baseline="0" dirty="0">
                <a:latin typeface="LucidaSansTypewriter"/>
              </a:rPr>
              <a:t>Set </a:t>
            </a:r>
            <a:r>
              <a:rPr lang="en-US" sz="1800" b="0" i="0" u="none" strike="noStrike" baseline="0" dirty="0">
                <a:latin typeface="Times-Roman"/>
              </a:rPr>
              <a:t>is used by a class as a specialized </a:t>
            </a:r>
            <a:r>
              <a:rPr lang="en-US" sz="1800" b="0" i="0" u="none" strike="noStrike" baseline="0" dirty="0" err="1">
                <a:latin typeface="LucidaSansTypewriter"/>
              </a:rPr>
              <a:t>Hashtable</a:t>
            </a:r>
            <a:r>
              <a:rPr lang="en-US" sz="1800" b="0" i="0" u="none" strike="noStrike" baseline="0" dirty="0">
                <a:latin typeface="Times-Roman"/>
              </a:rPr>
              <a:t>. </a:t>
            </a:r>
            <a:r>
              <a:rPr lang="en-US" sz="1800" b="1" i="0" u="none" strike="noStrike" baseline="0" dirty="0">
                <a:latin typeface="Times-Roman"/>
              </a:rPr>
              <a:t>The fundamental problem in</a:t>
            </a:r>
          </a:p>
          <a:p>
            <a:pPr algn="l"/>
            <a:r>
              <a:rPr lang="en-US" sz="1800" b="1" i="0" u="none" strike="noStrike" baseline="0" dirty="0">
                <a:latin typeface="Times-Roman"/>
              </a:rPr>
              <a:t>this example is that, although </a:t>
            </a:r>
            <a:r>
              <a:rPr lang="en-US" sz="1800" b="1" i="0" u="none" strike="noStrike" baseline="0" dirty="0" err="1">
                <a:latin typeface="LucidaSansTypewriter"/>
              </a:rPr>
              <a:t>Hashtable</a:t>
            </a:r>
            <a:r>
              <a:rPr lang="en-US" sz="1800" b="1" i="0" u="none" strike="noStrike" baseline="0" dirty="0">
                <a:latin typeface="LucidaSansTypewriter"/>
              </a:rPr>
              <a:t> </a:t>
            </a:r>
            <a:r>
              <a:rPr lang="en-US" sz="1800" b="1" i="0" u="none" strike="noStrike" baseline="0" dirty="0">
                <a:latin typeface="Times-Roman"/>
              </a:rPr>
              <a:t>provides behavior that we would like to reuse in</a:t>
            </a:r>
          </a:p>
          <a:p>
            <a:pPr algn="l"/>
            <a:r>
              <a:rPr lang="en-US" sz="1800" b="1" i="0" u="none" strike="noStrike" baseline="0" dirty="0">
                <a:latin typeface="Times-Roman"/>
              </a:rPr>
              <a:t>implementing </a:t>
            </a:r>
            <a:r>
              <a:rPr lang="en-US" sz="1800" b="1" i="0" u="none" strike="noStrike" baseline="0" dirty="0">
                <a:latin typeface="LucidaSansTypewriter"/>
              </a:rPr>
              <a:t>Set</a:t>
            </a:r>
            <a:r>
              <a:rPr lang="en-US" sz="1800" b="1" i="0" u="none" strike="noStrike" baseline="0" dirty="0">
                <a:latin typeface="Times-Roman"/>
              </a:rPr>
              <a:t>, because that would save us time, there is no taxonomy in which the </a:t>
            </a:r>
          </a:p>
          <a:p>
            <a:pPr algn="l"/>
            <a:r>
              <a:rPr lang="en-US" sz="1800" b="1" i="0" u="none" strike="noStrike" baseline="0" dirty="0">
                <a:latin typeface="LucidaSansTypewriter"/>
              </a:rPr>
              <a:t>Set </a:t>
            </a:r>
            <a:r>
              <a:rPr lang="en-US" sz="1800" b="1" i="0" u="none" strike="noStrike" baseline="0" dirty="0">
                <a:latin typeface="Times-Roman"/>
              </a:rPr>
              <a:t>concept is related to the </a:t>
            </a:r>
            <a:r>
              <a:rPr lang="en-US" sz="1800" b="1" i="0" u="none" strike="noStrike" baseline="0" dirty="0" err="1">
                <a:latin typeface="LucidaSansTypewriter"/>
              </a:rPr>
              <a:t>Hashtable</a:t>
            </a:r>
            <a:r>
              <a:rPr lang="en-US" sz="1800" b="1" i="0" u="none" strike="noStrike" baseline="0" dirty="0">
                <a:latin typeface="LucidaSansTypewriter"/>
              </a:rPr>
              <a:t> </a:t>
            </a:r>
            <a:r>
              <a:rPr lang="en-US" sz="1800" b="1" i="0" u="none" strike="noStrike" baseline="0" dirty="0">
                <a:latin typeface="Times-Roman"/>
              </a:rPr>
              <a:t>concept.</a:t>
            </a:r>
          </a:p>
          <a:p>
            <a:pPr algn="l"/>
            <a:r>
              <a:rPr lang="en-US" sz="1800" b="0" i="0" u="none" strike="noStrike" baseline="0" dirty="0">
                <a:latin typeface="Times-Roman"/>
              </a:rPr>
              <a:t>The use of inheritance for the sole purpose of reusing code is called </a:t>
            </a:r>
            <a:r>
              <a:rPr lang="en-US" sz="1800" b="1" i="0" u="none" strike="noStrike" baseline="0" dirty="0">
                <a:latin typeface="Times-Bold"/>
              </a:rPr>
              <a:t>implementation</a:t>
            </a:r>
          </a:p>
          <a:p>
            <a:pPr algn="l"/>
            <a:r>
              <a:rPr lang="en-US" sz="1800" b="1" i="0" u="none" strike="noStrike" baseline="0" dirty="0">
                <a:latin typeface="Times-Bold"/>
              </a:rPr>
              <a:t>inheritance</a:t>
            </a:r>
            <a:r>
              <a:rPr lang="en-US" sz="1800" b="0" i="0" u="none" strike="noStrike" baseline="0" dirty="0">
                <a:latin typeface="Times-Roman"/>
              </a:rPr>
              <a:t>. With implementation inheritance, developers reuse code quickly by subclassing an</a:t>
            </a:r>
          </a:p>
          <a:p>
            <a:pPr algn="l"/>
            <a:r>
              <a:rPr lang="en-US" sz="1800" b="0" i="0" u="none" strike="noStrike" baseline="0" dirty="0">
                <a:latin typeface="Times-Roman"/>
              </a:rPr>
              <a:t>existing class and refining its behavior. A </a:t>
            </a:r>
            <a:r>
              <a:rPr lang="en-US" sz="1800" b="0" i="0" u="none" strike="noStrike" baseline="0" dirty="0">
                <a:latin typeface="LucidaSansTypewriter"/>
              </a:rPr>
              <a:t>Set </a:t>
            </a:r>
            <a:r>
              <a:rPr lang="en-US" sz="1800" b="0" i="0" u="none" strike="noStrike" baseline="0" dirty="0">
                <a:latin typeface="Times-Roman"/>
              </a:rPr>
              <a:t>implemented by inheriting from a </a:t>
            </a:r>
            <a:r>
              <a:rPr lang="en-US" sz="1800" b="0" i="0" u="none" strike="noStrike" baseline="0" dirty="0" err="1">
                <a:latin typeface="LucidaSansTypewriter"/>
              </a:rPr>
              <a:t>Hashtable</a:t>
            </a:r>
            <a:r>
              <a:rPr lang="en-US" sz="1800" b="0" i="0" u="none" strike="noStrike" baseline="0" dirty="0">
                <a:latin typeface="LucidaSansTypewriter"/>
              </a:rPr>
              <a:t> </a:t>
            </a:r>
            <a:r>
              <a:rPr lang="en-US" sz="1800" b="0" i="0" u="none" strike="noStrike" baseline="0" dirty="0">
                <a:latin typeface="Times-Roman"/>
              </a:rPr>
              <a:t>is an</a:t>
            </a:r>
          </a:p>
          <a:p>
            <a:pPr algn="l"/>
            <a:r>
              <a:rPr lang="en-US" sz="1800" b="0" i="0" u="none" strike="noStrike" baseline="0" dirty="0">
                <a:latin typeface="Times-Roman"/>
              </a:rPr>
              <a:t>example of implementation inheritance. Conversely, the classification of concepts into type</a:t>
            </a:r>
          </a:p>
          <a:p>
            <a:pPr algn="l"/>
            <a:r>
              <a:rPr lang="en-US" sz="1800" b="0" i="0" u="none" strike="noStrike" baseline="0" dirty="0">
                <a:latin typeface="Times-Roman"/>
              </a:rPr>
              <a:t>hierarchies is called </a:t>
            </a:r>
            <a:r>
              <a:rPr lang="en-US" sz="1800" b="1" i="0" u="none" strike="noStrike" baseline="0" dirty="0">
                <a:latin typeface="Times-Bold"/>
              </a:rPr>
              <a:t>specification inheritance </a:t>
            </a:r>
            <a:r>
              <a:rPr lang="en-US" sz="1800" b="0" i="0" u="none" strike="noStrike" baseline="0" dirty="0">
                <a:latin typeface="Times-Roman"/>
              </a:rPr>
              <a:t>(also called “interface inheritance”).</a:t>
            </a:r>
            <a:endParaRPr lang="en-US" sz="900" b="1" dirty="0">
              <a:ea typeface="ＭＳ Ｐゴシック" pitchFamily="34" charset="-128"/>
            </a:endParaRPr>
          </a:p>
        </p:txBody>
      </p:sp>
    </p:spTree>
    <p:extLst>
      <p:ext uri="{BB962C8B-B14F-4D97-AF65-F5344CB8AC3E}">
        <p14:creationId xmlns:p14="http://schemas.microsoft.com/office/powerpoint/2010/main" val="205810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en-US" sz="900" dirty="0">
              <a:ea typeface="ＭＳ Ｐゴシック" pitchFamily="34" charset="-128"/>
            </a:endParaRPr>
          </a:p>
        </p:txBody>
      </p:sp>
    </p:spTree>
    <p:extLst>
      <p:ext uri="{BB962C8B-B14F-4D97-AF65-F5344CB8AC3E}">
        <p14:creationId xmlns:p14="http://schemas.microsoft.com/office/powerpoint/2010/main" val="699940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In object-oriented analysis and design, inheritance is used for achieving several goals, in particular</a:t>
            </a:r>
          </a:p>
          <a:p>
            <a:pPr algn="l"/>
            <a:r>
              <a:rPr lang="en-US" sz="1800" b="0" i="0" u="none" strike="noStrike" baseline="0" dirty="0">
                <a:latin typeface="Times-Roman"/>
              </a:rPr>
              <a:t>modeling taxonomies and reusing behavior from abstract classes. When modeling taxonomies, </a:t>
            </a:r>
          </a:p>
          <a:p>
            <a:pPr algn="l"/>
            <a:r>
              <a:rPr lang="en-US" sz="1800" b="0" i="0" u="none" strike="noStrike" baseline="0" dirty="0">
                <a:latin typeface="Times-Roman"/>
              </a:rPr>
              <a:t>the inheritance relationships can be identified either during specializations (when specialized classes</a:t>
            </a:r>
          </a:p>
          <a:p>
            <a:pPr algn="l"/>
            <a:r>
              <a:rPr lang="en-US" sz="1800" b="0" i="0" u="none" strike="noStrike" baseline="0" dirty="0">
                <a:latin typeface="Times-Roman"/>
              </a:rPr>
              <a:t>are identified after general ones) or during generalizations (when general classes are abstracted out</a:t>
            </a:r>
          </a:p>
          <a:p>
            <a:pPr algn="l"/>
            <a:r>
              <a:rPr lang="en-US" sz="1800" b="0" i="0" u="none" strike="noStrike" baseline="0" dirty="0">
                <a:latin typeface="Times-Roman"/>
              </a:rPr>
              <a:t>of a number of specialized ones). When using inheritance for reuse, specification inheritance represents</a:t>
            </a:r>
          </a:p>
          <a:p>
            <a:pPr algn="l"/>
            <a:r>
              <a:rPr lang="en-US" sz="1800" b="0" i="0" u="none" strike="noStrike" baseline="0" dirty="0">
                <a:latin typeface="Times-Roman"/>
              </a:rPr>
              <a:t>subtyping relationships, and implementation inheritance represents reuse among conceptually</a:t>
            </a:r>
          </a:p>
          <a:p>
            <a:pPr algn="l"/>
            <a:r>
              <a:rPr lang="en-US" sz="1800" b="0" i="0" u="none" strike="noStrike" baseline="0" dirty="0">
                <a:latin typeface="Times-Roman"/>
              </a:rPr>
              <a:t>unrelated classes.</a:t>
            </a:r>
          </a:p>
          <a:p>
            <a:pPr algn="l"/>
            <a:endParaRPr lang="en-US" sz="1800" b="0" i="0" u="none" strike="noStrike" baseline="0" dirty="0">
              <a:latin typeface="Times-Roman"/>
              <a:ea typeface="ＭＳ Ｐゴシック" pitchFamily="34" charset="-128"/>
            </a:endParaRPr>
          </a:p>
          <a:p>
            <a:pPr algn="l"/>
            <a:endParaRPr lang="en-US" sz="900" dirty="0">
              <a:ea typeface="ＭＳ Ｐゴシック" pitchFamily="34" charset="-128"/>
            </a:endParaRPr>
          </a:p>
        </p:txBody>
      </p:sp>
    </p:spTree>
    <p:extLst>
      <p:ext uri="{BB962C8B-B14F-4D97-AF65-F5344CB8AC3E}">
        <p14:creationId xmlns:p14="http://schemas.microsoft.com/office/powerpoint/2010/main" val="2559512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This addresses both problems we mentioned before:</a:t>
            </a:r>
          </a:p>
          <a:p>
            <a:pPr algn="l"/>
            <a:r>
              <a:rPr lang="en-US" sz="1800" b="1" i="0" u="none" strike="noStrike" baseline="0" dirty="0">
                <a:latin typeface="Times-Bold"/>
              </a:rPr>
              <a:t>• </a:t>
            </a:r>
            <a:r>
              <a:rPr lang="en-US" sz="1800" b="0" i="1" u="none" strike="noStrike" baseline="0" dirty="0">
                <a:latin typeface="Times-Italic"/>
              </a:rPr>
              <a:t>Extensibility</a:t>
            </a:r>
            <a:r>
              <a:rPr lang="en-US" sz="1800" b="0" i="0" u="none" strike="noStrike" baseline="0" dirty="0">
                <a:latin typeface="Times-Roman"/>
              </a:rPr>
              <a:t>. The </a:t>
            </a:r>
            <a:r>
              <a:rPr lang="en-US" sz="1800" b="0" i="0" u="none" strike="noStrike" baseline="0" dirty="0" err="1">
                <a:latin typeface="LucidaSansTypewriter"/>
              </a:rPr>
              <a:t>MySet</a:t>
            </a:r>
            <a:r>
              <a:rPr lang="en-US" sz="1800" b="0" i="0" u="none" strike="noStrike" baseline="0" dirty="0">
                <a:latin typeface="LucidaSansTypewriter"/>
              </a:rPr>
              <a:t> </a:t>
            </a:r>
            <a:r>
              <a:rPr lang="en-US" sz="1800" b="0" i="0" u="none" strike="noStrike" baseline="0" dirty="0">
                <a:latin typeface="Times-Roman"/>
              </a:rPr>
              <a:t>on the right column does not include the </a:t>
            </a:r>
            <a:r>
              <a:rPr lang="en-US" sz="1800" b="0" i="0" u="none" strike="noStrike" baseline="0" dirty="0" err="1">
                <a:latin typeface="LucidaSansTypewriter"/>
              </a:rPr>
              <a:t>containsKey</a:t>
            </a:r>
            <a:r>
              <a:rPr lang="en-US" sz="1800" b="0" i="0" u="none" strike="noStrike" baseline="0" dirty="0">
                <a:latin typeface="LucidaSansTypewriter"/>
              </a:rPr>
              <a:t>()</a:t>
            </a:r>
          </a:p>
          <a:p>
            <a:pPr algn="l"/>
            <a:r>
              <a:rPr lang="en-US" sz="1800" b="0" i="0" u="none" strike="noStrike" baseline="0" dirty="0">
                <a:latin typeface="Times-Roman"/>
              </a:rPr>
              <a:t>method in its interface and the new field </a:t>
            </a:r>
            <a:r>
              <a:rPr lang="en-US" sz="1800" b="0" i="0" u="none" strike="noStrike" baseline="0" dirty="0">
                <a:latin typeface="LucidaSansTypewriter"/>
              </a:rPr>
              <a:t>table </a:t>
            </a:r>
            <a:r>
              <a:rPr lang="en-US" sz="1800" b="0" i="0" u="none" strike="noStrike" baseline="0" dirty="0">
                <a:latin typeface="Times-Roman"/>
              </a:rPr>
              <a:t>is private. Hence, we can change the</a:t>
            </a:r>
          </a:p>
          <a:p>
            <a:pPr algn="l"/>
            <a:r>
              <a:rPr lang="en-US" sz="1800" b="0" i="0" u="none" strike="noStrike" baseline="0" dirty="0">
                <a:latin typeface="Times-Roman"/>
              </a:rPr>
              <a:t>internal representation of </a:t>
            </a:r>
            <a:r>
              <a:rPr lang="en-US" sz="1800" b="0" i="0" u="none" strike="noStrike" baseline="0" dirty="0" err="1">
                <a:latin typeface="LucidaSansTypewriter"/>
              </a:rPr>
              <a:t>MySet</a:t>
            </a:r>
            <a:r>
              <a:rPr lang="en-US" sz="1800" b="0" i="0" u="none" strike="noStrike" baseline="0" dirty="0">
                <a:latin typeface="LucidaSansTypewriter"/>
              </a:rPr>
              <a:t> </a:t>
            </a:r>
            <a:r>
              <a:rPr lang="en-US" sz="1800" b="0" i="0" u="none" strike="noStrike" baseline="0" dirty="0">
                <a:latin typeface="Times-Roman"/>
              </a:rPr>
              <a:t>to another class (e.g., a </a:t>
            </a:r>
            <a:r>
              <a:rPr lang="en-US" sz="1800" b="0" i="0" u="none" strike="noStrike" baseline="0" dirty="0">
                <a:latin typeface="LucidaSansTypewriter"/>
              </a:rPr>
              <a:t>List</a:t>
            </a:r>
            <a:r>
              <a:rPr lang="en-US" sz="1800" b="0" i="0" u="none" strike="noStrike" baseline="0" dirty="0">
                <a:latin typeface="Times-Roman"/>
              </a:rPr>
              <a:t>) without impacting any</a:t>
            </a:r>
          </a:p>
          <a:p>
            <a:pPr algn="l"/>
            <a:r>
              <a:rPr lang="en-US" sz="1800" b="0" i="0" u="none" strike="noStrike" baseline="0" dirty="0">
                <a:latin typeface="Times-Roman"/>
              </a:rPr>
              <a:t>clients of </a:t>
            </a:r>
            <a:r>
              <a:rPr lang="en-US" sz="1800" b="0" i="0" u="none" strike="noStrike" baseline="0" dirty="0" err="1">
                <a:latin typeface="LucidaSansTypewriter"/>
              </a:rPr>
              <a:t>MySet</a:t>
            </a:r>
            <a:r>
              <a:rPr lang="en-US" sz="1800" b="0" i="0" u="none" strike="noStrike" baseline="0" dirty="0">
                <a:latin typeface="Times-Roman"/>
              </a:rPr>
              <a:t>.</a:t>
            </a:r>
          </a:p>
          <a:p>
            <a:pPr algn="l"/>
            <a:r>
              <a:rPr lang="en-US" sz="1800" b="1" i="0" u="none" strike="noStrike" baseline="0" dirty="0">
                <a:latin typeface="Times-Bold"/>
              </a:rPr>
              <a:t>• </a:t>
            </a:r>
            <a:r>
              <a:rPr lang="en-US" sz="1800" b="0" i="1" u="none" strike="noStrike" baseline="0" dirty="0">
                <a:latin typeface="Times-Italic"/>
              </a:rPr>
              <a:t>Subtyping</a:t>
            </a:r>
            <a:r>
              <a:rPr lang="en-US" sz="1800" b="0" i="0" u="none" strike="noStrike" baseline="0" dirty="0">
                <a:latin typeface="Times-Roman"/>
              </a:rPr>
              <a:t>. </a:t>
            </a:r>
            <a:r>
              <a:rPr lang="en-US" sz="1800" b="0" i="0" u="none" strike="noStrike" baseline="0" dirty="0" err="1">
                <a:latin typeface="LucidaSansTypewriter"/>
              </a:rPr>
              <a:t>MySet</a:t>
            </a:r>
            <a:r>
              <a:rPr lang="en-US" sz="1800" b="0" i="0" u="none" strike="noStrike" baseline="0" dirty="0">
                <a:latin typeface="LucidaSansTypewriter"/>
              </a:rPr>
              <a:t> </a:t>
            </a:r>
            <a:r>
              <a:rPr lang="en-US" sz="1800" b="0" i="0" u="none" strike="noStrike" baseline="0" dirty="0">
                <a:latin typeface="Times-Roman"/>
              </a:rPr>
              <a:t>does not inherit from </a:t>
            </a:r>
            <a:r>
              <a:rPr lang="en-US" sz="1800" b="0" i="0" u="none" strike="noStrike" baseline="0" dirty="0" err="1">
                <a:latin typeface="LucidaSansTypewriter"/>
              </a:rPr>
              <a:t>Hashtable</a:t>
            </a:r>
            <a:r>
              <a:rPr lang="en-US" sz="1800" b="0" i="0" u="none" strike="noStrike" baseline="0" dirty="0">
                <a:latin typeface="LucidaSansTypewriter"/>
              </a:rPr>
              <a:t> </a:t>
            </a:r>
            <a:r>
              <a:rPr lang="en-US" sz="1800" b="0" i="0" u="none" strike="noStrike" baseline="0" dirty="0">
                <a:latin typeface="Times-Roman"/>
              </a:rPr>
              <a:t>and, hence, cannot be substituted for</a:t>
            </a:r>
          </a:p>
          <a:p>
            <a:pPr algn="l"/>
            <a:r>
              <a:rPr lang="en-US" sz="1800" b="0" i="0" u="none" strike="noStrike" baseline="0" dirty="0">
                <a:latin typeface="Times-Roman"/>
              </a:rPr>
              <a:t>a </a:t>
            </a:r>
            <a:r>
              <a:rPr lang="en-US" sz="1800" b="0" i="0" u="none" strike="noStrike" baseline="0" dirty="0" err="1">
                <a:latin typeface="LucidaSansTypewriter"/>
              </a:rPr>
              <a:t>Hashtable</a:t>
            </a:r>
            <a:r>
              <a:rPr lang="en-US" sz="1800" b="0" i="0" u="none" strike="noStrike" baseline="0" dirty="0">
                <a:latin typeface="LucidaSansTypewriter"/>
              </a:rPr>
              <a:t> </a:t>
            </a:r>
            <a:r>
              <a:rPr lang="en-US" sz="1800" b="0" i="0" u="none" strike="noStrike" baseline="0" dirty="0">
                <a:latin typeface="Times-Roman"/>
              </a:rPr>
              <a:t>in any of the client code. Consequently, any code previously using</a:t>
            </a:r>
          </a:p>
          <a:p>
            <a:pPr algn="l"/>
            <a:r>
              <a:rPr lang="en-US" sz="1800" b="0" i="0" u="none" strike="noStrike" baseline="0" dirty="0" err="1">
                <a:latin typeface="LucidaSansTypewriter"/>
              </a:rPr>
              <a:t>Hashtables</a:t>
            </a:r>
            <a:r>
              <a:rPr lang="en-US" sz="1800" b="0" i="0" u="none" strike="noStrike" baseline="0" dirty="0">
                <a:latin typeface="LucidaSansTypewriter"/>
              </a:rPr>
              <a:t> </a:t>
            </a:r>
            <a:r>
              <a:rPr lang="en-US" sz="1800" b="0" i="0" u="none" strike="noStrike" baseline="0" dirty="0">
                <a:latin typeface="Times-Roman"/>
              </a:rPr>
              <a:t>still behaves the same way.</a:t>
            </a:r>
            <a:endParaRPr lang="en-US" sz="900" dirty="0">
              <a:ea typeface="ＭＳ Ｐゴシック" pitchFamily="34" charset="-128"/>
            </a:endParaRPr>
          </a:p>
        </p:txBody>
      </p:sp>
    </p:spTree>
    <p:extLst>
      <p:ext uri="{BB962C8B-B14F-4D97-AF65-F5344CB8AC3E}">
        <p14:creationId xmlns:p14="http://schemas.microsoft.com/office/powerpoint/2010/main" val="320965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263329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r>
              <a:rPr lang="en-US">
                <a:ea typeface="ＭＳ Ｐゴシック" pitchFamily="34" charset="-128"/>
              </a:rPr>
              <a:t>Flexibility: Any object can be replaced at run time by another one (as long as it has the same type)</a:t>
            </a:r>
          </a:p>
          <a:p>
            <a:endParaRPr lang="en-US">
              <a:ea typeface="ＭＳ Ｐゴシック" pitchFamily="34" charset="-128"/>
            </a:endParaRPr>
          </a:p>
          <a:p>
            <a:pPr lvl="1">
              <a:lnSpc>
                <a:spcPct val="100000"/>
              </a:lnSpc>
              <a:buFont typeface="Wingdings" pitchFamily="2" charset="2"/>
              <a:buNone/>
            </a:pPr>
            <a:r>
              <a:rPr lang="en-US">
                <a:ea typeface="ＭＳ Ｐゴシック" pitchFamily="34" charset="-128"/>
              </a:rPr>
              <a:t>Last in Inheritance disadvantages: Any change in the parent class implementation forces the subclass to change (which requires recompilation of both)</a:t>
            </a:r>
            <a:endParaRPr lang="de-DE">
              <a:ea typeface="ＭＳ Ｐゴシック" pitchFamily="34" charset="-128"/>
            </a:endParaRPr>
          </a:p>
          <a:p>
            <a:endParaRPr lang="en-US">
              <a:ea typeface="ＭＳ Ｐゴシック" pitchFamily="34" charset="-128"/>
            </a:endParaRPr>
          </a:p>
        </p:txBody>
      </p:sp>
    </p:spTree>
    <p:extLst>
      <p:ext uri="{BB962C8B-B14F-4D97-AF65-F5344CB8AC3E}">
        <p14:creationId xmlns:p14="http://schemas.microsoft.com/office/powerpoint/2010/main" val="1280991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pPr algn="l"/>
            <a:endParaRPr lang="en-US" sz="900" dirty="0">
              <a:ea typeface="ＭＳ Ｐゴシック" pitchFamily="34" charset="-128"/>
            </a:endParaRPr>
          </a:p>
        </p:txBody>
      </p:sp>
    </p:spTree>
    <p:extLst>
      <p:ext uri="{BB962C8B-B14F-4D97-AF65-F5344CB8AC3E}">
        <p14:creationId xmlns:p14="http://schemas.microsoft.com/office/powerpoint/2010/main" val="160880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p:spPr>
        <p:txBody>
          <a:bodyPr/>
          <a:lstStyle/>
          <a:p>
            <a:endParaRPr lang="de-DE" dirty="0">
              <a:ea typeface="ＭＳ Ｐゴシック" pitchFamily="34" charset="-128"/>
            </a:endParaRPr>
          </a:p>
        </p:txBody>
      </p:sp>
    </p:spTree>
    <p:extLst>
      <p:ext uri="{BB962C8B-B14F-4D97-AF65-F5344CB8AC3E}">
        <p14:creationId xmlns:p14="http://schemas.microsoft.com/office/powerpoint/2010/main" val="74734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4AEE969-CF61-490A-89B6-6D709D03CE3B}"/>
              </a:ext>
            </a:extLst>
          </p:cNvPr>
          <p:cNvSpPr>
            <a:spLocks noGrp="1" noRot="1" noChangeAspect="1" noChangeArrowheads="1" noTextEdit="1"/>
          </p:cNvSpPr>
          <p:nvPr>
            <p:ph type="sldImg"/>
          </p:nvPr>
        </p:nvSpPr>
        <p:spPr>
          <a:solidFill>
            <a:srgbClr val="FFFFFF"/>
          </a:solidFill>
          <a:ln/>
        </p:spPr>
      </p:sp>
      <p:sp>
        <p:nvSpPr>
          <p:cNvPr id="15363" name="Rectangle 3">
            <a:extLst>
              <a:ext uri="{FF2B5EF4-FFF2-40B4-BE49-F238E27FC236}">
                <a16:creationId xmlns:a16="http://schemas.microsoft.com/office/drawing/2014/main" id="{7C84980B-00E7-4AFF-872F-AB04325EBCA6}"/>
              </a:ext>
            </a:extLst>
          </p:cNvPr>
          <p:cNvSpPr>
            <a:spLocks noGrp="1" noChangeArrowheads="1"/>
          </p:cNvSpPr>
          <p:nvPr>
            <p:ph type="body" idx="1"/>
          </p:nvPr>
        </p:nvSpPr>
        <p:spPr>
          <a:solidFill>
            <a:srgbClr val="FFFFFF"/>
          </a:solidFill>
          <a:ln>
            <a:solidFill>
              <a:srgbClr val="000000"/>
            </a:solidFill>
          </a:ln>
        </p:spPr>
        <p:txBody>
          <a:bodyPr/>
          <a:lstStyle/>
          <a:p>
            <a:endParaRPr lang="de-DE" altLang="en-US">
              <a:latin typeface="Palatino"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297450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971294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38239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1184093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9959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424330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313579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4241673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127309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After several iterations of analysis and system design, the developers are usually left with</a:t>
            </a:r>
          </a:p>
          <a:p>
            <a:pPr algn="l"/>
            <a:r>
              <a:rPr lang="en-US" sz="1800" b="0" i="0" u="none" strike="noStrike" baseline="0" dirty="0">
                <a:latin typeface="Times-Roman"/>
              </a:rPr>
              <a:t>a puzzle that has a few pieces missing. These pieces are found during object design. This</a:t>
            </a:r>
          </a:p>
          <a:p>
            <a:pPr algn="l"/>
            <a:r>
              <a:rPr lang="en-US" sz="1800" b="0" i="0" u="none" strike="noStrike" baseline="0" dirty="0">
                <a:latin typeface="Times-Roman"/>
              </a:rPr>
              <a:t>includes identifying new solution objects, adjusting off-the-shelf components, and precisely</a:t>
            </a:r>
          </a:p>
          <a:p>
            <a:pPr algn="l"/>
            <a:r>
              <a:rPr lang="en-US" sz="1800" b="0" i="0" u="none" strike="noStrike" baseline="0" dirty="0">
                <a:latin typeface="Times-Roman"/>
              </a:rPr>
              <a:t>specifying each subsystem interface and class. The object design model can then be partitioned</a:t>
            </a:r>
          </a:p>
          <a:p>
            <a:pPr algn="l"/>
            <a:r>
              <a:rPr lang="en-US" sz="1800" b="0" i="0" u="none" strike="noStrike" baseline="0" dirty="0">
                <a:latin typeface="Times-Roman"/>
              </a:rPr>
              <a:t>into sets of classes that can be implemented by individual developers.</a:t>
            </a:r>
            <a:endParaRPr lang="de-DE" dirty="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4200311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3110035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endParaRPr lang="en-US" dirty="0">
              <a:ea typeface="ＭＳ Ｐゴシック" pitchFamily="34" charset="-128"/>
            </a:endParaRPr>
          </a:p>
        </p:txBody>
      </p:sp>
    </p:spTree>
    <p:extLst>
      <p:ext uri="{BB962C8B-B14F-4D97-AF65-F5344CB8AC3E}">
        <p14:creationId xmlns:p14="http://schemas.microsoft.com/office/powerpoint/2010/main" val="727094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pPr algn="l"/>
            <a:r>
              <a:rPr lang="en-US" sz="1800" b="0" i="0" u="none" strike="noStrike" baseline="0" dirty="0">
                <a:latin typeface="Times-Roman"/>
              </a:rPr>
              <a:t>User interface toolkits, provide the application developer with a range of classes as building </a:t>
            </a:r>
          </a:p>
          <a:p>
            <a:pPr algn="l"/>
            <a:r>
              <a:rPr lang="en-US" sz="1800" b="0" i="0" u="none" strike="noStrike" baseline="0" dirty="0">
                <a:latin typeface="Times-Roman"/>
              </a:rPr>
              <a:t>blocks. Each class implements a specialized behavior, such as inputting text, selecting and </a:t>
            </a:r>
          </a:p>
          <a:p>
            <a:pPr algn="l"/>
            <a:r>
              <a:rPr lang="en-US" sz="1800" b="0" i="0" u="none" strike="noStrike" baseline="0" dirty="0">
                <a:latin typeface="Times-Roman"/>
              </a:rPr>
              <a:t>deselecting a check box, pushing a button, or pulling down a menu. The user interface design</a:t>
            </a:r>
          </a:p>
          <a:p>
            <a:pPr algn="l"/>
            <a:r>
              <a:rPr lang="en-US" sz="1800" b="0" i="0" u="none" strike="noStrike" baseline="0" dirty="0">
                <a:latin typeface="Times-Roman"/>
              </a:rPr>
              <a:t>can aggregate these components into Windows to build application-specific</a:t>
            </a:r>
          </a:p>
          <a:p>
            <a:pPr algn="l"/>
            <a:r>
              <a:rPr lang="en-US" sz="1800" b="0" i="0" u="none" strike="noStrike" baseline="0" dirty="0">
                <a:latin typeface="Times-Roman"/>
              </a:rPr>
              <a:t>interfaces. For example, a preferences dialog may include several on-off check boxes for</a:t>
            </a:r>
          </a:p>
          <a:p>
            <a:pPr algn="l"/>
            <a:r>
              <a:rPr lang="en-US" sz="1800" b="0" i="0" u="none" strike="noStrike" baseline="0" dirty="0">
                <a:latin typeface="Times-Roman"/>
              </a:rPr>
              <a:t>enabling different features in the application.</a:t>
            </a:r>
          </a:p>
          <a:p>
            <a:pPr algn="l"/>
            <a:r>
              <a:rPr lang="en-US" sz="1800" b="0" i="0" u="none" strike="noStrike" baseline="0" dirty="0">
                <a:latin typeface="Times-Roman"/>
              </a:rPr>
              <a:t>As windows become more complex and include many different user interface objects,</a:t>
            </a:r>
          </a:p>
          <a:p>
            <a:pPr algn="l"/>
            <a:r>
              <a:rPr lang="en-US" sz="1800" b="0" i="0" u="none" strike="noStrike" baseline="0" dirty="0">
                <a:latin typeface="Times-Roman"/>
              </a:rPr>
              <a:t>their layout (i.e., moving and resizing each component so that the window forms a coherent</a:t>
            </a:r>
          </a:p>
          <a:p>
            <a:pPr algn="l"/>
            <a:r>
              <a:rPr lang="en-US" sz="1800" b="0" i="0" u="none" strike="noStrike" baseline="0" dirty="0">
                <a:latin typeface="Times-Roman"/>
              </a:rPr>
              <a:t>whole) becomes increasingly unmanageable.</a:t>
            </a:r>
            <a:endParaRPr lang="en-US" dirty="0">
              <a:ea typeface="ＭＳ Ｐゴシック" pitchFamily="34" charset="-128"/>
            </a:endParaRPr>
          </a:p>
        </p:txBody>
      </p:sp>
    </p:spTree>
    <p:extLst>
      <p:ext uri="{BB962C8B-B14F-4D97-AF65-F5344CB8AC3E}">
        <p14:creationId xmlns:p14="http://schemas.microsoft.com/office/powerpoint/2010/main" val="1693850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4278174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521992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1006564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591586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1102081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41788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pPr algn="l"/>
            <a:r>
              <a:rPr lang="en-US" sz="1800" b="1" i="0" u="none" strike="noStrike" baseline="0" dirty="0">
                <a:latin typeface="Times-Bold"/>
              </a:rPr>
              <a:t>Figure 8-1 </a:t>
            </a:r>
            <a:r>
              <a:rPr lang="en-US" sz="1800" b="0" i="0" u="none" strike="noStrike" baseline="0" dirty="0">
                <a:latin typeface="Times-Roman"/>
              </a:rPr>
              <a:t>Object design closes the gap between application objects identified during requirements </a:t>
            </a:r>
          </a:p>
          <a:p>
            <a:pPr algn="l"/>
            <a:r>
              <a:rPr lang="en-US" sz="1800" b="0" i="0" u="none" strike="noStrike" baseline="0" dirty="0">
                <a:latin typeface="Times-Roman"/>
              </a:rPr>
              <a:t>and off-the-shelf components selected during system design (stylized UML class diagram).</a:t>
            </a:r>
            <a:r>
              <a:rPr lang="en-US" sz="1800" b="0" i="0" u="none" strike="noStrike" baseline="0" dirty="0">
                <a:latin typeface="Times-Roman"/>
                <a:ea typeface="ＭＳ Ｐゴシック" pitchFamily="34" charset="-128"/>
              </a:rPr>
              <a:t> </a:t>
            </a:r>
          </a:p>
          <a:p>
            <a:pPr algn="l"/>
            <a:r>
              <a:rPr lang="en-US" dirty="0">
                <a:ea typeface="ＭＳ Ｐゴシック" pitchFamily="34" charset="-128"/>
              </a:rPr>
              <a:t>Off-the-shelf components are also sometimes called COTS (commercial off-the-shelf components).</a:t>
            </a:r>
          </a:p>
          <a:p>
            <a:r>
              <a:rPr lang="en-US" sz="1000" dirty="0">
                <a:ea typeface="ＭＳ Ｐゴシック" pitchFamily="34" charset="-128"/>
              </a:rPr>
              <a:t>Customization closes the Object Design Gap between </a:t>
            </a:r>
            <a:r>
              <a:rPr lang="en-US" sz="1000" dirty="0" err="1">
                <a:ea typeface="ＭＳ Ｐゴシック" pitchFamily="34" charset="-128"/>
              </a:rPr>
              <a:t>Applplication</a:t>
            </a:r>
            <a:r>
              <a:rPr lang="en-US" sz="1000" dirty="0">
                <a:ea typeface="ＭＳ Ｐゴシック" pitchFamily="34" charset="-128"/>
              </a:rPr>
              <a:t> Objects and System Design Objects</a:t>
            </a:r>
          </a:p>
          <a:p>
            <a:pPr algn="l"/>
            <a:endParaRPr lang="en-US" dirty="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4280542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3998882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1878794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5168185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1944983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20749426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238719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1278550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3918784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141331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r>
              <a:rPr lang="en-US" dirty="0">
                <a:ea typeface="ＭＳ Ｐゴシック" pitchFamily="34" charset="-128"/>
              </a:rPr>
              <a:t>Problem formulation for customization</a:t>
            </a:r>
            <a:r>
              <a:rPr lang="de-DE" dirty="0">
                <a:ea typeface="ＭＳ Ｐゴシック" pitchFamily="34" charset="-128"/>
              </a:rPr>
              <a:t> </a:t>
            </a:r>
          </a:p>
          <a:p>
            <a:endParaRPr lang="de-DE" dirty="0">
              <a:ea typeface="ＭＳ Ｐゴシック" pitchFamily="34" charset="-128"/>
            </a:endParaRPr>
          </a:p>
          <a:p>
            <a:r>
              <a:rPr lang="de-DE" dirty="0">
                <a:ea typeface="ＭＳ Ｐゴシック" pitchFamily="34" charset="-128"/>
              </a:rPr>
              <a:t>Develop this new functionality as a set of operations of a new class or adapt an existing program to a new environment or a new customer.</a:t>
            </a:r>
            <a:endParaRPr lang="en-US" dirty="0">
              <a:ea typeface="ＭＳ Ｐゴシック" pitchFamily="34" charset="-128"/>
            </a:endParaRPr>
          </a:p>
          <a:p>
            <a:endParaRPr lang="en-US" dirty="0">
              <a:ea typeface="ＭＳ Ｐゴシック" pitchFamily="34" charset="-128"/>
            </a:endParaRPr>
          </a:p>
          <a:p>
            <a:r>
              <a:rPr lang="en-US" dirty="0">
                <a:ea typeface="ＭＳ Ｐゴシック" pitchFamily="34" charset="-128"/>
              </a:rPr>
              <a:t>So, the goal is to produce custom objects to close the object design gap. </a:t>
            </a:r>
          </a:p>
          <a:p>
            <a:endParaRPr lang="en-US" dirty="0">
              <a:ea typeface="ＭＳ Ｐゴシック" pitchFamily="34" charset="-128"/>
            </a:endParaRPr>
          </a:p>
        </p:txBody>
      </p:sp>
    </p:spTree>
    <p:extLst>
      <p:ext uri="{BB962C8B-B14F-4D97-AF65-F5344CB8AC3E}">
        <p14:creationId xmlns:p14="http://schemas.microsoft.com/office/powerpoint/2010/main" val="20535178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412364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endParaRPr lang="en-US">
              <a:ea typeface="ＭＳ Ｐゴシック" pitchFamily="34" charset="-128"/>
            </a:endParaRPr>
          </a:p>
        </p:txBody>
      </p:sp>
    </p:spTree>
    <p:extLst>
      <p:ext uri="{BB962C8B-B14F-4D97-AF65-F5344CB8AC3E}">
        <p14:creationId xmlns:p14="http://schemas.microsoft.com/office/powerpoint/2010/main" val="27129034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14177665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175664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r>
              <a:rPr lang="en-US" sz="900" dirty="0">
                <a:ea typeface="ＭＳ Ｐゴシック" pitchFamily="34" charset="-128"/>
              </a:rPr>
              <a:t>Customization closes the Object Design Gap between </a:t>
            </a:r>
            <a:r>
              <a:rPr lang="en-US" sz="900" dirty="0" err="1">
                <a:ea typeface="ＭＳ Ｐゴシック" pitchFamily="34" charset="-128"/>
              </a:rPr>
              <a:t>Applplication</a:t>
            </a:r>
            <a:r>
              <a:rPr lang="en-US" sz="900" dirty="0">
                <a:ea typeface="ＭＳ Ｐゴシック" pitchFamily="34" charset="-128"/>
              </a:rPr>
              <a:t> Objects and </a:t>
            </a:r>
          </a:p>
          <a:p>
            <a:r>
              <a:rPr lang="en-US" sz="900" dirty="0">
                <a:ea typeface="ＭＳ Ｐゴシック" pitchFamily="34" charset="-128"/>
              </a:rPr>
              <a:t>System Design Objects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p:spPr>
        <p:txBody>
          <a:bodyPr/>
          <a:lstStyle/>
          <a:p>
            <a:endParaRPr lang="en-US" sz="900" dirty="0">
              <a:ea typeface="ＭＳ Ｐゴシック" pitchFamily="34" charset="-128"/>
            </a:endParaRPr>
          </a:p>
        </p:txBody>
      </p:sp>
    </p:spTree>
    <p:extLst>
      <p:ext uri="{BB962C8B-B14F-4D97-AF65-F5344CB8AC3E}">
        <p14:creationId xmlns:p14="http://schemas.microsoft.com/office/powerpoint/2010/main" val="42975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231389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p:spPr>
        <p:txBody>
          <a:bodyPr/>
          <a:lstStyle/>
          <a:p>
            <a:endParaRPr lang="de-DE">
              <a:ea typeface="ＭＳ Ｐゴシック" pitchFamily="34" charset="-128"/>
            </a:endParaRPr>
          </a:p>
        </p:txBody>
      </p:sp>
    </p:spTree>
    <p:extLst>
      <p:ext uri="{BB962C8B-B14F-4D97-AF65-F5344CB8AC3E}">
        <p14:creationId xmlns:p14="http://schemas.microsoft.com/office/powerpoint/2010/main" val="11415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Inhaltsplatzhalter 2"/>
          <p:cNvSpPr>
            <a:spLocks noGrp="1"/>
          </p:cNvSpPr>
          <p:nvPr>
            <p:ph sz="half" idx="1"/>
          </p:nvPr>
        </p:nvSpPr>
        <p:spPr>
          <a:xfrm>
            <a:off x="533400" y="1295400"/>
            <a:ext cx="8001000" cy="23241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533400" y="3771900"/>
            <a:ext cx="8001000" cy="23241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4"/>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b="0"/>
              <a:t>Using UML, Patterns, and Java</a:t>
            </a:r>
          </a:p>
        </p:txBody>
      </p:sp>
      <p:sp>
        <p:nvSpPr>
          <p:cNvPr id="4" name="Text Box 5"/>
          <p:cNvSpPr txBox="1">
            <a:spLocks noChangeArrowheads="1"/>
          </p:cNvSpPr>
          <p:nvPr/>
        </p:nvSpPr>
        <p:spPr bwMode="auto">
          <a:xfrm rot="16200000">
            <a:off x="-2659063" y="3171826"/>
            <a:ext cx="6405563" cy="519112"/>
          </a:xfrm>
          <a:prstGeom prst="rect">
            <a:avLst/>
          </a:prstGeom>
          <a:noFill/>
          <a:ln w="12700">
            <a:noFill/>
            <a:miter lim="800000"/>
            <a:headEnd/>
            <a:tailEnd/>
          </a:ln>
          <a:effectLst/>
        </p:spPr>
        <p:txBody>
          <a:bodyPr>
            <a:spAutoFit/>
          </a:bodyPr>
          <a:lstStyle/>
          <a:p>
            <a:pPr>
              <a:spcBef>
                <a:spcPct val="50000"/>
              </a:spcBef>
            </a:pPr>
            <a:r>
              <a:rPr lang="en-US" sz="2800"/>
              <a:t>Object-Oriented Software Engineering</a:t>
            </a:r>
            <a:endParaRPr lang="en-US" b="0"/>
          </a:p>
        </p:txBody>
      </p:sp>
      <p:sp>
        <p:nvSpPr>
          <p:cNvPr id="184323"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r>
              <a:rPr lang="en-US"/>
              <a:t>Mastertitelformat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Mastertitelformat bearbeiten</a:t>
            </a:r>
          </a:p>
        </p:txBody>
      </p:sp>
      <p:sp>
        <p:nvSpPr>
          <p:cNvPr id="6" name="Rechteck 5"/>
          <p:cNvSpPr/>
          <p:nvPr/>
        </p:nvSpPr>
        <p:spPr>
          <a:xfrm>
            <a:off x="3967163" y="3198813"/>
            <a:ext cx="184150" cy="460375"/>
          </a:xfrm>
          <a:prstGeom prst="rect">
            <a:avLst/>
          </a:prstGeom>
        </p:spPr>
        <p:txBody>
          <a:bodyPr wrap="none">
            <a:spAutoFit/>
          </a:bodyPr>
          <a:lstStyle/>
          <a:p>
            <a:endParaRPr lang="en-US">
              <a:latin typeface="Helvetica" charset="0"/>
            </a:endParaRPr>
          </a:p>
        </p:txBody>
      </p:sp>
      <p:sp>
        <p:nvSpPr>
          <p:cNvPr id="7" name="Text Box 10"/>
          <p:cNvSpPr txBox="1">
            <a:spLocks noChangeArrowheads="1"/>
          </p:cNvSpPr>
          <p:nvPr/>
        </p:nvSpPr>
        <p:spPr bwMode="auto">
          <a:xfrm>
            <a:off x="360363" y="6400800"/>
            <a:ext cx="8382000" cy="230188"/>
          </a:xfrm>
          <a:prstGeom prst="rect">
            <a:avLst/>
          </a:prstGeom>
          <a:noFill/>
          <a:ln w="12700">
            <a:noFill/>
            <a:miter lim="800000"/>
            <a:headEnd/>
            <a:tailEnd/>
          </a:ln>
          <a:effectLst/>
        </p:spPr>
        <p:txBody>
          <a:bodyPr>
            <a:spAutoFit/>
          </a:bodyPr>
          <a:lstStyle/>
          <a:p>
            <a:pPr defTabSz="514350"/>
            <a:r>
              <a:rPr lang="en-US" sz="900">
                <a:latin typeface="Helvetica" charset="0"/>
              </a:rPr>
              <a:t>Bernd Bruegge &amp; Allen H. Dutoit 	       	   Object-Oriented Software Engineering: Using UML, Patterns, and Java                                        </a:t>
            </a:r>
            <a:fld id="{F04BB92E-63F4-415C-9864-ED16775E02AD}" type="slidenum">
              <a:rPr lang="en-US" sz="900">
                <a:latin typeface="Helvetica" charset="0"/>
              </a:rPr>
              <a:pPr defTabSz="514350"/>
              <a:t>‹#›</a:t>
            </a:fld>
            <a:endParaRPr lang="en-US" sz="900">
              <a:latin typeface="Helvetica"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000" b="1">
          <a:solidFill>
            <a:schemeClr val="tx2"/>
          </a:solidFill>
          <a:latin typeface="Century Gothic" pitchFamily="-108" charset="0"/>
        </a:defRPr>
      </a:lvl6pPr>
      <a:lvl7pPr marL="914400" algn="l" rtl="0" eaLnBrk="1" fontAlgn="base" hangingPunct="1">
        <a:lnSpc>
          <a:spcPct val="90000"/>
        </a:lnSpc>
        <a:spcBef>
          <a:spcPct val="0"/>
        </a:spcBef>
        <a:spcAft>
          <a:spcPct val="0"/>
        </a:spcAft>
        <a:defRPr sz="3000" b="1">
          <a:solidFill>
            <a:schemeClr val="tx2"/>
          </a:solidFill>
          <a:latin typeface="Century Gothic" pitchFamily="-108" charset="0"/>
        </a:defRPr>
      </a:lvl7pPr>
      <a:lvl8pPr marL="1371600" algn="l" rtl="0" eaLnBrk="1" fontAlgn="base" hangingPunct="1">
        <a:lnSpc>
          <a:spcPct val="90000"/>
        </a:lnSpc>
        <a:spcBef>
          <a:spcPct val="0"/>
        </a:spcBef>
        <a:spcAft>
          <a:spcPct val="0"/>
        </a:spcAft>
        <a:defRPr sz="3000" b="1">
          <a:solidFill>
            <a:schemeClr val="tx2"/>
          </a:solidFill>
          <a:latin typeface="Century Gothic" pitchFamily="-108" charset="0"/>
        </a:defRPr>
      </a:lvl8pPr>
      <a:lvl9pPr marL="1828800" algn="l" rtl="0" eaLnBrk="1" fontAlgn="base" hangingPunct="1">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charset="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Clr>
          <a:schemeClr val="hlink"/>
        </a:buClr>
        <a:buSzPct val="100000"/>
        <a:buFont typeface="Times"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charset="0"/>
        <a:buChar char="•"/>
        <a:defRPr sz="2000">
          <a:solidFill>
            <a:schemeClr val="tx1"/>
          </a:solidFill>
          <a:latin typeface="+mn-lt"/>
          <a:ea typeface="ＭＳ Ｐゴシック" pitchFamily="-108" charset="-128"/>
        </a:defRPr>
      </a:lvl5pPr>
      <a:lvl6pPr marL="24574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1" fontAlgn="base" hangingPunct="1">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utorialspoint.com/design_pattern/index.ht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CO.8.TentInIgloo.tif                                           0012C2BCMacintosh HD                   B7C803F1:"/>
          <p:cNvPicPr>
            <a:picLocks noChangeAspect="1" noChangeArrowheads="1"/>
          </p:cNvPicPr>
          <p:nvPr/>
        </p:nvPicPr>
        <p:blipFill>
          <a:blip r:embed="rId2"/>
          <a:srcRect t="22266"/>
          <a:stretch>
            <a:fillRect/>
          </a:stretch>
        </p:blipFill>
        <p:spPr bwMode="auto">
          <a:xfrm>
            <a:off x="1276350" y="250825"/>
            <a:ext cx="7624763" cy="6418263"/>
          </a:xfrm>
          <a:prstGeom prst="rect">
            <a:avLst/>
          </a:prstGeom>
          <a:noFill/>
          <a:ln w="9525">
            <a:noFill/>
            <a:miter lim="800000"/>
            <a:headEnd/>
            <a:tailEnd/>
          </a:ln>
        </p:spPr>
      </p:pic>
      <p:sp>
        <p:nvSpPr>
          <p:cNvPr id="17411" name="Rectangle 5"/>
          <p:cNvSpPr>
            <a:spLocks noChangeArrowheads="1"/>
          </p:cNvSpPr>
          <p:nvPr/>
        </p:nvSpPr>
        <p:spPr bwMode="auto">
          <a:xfrm>
            <a:off x="1287463" y="652463"/>
            <a:ext cx="6845300" cy="2143125"/>
          </a:xfrm>
          <a:prstGeom prst="rect">
            <a:avLst/>
          </a:prstGeom>
          <a:noFill/>
          <a:ln w="12700">
            <a:noFill/>
            <a:miter lim="800000"/>
            <a:headEnd/>
            <a:tailEnd/>
          </a:ln>
        </p:spPr>
        <p:txBody>
          <a:bodyPr lIns="90487" tIns="44450" rIns="90487" bIns="44450" anchor="ctr"/>
          <a:lstStyle/>
          <a:p>
            <a:pPr algn="ctr">
              <a:lnSpc>
                <a:spcPct val="90000"/>
              </a:lnSpc>
            </a:pPr>
            <a:r>
              <a:rPr lang="en-US" sz="4400" dirty="0"/>
              <a:t>Chapter 8, Object Design: Reusing Pattern Solutions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ea typeface="ＭＳ Ｐゴシック" pitchFamily="34" charset="-128"/>
              </a:rPr>
              <a:t>Identification of new Objects during Object Design</a:t>
            </a:r>
          </a:p>
        </p:txBody>
      </p:sp>
      <p:sp>
        <p:nvSpPr>
          <p:cNvPr id="425987" name="Rectangle 3"/>
          <p:cNvSpPr>
            <a:spLocks noChangeArrowheads="1"/>
          </p:cNvSpPr>
          <p:nvPr/>
        </p:nvSpPr>
        <p:spPr bwMode="auto">
          <a:xfrm>
            <a:off x="5480050" y="1831975"/>
            <a:ext cx="1295400" cy="914400"/>
          </a:xfrm>
          <a:prstGeom prst="rect">
            <a:avLst/>
          </a:prstGeom>
          <a:solidFill>
            <a:schemeClr val="bg1"/>
          </a:solidFill>
          <a:ln w="12700">
            <a:solidFill>
              <a:schemeClr val="tx1"/>
            </a:solidFill>
            <a:miter lim="800000"/>
            <a:headEnd/>
            <a:tailEnd/>
          </a:ln>
        </p:spPr>
        <p:txBody>
          <a:bodyPr wrap="none" anchor="ctr"/>
          <a:lstStyle/>
          <a:p>
            <a:pPr algn="ctr"/>
            <a:r>
              <a:rPr lang="en-US" sz="2400"/>
              <a:t>Incident</a:t>
            </a:r>
          </a:p>
          <a:p>
            <a:pPr algn="ctr"/>
            <a:r>
              <a:rPr lang="en-US" sz="2400"/>
              <a:t>Report</a:t>
            </a:r>
          </a:p>
        </p:txBody>
      </p:sp>
      <p:sp>
        <p:nvSpPr>
          <p:cNvPr id="73732" name="Text Box 5"/>
          <p:cNvSpPr txBox="1">
            <a:spLocks noChangeArrowheads="1"/>
          </p:cNvSpPr>
          <p:nvPr/>
        </p:nvSpPr>
        <p:spPr bwMode="auto">
          <a:xfrm>
            <a:off x="239713" y="1831975"/>
            <a:ext cx="3355975" cy="1006475"/>
          </a:xfrm>
          <a:prstGeom prst="rect">
            <a:avLst/>
          </a:prstGeom>
          <a:noFill/>
          <a:ln w="12700">
            <a:noFill/>
            <a:miter lim="800000"/>
            <a:headEnd/>
            <a:tailEnd/>
          </a:ln>
        </p:spPr>
        <p:txBody>
          <a:bodyPr wrap="none">
            <a:spAutoFit/>
          </a:bodyPr>
          <a:lstStyle/>
          <a:p>
            <a:pPr algn="ctr"/>
            <a:r>
              <a:rPr lang="en-US" sz="2000" b="0" dirty="0">
                <a:latin typeface="Verdana" pitchFamily="34" charset="0"/>
              </a:rPr>
              <a:t>Requirements Analysis</a:t>
            </a:r>
          </a:p>
          <a:p>
            <a:pPr algn="ctr"/>
            <a:r>
              <a:rPr lang="en-US" sz="2000" b="0" dirty="0">
                <a:latin typeface="Verdana" pitchFamily="34" charset="0"/>
              </a:rPr>
              <a:t>(Language of Application</a:t>
            </a:r>
          </a:p>
          <a:p>
            <a:pPr algn="ctr"/>
            <a:r>
              <a:rPr lang="en-US" sz="2000" b="0" dirty="0">
                <a:latin typeface="Verdana" pitchFamily="34" charset="0"/>
              </a:rPr>
              <a:t>Domain)</a:t>
            </a:r>
            <a:endParaRPr lang="en-US" sz="2400" dirty="0"/>
          </a:p>
        </p:txBody>
      </p:sp>
      <p:sp>
        <p:nvSpPr>
          <p:cNvPr id="73733" name="Text Box 6"/>
          <p:cNvSpPr txBox="1">
            <a:spLocks noChangeArrowheads="1"/>
          </p:cNvSpPr>
          <p:nvPr/>
        </p:nvSpPr>
        <p:spPr bwMode="auto">
          <a:xfrm>
            <a:off x="419100" y="4813300"/>
            <a:ext cx="3376613" cy="1006475"/>
          </a:xfrm>
          <a:prstGeom prst="rect">
            <a:avLst/>
          </a:prstGeom>
          <a:noFill/>
          <a:ln w="12700">
            <a:noFill/>
            <a:miter lim="800000"/>
            <a:headEnd/>
            <a:tailEnd/>
          </a:ln>
        </p:spPr>
        <p:txBody>
          <a:bodyPr>
            <a:spAutoFit/>
          </a:bodyPr>
          <a:lstStyle/>
          <a:p>
            <a:pPr algn="ctr"/>
            <a:r>
              <a:rPr lang="en-US" sz="2000" b="0">
                <a:latin typeface="Verdana" pitchFamily="34" charset="0"/>
              </a:rPr>
              <a:t>Object Design</a:t>
            </a:r>
          </a:p>
          <a:p>
            <a:pPr algn="ctr"/>
            <a:r>
              <a:rPr lang="en-US" sz="2000" b="0">
                <a:latin typeface="Verdana" pitchFamily="34" charset="0"/>
              </a:rPr>
              <a:t>(Language of Solution Domain)</a:t>
            </a:r>
          </a:p>
        </p:txBody>
      </p:sp>
      <p:sp>
        <p:nvSpPr>
          <p:cNvPr id="73734" name="Line 7"/>
          <p:cNvSpPr>
            <a:spLocks noChangeShapeType="1"/>
          </p:cNvSpPr>
          <p:nvPr/>
        </p:nvSpPr>
        <p:spPr bwMode="auto">
          <a:xfrm>
            <a:off x="230188" y="2984500"/>
            <a:ext cx="8410575" cy="0"/>
          </a:xfrm>
          <a:prstGeom prst="line">
            <a:avLst/>
          </a:prstGeom>
          <a:noFill/>
          <a:ln w="12700">
            <a:solidFill>
              <a:schemeClr val="tx1"/>
            </a:solidFill>
            <a:prstDash val="dashDot"/>
            <a:round/>
            <a:headEnd/>
            <a:tailEnd/>
          </a:ln>
        </p:spPr>
        <p:txBody>
          <a:bodyPr wrap="none" anchor="ctr"/>
          <a:lstStyle/>
          <a:p>
            <a:endParaRPr lang="en-US"/>
          </a:p>
        </p:txBody>
      </p:sp>
      <p:grpSp>
        <p:nvGrpSpPr>
          <p:cNvPr id="2" name="Group 8"/>
          <p:cNvGrpSpPr>
            <a:grpSpLocks/>
          </p:cNvGrpSpPr>
          <p:nvPr/>
        </p:nvGrpSpPr>
        <p:grpSpPr bwMode="auto">
          <a:xfrm>
            <a:off x="4027488" y="1855788"/>
            <a:ext cx="4267200" cy="2743200"/>
            <a:chOff x="2636" y="1880"/>
            <a:chExt cx="2688" cy="1728"/>
          </a:xfrm>
        </p:grpSpPr>
        <p:sp>
          <p:nvSpPr>
            <p:cNvPr id="73736" name="Rectangle 9"/>
            <p:cNvSpPr>
              <a:spLocks noChangeArrowheads="1"/>
            </p:cNvSpPr>
            <p:nvPr/>
          </p:nvSpPr>
          <p:spPr bwMode="auto">
            <a:xfrm>
              <a:off x="3548" y="1880"/>
              <a:ext cx="816" cy="576"/>
            </a:xfrm>
            <a:prstGeom prst="rect">
              <a:avLst/>
            </a:prstGeom>
            <a:solidFill>
              <a:schemeClr val="bg1"/>
            </a:solidFill>
            <a:ln w="12700">
              <a:solidFill>
                <a:schemeClr val="tx1"/>
              </a:solidFill>
              <a:miter lim="800000"/>
              <a:headEnd/>
              <a:tailEnd/>
            </a:ln>
          </p:spPr>
          <p:txBody>
            <a:bodyPr wrap="none" anchor="ctr"/>
            <a:lstStyle/>
            <a:p>
              <a:pPr algn="ctr"/>
              <a:r>
                <a:rPr lang="en-US" sz="2400" dirty="0"/>
                <a:t>Incident</a:t>
              </a:r>
            </a:p>
            <a:p>
              <a:pPr algn="ctr"/>
              <a:r>
                <a:rPr lang="en-US" sz="2400" dirty="0"/>
                <a:t>Report</a:t>
              </a:r>
            </a:p>
          </p:txBody>
        </p:sp>
        <p:sp>
          <p:nvSpPr>
            <p:cNvPr id="73737" name="Rectangle 10"/>
            <p:cNvSpPr>
              <a:spLocks noChangeArrowheads="1"/>
            </p:cNvSpPr>
            <p:nvPr/>
          </p:nvSpPr>
          <p:spPr bwMode="auto">
            <a:xfrm>
              <a:off x="2636" y="3032"/>
              <a:ext cx="816" cy="576"/>
            </a:xfrm>
            <a:prstGeom prst="rect">
              <a:avLst/>
            </a:prstGeom>
            <a:solidFill>
              <a:schemeClr val="bg1"/>
            </a:solidFill>
            <a:ln w="12700">
              <a:solidFill>
                <a:schemeClr val="tx1"/>
              </a:solidFill>
              <a:miter lim="800000"/>
              <a:headEnd/>
              <a:tailEnd/>
            </a:ln>
          </p:spPr>
          <p:txBody>
            <a:bodyPr wrap="none" anchor="ctr"/>
            <a:lstStyle/>
            <a:p>
              <a:pPr algn="ctr"/>
              <a:r>
                <a:rPr lang="en-US" sz="2400"/>
                <a:t>Text box</a:t>
              </a:r>
            </a:p>
          </p:txBody>
        </p:sp>
        <p:sp>
          <p:nvSpPr>
            <p:cNvPr id="73738" name="Rectangle 11"/>
            <p:cNvSpPr>
              <a:spLocks noChangeArrowheads="1"/>
            </p:cNvSpPr>
            <p:nvPr/>
          </p:nvSpPr>
          <p:spPr bwMode="auto">
            <a:xfrm>
              <a:off x="3548" y="3032"/>
              <a:ext cx="816" cy="576"/>
            </a:xfrm>
            <a:prstGeom prst="rect">
              <a:avLst/>
            </a:prstGeom>
            <a:solidFill>
              <a:schemeClr val="bg1"/>
            </a:solidFill>
            <a:ln w="12700">
              <a:solidFill>
                <a:schemeClr val="tx1"/>
              </a:solidFill>
              <a:miter lim="800000"/>
              <a:headEnd/>
              <a:tailEnd/>
            </a:ln>
          </p:spPr>
          <p:txBody>
            <a:bodyPr wrap="none" anchor="ctr"/>
            <a:lstStyle/>
            <a:p>
              <a:pPr algn="ctr"/>
              <a:r>
                <a:rPr lang="en-US" sz="2400" dirty="0"/>
                <a:t>Menu</a:t>
              </a:r>
            </a:p>
          </p:txBody>
        </p:sp>
        <p:sp>
          <p:nvSpPr>
            <p:cNvPr id="73739" name="Rectangle 12"/>
            <p:cNvSpPr>
              <a:spLocks noChangeArrowheads="1"/>
            </p:cNvSpPr>
            <p:nvPr/>
          </p:nvSpPr>
          <p:spPr bwMode="auto">
            <a:xfrm>
              <a:off x="4508" y="3032"/>
              <a:ext cx="816" cy="576"/>
            </a:xfrm>
            <a:prstGeom prst="rect">
              <a:avLst/>
            </a:prstGeom>
            <a:solidFill>
              <a:schemeClr val="bg1"/>
            </a:solidFill>
            <a:ln w="12700">
              <a:solidFill>
                <a:schemeClr val="tx1"/>
              </a:solidFill>
              <a:miter lim="800000"/>
              <a:headEnd/>
              <a:tailEnd/>
            </a:ln>
          </p:spPr>
          <p:txBody>
            <a:bodyPr wrap="none" anchor="ctr"/>
            <a:lstStyle/>
            <a:p>
              <a:pPr algn="ctr"/>
              <a:r>
                <a:rPr lang="en-US" sz="2400" dirty="0"/>
                <a:t>Scrollbar</a:t>
              </a:r>
            </a:p>
          </p:txBody>
        </p:sp>
        <p:cxnSp>
          <p:nvCxnSpPr>
            <p:cNvPr id="73740" name="AutoShape 13"/>
            <p:cNvCxnSpPr>
              <a:cxnSpLocks noChangeShapeType="1"/>
              <a:stCxn id="73736" idx="2"/>
              <a:endCxn id="73737" idx="0"/>
            </p:cNvCxnSpPr>
            <p:nvPr/>
          </p:nvCxnSpPr>
          <p:spPr bwMode="auto">
            <a:xfrm rot="5400000">
              <a:off x="3212" y="2288"/>
              <a:ext cx="576" cy="912"/>
            </a:xfrm>
            <a:prstGeom prst="bentConnector3">
              <a:avLst>
                <a:gd name="adj1" fmla="val 50000"/>
              </a:avLst>
            </a:prstGeom>
            <a:noFill/>
            <a:ln w="12700">
              <a:solidFill>
                <a:schemeClr val="tx1"/>
              </a:solidFill>
              <a:miter lim="800000"/>
              <a:headEnd/>
              <a:tailEnd/>
            </a:ln>
          </p:spPr>
        </p:cxnSp>
        <p:cxnSp>
          <p:nvCxnSpPr>
            <p:cNvPr id="73741" name="AutoShape 14"/>
            <p:cNvCxnSpPr>
              <a:cxnSpLocks noChangeShapeType="1"/>
              <a:stCxn id="73736" idx="2"/>
              <a:endCxn id="73738" idx="0"/>
            </p:cNvCxnSpPr>
            <p:nvPr/>
          </p:nvCxnSpPr>
          <p:spPr bwMode="auto">
            <a:xfrm rot="5400000">
              <a:off x="3668" y="2744"/>
              <a:ext cx="576" cy="0"/>
            </a:xfrm>
            <a:prstGeom prst="straightConnector1">
              <a:avLst/>
            </a:prstGeom>
            <a:noFill/>
            <a:ln w="12700">
              <a:solidFill>
                <a:schemeClr val="tx1"/>
              </a:solidFill>
              <a:round/>
              <a:headEnd/>
              <a:tailEnd/>
            </a:ln>
          </p:spPr>
        </p:cxnSp>
        <p:cxnSp>
          <p:nvCxnSpPr>
            <p:cNvPr id="73742" name="AutoShape 15"/>
            <p:cNvCxnSpPr>
              <a:cxnSpLocks noChangeShapeType="1"/>
              <a:stCxn id="73736" idx="2"/>
              <a:endCxn id="73739" idx="0"/>
            </p:cNvCxnSpPr>
            <p:nvPr/>
          </p:nvCxnSpPr>
          <p:spPr bwMode="auto">
            <a:xfrm rot="16200000" flipH="1">
              <a:off x="4148" y="2264"/>
              <a:ext cx="576" cy="960"/>
            </a:xfrm>
            <a:prstGeom prst="bentConnector3">
              <a:avLst>
                <a:gd name="adj1" fmla="val 50000"/>
              </a:avLst>
            </a:prstGeom>
            <a:noFill/>
            <a:ln w="12700">
              <a:solidFill>
                <a:schemeClr val="tx1"/>
              </a:solidFill>
              <a:miter lim="800000"/>
              <a:headEnd/>
              <a:tailEnd/>
            </a:ln>
          </p:spPr>
        </p:cxnSp>
        <p:sp>
          <p:nvSpPr>
            <p:cNvPr id="73743" name="AutoShape 16"/>
            <p:cNvSpPr>
              <a:spLocks noChangeArrowheads="1"/>
            </p:cNvSpPr>
            <p:nvPr/>
          </p:nvSpPr>
          <p:spPr bwMode="auto">
            <a:xfrm>
              <a:off x="3908" y="2456"/>
              <a:ext cx="96" cy="144"/>
            </a:xfrm>
            <a:prstGeom prst="diamond">
              <a:avLst/>
            </a:prstGeom>
            <a:solidFill>
              <a:schemeClr val="bg1"/>
            </a:solidFill>
            <a:ln w="12700">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0494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Grp="1" noChangeArrowheads="1"/>
          </p:cNvSpPr>
          <p:nvPr>
            <p:ph type="title"/>
          </p:nvPr>
        </p:nvSpPr>
        <p:spPr>
          <a:xfrm>
            <a:off x="697113" y="222250"/>
            <a:ext cx="7921786" cy="863600"/>
          </a:xfrm>
        </p:spPr>
        <p:txBody>
          <a:bodyPr/>
          <a:lstStyle/>
          <a:p>
            <a:pPr eaLnBrk="1" hangingPunct="1"/>
            <a:r>
              <a:rPr lang="en-US" sz="2800" b="1" i="0" u="none" strike="noStrike" baseline="0" dirty="0">
                <a:latin typeface="Helvetica-Bold"/>
              </a:rPr>
              <a:t>Specification Inheritance and Implementation Inheritance</a:t>
            </a:r>
            <a:endParaRPr lang="en-US" sz="2800" dirty="0">
              <a:ea typeface="ＭＳ Ｐゴシック" pitchFamily="34" charset="-128"/>
            </a:endParaRPr>
          </a:p>
        </p:txBody>
      </p:sp>
      <p:sp>
        <p:nvSpPr>
          <p:cNvPr id="34819" name="Rectangle 13"/>
          <p:cNvSpPr>
            <a:spLocks noGrp="1" noChangeArrowheads="1"/>
          </p:cNvSpPr>
          <p:nvPr>
            <p:ph type="body" idx="1"/>
          </p:nvPr>
        </p:nvSpPr>
        <p:spPr>
          <a:xfrm>
            <a:off x="463550" y="1177710"/>
            <a:ext cx="8309258" cy="4924331"/>
          </a:xfrm>
        </p:spPr>
        <p:txBody>
          <a:bodyPr/>
          <a:lstStyle/>
          <a:p>
            <a:pPr algn="just"/>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During analysis</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we use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inheritance to classify objects into taxonomies</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This allows us to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differentiate the common behavior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of the general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case, that is, the parent (also called the “base class”), from the behavior that is specific to specialized objects</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that are, the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children classes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(also called the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derived classes</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t>
            </a:r>
          </a:p>
          <a:p>
            <a:pPr algn="just"/>
            <a:endParaRPr lang="en-US" sz="2000" b="0" i="0" u="none" strike="noStrike" baseline="0" dirty="0">
              <a:latin typeface="Tahoma" panose="020B0604030504040204" pitchFamily="34" charset="0"/>
              <a:ea typeface="Tahoma" panose="020B0604030504040204" pitchFamily="34" charset="0"/>
              <a:cs typeface="Tahoma" panose="020B0604030504040204" pitchFamily="34" charset="0"/>
            </a:endParaRPr>
          </a:p>
          <a:p>
            <a:pPr algn="just"/>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During object design, the focus of inheritance is to reduce redundancy and enhance extensibility.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By factoring all redundant behavior into a single parent class, we reduce the risk of introducing inconsistencies during changes (e.g., when repairing a defect) since we have to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make changes only once for all children classes. By providing abstract classes and interfaces that are used by the application, we can write new specialized behavior.</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497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Grp="1" noChangeArrowheads="1"/>
          </p:cNvSpPr>
          <p:nvPr>
            <p:ph type="title"/>
          </p:nvPr>
        </p:nvSpPr>
        <p:spPr>
          <a:xfrm>
            <a:off x="697113" y="222250"/>
            <a:ext cx="7921786" cy="863600"/>
          </a:xfrm>
        </p:spPr>
        <p:txBody>
          <a:bodyPr/>
          <a:lstStyle/>
          <a:p>
            <a:pPr eaLnBrk="1" hangingPunct="1"/>
            <a:r>
              <a:rPr lang="en-US" sz="2800" b="1" i="0" u="none" strike="noStrike" baseline="0" dirty="0">
                <a:latin typeface="Helvetica-Bold"/>
              </a:rPr>
              <a:t>Specification Inheritance and Implementation Inheritance_2</a:t>
            </a:r>
            <a:endParaRPr lang="en-US" sz="2800" dirty="0">
              <a:ea typeface="ＭＳ Ｐゴシック" pitchFamily="34" charset="-128"/>
            </a:endParaRPr>
          </a:p>
        </p:txBody>
      </p:sp>
      <p:sp>
        <p:nvSpPr>
          <p:cNvPr id="34819" name="Rectangle 13"/>
          <p:cNvSpPr>
            <a:spLocks noGrp="1" noChangeArrowheads="1"/>
          </p:cNvSpPr>
          <p:nvPr>
            <p:ph type="body" idx="1"/>
          </p:nvPr>
        </p:nvSpPr>
        <p:spPr>
          <a:xfrm>
            <a:off x="253497" y="1177710"/>
            <a:ext cx="8519311" cy="4924331"/>
          </a:xfrm>
        </p:spPr>
        <p:txBody>
          <a:bodyPr/>
          <a:lstStyle/>
          <a:p>
            <a:pPr algn="just"/>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Although inheritance can make an analysis model more understandable and an object design model more modifiable or extensible, these benefits do not occur automatically.</a:t>
            </a:r>
          </a:p>
          <a:p>
            <a:pPr algn="just"/>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On the contrary,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inheritance is such a powerful mechanism that novice developers often produce code that is more obfuscated and more brittle than if they had not used inheritance in the first place</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742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eaLnBrk="1" hangingPunct="1"/>
            <a:r>
              <a:rPr lang="en-US" sz="2400" b="1" i="0" u="none" strike="noStrike" baseline="0" dirty="0">
                <a:latin typeface="Helvetica-Bold"/>
              </a:rPr>
              <a:t>Specification Inheritance and Implementation Inheritance_3</a:t>
            </a:r>
            <a:endParaRPr lang="en-US" sz="2600" dirty="0">
              <a:ea typeface="ＭＳ Ｐゴシック" pitchFamily="34" charset="-128"/>
            </a:endParaRPr>
          </a:p>
        </p:txBody>
      </p:sp>
      <p:pic>
        <p:nvPicPr>
          <p:cNvPr id="4" name="Picture 3">
            <a:extLst>
              <a:ext uri="{FF2B5EF4-FFF2-40B4-BE49-F238E27FC236}">
                <a16:creationId xmlns:a16="http://schemas.microsoft.com/office/drawing/2014/main" id="{765E9D4B-2F2B-45D1-8FD4-2F6655F80AA6}"/>
              </a:ext>
            </a:extLst>
          </p:cNvPr>
          <p:cNvPicPr>
            <a:picLocks noChangeAspect="1"/>
          </p:cNvPicPr>
          <p:nvPr/>
        </p:nvPicPr>
        <p:blipFill>
          <a:blip r:embed="rId3"/>
          <a:stretch>
            <a:fillRect/>
          </a:stretch>
        </p:blipFill>
        <p:spPr>
          <a:xfrm>
            <a:off x="419100" y="1147606"/>
            <a:ext cx="4017098" cy="4338787"/>
          </a:xfrm>
          <a:prstGeom prst="rect">
            <a:avLst/>
          </a:prstGeom>
        </p:spPr>
      </p:pic>
      <p:sp>
        <p:nvSpPr>
          <p:cNvPr id="5" name="TextBox 4">
            <a:extLst>
              <a:ext uri="{FF2B5EF4-FFF2-40B4-BE49-F238E27FC236}">
                <a16:creationId xmlns:a16="http://schemas.microsoft.com/office/drawing/2014/main" id="{4A021150-E5E4-4A24-8580-8A3AD8A0BABE}"/>
              </a:ext>
            </a:extLst>
          </p:cNvPr>
          <p:cNvSpPr txBox="1"/>
          <p:nvPr/>
        </p:nvSpPr>
        <p:spPr>
          <a:xfrm>
            <a:off x="4879818" y="1222218"/>
            <a:ext cx="3929204" cy="4801314"/>
          </a:xfrm>
          <a:prstGeom prst="rect">
            <a:avLst/>
          </a:prstGeom>
          <a:noFill/>
        </p:spPr>
        <p:txBody>
          <a:bodyPr wrap="square" rtlCol="0">
            <a:spAutoFit/>
          </a:bodyPr>
          <a:lstStyle/>
          <a:p>
            <a:pPr algn="l"/>
            <a:r>
              <a:rPr lang="en-US" sz="1800" b="0" i="1" u="none" strike="noStrike" baseline="0" dirty="0">
                <a:latin typeface="LucidaSansTypewriter-Obl"/>
              </a:rPr>
              <a:t>/* </a:t>
            </a:r>
            <a:r>
              <a:rPr lang="en-US" sz="1800" i="1" u="none" strike="noStrike" baseline="0" dirty="0">
                <a:latin typeface="LucidaSansTypewriter-Obl"/>
              </a:rPr>
              <a:t>Implementation of </a:t>
            </a:r>
            <a:r>
              <a:rPr lang="en-US" sz="1800" i="1" u="none" strike="noStrike" baseline="0" dirty="0" err="1">
                <a:latin typeface="LucidaSansTypewriter-Obl"/>
              </a:rPr>
              <a:t>MySet</a:t>
            </a:r>
            <a:r>
              <a:rPr lang="en-US" sz="1800" i="1" u="none" strike="noStrike" baseline="0" dirty="0">
                <a:latin typeface="LucidaSansTypewriter-Obl"/>
              </a:rPr>
              <a:t> using</a:t>
            </a:r>
          </a:p>
          <a:p>
            <a:pPr algn="l"/>
            <a:r>
              <a:rPr lang="en-US" sz="1800" i="1" u="none" strike="noStrike" baseline="0" dirty="0">
                <a:latin typeface="LucidaSansTypewriter-Obl"/>
              </a:rPr>
              <a:t>inheritance </a:t>
            </a:r>
            <a:r>
              <a:rPr lang="en-US" sz="1800" b="0" i="1" u="none" strike="noStrike" baseline="0" dirty="0">
                <a:latin typeface="LucidaSansTypewriter-Obl"/>
              </a:rPr>
              <a:t>*/</a:t>
            </a:r>
          </a:p>
          <a:p>
            <a:pPr algn="l"/>
            <a:r>
              <a:rPr lang="en-US" sz="1800" b="1" i="0" u="none" strike="noStrike" baseline="0" dirty="0">
                <a:latin typeface="LucidaSansTypewriter-Bd"/>
              </a:rPr>
              <a:t>class </a:t>
            </a:r>
            <a:r>
              <a:rPr lang="en-US" sz="1800" b="0" i="0" u="none" strike="noStrike" baseline="0" dirty="0" err="1">
                <a:latin typeface="LucidaSansTypewriter"/>
              </a:rPr>
              <a:t>MySet</a:t>
            </a:r>
            <a:r>
              <a:rPr lang="en-US" sz="1800" b="0" i="0" u="none" strike="noStrike" baseline="0" dirty="0">
                <a:latin typeface="LucidaSansTypewriter"/>
              </a:rPr>
              <a:t> </a:t>
            </a:r>
            <a:r>
              <a:rPr lang="en-US" sz="1800" b="1" i="0" u="none" strike="noStrike" baseline="0" dirty="0">
                <a:latin typeface="LucidaSansTypewriter-Bd"/>
              </a:rPr>
              <a:t>extends </a:t>
            </a:r>
            <a:r>
              <a:rPr lang="en-US" sz="1800" b="0" i="0" u="none" strike="noStrike" baseline="0" dirty="0" err="1">
                <a:latin typeface="LucidaSansTypewriter"/>
              </a:rPr>
              <a:t>Hashtable</a:t>
            </a:r>
            <a:r>
              <a:rPr lang="en-US" sz="1800" b="0" i="0" u="none" strike="noStrike" baseline="0" dirty="0">
                <a:latin typeface="LucidaSansTypewriter"/>
              </a:rPr>
              <a:t> {</a:t>
            </a:r>
          </a:p>
          <a:p>
            <a:pPr algn="l"/>
            <a:r>
              <a:rPr lang="en-US" sz="1800" b="0" i="1" u="none" strike="noStrike" baseline="0" dirty="0">
                <a:latin typeface="LucidaSansTypewriter-Obl"/>
              </a:rPr>
              <a:t>/* Constructor omitted */</a:t>
            </a:r>
          </a:p>
          <a:p>
            <a:pPr algn="l"/>
            <a:r>
              <a:rPr lang="en-US" sz="1800" b="0" i="0" u="none" strike="noStrike" baseline="0" dirty="0" err="1">
                <a:latin typeface="LucidaSansTypewriter"/>
              </a:rPr>
              <a:t>MySet</a:t>
            </a:r>
            <a:r>
              <a:rPr lang="en-US" sz="1800" b="0" i="0" u="none" strike="noStrike" baseline="0" dirty="0">
                <a:latin typeface="LucidaSansTypewriter"/>
              </a:rPr>
              <a:t>() {</a:t>
            </a:r>
          </a:p>
          <a:p>
            <a:pPr algn="l"/>
            <a:r>
              <a:rPr lang="en-US" sz="1800" b="0" i="0" u="none" strike="noStrike" baseline="0" dirty="0">
                <a:latin typeface="LucidaSansTypewriter"/>
              </a:rPr>
              <a:t>}</a:t>
            </a:r>
          </a:p>
          <a:p>
            <a:pPr algn="l"/>
            <a:r>
              <a:rPr lang="en-US" sz="1800" b="1" i="0" u="none" strike="noStrike" baseline="0" dirty="0">
                <a:latin typeface="LucidaSansTypewriter-Bd"/>
              </a:rPr>
              <a:t>void </a:t>
            </a:r>
            <a:r>
              <a:rPr lang="en-US" sz="1800" b="0" i="0" u="none" strike="noStrike" baseline="0" dirty="0">
                <a:latin typeface="LucidaSansTypewriter"/>
              </a:rPr>
              <a:t>put(Object element) {</a:t>
            </a:r>
          </a:p>
          <a:p>
            <a:pPr algn="l"/>
            <a:r>
              <a:rPr lang="en-US" sz="1800" b="1" i="0" u="none" strike="noStrike" baseline="0" dirty="0">
                <a:latin typeface="LucidaSansTypewriter-Bd"/>
              </a:rPr>
              <a:t>if </a:t>
            </a:r>
            <a:r>
              <a:rPr lang="en-US" sz="1800" b="0" i="0" u="none" strike="noStrike" baseline="0" dirty="0">
                <a:latin typeface="LucidaSansTypewriter"/>
              </a:rPr>
              <a:t>(!</a:t>
            </a:r>
            <a:r>
              <a:rPr lang="en-US" sz="1800" b="0" i="0" u="none" strike="noStrike" baseline="0" dirty="0" err="1">
                <a:latin typeface="LucidaSansTypewriter"/>
              </a:rPr>
              <a:t>containsKey</a:t>
            </a:r>
            <a:r>
              <a:rPr lang="en-US" sz="1800" b="0" i="0" u="none" strike="noStrike" baseline="0" dirty="0">
                <a:latin typeface="LucidaSansTypewriter"/>
              </a:rPr>
              <a:t>(element)){</a:t>
            </a:r>
          </a:p>
          <a:p>
            <a:pPr algn="l"/>
            <a:r>
              <a:rPr lang="en-US" sz="1800" b="0" i="0" u="none" strike="noStrike" baseline="0" dirty="0">
                <a:latin typeface="LucidaSansTypewriter"/>
              </a:rPr>
              <a:t>put(element, this);</a:t>
            </a:r>
          </a:p>
          <a:p>
            <a:pPr algn="l"/>
            <a:r>
              <a:rPr lang="en-US" sz="1800" b="0" i="0" u="none" strike="noStrike" baseline="0" dirty="0">
                <a:latin typeface="LucidaSansTypewriter"/>
              </a:rPr>
              <a:t>}</a:t>
            </a:r>
          </a:p>
          <a:p>
            <a:pPr algn="l"/>
            <a:r>
              <a:rPr lang="en-US" sz="1800" b="0" i="0" u="none" strike="noStrike" baseline="0" dirty="0">
                <a:latin typeface="LucidaSansTypewriter"/>
              </a:rPr>
              <a:t>}</a:t>
            </a:r>
          </a:p>
          <a:p>
            <a:pPr algn="l"/>
            <a:r>
              <a:rPr lang="en-US" sz="1800" b="1" i="0" u="none" strike="noStrike" baseline="0" dirty="0" err="1">
                <a:latin typeface="LucidaSansTypewriter-Bd"/>
              </a:rPr>
              <a:t>boolean</a:t>
            </a:r>
            <a:r>
              <a:rPr lang="en-US" sz="1800" b="1" i="0" u="none" strike="noStrike" baseline="0" dirty="0">
                <a:latin typeface="LucidaSansTypewriter-Bd"/>
              </a:rPr>
              <a:t> </a:t>
            </a:r>
            <a:r>
              <a:rPr lang="en-US" sz="1800" b="0" i="0" u="none" strike="noStrike" baseline="0" dirty="0" err="1">
                <a:latin typeface="LucidaSansTypewriter"/>
              </a:rPr>
              <a:t>containsValue</a:t>
            </a:r>
            <a:r>
              <a:rPr lang="en-US" sz="1800" b="0" i="0" u="none" strike="noStrike" baseline="0" dirty="0">
                <a:latin typeface="LucidaSansTypewriter"/>
              </a:rPr>
              <a:t>(Object</a:t>
            </a:r>
          </a:p>
          <a:p>
            <a:pPr algn="l"/>
            <a:r>
              <a:rPr lang="en-US" sz="1800" b="0" i="0" u="none" strike="noStrike" baseline="0" dirty="0">
                <a:latin typeface="LucidaSansTypewriter"/>
              </a:rPr>
              <a:t>element){</a:t>
            </a:r>
          </a:p>
          <a:p>
            <a:pPr algn="l"/>
            <a:r>
              <a:rPr lang="en-US" sz="1800" b="1" i="0" u="none" strike="noStrike" baseline="0" dirty="0">
                <a:latin typeface="LucidaSansTypewriter-Bd"/>
              </a:rPr>
              <a:t>return </a:t>
            </a:r>
            <a:r>
              <a:rPr lang="en-US" sz="1800" b="0" i="0" u="none" strike="noStrike" baseline="0" dirty="0" err="1">
                <a:latin typeface="LucidaSansTypewriter"/>
              </a:rPr>
              <a:t>containsKey</a:t>
            </a:r>
            <a:r>
              <a:rPr lang="en-US" sz="1800" b="0" i="0" u="none" strike="noStrike" baseline="0" dirty="0">
                <a:latin typeface="LucidaSansTypewriter"/>
              </a:rPr>
              <a:t>(element);</a:t>
            </a:r>
          </a:p>
          <a:p>
            <a:pPr algn="l"/>
            <a:r>
              <a:rPr lang="en-US" sz="1800" b="0" i="0" u="none" strike="noStrike" baseline="0" dirty="0">
                <a:latin typeface="LucidaSansTypewriter"/>
              </a:rPr>
              <a:t>}</a:t>
            </a:r>
          </a:p>
          <a:p>
            <a:pPr algn="l"/>
            <a:r>
              <a:rPr lang="en-US" sz="1800" b="0" i="1" u="none" strike="noStrike" baseline="0" dirty="0">
                <a:latin typeface="LucidaSansTypewriter-Obl"/>
              </a:rPr>
              <a:t>/* Other methods omitted */</a:t>
            </a:r>
          </a:p>
          <a:p>
            <a:pPr algn="l"/>
            <a:r>
              <a:rPr lang="en-US" sz="1800" b="0" i="0" u="none" strike="noStrike" baseline="0" dirty="0">
                <a:latin typeface="LucidaSansTypewriter"/>
              </a:rPr>
              <a:t>}</a:t>
            </a:r>
            <a:endParaRPr lang="en-US" dirty="0"/>
          </a:p>
        </p:txBody>
      </p:sp>
    </p:spTree>
    <p:extLst>
      <p:ext uri="{BB962C8B-B14F-4D97-AF65-F5344CB8AC3E}">
        <p14:creationId xmlns:p14="http://schemas.microsoft.com/office/powerpoint/2010/main" val="361780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eaLnBrk="1" hangingPunct="1"/>
            <a:r>
              <a:rPr lang="en-US" sz="2400" b="1" i="0" u="none" strike="noStrike" baseline="0" dirty="0">
                <a:latin typeface="Helvetica-Bold"/>
              </a:rPr>
              <a:t>Specification Inheritance and Implementation Inheritance_4</a:t>
            </a:r>
            <a:endParaRPr lang="en-US" sz="2600" dirty="0">
              <a:ea typeface="ＭＳ Ｐゴシック" pitchFamily="34" charset="-128"/>
            </a:endParaRPr>
          </a:p>
        </p:txBody>
      </p:sp>
      <p:sp>
        <p:nvSpPr>
          <p:cNvPr id="5" name="TextBox 4">
            <a:extLst>
              <a:ext uri="{FF2B5EF4-FFF2-40B4-BE49-F238E27FC236}">
                <a16:creationId xmlns:a16="http://schemas.microsoft.com/office/drawing/2014/main" id="{4A021150-E5E4-4A24-8580-8A3AD8A0BABE}"/>
              </a:ext>
            </a:extLst>
          </p:cNvPr>
          <p:cNvSpPr txBox="1"/>
          <p:nvPr/>
        </p:nvSpPr>
        <p:spPr>
          <a:xfrm>
            <a:off x="4879818" y="832915"/>
            <a:ext cx="3929204" cy="5355312"/>
          </a:xfrm>
          <a:prstGeom prst="rect">
            <a:avLst/>
          </a:prstGeom>
          <a:noFill/>
        </p:spPr>
        <p:txBody>
          <a:bodyPr wrap="square" rtlCol="0">
            <a:spAutoFit/>
          </a:bodyPr>
          <a:lstStyle/>
          <a:p>
            <a:pPr algn="l"/>
            <a:r>
              <a:rPr lang="en-US" sz="1800" b="0" i="1" u="none" strike="noStrike" baseline="0" dirty="0">
                <a:latin typeface="LucidaSansTypewriter-Obl"/>
              </a:rPr>
              <a:t>/* </a:t>
            </a:r>
            <a:r>
              <a:rPr lang="en-US" sz="1800" i="1" u="none" strike="noStrike" baseline="0" dirty="0">
                <a:latin typeface="LucidaSansTypewriter-Obl"/>
              </a:rPr>
              <a:t>Implementation of </a:t>
            </a:r>
            <a:r>
              <a:rPr lang="en-US" sz="1800" i="1" u="none" strike="noStrike" baseline="0" dirty="0" err="1">
                <a:latin typeface="LucidaSansTypewriter-Obl"/>
              </a:rPr>
              <a:t>MySet</a:t>
            </a:r>
            <a:r>
              <a:rPr lang="en-US" sz="1800" i="1" u="none" strike="noStrike" baseline="0" dirty="0">
                <a:latin typeface="LucidaSansTypewriter-Obl"/>
              </a:rPr>
              <a:t> using</a:t>
            </a:r>
          </a:p>
          <a:p>
            <a:pPr algn="l"/>
            <a:r>
              <a:rPr lang="en-US" sz="1800" i="1" u="none" strike="noStrike" baseline="0" dirty="0">
                <a:latin typeface="LucidaSansTypewriter-Obl"/>
              </a:rPr>
              <a:t>delegation </a:t>
            </a:r>
            <a:r>
              <a:rPr lang="en-US" sz="1800" b="0" i="1" u="none" strike="noStrike" baseline="0" dirty="0">
                <a:latin typeface="LucidaSansTypewriter-Obl"/>
              </a:rPr>
              <a:t>*/</a:t>
            </a:r>
          </a:p>
          <a:p>
            <a:pPr algn="l"/>
            <a:r>
              <a:rPr lang="en-US" sz="1800" b="1" i="0" u="none" strike="noStrike" baseline="0" dirty="0">
                <a:latin typeface="LucidaSansTypewriter-Bd"/>
              </a:rPr>
              <a:t>class </a:t>
            </a:r>
            <a:r>
              <a:rPr lang="en-US" sz="1800" b="0" i="0" u="none" strike="noStrike" baseline="0" dirty="0" err="1">
                <a:latin typeface="LucidaSansTypewriter"/>
              </a:rPr>
              <a:t>MySet</a:t>
            </a:r>
            <a:r>
              <a:rPr lang="en-US" sz="1800" b="0" i="0" u="none" strike="noStrike" baseline="0" dirty="0">
                <a:latin typeface="LucidaSansTypewriter"/>
              </a:rPr>
              <a:t> {</a:t>
            </a:r>
          </a:p>
          <a:p>
            <a:pPr algn="l"/>
            <a:r>
              <a:rPr lang="en-US" sz="1800" b="1" i="0" u="none" strike="noStrike" baseline="0" dirty="0">
                <a:latin typeface="LucidaSansTypewriter-Bd"/>
              </a:rPr>
              <a:t>private </a:t>
            </a:r>
            <a:r>
              <a:rPr lang="en-US" sz="1800" b="0" i="0" u="none" strike="noStrike" baseline="0" dirty="0" err="1">
                <a:latin typeface="LucidaSansTypewriter"/>
              </a:rPr>
              <a:t>Hashtable</a:t>
            </a:r>
            <a:r>
              <a:rPr lang="en-US" sz="1800" b="0" i="0" u="none" strike="noStrike" baseline="0" dirty="0">
                <a:latin typeface="LucidaSansTypewriter"/>
              </a:rPr>
              <a:t> table;</a:t>
            </a:r>
          </a:p>
          <a:p>
            <a:pPr algn="l"/>
            <a:r>
              <a:rPr lang="en-US" sz="1800" b="0" i="0" u="none" strike="noStrike" baseline="0" dirty="0" err="1">
                <a:latin typeface="LucidaSansTypewriter"/>
              </a:rPr>
              <a:t>MySet</a:t>
            </a:r>
            <a:r>
              <a:rPr lang="en-US" sz="1800" b="0" i="0" u="none" strike="noStrike" baseline="0" dirty="0">
                <a:latin typeface="LucidaSansTypewriter"/>
              </a:rPr>
              <a:t>() {</a:t>
            </a:r>
          </a:p>
          <a:p>
            <a:pPr algn="l"/>
            <a:r>
              <a:rPr lang="en-US" sz="1800" b="0" i="0" u="none" strike="noStrike" baseline="0" dirty="0">
                <a:latin typeface="LucidaSansTypewriter"/>
              </a:rPr>
              <a:t>table = </a:t>
            </a:r>
            <a:r>
              <a:rPr lang="en-US" sz="1800" b="0" i="0" u="none" strike="noStrike" baseline="0" dirty="0" err="1">
                <a:latin typeface="LucidaSansTypewriter"/>
              </a:rPr>
              <a:t>Hashtable</a:t>
            </a:r>
            <a:r>
              <a:rPr lang="en-US" sz="1800" b="0" i="0" u="none" strike="noStrike" baseline="0" dirty="0">
                <a:latin typeface="LucidaSansTypewriter"/>
              </a:rPr>
              <a:t>();</a:t>
            </a:r>
          </a:p>
          <a:p>
            <a:pPr algn="l"/>
            <a:r>
              <a:rPr lang="en-US" sz="1800" b="0" i="0" u="none" strike="noStrike" baseline="0" dirty="0">
                <a:latin typeface="LucidaSansTypewriter"/>
              </a:rPr>
              <a:t>}</a:t>
            </a:r>
          </a:p>
          <a:p>
            <a:pPr algn="l"/>
            <a:r>
              <a:rPr lang="en-US" sz="1800" b="1" i="0" u="none" strike="noStrike" baseline="0" dirty="0">
                <a:latin typeface="LucidaSansTypewriter-Bd"/>
              </a:rPr>
              <a:t>void </a:t>
            </a:r>
            <a:r>
              <a:rPr lang="en-US" sz="1800" b="0" i="0" u="none" strike="noStrike" baseline="0" dirty="0">
                <a:latin typeface="LucidaSansTypewriter"/>
              </a:rPr>
              <a:t>put(Object element) {</a:t>
            </a:r>
          </a:p>
          <a:p>
            <a:pPr algn="l"/>
            <a:r>
              <a:rPr lang="en-US" sz="1800" b="1" i="0" u="none" strike="noStrike" baseline="0" dirty="0">
                <a:latin typeface="LucidaSansTypewriter-Bd"/>
              </a:rPr>
              <a:t>if </a:t>
            </a:r>
            <a:r>
              <a:rPr lang="en-US" sz="1800" b="0" i="0" u="none" strike="noStrike" baseline="0" dirty="0">
                <a:latin typeface="LucidaSansTypewriter"/>
              </a:rPr>
              <a:t>(!</a:t>
            </a:r>
            <a:r>
              <a:rPr lang="en-US" sz="1800" b="0" i="0" u="none" strike="noStrike" baseline="0" dirty="0" err="1">
                <a:latin typeface="LucidaSansTypewriter"/>
              </a:rPr>
              <a:t>containsValue</a:t>
            </a:r>
            <a:r>
              <a:rPr lang="en-US" sz="1800" b="0" i="0" u="none" strike="noStrike" baseline="0" dirty="0">
                <a:latin typeface="LucidaSansTypewriter"/>
              </a:rPr>
              <a:t>(element)){</a:t>
            </a:r>
          </a:p>
          <a:p>
            <a:pPr algn="l"/>
            <a:r>
              <a:rPr lang="en-US" sz="1800" b="0" i="0" u="none" strike="noStrike" baseline="0" dirty="0" err="1">
                <a:latin typeface="LucidaSansTypewriter"/>
              </a:rPr>
              <a:t>table.put</a:t>
            </a:r>
            <a:r>
              <a:rPr lang="en-US" sz="1800" b="0" i="0" u="none" strike="noStrike" baseline="0" dirty="0">
                <a:latin typeface="LucidaSansTypewriter"/>
              </a:rPr>
              <a:t>(</a:t>
            </a:r>
            <a:r>
              <a:rPr lang="en-US" sz="1800" b="0" i="0" u="none" strike="noStrike" baseline="0" dirty="0" err="1">
                <a:latin typeface="LucidaSansTypewriter"/>
              </a:rPr>
              <a:t>element,this</a:t>
            </a:r>
            <a:r>
              <a:rPr lang="en-US" sz="1800" b="0" i="0" u="none" strike="noStrike" baseline="0" dirty="0">
                <a:latin typeface="LucidaSansTypewriter"/>
              </a:rPr>
              <a:t>);</a:t>
            </a:r>
          </a:p>
          <a:p>
            <a:pPr algn="l"/>
            <a:r>
              <a:rPr lang="en-US" sz="1800" b="0" i="0" u="none" strike="noStrike" baseline="0" dirty="0">
                <a:latin typeface="LucidaSansTypewriter"/>
              </a:rPr>
              <a:t>}</a:t>
            </a:r>
          </a:p>
          <a:p>
            <a:pPr algn="l"/>
            <a:r>
              <a:rPr lang="en-US" sz="1800" b="0" i="0" u="none" strike="noStrike" baseline="0" dirty="0">
                <a:latin typeface="LucidaSansTypewriter"/>
              </a:rPr>
              <a:t>}</a:t>
            </a:r>
          </a:p>
          <a:p>
            <a:pPr algn="l"/>
            <a:r>
              <a:rPr lang="en-US" sz="1800" b="1" i="0" u="none" strike="noStrike" baseline="0" dirty="0" err="1">
                <a:latin typeface="LucidaSansTypewriter-Bd"/>
              </a:rPr>
              <a:t>boolean</a:t>
            </a:r>
            <a:r>
              <a:rPr lang="en-US" sz="1800" b="1" i="0" u="none" strike="noStrike" baseline="0" dirty="0">
                <a:latin typeface="LucidaSansTypewriter-Bd"/>
              </a:rPr>
              <a:t> </a:t>
            </a:r>
            <a:r>
              <a:rPr lang="en-US" sz="1800" b="0" i="0" u="none" strike="noStrike" baseline="0" dirty="0" err="1">
                <a:latin typeface="LucidaSansTypewriter"/>
              </a:rPr>
              <a:t>containsValue</a:t>
            </a:r>
            <a:r>
              <a:rPr lang="en-US" sz="1800" b="0" i="0" u="none" strike="noStrike" baseline="0" dirty="0">
                <a:latin typeface="LucidaSansTypewriter"/>
              </a:rPr>
              <a:t>(Object</a:t>
            </a:r>
          </a:p>
          <a:p>
            <a:pPr algn="l"/>
            <a:r>
              <a:rPr lang="en-US" sz="1800" b="0" i="0" u="none" strike="noStrike" baseline="0" dirty="0">
                <a:latin typeface="LucidaSansTypewriter"/>
              </a:rPr>
              <a:t>element) {</a:t>
            </a:r>
          </a:p>
          <a:p>
            <a:pPr algn="l"/>
            <a:r>
              <a:rPr lang="en-US" sz="1800" b="1" i="0" u="none" strike="noStrike" baseline="0" dirty="0">
                <a:latin typeface="LucidaSansTypewriter-Bd"/>
              </a:rPr>
              <a:t>return</a:t>
            </a:r>
          </a:p>
          <a:p>
            <a:pPr algn="l"/>
            <a:r>
              <a:rPr lang="en-US" sz="1800" b="0" i="0" u="none" strike="noStrike" baseline="0" dirty="0">
                <a:latin typeface="LucidaSansTypewriter"/>
              </a:rPr>
              <a:t>(</a:t>
            </a:r>
            <a:r>
              <a:rPr lang="en-US" sz="1800" b="0" i="0" u="none" strike="noStrike" baseline="0" dirty="0" err="1">
                <a:latin typeface="LucidaSansTypewriter"/>
              </a:rPr>
              <a:t>table.containsKey</a:t>
            </a:r>
            <a:r>
              <a:rPr lang="en-US" sz="1800" b="0" i="0" u="none" strike="noStrike" baseline="0" dirty="0">
                <a:latin typeface="LucidaSansTypewriter"/>
              </a:rPr>
              <a:t>(element));</a:t>
            </a:r>
          </a:p>
          <a:p>
            <a:pPr algn="l"/>
            <a:r>
              <a:rPr lang="en-US" sz="1800" b="0" i="0" u="none" strike="noStrike" baseline="0" dirty="0">
                <a:latin typeface="LucidaSansTypewriter"/>
              </a:rPr>
              <a:t>}</a:t>
            </a:r>
          </a:p>
          <a:p>
            <a:pPr algn="l"/>
            <a:r>
              <a:rPr lang="en-US" sz="1800" b="0" i="1" u="none" strike="noStrike" baseline="0" dirty="0">
                <a:latin typeface="LucidaSansTypewriter-Obl"/>
              </a:rPr>
              <a:t>/* Other methods omitted */</a:t>
            </a:r>
          </a:p>
          <a:p>
            <a:pPr algn="l"/>
            <a:r>
              <a:rPr lang="en-US" sz="1800" b="0" i="0" u="none" strike="noStrike" baseline="0" dirty="0">
                <a:latin typeface="LucidaSansTypewriter"/>
              </a:rPr>
              <a:t>}</a:t>
            </a:r>
          </a:p>
        </p:txBody>
      </p:sp>
      <p:pic>
        <p:nvPicPr>
          <p:cNvPr id="3" name="Picture 2">
            <a:extLst>
              <a:ext uri="{FF2B5EF4-FFF2-40B4-BE49-F238E27FC236}">
                <a16:creationId xmlns:a16="http://schemas.microsoft.com/office/drawing/2014/main" id="{FCDC0BE4-EBA1-4B76-95B9-02FF06944653}"/>
              </a:ext>
            </a:extLst>
          </p:cNvPr>
          <p:cNvPicPr>
            <a:picLocks noChangeAspect="1"/>
          </p:cNvPicPr>
          <p:nvPr/>
        </p:nvPicPr>
        <p:blipFill>
          <a:blip r:embed="rId3"/>
          <a:stretch>
            <a:fillRect/>
          </a:stretch>
        </p:blipFill>
        <p:spPr>
          <a:xfrm>
            <a:off x="250824" y="1466649"/>
            <a:ext cx="4258290" cy="4191754"/>
          </a:xfrm>
          <a:prstGeom prst="rect">
            <a:avLst/>
          </a:prstGeom>
        </p:spPr>
      </p:pic>
    </p:spTree>
    <p:extLst>
      <p:ext uri="{BB962C8B-B14F-4D97-AF65-F5344CB8AC3E}">
        <p14:creationId xmlns:p14="http://schemas.microsoft.com/office/powerpoint/2010/main" val="188462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algn="ctr" eaLnBrk="1" hangingPunct="1"/>
            <a:r>
              <a:rPr lang="en-US" sz="2800" b="1" i="0" u="none" strike="noStrike" baseline="0" dirty="0">
                <a:latin typeface="Helvetica-Bold"/>
              </a:rPr>
              <a:t>Inheritance metamodel</a:t>
            </a:r>
            <a:endParaRPr lang="en-US" sz="2800" dirty="0">
              <a:ea typeface="ＭＳ Ｐゴシック" pitchFamily="34" charset="-128"/>
            </a:endParaRPr>
          </a:p>
        </p:txBody>
      </p:sp>
      <p:pic>
        <p:nvPicPr>
          <p:cNvPr id="4" name="Picture 3">
            <a:extLst>
              <a:ext uri="{FF2B5EF4-FFF2-40B4-BE49-F238E27FC236}">
                <a16:creationId xmlns:a16="http://schemas.microsoft.com/office/drawing/2014/main" id="{C759D55B-987C-4CC0-9D18-60CC9F6948D2}"/>
              </a:ext>
            </a:extLst>
          </p:cNvPr>
          <p:cNvPicPr>
            <a:picLocks noChangeAspect="1"/>
          </p:cNvPicPr>
          <p:nvPr/>
        </p:nvPicPr>
        <p:blipFill>
          <a:blip r:embed="rId3"/>
          <a:stretch>
            <a:fillRect/>
          </a:stretch>
        </p:blipFill>
        <p:spPr>
          <a:xfrm>
            <a:off x="170619" y="1929491"/>
            <a:ext cx="8810585" cy="3368065"/>
          </a:xfrm>
          <a:prstGeom prst="rect">
            <a:avLst/>
          </a:prstGeom>
        </p:spPr>
      </p:pic>
      <p:sp>
        <p:nvSpPr>
          <p:cNvPr id="6" name="TextBox 5">
            <a:extLst>
              <a:ext uri="{FF2B5EF4-FFF2-40B4-BE49-F238E27FC236}">
                <a16:creationId xmlns:a16="http://schemas.microsoft.com/office/drawing/2014/main" id="{EE666B6A-FA4C-4126-B2C8-A42E236BD945}"/>
              </a:ext>
            </a:extLst>
          </p:cNvPr>
          <p:cNvSpPr txBox="1"/>
          <p:nvPr/>
        </p:nvSpPr>
        <p:spPr>
          <a:xfrm>
            <a:off x="494837" y="5860938"/>
            <a:ext cx="8169329" cy="400110"/>
          </a:xfrm>
          <a:prstGeom prst="rect">
            <a:avLst/>
          </a:prstGeom>
          <a:noFill/>
        </p:spPr>
        <p:txBody>
          <a:bodyPr wrap="square" rtlCol="0">
            <a:spAutoFit/>
          </a:bodyPr>
          <a:lstStyle/>
          <a:p>
            <a:pPr algn="ct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Figure 8-4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Inheritance meta-model (UML class diagram).</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5" name="AutoShape 44">
            <a:extLst>
              <a:ext uri="{FF2B5EF4-FFF2-40B4-BE49-F238E27FC236}">
                <a16:creationId xmlns:a16="http://schemas.microsoft.com/office/drawing/2014/main" id="{72EA699B-25EF-4C50-A5E5-5686B6C41227}"/>
              </a:ext>
            </a:extLst>
          </p:cNvPr>
          <p:cNvSpPr>
            <a:spLocks noChangeArrowheads="1"/>
          </p:cNvSpPr>
          <p:nvPr/>
        </p:nvSpPr>
        <p:spPr bwMode="auto">
          <a:xfrm flipH="1">
            <a:off x="1490870" y="1992237"/>
            <a:ext cx="1681163" cy="1177925"/>
          </a:xfrm>
          <a:prstGeom prst="cloudCallout">
            <a:avLst>
              <a:gd name="adj1" fmla="val -44810"/>
              <a:gd name="adj2" fmla="val 69944"/>
            </a:avLst>
          </a:prstGeom>
          <a:solidFill>
            <a:schemeClr val="bg1"/>
          </a:solidFill>
          <a:ln w="12700">
            <a:solidFill>
              <a:schemeClr val="tx1"/>
            </a:solidFill>
            <a:round/>
            <a:headEnd/>
            <a:tailEnd/>
          </a:ln>
        </p:spPr>
        <p:txBody>
          <a:bodyPr wrap="none" anchor="ctr"/>
          <a:lstStyle/>
          <a:p>
            <a:pPr algn="ctr"/>
            <a:r>
              <a:rPr lang="en-US" sz="2000" dirty="0"/>
              <a:t>Analysis</a:t>
            </a:r>
          </a:p>
          <a:p>
            <a:pPr algn="ctr"/>
            <a:r>
              <a:rPr lang="en-US" sz="2000" dirty="0"/>
              <a:t>activity</a:t>
            </a:r>
          </a:p>
        </p:txBody>
      </p:sp>
      <p:sp>
        <p:nvSpPr>
          <p:cNvPr id="7" name="AutoShape 40">
            <a:extLst>
              <a:ext uri="{FF2B5EF4-FFF2-40B4-BE49-F238E27FC236}">
                <a16:creationId xmlns:a16="http://schemas.microsoft.com/office/drawing/2014/main" id="{766F6513-F633-4928-A822-8ABB7C747F76}"/>
              </a:ext>
            </a:extLst>
          </p:cNvPr>
          <p:cNvSpPr>
            <a:spLocks noChangeArrowheads="1"/>
          </p:cNvSpPr>
          <p:nvPr/>
        </p:nvSpPr>
        <p:spPr bwMode="auto">
          <a:xfrm flipH="1">
            <a:off x="7198207" y="2041036"/>
            <a:ext cx="1681163" cy="1177925"/>
          </a:xfrm>
          <a:prstGeom prst="cloudCallout">
            <a:avLst>
              <a:gd name="adj1" fmla="val 57833"/>
              <a:gd name="adj2" fmla="val 63069"/>
            </a:avLst>
          </a:prstGeom>
          <a:solidFill>
            <a:schemeClr val="bg1"/>
          </a:solidFill>
          <a:ln w="12700">
            <a:solidFill>
              <a:schemeClr val="tx1"/>
            </a:solidFill>
            <a:round/>
            <a:headEnd/>
            <a:tailEnd/>
          </a:ln>
        </p:spPr>
        <p:txBody>
          <a:bodyPr wrap="none" anchor="ctr"/>
          <a:lstStyle/>
          <a:p>
            <a:pPr algn="ctr"/>
            <a:r>
              <a:rPr lang="en-US" sz="2000" dirty="0"/>
              <a:t>Object </a:t>
            </a:r>
          </a:p>
          <a:p>
            <a:pPr algn="ctr"/>
            <a:r>
              <a:rPr lang="en-US" sz="2000" dirty="0"/>
              <a:t>Design</a:t>
            </a:r>
          </a:p>
        </p:txBody>
      </p:sp>
    </p:spTree>
    <p:extLst>
      <p:ext uri="{BB962C8B-B14F-4D97-AF65-F5344CB8AC3E}">
        <p14:creationId xmlns:p14="http://schemas.microsoft.com/office/powerpoint/2010/main" val="102072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42661"/>
            <a:ext cx="8153400" cy="863600"/>
          </a:xfrm>
        </p:spPr>
        <p:txBody>
          <a:bodyPr/>
          <a:lstStyle/>
          <a:p>
            <a:pPr algn="ctr" eaLnBrk="1" hangingPunct="1"/>
            <a:r>
              <a:rPr lang="en-US" sz="2400" b="1" i="0" u="none" strike="noStrike" baseline="0" dirty="0">
                <a:latin typeface="Helvetica-Bold"/>
              </a:rPr>
              <a:t>Delegation</a:t>
            </a:r>
            <a:endParaRPr lang="en-US" sz="2600" dirty="0">
              <a:ea typeface="ＭＳ Ｐゴシック" pitchFamily="34" charset="-128"/>
            </a:endParaRPr>
          </a:p>
        </p:txBody>
      </p:sp>
      <p:sp>
        <p:nvSpPr>
          <p:cNvPr id="6" name="TextBox 5">
            <a:extLst>
              <a:ext uri="{FF2B5EF4-FFF2-40B4-BE49-F238E27FC236}">
                <a16:creationId xmlns:a16="http://schemas.microsoft.com/office/drawing/2014/main" id="{EE666B6A-FA4C-4126-B2C8-A42E236BD945}"/>
              </a:ext>
            </a:extLst>
          </p:cNvPr>
          <p:cNvSpPr txBox="1"/>
          <p:nvPr/>
        </p:nvSpPr>
        <p:spPr>
          <a:xfrm>
            <a:off x="268500" y="1431716"/>
            <a:ext cx="8169329"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Delegation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is </a:t>
            </a:r>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the alternative to implementation inheritance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that should be used when reuse is desired.</a:t>
            </a:r>
          </a:p>
          <a:p>
            <a:pPr marL="342900" indent="-342900" algn="just">
              <a:buFont typeface="Arial" panose="020B0604020202020204" pitchFamily="34" charset="0"/>
              <a:buChar cha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 </a:t>
            </a:r>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class is said to delegate</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to another class if it implements an operation by </a:t>
            </a:r>
            <a:r>
              <a:rPr lang="en-US" sz="2000" b="0" dirty="0">
                <a:latin typeface="Tahoma" panose="020B0604030504040204" pitchFamily="34" charset="0"/>
                <a:ea typeface="Tahoma" panose="020B0604030504040204" pitchFamily="34" charset="0"/>
                <a:cs typeface="Tahoma" panose="020B0604030504040204" pitchFamily="34" charset="0"/>
              </a:rPr>
              <a:t>referring another operation of the other</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class.</a:t>
            </a:r>
          </a:p>
          <a:p>
            <a:pPr marL="342900" indent="-342900" algn="just">
              <a:buFont typeface="Arial" panose="020B0604020202020204" pitchFamily="34" charset="0"/>
              <a:buChar cha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Delegation</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makes explicit the dependencies between the reused class and the new class. The right column of Figure 8-3 shows an implementation of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MySet</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using delegation instead of implementation inheritance. The only significant change is the private field table and its initialization in the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MySet</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constructor.</a:t>
            </a:r>
          </a:p>
        </p:txBody>
      </p:sp>
    </p:spTree>
    <p:extLst>
      <p:ext uri="{BB962C8B-B14F-4D97-AF65-F5344CB8AC3E}">
        <p14:creationId xmlns:p14="http://schemas.microsoft.com/office/powerpoint/2010/main" val="1615384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965200" y="4991100"/>
            <a:ext cx="7464425" cy="950913"/>
            <a:chOff x="608" y="3144"/>
            <a:chExt cx="4702" cy="599"/>
          </a:xfrm>
        </p:grpSpPr>
        <p:sp>
          <p:nvSpPr>
            <p:cNvPr id="117766" name="Text Box 7"/>
            <p:cNvSpPr txBox="1">
              <a:spLocks noChangeArrowheads="1"/>
            </p:cNvSpPr>
            <p:nvPr/>
          </p:nvSpPr>
          <p:spPr bwMode="auto">
            <a:xfrm>
              <a:off x="3045" y="3390"/>
              <a:ext cx="1280" cy="250"/>
            </a:xfrm>
            <a:prstGeom prst="rect">
              <a:avLst/>
            </a:prstGeom>
            <a:noFill/>
            <a:ln w="12700">
              <a:noFill/>
              <a:miter lim="800000"/>
              <a:headEnd/>
              <a:tailEnd/>
            </a:ln>
          </p:spPr>
          <p:txBody>
            <a:bodyPr wrap="none">
              <a:spAutoFit/>
            </a:bodyPr>
            <a:lstStyle/>
            <a:p>
              <a:r>
                <a:rPr lang="en-US" sz="2000">
                  <a:latin typeface="Verdana" pitchFamily="34" charset="0"/>
                </a:rPr>
                <a:t>delegates to </a:t>
              </a:r>
            </a:p>
          </p:txBody>
        </p:sp>
        <p:sp>
          <p:nvSpPr>
            <p:cNvPr id="117767" name="Rectangle 2"/>
            <p:cNvSpPr>
              <a:spLocks noChangeArrowheads="1"/>
            </p:cNvSpPr>
            <p:nvPr/>
          </p:nvSpPr>
          <p:spPr bwMode="auto">
            <a:xfrm>
              <a:off x="608" y="3167"/>
              <a:ext cx="736"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Verdana" pitchFamily="34" charset="0"/>
                </a:rPr>
                <a:t>Client</a:t>
              </a:r>
            </a:p>
          </p:txBody>
        </p:sp>
        <p:sp>
          <p:nvSpPr>
            <p:cNvPr id="117768" name="Rectangle 3"/>
            <p:cNvSpPr>
              <a:spLocks noChangeArrowheads="1"/>
            </p:cNvSpPr>
            <p:nvPr/>
          </p:nvSpPr>
          <p:spPr bwMode="auto">
            <a:xfrm>
              <a:off x="2176" y="3167"/>
              <a:ext cx="873"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Verdana" pitchFamily="34" charset="0"/>
                </a:rPr>
                <a:t>Receiver</a:t>
              </a:r>
            </a:p>
          </p:txBody>
        </p:sp>
        <p:sp>
          <p:nvSpPr>
            <p:cNvPr id="117769" name="Rectangle 4"/>
            <p:cNvSpPr>
              <a:spLocks noChangeArrowheads="1"/>
            </p:cNvSpPr>
            <p:nvPr/>
          </p:nvSpPr>
          <p:spPr bwMode="auto">
            <a:xfrm>
              <a:off x="4253" y="3144"/>
              <a:ext cx="1057"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Verdana" pitchFamily="34" charset="0"/>
                </a:rPr>
                <a:t>Delegate</a:t>
              </a:r>
            </a:p>
          </p:txBody>
        </p:sp>
        <p:sp>
          <p:nvSpPr>
            <p:cNvPr id="117770" name="Line 5"/>
            <p:cNvSpPr>
              <a:spLocks noChangeShapeType="1"/>
            </p:cNvSpPr>
            <p:nvPr/>
          </p:nvSpPr>
          <p:spPr bwMode="auto">
            <a:xfrm>
              <a:off x="1372" y="3431"/>
              <a:ext cx="804" cy="1"/>
            </a:xfrm>
            <a:prstGeom prst="line">
              <a:avLst/>
            </a:prstGeom>
            <a:noFill/>
            <a:ln w="12700">
              <a:solidFill>
                <a:schemeClr val="tx1"/>
              </a:solidFill>
              <a:round/>
              <a:headEnd/>
              <a:tailEnd/>
            </a:ln>
          </p:spPr>
          <p:txBody>
            <a:bodyPr wrap="none" anchor="ctr"/>
            <a:lstStyle/>
            <a:p>
              <a:endParaRPr lang="en-US"/>
            </a:p>
          </p:txBody>
        </p:sp>
        <p:sp>
          <p:nvSpPr>
            <p:cNvPr id="117771" name="Line 6"/>
            <p:cNvSpPr>
              <a:spLocks noChangeShapeType="1"/>
            </p:cNvSpPr>
            <p:nvPr/>
          </p:nvSpPr>
          <p:spPr bwMode="auto">
            <a:xfrm>
              <a:off x="3045" y="3383"/>
              <a:ext cx="1208" cy="1"/>
            </a:xfrm>
            <a:prstGeom prst="line">
              <a:avLst/>
            </a:prstGeom>
            <a:noFill/>
            <a:ln w="12700">
              <a:solidFill>
                <a:schemeClr val="tx1"/>
              </a:solidFill>
              <a:round/>
              <a:headEnd/>
              <a:tailEnd/>
            </a:ln>
          </p:spPr>
          <p:txBody>
            <a:bodyPr wrap="none" anchor="ctr"/>
            <a:lstStyle/>
            <a:p>
              <a:endParaRPr lang="en-US"/>
            </a:p>
          </p:txBody>
        </p:sp>
        <p:sp>
          <p:nvSpPr>
            <p:cNvPr id="117772" name="Text Box 8"/>
            <p:cNvSpPr txBox="1">
              <a:spLocks noChangeArrowheads="1"/>
            </p:cNvSpPr>
            <p:nvPr/>
          </p:nvSpPr>
          <p:spPr bwMode="auto">
            <a:xfrm>
              <a:off x="1532" y="3414"/>
              <a:ext cx="521" cy="250"/>
            </a:xfrm>
            <a:prstGeom prst="rect">
              <a:avLst/>
            </a:prstGeom>
            <a:noFill/>
            <a:ln w="12700">
              <a:noFill/>
              <a:miter lim="800000"/>
              <a:headEnd/>
              <a:tailEnd/>
            </a:ln>
          </p:spPr>
          <p:txBody>
            <a:bodyPr wrap="none">
              <a:spAutoFit/>
            </a:bodyPr>
            <a:lstStyle/>
            <a:p>
              <a:r>
                <a:rPr lang="en-US" sz="2000">
                  <a:latin typeface="Verdana" pitchFamily="34" charset="0"/>
                </a:rPr>
                <a:t>calls</a:t>
              </a:r>
            </a:p>
          </p:txBody>
        </p:sp>
      </p:grpSp>
      <p:sp>
        <p:nvSpPr>
          <p:cNvPr id="117763" name="Rectangle 9"/>
          <p:cNvSpPr>
            <a:spLocks noGrp="1" noChangeArrowheads="1"/>
          </p:cNvSpPr>
          <p:nvPr>
            <p:ph type="title"/>
          </p:nvPr>
        </p:nvSpPr>
        <p:spPr/>
        <p:txBody>
          <a:bodyPr/>
          <a:lstStyle/>
          <a:p>
            <a:pPr eaLnBrk="1" hangingPunct="1"/>
            <a:r>
              <a:rPr lang="en-US" sz="2600">
                <a:ea typeface="ＭＳ Ｐゴシック" pitchFamily="34" charset="-128"/>
              </a:rPr>
              <a:t>Delegation</a:t>
            </a:r>
          </a:p>
        </p:txBody>
      </p:sp>
      <p:sp>
        <p:nvSpPr>
          <p:cNvPr id="117764" name="Rectangle 10"/>
          <p:cNvSpPr>
            <a:spLocks noGrp="1" noChangeArrowheads="1"/>
          </p:cNvSpPr>
          <p:nvPr>
            <p:ph idx="1"/>
          </p:nvPr>
        </p:nvSpPr>
        <p:spPr>
          <a:xfrm>
            <a:off x="428625" y="1141414"/>
            <a:ext cx="8001000" cy="1557338"/>
          </a:xfrm>
        </p:spPr>
        <p:txBody>
          <a:bodyPr/>
          <a:lstStyle/>
          <a:p>
            <a:pPr eaLnBrk="1" hangingPunct="1"/>
            <a:r>
              <a:rPr lang="en-US" sz="2000" dirty="0">
                <a:ea typeface="ＭＳ Ｐゴシック" pitchFamily="34" charset="-128"/>
              </a:rPr>
              <a:t>Delegation is a way of making composition as powerful for reuse as inheritance</a:t>
            </a:r>
          </a:p>
          <a:p>
            <a:pPr eaLnBrk="1" hangingPunct="1"/>
            <a:r>
              <a:rPr lang="en-US" sz="2000" dirty="0">
                <a:ea typeface="ＭＳ Ｐゴシック" pitchFamily="34" charset="-128"/>
              </a:rPr>
              <a:t>In  delegation two objects are involved in handling a request from a Client</a:t>
            </a:r>
          </a:p>
          <a:p>
            <a:pPr lvl="1" eaLnBrk="1" hangingPunct="1"/>
            <a:endParaRPr lang="en-US" sz="2400" dirty="0">
              <a:ea typeface="ＭＳ Ｐゴシック" pitchFamily="34" charset="-128"/>
            </a:endParaRPr>
          </a:p>
        </p:txBody>
      </p:sp>
      <p:sp>
        <p:nvSpPr>
          <p:cNvPr id="303118" name="Rectangle 14"/>
          <p:cNvSpPr>
            <a:spLocks noChangeArrowheads="1"/>
          </p:cNvSpPr>
          <p:nvPr/>
        </p:nvSpPr>
        <p:spPr bwMode="auto">
          <a:xfrm>
            <a:off x="571500" y="2977599"/>
            <a:ext cx="8001000" cy="1754188"/>
          </a:xfrm>
          <a:prstGeom prst="rect">
            <a:avLst/>
          </a:prstGeom>
          <a:noFill/>
          <a:ln w="12700">
            <a:noFill/>
            <a:miter lim="800000"/>
            <a:headEnd/>
            <a:tailEnd/>
          </a:ln>
        </p:spPr>
        <p:txBody>
          <a:bodyPr lIns="90487" tIns="44450" rIns="90487" bIns="44450"/>
          <a:lstStyle/>
          <a:p>
            <a:pPr lvl="1">
              <a:buSzPct val="90000"/>
              <a:buFont typeface="Times" charset="0"/>
              <a:buChar char="•"/>
            </a:pPr>
            <a:r>
              <a:rPr lang="en-US" sz="2000" b="0" dirty="0">
                <a:latin typeface="Verdana" pitchFamily="34" charset="0"/>
              </a:rPr>
              <a:t>The Receiver object delegates operations to the Delegate object </a:t>
            </a:r>
          </a:p>
          <a:p>
            <a:pPr lvl="1">
              <a:buSzPct val="90000"/>
              <a:buFont typeface="Times" charset="0"/>
              <a:buChar char="•"/>
            </a:pPr>
            <a:r>
              <a:rPr lang="en-US" sz="2000" b="0" dirty="0">
                <a:latin typeface="Verdana" pitchFamily="34" charset="0"/>
              </a:rPr>
              <a:t>The Receiver object makes sure, that the Client does not misuse the Delegate object</a:t>
            </a:r>
            <a:r>
              <a:rPr lang="en-US" sz="2400" b="0" dirty="0">
                <a:latin typeface="Verdana" pitchFamily="34" charset="0"/>
              </a:rPr>
              <a:t>.</a:t>
            </a:r>
          </a:p>
        </p:txBody>
      </p:sp>
    </p:spTree>
    <p:extLst>
      <p:ext uri="{BB962C8B-B14F-4D97-AF65-F5344CB8AC3E}">
        <p14:creationId xmlns:p14="http://schemas.microsoft.com/office/powerpoint/2010/main" val="281265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31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31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8"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6"/>
          <p:cNvSpPr>
            <a:spLocks noGrp="1" noChangeArrowheads="1"/>
          </p:cNvSpPr>
          <p:nvPr>
            <p:ph type="title"/>
          </p:nvPr>
        </p:nvSpPr>
        <p:spPr/>
        <p:txBody>
          <a:bodyPr/>
          <a:lstStyle/>
          <a:p>
            <a:pPr eaLnBrk="1" hangingPunct="1"/>
            <a:r>
              <a:rPr lang="en-US">
                <a:ea typeface="ＭＳ Ｐゴシック" pitchFamily="34" charset="-128"/>
              </a:rPr>
              <a:t>Comparison: Delegation v. Inheritance</a:t>
            </a:r>
          </a:p>
        </p:txBody>
      </p:sp>
      <p:sp>
        <p:nvSpPr>
          <p:cNvPr id="304135" name="Rectangle 7"/>
          <p:cNvSpPr>
            <a:spLocks noGrp="1" noChangeArrowheads="1"/>
          </p:cNvSpPr>
          <p:nvPr>
            <p:ph idx="1"/>
          </p:nvPr>
        </p:nvSpPr>
        <p:spPr/>
        <p:txBody>
          <a:bodyPr/>
          <a:lstStyle/>
          <a:p>
            <a:pPr eaLnBrk="1" hangingPunct="1"/>
            <a:r>
              <a:rPr lang="en-US">
                <a:ea typeface="ＭＳ Ｐゴシック" pitchFamily="34" charset="-128"/>
              </a:rPr>
              <a:t>Code-Reuse can be done by delegation as well as inheritance</a:t>
            </a:r>
          </a:p>
          <a:p>
            <a:pPr eaLnBrk="1" hangingPunct="1"/>
            <a:r>
              <a:rPr lang="en-US">
                <a:ea typeface="ＭＳ Ｐゴシック" pitchFamily="34" charset="-128"/>
              </a:rPr>
              <a:t>Delegation</a:t>
            </a:r>
          </a:p>
          <a:p>
            <a:pPr lvl="1" eaLnBrk="1" hangingPunct="1"/>
            <a:r>
              <a:rPr lang="en-US">
                <a:ea typeface="ＭＳ Ｐゴシック" pitchFamily="34" charset="-128"/>
              </a:rPr>
              <a:t>Flexibility: Any object can be replaced at run time by another one</a:t>
            </a:r>
          </a:p>
          <a:p>
            <a:pPr lvl="1" eaLnBrk="1" hangingPunct="1"/>
            <a:r>
              <a:rPr lang="en-US">
                <a:ea typeface="ＭＳ Ｐゴシック" pitchFamily="34" charset="-128"/>
              </a:rPr>
              <a:t>Inefficiency: Objects are encapsulated</a:t>
            </a:r>
          </a:p>
          <a:p>
            <a:pPr eaLnBrk="1" hangingPunct="1"/>
            <a:r>
              <a:rPr lang="en-US">
                <a:ea typeface="ＭＳ Ｐゴシック" pitchFamily="34" charset="-128"/>
              </a:rPr>
              <a:t>Inheritance</a:t>
            </a:r>
          </a:p>
          <a:p>
            <a:pPr lvl="1" eaLnBrk="1" hangingPunct="1"/>
            <a:r>
              <a:rPr lang="en-US">
                <a:ea typeface="ＭＳ Ｐゴシック" pitchFamily="34" charset="-128"/>
              </a:rPr>
              <a:t>Straightforward to use</a:t>
            </a:r>
          </a:p>
          <a:p>
            <a:pPr lvl="1" eaLnBrk="1" hangingPunct="1"/>
            <a:r>
              <a:rPr lang="en-US">
                <a:ea typeface="ＭＳ Ｐゴシック" pitchFamily="34" charset="-128"/>
              </a:rPr>
              <a:t>Supported by many programming languages</a:t>
            </a:r>
          </a:p>
          <a:p>
            <a:pPr lvl="1" eaLnBrk="1" hangingPunct="1"/>
            <a:r>
              <a:rPr lang="en-US">
                <a:ea typeface="ＭＳ Ｐゴシック" pitchFamily="34" charset="-128"/>
              </a:rPr>
              <a:t>Easy to implement new functionality</a:t>
            </a:r>
          </a:p>
          <a:p>
            <a:pPr lvl="1" eaLnBrk="1" hangingPunct="1"/>
            <a:r>
              <a:rPr lang="en-US">
                <a:ea typeface="ＭＳ Ｐゴシック" pitchFamily="34" charset="-128"/>
              </a:rPr>
              <a:t>Exposes a subclass to details of its super class</a:t>
            </a:r>
          </a:p>
          <a:p>
            <a:pPr lvl="1" eaLnBrk="1" hangingPunct="1"/>
            <a:r>
              <a:rPr lang="en-US">
                <a:ea typeface="ＭＳ Ｐゴシック" pitchFamily="34" charset="-128"/>
              </a:rPr>
              <a:t>Change in the parent class requires recompilation of  the subclass. </a:t>
            </a:r>
          </a:p>
        </p:txBody>
      </p:sp>
    </p:spTree>
    <p:extLst>
      <p:ext uri="{BB962C8B-B14F-4D97-AF65-F5344CB8AC3E}">
        <p14:creationId xmlns:p14="http://schemas.microsoft.com/office/powerpoint/2010/main" val="11046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4135">
                                            <p:txEl>
                                              <p:pRg st="0" end="0"/>
                                            </p:txEl>
                                          </p:spTgt>
                                        </p:tgtEl>
                                        <p:attrNameLst>
                                          <p:attrName>style.visibility</p:attrName>
                                        </p:attrNameLst>
                                      </p:cBhvr>
                                      <p:to>
                                        <p:strVal val="visible"/>
                                      </p:to>
                                    </p:set>
                                    <p:animEffect transition="in" filter="fade">
                                      <p:cBhvr>
                                        <p:cTn id="7" dur="500"/>
                                        <p:tgtEl>
                                          <p:spTgt spid="304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4135">
                                            <p:txEl>
                                              <p:pRg st="1" end="1"/>
                                            </p:txEl>
                                          </p:spTgt>
                                        </p:tgtEl>
                                        <p:attrNameLst>
                                          <p:attrName>style.visibility</p:attrName>
                                        </p:attrNameLst>
                                      </p:cBhvr>
                                      <p:to>
                                        <p:strVal val="visible"/>
                                      </p:to>
                                    </p:set>
                                    <p:animEffect transition="in" filter="fade">
                                      <p:cBhvr>
                                        <p:cTn id="12" dur="500"/>
                                        <p:tgtEl>
                                          <p:spTgt spid="3041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4135">
                                            <p:txEl>
                                              <p:pRg st="2" end="2"/>
                                            </p:txEl>
                                          </p:spTgt>
                                        </p:tgtEl>
                                        <p:attrNameLst>
                                          <p:attrName>style.visibility</p:attrName>
                                        </p:attrNameLst>
                                      </p:cBhvr>
                                      <p:to>
                                        <p:strVal val="visible"/>
                                      </p:to>
                                    </p:set>
                                    <p:animEffect transition="in" filter="fade">
                                      <p:cBhvr>
                                        <p:cTn id="17" dur="500"/>
                                        <p:tgtEl>
                                          <p:spTgt spid="3041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4135">
                                            <p:txEl>
                                              <p:pRg st="3" end="3"/>
                                            </p:txEl>
                                          </p:spTgt>
                                        </p:tgtEl>
                                        <p:attrNameLst>
                                          <p:attrName>style.visibility</p:attrName>
                                        </p:attrNameLst>
                                      </p:cBhvr>
                                      <p:to>
                                        <p:strVal val="visible"/>
                                      </p:to>
                                    </p:set>
                                    <p:animEffect transition="in" filter="fade">
                                      <p:cBhvr>
                                        <p:cTn id="22" dur="500"/>
                                        <p:tgtEl>
                                          <p:spTgt spid="3041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4135">
                                            <p:txEl>
                                              <p:pRg st="4" end="4"/>
                                            </p:txEl>
                                          </p:spTgt>
                                        </p:tgtEl>
                                        <p:attrNameLst>
                                          <p:attrName>style.visibility</p:attrName>
                                        </p:attrNameLst>
                                      </p:cBhvr>
                                      <p:to>
                                        <p:strVal val="visible"/>
                                      </p:to>
                                    </p:set>
                                    <p:animEffect transition="in" filter="fade">
                                      <p:cBhvr>
                                        <p:cTn id="27" dur="500"/>
                                        <p:tgtEl>
                                          <p:spTgt spid="3041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4135">
                                            <p:txEl>
                                              <p:pRg st="5" end="5"/>
                                            </p:txEl>
                                          </p:spTgt>
                                        </p:tgtEl>
                                        <p:attrNameLst>
                                          <p:attrName>style.visibility</p:attrName>
                                        </p:attrNameLst>
                                      </p:cBhvr>
                                      <p:to>
                                        <p:strVal val="visible"/>
                                      </p:to>
                                    </p:set>
                                    <p:animEffect transition="in" filter="fade">
                                      <p:cBhvr>
                                        <p:cTn id="32" dur="500"/>
                                        <p:tgtEl>
                                          <p:spTgt spid="3041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4135">
                                            <p:txEl>
                                              <p:pRg st="6" end="6"/>
                                            </p:txEl>
                                          </p:spTgt>
                                        </p:tgtEl>
                                        <p:attrNameLst>
                                          <p:attrName>style.visibility</p:attrName>
                                        </p:attrNameLst>
                                      </p:cBhvr>
                                      <p:to>
                                        <p:strVal val="visible"/>
                                      </p:to>
                                    </p:set>
                                    <p:animEffect transition="in" filter="fade">
                                      <p:cBhvr>
                                        <p:cTn id="37" dur="500"/>
                                        <p:tgtEl>
                                          <p:spTgt spid="3041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4135">
                                            <p:txEl>
                                              <p:pRg st="7" end="7"/>
                                            </p:txEl>
                                          </p:spTgt>
                                        </p:tgtEl>
                                        <p:attrNameLst>
                                          <p:attrName>style.visibility</p:attrName>
                                        </p:attrNameLst>
                                      </p:cBhvr>
                                      <p:to>
                                        <p:strVal val="visible"/>
                                      </p:to>
                                    </p:set>
                                    <p:animEffect transition="in" filter="fade">
                                      <p:cBhvr>
                                        <p:cTn id="42" dur="500"/>
                                        <p:tgtEl>
                                          <p:spTgt spid="3041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4135">
                                            <p:txEl>
                                              <p:pRg st="8" end="8"/>
                                            </p:txEl>
                                          </p:spTgt>
                                        </p:tgtEl>
                                        <p:attrNameLst>
                                          <p:attrName>style.visibility</p:attrName>
                                        </p:attrNameLst>
                                      </p:cBhvr>
                                      <p:to>
                                        <p:strVal val="visible"/>
                                      </p:to>
                                    </p:set>
                                    <p:animEffect transition="in" filter="fade">
                                      <p:cBhvr>
                                        <p:cTn id="47" dur="500"/>
                                        <p:tgtEl>
                                          <p:spTgt spid="3041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4135">
                                            <p:txEl>
                                              <p:pRg st="9" end="9"/>
                                            </p:txEl>
                                          </p:spTgt>
                                        </p:tgtEl>
                                        <p:attrNameLst>
                                          <p:attrName>style.visibility</p:attrName>
                                        </p:attrNameLst>
                                      </p:cBhvr>
                                      <p:to>
                                        <p:strVal val="visible"/>
                                      </p:to>
                                    </p:set>
                                    <p:animEffect transition="in" filter="fade">
                                      <p:cBhvr>
                                        <p:cTn id="52" dur="500"/>
                                        <p:tgtEl>
                                          <p:spTgt spid="3041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5" grpId="0" build="p" bldLvl="3"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algn="ctr" eaLnBrk="1" hangingPunct="1"/>
            <a:r>
              <a:rPr lang="en-US" sz="2400" b="1" i="0" u="none" strike="noStrike" baseline="0" dirty="0">
                <a:latin typeface="Helvetica-Bold"/>
              </a:rPr>
              <a:t>The </a:t>
            </a:r>
            <a:r>
              <a:rPr lang="en-US" sz="2400" b="1" i="0" u="none" strike="noStrike" baseline="0" dirty="0" err="1">
                <a:latin typeface="Helvetica-Bold"/>
              </a:rPr>
              <a:t>Liskov</a:t>
            </a:r>
            <a:r>
              <a:rPr lang="en-US" sz="2400" b="1" i="0" u="none" strike="noStrike" baseline="0" dirty="0">
                <a:latin typeface="Helvetica-Bold"/>
              </a:rPr>
              <a:t> Substitution Principle</a:t>
            </a:r>
            <a:endParaRPr lang="en-US" sz="2600" dirty="0">
              <a:ea typeface="ＭＳ Ｐゴシック" pitchFamily="34" charset="-128"/>
            </a:endParaRPr>
          </a:p>
        </p:txBody>
      </p:sp>
      <p:sp>
        <p:nvSpPr>
          <p:cNvPr id="6" name="TextBox 5">
            <a:extLst>
              <a:ext uri="{FF2B5EF4-FFF2-40B4-BE49-F238E27FC236}">
                <a16:creationId xmlns:a16="http://schemas.microsoft.com/office/drawing/2014/main" id="{EE666B6A-FA4C-4126-B2C8-A42E236BD945}"/>
              </a:ext>
            </a:extLst>
          </p:cNvPr>
          <p:cNvSpPr txBox="1"/>
          <p:nvPr/>
        </p:nvSpPr>
        <p:spPr>
          <a:xfrm>
            <a:off x="268500" y="1136441"/>
            <a:ext cx="8169329" cy="1938992"/>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If </a:t>
            </a:r>
            <a:r>
              <a:rPr lang="en-US" sz="2000" i="0" u="none" strike="noStrike" baseline="0" dirty="0">
                <a:latin typeface="Tahoma" panose="020B0604030504040204" pitchFamily="34" charset="0"/>
                <a:ea typeface="Tahoma" panose="020B0604030504040204" pitchFamily="34" charset="0"/>
                <a:cs typeface="Tahoma" panose="020B0604030504040204" pitchFamily="34" charset="0"/>
              </a:rPr>
              <a:t>an object of type S can be substituted in all the places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where an object of type T is expected, then S is a subtype of T.</a:t>
            </a:r>
          </a:p>
          <a:p>
            <a:pPr marL="285750" indent="-285750" algn="just">
              <a:buFont typeface="Arial" panose="020B0604020202020204" pitchFamily="34" charset="0"/>
              <a:buChar char="•"/>
            </a:pPr>
            <a:endParaRPr lang="en-US" sz="2000" b="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An inheritance relationship that complies with the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Liskov</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Substitution Principle is called </a:t>
            </a:r>
            <a:r>
              <a:rPr lang="en-US" sz="2000" b="1" i="0" u="none" strike="noStrike" baseline="0" dirty="0">
                <a:latin typeface="Tahoma" panose="020B0604030504040204" pitchFamily="34" charset="0"/>
                <a:ea typeface="Tahoma" panose="020B0604030504040204" pitchFamily="34" charset="0"/>
                <a:cs typeface="Tahoma" panose="020B0604030504040204" pitchFamily="34" charset="0"/>
              </a:rPr>
              <a:t>strict inheritance</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036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7"/>
          <p:cNvSpPr>
            <a:spLocks noGrp="1" noChangeArrowheads="1"/>
          </p:cNvSpPr>
          <p:nvPr>
            <p:ph type="title"/>
          </p:nvPr>
        </p:nvSpPr>
        <p:spPr/>
        <p:txBody>
          <a:bodyPr/>
          <a:lstStyle/>
          <a:p>
            <a:pPr eaLnBrk="1" hangingPunct="1"/>
            <a:r>
              <a:rPr lang="en-US">
                <a:ea typeface="ＭＳ Ｐゴシック" pitchFamily="34" charset="-128"/>
              </a:rPr>
              <a:t>Object Design</a:t>
            </a:r>
          </a:p>
        </p:txBody>
      </p:sp>
      <p:sp>
        <p:nvSpPr>
          <p:cNvPr id="10268" name="Rectangle 28"/>
          <p:cNvSpPr>
            <a:spLocks noGrp="1" noChangeArrowheads="1"/>
          </p:cNvSpPr>
          <p:nvPr>
            <p:ph idx="1"/>
          </p:nvPr>
        </p:nvSpPr>
        <p:spPr/>
        <p:txBody>
          <a:bodyPr/>
          <a:lstStyle/>
          <a:p>
            <a:pPr eaLnBrk="1" hangingPunct="1"/>
            <a:r>
              <a:rPr lang="en-US">
                <a:ea typeface="ＭＳ Ｐゴシック" pitchFamily="34" charset="-128"/>
              </a:rPr>
              <a:t>Purpose of object design: </a:t>
            </a:r>
          </a:p>
          <a:p>
            <a:pPr lvl="1" eaLnBrk="1" hangingPunct="1"/>
            <a:r>
              <a:rPr lang="en-US">
                <a:ea typeface="ＭＳ Ｐゴシック" pitchFamily="34" charset="-128"/>
              </a:rPr>
              <a:t>Prepare for the implementation of the system model based on design decisions</a:t>
            </a:r>
          </a:p>
          <a:p>
            <a:pPr lvl="1" eaLnBrk="1" hangingPunct="1"/>
            <a:r>
              <a:rPr lang="en-US">
                <a:ea typeface="ＭＳ Ｐゴシック" pitchFamily="34" charset="-128"/>
              </a:rPr>
              <a:t>Transform the system model (optimize it)</a:t>
            </a:r>
          </a:p>
          <a:p>
            <a:pPr eaLnBrk="1" hangingPunct="1"/>
            <a:r>
              <a:rPr lang="en-US">
                <a:ea typeface="ＭＳ Ｐゴシック" pitchFamily="34" charset="-128"/>
              </a:rPr>
              <a:t>Investigate alternative ways to implement the system model </a:t>
            </a:r>
          </a:p>
          <a:p>
            <a:pPr lvl="1" eaLnBrk="1" hangingPunct="1"/>
            <a:r>
              <a:rPr lang="en-US">
                <a:ea typeface="ＭＳ Ｐゴシック" pitchFamily="34" charset="-128"/>
              </a:rPr>
              <a:t>Use design goals: minimize execution time, memory and other measures of cost.</a:t>
            </a:r>
          </a:p>
          <a:p>
            <a:pPr eaLnBrk="1" hangingPunct="1"/>
            <a:r>
              <a:rPr lang="en-US">
                <a:ea typeface="ＭＳ Ｐゴシック" pitchFamily="34" charset="-128"/>
              </a:rPr>
              <a:t>Object design serves as the basis of implementation.</a:t>
            </a:r>
          </a:p>
          <a:p>
            <a:pPr eaLnBrk="1" hangingPunct="1"/>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2400" b="1" i="0" u="none" strike="noStrike" baseline="0" dirty="0">
                <a:latin typeface="Helvetica-Bold"/>
              </a:rPr>
              <a:t>Delegation and Inheritance in Design Patterns</a:t>
            </a:r>
            <a:endParaRPr lang="en-US" sz="2400" dirty="0">
              <a:ea typeface="ＭＳ Ｐゴシック" pitchFamily="34" charset="-128"/>
            </a:endParaRPr>
          </a:p>
        </p:txBody>
      </p:sp>
      <p:sp>
        <p:nvSpPr>
          <p:cNvPr id="414723" name="Rectangle 3"/>
          <p:cNvSpPr>
            <a:spLocks noGrp="1" noChangeArrowheads="1"/>
          </p:cNvSpPr>
          <p:nvPr>
            <p:ph type="body" idx="1"/>
          </p:nvPr>
        </p:nvSpPr>
        <p:spPr>
          <a:xfrm>
            <a:off x="271603" y="1295400"/>
            <a:ext cx="8519311" cy="4800600"/>
          </a:xfrm>
        </p:spPr>
        <p:txBody>
          <a:bodyPr/>
          <a:lstStyle/>
          <a:p>
            <a:pPr algn="just"/>
            <a:r>
              <a:rPr lang="en-US" sz="2000" dirty="0"/>
              <a:t>In object-oriented development, </a:t>
            </a:r>
            <a:r>
              <a:rPr lang="en-US" sz="2000" b="1" dirty="0"/>
              <a:t>design patterns </a:t>
            </a:r>
            <a:r>
              <a:rPr lang="en-US" sz="2000" dirty="0"/>
              <a:t>are template solutions that developers have refined over time to solve a range of recurring problems [Gamma et al., 1994]. A design pattern has four elements:</a:t>
            </a:r>
            <a:endParaRPr lang="en-US" sz="2000" dirty="0">
              <a:ea typeface="ＭＳ Ｐゴシック" pitchFamily="34" charset="-128"/>
            </a:endParaRPr>
          </a:p>
          <a:p>
            <a:pPr marL="857250" lvl="1" indent="-457200" algn="just">
              <a:buFont typeface="+mj-lt"/>
              <a:buAutoNum type="arabicPeriod"/>
            </a:pPr>
            <a:r>
              <a:rPr lang="en-US" dirty="0"/>
              <a:t>A </a:t>
            </a:r>
            <a:r>
              <a:rPr lang="en-US" b="1" i="1" dirty="0"/>
              <a:t>name</a:t>
            </a:r>
            <a:r>
              <a:rPr lang="en-US" i="1" dirty="0"/>
              <a:t> </a:t>
            </a:r>
            <a:r>
              <a:rPr lang="en-US" dirty="0"/>
              <a:t>that uniquely identifies the pattern from other patterns.</a:t>
            </a:r>
          </a:p>
          <a:p>
            <a:pPr marL="857250" lvl="1" indent="-457200" algn="just">
              <a:buFont typeface="+mj-lt"/>
              <a:buAutoNum type="arabicPeriod"/>
            </a:pPr>
            <a:r>
              <a:rPr lang="en-US" dirty="0"/>
              <a:t>A </a:t>
            </a:r>
            <a:r>
              <a:rPr lang="en-US" b="1" i="1" dirty="0"/>
              <a:t>problem description </a:t>
            </a:r>
            <a:r>
              <a:rPr lang="en-US" dirty="0"/>
              <a:t>that describes the situations in which the pattern can be used. Problems addressed by design patterns are usually the realization of modifiability and extensibility design goals and nonfunctional requirements.</a:t>
            </a:r>
          </a:p>
          <a:p>
            <a:pPr marL="857250" lvl="1" indent="-457200" algn="just">
              <a:buFont typeface="+mj-lt"/>
              <a:buAutoNum type="arabicPeriod"/>
            </a:pPr>
            <a:r>
              <a:rPr lang="en-US" dirty="0"/>
              <a:t>A </a:t>
            </a:r>
            <a:r>
              <a:rPr lang="en-US" b="1" i="1" dirty="0"/>
              <a:t>solution</a:t>
            </a:r>
            <a:r>
              <a:rPr lang="en-US" i="1" dirty="0"/>
              <a:t> </a:t>
            </a:r>
            <a:r>
              <a:rPr lang="en-US" dirty="0"/>
              <a:t>stated as a set of collaborating classes and interfaces.</a:t>
            </a:r>
          </a:p>
          <a:p>
            <a:pPr marL="857250" lvl="1" indent="-457200" algn="just">
              <a:buFont typeface="+mj-lt"/>
              <a:buAutoNum type="arabicPeriod"/>
            </a:pPr>
            <a:r>
              <a:rPr lang="en-US" dirty="0"/>
              <a:t>4. A set of </a:t>
            </a:r>
            <a:r>
              <a:rPr lang="en-US" b="1" i="1" dirty="0"/>
              <a:t>consequences</a:t>
            </a:r>
            <a:r>
              <a:rPr lang="en-US" i="1" dirty="0"/>
              <a:t> </a:t>
            </a:r>
            <a:r>
              <a:rPr lang="en-US" dirty="0"/>
              <a:t>that describes the trade-offs and alternatives to be considered with respect to the design goals being addressed.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4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4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4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4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atternTaxonomy">
            <a:extLst>
              <a:ext uri="{FF2B5EF4-FFF2-40B4-BE49-F238E27FC236}">
                <a16:creationId xmlns:a16="http://schemas.microsoft.com/office/drawing/2014/main" id="{B549409B-E0B2-4004-AD5B-02B48FEFB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501" y="1050651"/>
            <a:ext cx="7074214" cy="500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a:extLst>
              <a:ext uri="{FF2B5EF4-FFF2-40B4-BE49-F238E27FC236}">
                <a16:creationId xmlns:a16="http://schemas.microsoft.com/office/drawing/2014/main" id="{47AB8110-7B4F-4977-B772-F7DD5A446D39}"/>
              </a:ext>
            </a:extLst>
          </p:cNvPr>
          <p:cNvSpPr txBox="1">
            <a:spLocks noChangeArrowheads="1"/>
          </p:cNvSpPr>
          <p:nvPr/>
        </p:nvSpPr>
        <p:spPr bwMode="auto">
          <a:xfrm>
            <a:off x="727064" y="4390601"/>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r>
              <a:rPr lang="en-US" altLang="en-US" i="0" dirty="0">
                <a:latin typeface="Times" panose="02020603050405020304" pitchFamily="18" charset="0"/>
              </a:rPr>
              <a:t>√</a:t>
            </a:r>
          </a:p>
        </p:txBody>
      </p:sp>
      <p:sp>
        <p:nvSpPr>
          <p:cNvPr id="415748" name="AutoShape 4">
            <a:extLst>
              <a:ext uri="{FF2B5EF4-FFF2-40B4-BE49-F238E27FC236}">
                <a16:creationId xmlns:a16="http://schemas.microsoft.com/office/drawing/2014/main" id="{B40920E9-8AA5-4481-A56F-0028EAA5B2B4}"/>
              </a:ext>
            </a:extLst>
          </p:cNvPr>
          <p:cNvSpPr>
            <a:spLocks noChangeArrowheads="1"/>
          </p:cNvSpPr>
          <p:nvPr/>
        </p:nvSpPr>
        <p:spPr bwMode="auto">
          <a:xfrm>
            <a:off x="4230455" y="3903084"/>
            <a:ext cx="341545" cy="250662"/>
          </a:xfrm>
          <a:prstGeom prst="rightArrow">
            <a:avLst>
              <a:gd name="adj1" fmla="val 50000"/>
              <a:gd name="adj2" fmla="val 81646"/>
            </a:avLst>
          </a:prstGeom>
          <a:solidFill>
            <a:srgbClr val="FFB20D"/>
          </a:solidFill>
          <a:ln w="12700">
            <a:solidFill>
              <a:schemeClr val="tx1"/>
            </a:solidFill>
            <a:miter lim="800000"/>
            <a:headEnd/>
            <a:tailEnd/>
          </a:ln>
        </p:spPr>
        <p:txBody>
          <a:bodyPr wrap="none" anchor="ct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endParaRPr lang="en-US" altLang="en-US"/>
          </a:p>
        </p:txBody>
      </p:sp>
      <p:sp>
        <p:nvSpPr>
          <p:cNvPr id="14341" name="Titel 4">
            <a:extLst>
              <a:ext uri="{FF2B5EF4-FFF2-40B4-BE49-F238E27FC236}">
                <a16:creationId xmlns:a16="http://schemas.microsoft.com/office/drawing/2014/main" id="{DC854708-BD36-4B63-8A5B-B7BC6D54873D}"/>
              </a:ext>
            </a:extLst>
          </p:cNvPr>
          <p:cNvSpPr>
            <a:spLocks noGrp="1" noChangeArrowheads="1"/>
          </p:cNvSpPr>
          <p:nvPr>
            <p:ph type="title"/>
          </p:nvPr>
        </p:nvSpPr>
        <p:spPr/>
        <p:txBody>
          <a:bodyPr/>
          <a:lstStyle/>
          <a:p>
            <a:pPr algn="ctr"/>
            <a:r>
              <a:rPr lang="en-US" altLang="en-US" dirty="0">
                <a:ea typeface="ＭＳ Ｐゴシック" panose="020B0600070205080204" pitchFamily="34" charset="-128"/>
              </a:rPr>
              <a:t>A Taxonomy of Design Patterns</a:t>
            </a:r>
          </a:p>
        </p:txBody>
      </p:sp>
      <p:sp>
        <p:nvSpPr>
          <p:cNvPr id="14342" name="Text Box 3">
            <a:extLst>
              <a:ext uri="{FF2B5EF4-FFF2-40B4-BE49-F238E27FC236}">
                <a16:creationId xmlns:a16="http://schemas.microsoft.com/office/drawing/2014/main" id="{CE9C747B-60CA-4DD4-9D41-ADBDA5F77638}"/>
              </a:ext>
            </a:extLst>
          </p:cNvPr>
          <p:cNvSpPr txBox="1">
            <a:spLocks noChangeArrowheads="1"/>
          </p:cNvSpPr>
          <p:nvPr/>
        </p:nvSpPr>
        <p:spPr bwMode="auto">
          <a:xfrm>
            <a:off x="1073006" y="5100074"/>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r>
              <a:rPr lang="en-US" altLang="en-US" i="0" dirty="0">
                <a:latin typeface="Times" panose="02020603050405020304" pitchFamily="18" charset="0"/>
              </a:rPr>
              <a:t>√</a:t>
            </a:r>
          </a:p>
        </p:txBody>
      </p:sp>
      <p:sp>
        <p:nvSpPr>
          <p:cNvPr id="14343" name="Text Box 3">
            <a:extLst>
              <a:ext uri="{FF2B5EF4-FFF2-40B4-BE49-F238E27FC236}">
                <a16:creationId xmlns:a16="http://schemas.microsoft.com/office/drawing/2014/main" id="{9839C915-E603-4F5B-9A34-AFF63FC0E4BD}"/>
              </a:ext>
            </a:extLst>
          </p:cNvPr>
          <p:cNvSpPr txBox="1">
            <a:spLocks noChangeArrowheads="1"/>
          </p:cNvSpPr>
          <p:nvPr/>
        </p:nvSpPr>
        <p:spPr bwMode="auto">
          <a:xfrm>
            <a:off x="1770753" y="5639509"/>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r>
              <a:rPr lang="en-US" altLang="en-US" i="0">
                <a:latin typeface="Times" panose="02020603050405020304" pitchFamily="18" charset="0"/>
              </a:rPr>
              <a:t>√</a:t>
            </a:r>
          </a:p>
        </p:txBody>
      </p:sp>
      <p:sp>
        <p:nvSpPr>
          <p:cNvPr id="14344" name="Text Box 3">
            <a:extLst>
              <a:ext uri="{FF2B5EF4-FFF2-40B4-BE49-F238E27FC236}">
                <a16:creationId xmlns:a16="http://schemas.microsoft.com/office/drawing/2014/main" id="{AC36A11E-ED1E-4267-AB88-D31C0DD3DDA4}"/>
              </a:ext>
            </a:extLst>
          </p:cNvPr>
          <p:cNvSpPr txBox="1">
            <a:spLocks noChangeArrowheads="1"/>
          </p:cNvSpPr>
          <p:nvPr/>
        </p:nvSpPr>
        <p:spPr bwMode="auto">
          <a:xfrm>
            <a:off x="2862815" y="5075155"/>
            <a:ext cx="3591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r>
              <a:rPr lang="en-US" altLang="en-US" i="0">
                <a:latin typeface="Times" panose="02020603050405020304" pitchFamily="18" charset="0"/>
              </a:rPr>
              <a:t>√</a:t>
            </a:r>
          </a:p>
        </p:txBody>
      </p:sp>
      <p:sp>
        <p:nvSpPr>
          <p:cNvPr id="9" name="AutoShape 4">
            <a:extLst>
              <a:ext uri="{FF2B5EF4-FFF2-40B4-BE49-F238E27FC236}">
                <a16:creationId xmlns:a16="http://schemas.microsoft.com/office/drawing/2014/main" id="{F2F12DC1-3226-417E-B34C-F761634EA30B}"/>
              </a:ext>
            </a:extLst>
          </p:cNvPr>
          <p:cNvSpPr>
            <a:spLocks noChangeArrowheads="1"/>
          </p:cNvSpPr>
          <p:nvPr/>
        </p:nvSpPr>
        <p:spPr bwMode="auto">
          <a:xfrm>
            <a:off x="3673095" y="3429000"/>
            <a:ext cx="341545" cy="250662"/>
          </a:xfrm>
          <a:prstGeom prst="rightArrow">
            <a:avLst>
              <a:gd name="adj1" fmla="val 50000"/>
              <a:gd name="adj2" fmla="val 34064"/>
            </a:avLst>
          </a:prstGeom>
          <a:solidFill>
            <a:srgbClr val="FFB20D"/>
          </a:solidFill>
          <a:ln w="12700">
            <a:solidFill>
              <a:schemeClr val="tx1"/>
            </a:solidFill>
            <a:miter lim="800000"/>
            <a:headEnd/>
            <a:tailEnd/>
          </a:ln>
        </p:spPr>
        <p:txBody>
          <a:bodyPr wrap="none" anchor="ctr"/>
          <a:lstStyle>
            <a:lvl1pPr>
              <a:defRPr b="1" i="1">
                <a:solidFill>
                  <a:schemeClr val="tx1"/>
                </a:solidFill>
                <a:latin typeface="Palatino" charset="0"/>
                <a:ea typeface="ＭＳ Ｐゴシック" panose="020B0600070205080204" pitchFamily="34" charset="-128"/>
              </a:defRPr>
            </a:lvl1pPr>
            <a:lvl2pPr marL="37931725" indent="-37474525">
              <a:defRPr b="1" i="1">
                <a:solidFill>
                  <a:schemeClr val="tx1"/>
                </a:solidFill>
                <a:latin typeface="Palatino" charset="0"/>
                <a:ea typeface="ＭＳ Ｐゴシック" panose="020B0600070205080204" pitchFamily="34" charset="-128"/>
              </a:defRPr>
            </a:lvl2pPr>
            <a:lvl3pPr marL="1143000" indent="-228600">
              <a:defRPr b="1" i="1">
                <a:solidFill>
                  <a:schemeClr val="tx1"/>
                </a:solidFill>
                <a:latin typeface="Palatino" charset="0"/>
                <a:ea typeface="ＭＳ Ｐゴシック" panose="020B0600070205080204" pitchFamily="34" charset="-128"/>
              </a:defRPr>
            </a:lvl3pPr>
            <a:lvl4pPr marL="1600200" indent="-228600">
              <a:defRPr b="1" i="1">
                <a:solidFill>
                  <a:schemeClr val="tx1"/>
                </a:solidFill>
                <a:latin typeface="Palatino" charset="0"/>
                <a:ea typeface="ＭＳ Ｐゴシック" panose="020B0600070205080204" pitchFamily="34" charset="-128"/>
              </a:defRPr>
            </a:lvl4pPr>
            <a:lvl5pPr marL="2057400" indent="-228600">
              <a:defRPr b="1" i="1">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b="1" i="1">
                <a:solidFill>
                  <a:schemeClr val="tx1"/>
                </a:solidFill>
                <a:latin typeface="Palatino" charset="0"/>
                <a:ea typeface="ＭＳ Ｐゴシック" panose="020B0600070205080204" pitchFamily="34" charset="-128"/>
              </a:defRPr>
            </a:lvl9pPr>
          </a:lstStyle>
          <a:p>
            <a:endParaRPr lang="en-US" altLang="en-US"/>
          </a:p>
        </p:txBody>
      </p:sp>
      <p:sp>
        <p:nvSpPr>
          <p:cNvPr id="2" name="Arrow: Down 1">
            <a:extLst>
              <a:ext uri="{FF2B5EF4-FFF2-40B4-BE49-F238E27FC236}">
                <a16:creationId xmlns:a16="http://schemas.microsoft.com/office/drawing/2014/main" id="{AD818C7F-C18F-41A2-8C85-634A4F9A06C7}"/>
              </a:ext>
            </a:extLst>
          </p:cNvPr>
          <p:cNvSpPr/>
          <p:nvPr/>
        </p:nvSpPr>
        <p:spPr bwMode="auto">
          <a:xfrm>
            <a:off x="5983357" y="2713383"/>
            <a:ext cx="308113" cy="514045"/>
          </a:xfrm>
          <a:prstGeom prst="downArrow">
            <a:avLst/>
          </a:prstGeom>
          <a:solidFill>
            <a:srgbClr val="FFC00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pic>
        <p:nvPicPr>
          <p:cNvPr id="4" name="Graphic 3" descr="Checkbox Checked outline">
            <a:extLst>
              <a:ext uri="{FF2B5EF4-FFF2-40B4-BE49-F238E27FC236}">
                <a16:creationId xmlns:a16="http://schemas.microsoft.com/office/drawing/2014/main" id="{6FCF8BC3-3D14-462B-8065-19D5263758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6397" y="4181979"/>
            <a:ext cx="494371" cy="727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678578"/>
          </a:xfrm>
        </p:spPr>
        <p:txBody>
          <a:bodyPr/>
          <a:lstStyle/>
          <a:p>
            <a:pPr algn="ctr" eaLnBrk="1" hangingPunct="1"/>
            <a:r>
              <a:rPr lang="en-US" sz="2800" b="1" i="0" u="none" strike="noStrike" baseline="0" dirty="0">
                <a:latin typeface="Helvetica-Bold"/>
              </a:rPr>
              <a:t>The Adapter Pattern</a:t>
            </a:r>
            <a:endParaRPr lang="en-US" sz="2800" dirty="0">
              <a:ea typeface="ＭＳ Ｐゴシック" pitchFamily="34" charset="-128"/>
            </a:endParaRPr>
          </a:p>
        </p:txBody>
      </p:sp>
      <p:sp>
        <p:nvSpPr>
          <p:cNvPr id="414723" name="Rectangle 3"/>
          <p:cNvSpPr>
            <a:spLocks noGrp="1" noChangeArrowheads="1"/>
          </p:cNvSpPr>
          <p:nvPr>
            <p:ph type="body" idx="1"/>
          </p:nvPr>
        </p:nvSpPr>
        <p:spPr>
          <a:xfrm>
            <a:off x="306804" y="3493599"/>
            <a:ext cx="8519311" cy="2912165"/>
          </a:xfrm>
        </p:spPr>
        <p:txBody>
          <a:bodyPr/>
          <a:lstStyle/>
          <a:p>
            <a:pPr algn="just"/>
            <a:r>
              <a:rPr lang="en-US" sz="2000" b="1" dirty="0"/>
              <a:t>Adapter pattern </a:t>
            </a:r>
            <a:r>
              <a:rPr lang="en-US" sz="2000" dirty="0"/>
              <a:t>works</a:t>
            </a:r>
            <a:r>
              <a:rPr lang="en-US" sz="2000" b="1" dirty="0"/>
              <a:t> </a:t>
            </a:r>
            <a:r>
              <a:rPr lang="en-US" sz="2000" dirty="0"/>
              <a:t>as a </a:t>
            </a:r>
            <a:r>
              <a:rPr lang="en-US" sz="2000" b="1" dirty="0"/>
              <a:t>bridge between two incompatible</a:t>
            </a:r>
            <a:r>
              <a:rPr lang="en-US" sz="2000" dirty="0"/>
              <a:t> interfaces. This design pattern comes under structural pattern as this pattern combines the capability of two independent interfaces.</a:t>
            </a:r>
          </a:p>
          <a:p>
            <a:pPr algn="just"/>
            <a:endParaRPr lang="en-US" sz="2000" dirty="0"/>
          </a:p>
          <a:p>
            <a:pPr algn="just"/>
            <a:r>
              <a:rPr lang="en-US" sz="2000" dirty="0"/>
              <a:t>This pattern involves a single class </a:t>
            </a:r>
            <a:r>
              <a:rPr lang="en-US" sz="2000" b="1" dirty="0" err="1"/>
              <a:t>MediaAdapter</a:t>
            </a:r>
            <a:r>
              <a:rPr lang="en-US" sz="2000" dirty="0"/>
              <a:t> which is responsible to join functionalities of independent or incompatible interfaces. </a:t>
            </a:r>
          </a:p>
        </p:txBody>
      </p:sp>
      <p:pic>
        <p:nvPicPr>
          <p:cNvPr id="9" name="Picture 8" descr="A picture containing graphical user interface&#10;&#10;Description automatically generated">
            <a:extLst>
              <a:ext uri="{FF2B5EF4-FFF2-40B4-BE49-F238E27FC236}">
                <a16:creationId xmlns:a16="http://schemas.microsoft.com/office/drawing/2014/main" id="{C434CA33-D1C1-44BE-B574-744A1B501121}"/>
              </a:ext>
            </a:extLst>
          </p:cNvPr>
          <p:cNvPicPr>
            <a:picLocks noChangeAspect="1"/>
          </p:cNvPicPr>
          <p:nvPr/>
        </p:nvPicPr>
        <p:blipFill>
          <a:blip r:embed="rId3"/>
          <a:stretch>
            <a:fillRect/>
          </a:stretch>
        </p:blipFill>
        <p:spPr>
          <a:xfrm>
            <a:off x="854841" y="791499"/>
            <a:ext cx="7434317" cy="2690832"/>
          </a:xfrm>
          <a:prstGeom prst="rect">
            <a:avLst/>
          </a:prstGeom>
        </p:spPr>
      </p:pic>
    </p:spTree>
    <p:extLst>
      <p:ext uri="{BB962C8B-B14F-4D97-AF65-F5344CB8AC3E}">
        <p14:creationId xmlns:p14="http://schemas.microsoft.com/office/powerpoint/2010/main" val="2862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93305" y="222250"/>
            <a:ext cx="7071691" cy="863600"/>
          </a:xfrm>
        </p:spPr>
        <p:txBody>
          <a:bodyPr/>
          <a:lstStyle/>
          <a:p>
            <a:pPr algn="ctr" eaLnBrk="1" hangingPunct="1"/>
            <a:r>
              <a:rPr lang="en-US" sz="2800" b="1" i="0" u="none" strike="noStrike" baseline="0" dirty="0">
                <a:latin typeface="Helvetica-Bold"/>
              </a:rPr>
              <a:t>The Adapter Pattern_2</a:t>
            </a:r>
            <a:endParaRPr lang="en-US" sz="2800" dirty="0">
              <a:ea typeface="ＭＳ Ｐゴシック" pitchFamily="34" charset="-128"/>
            </a:endParaRPr>
          </a:p>
        </p:txBody>
      </p:sp>
      <p:pic>
        <p:nvPicPr>
          <p:cNvPr id="5" name="Picture 4" descr="A picture containing graphical user interface&#10;&#10;Description automatically generated">
            <a:extLst>
              <a:ext uri="{FF2B5EF4-FFF2-40B4-BE49-F238E27FC236}">
                <a16:creationId xmlns:a16="http://schemas.microsoft.com/office/drawing/2014/main" id="{366E7802-D22E-4B48-A135-4B5DB720C149}"/>
              </a:ext>
            </a:extLst>
          </p:cNvPr>
          <p:cNvPicPr>
            <a:picLocks noChangeAspect="1"/>
          </p:cNvPicPr>
          <p:nvPr/>
        </p:nvPicPr>
        <p:blipFill>
          <a:blip r:embed="rId3"/>
          <a:stretch>
            <a:fillRect/>
          </a:stretch>
        </p:blipFill>
        <p:spPr>
          <a:xfrm>
            <a:off x="217060" y="1273438"/>
            <a:ext cx="8738558" cy="3162899"/>
          </a:xfrm>
          <a:prstGeom prst="rect">
            <a:avLst/>
          </a:prstGeom>
        </p:spPr>
      </p:pic>
      <p:sp>
        <p:nvSpPr>
          <p:cNvPr id="8" name="TextBox 7">
            <a:extLst>
              <a:ext uri="{FF2B5EF4-FFF2-40B4-BE49-F238E27FC236}">
                <a16:creationId xmlns:a16="http://schemas.microsoft.com/office/drawing/2014/main" id="{D1AC2DA3-23F2-4165-8BFE-2F502581BD86}"/>
              </a:ext>
            </a:extLst>
          </p:cNvPr>
          <p:cNvSpPr txBox="1"/>
          <p:nvPr/>
        </p:nvSpPr>
        <p:spPr>
          <a:xfrm>
            <a:off x="416113" y="4418361"/>
            <a:ext cx="6478414" cy="1815882"/>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AudioPlayer</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audioPlayer.play</a:t>
            </a:r>
            <a:r>
              <a:rPr lang="en-US" sz="1400" dirty="0">
                <a:latin typeface="Courier New" panose="02070309020205020404" pitchFamily="49" charset="0"/>
                <a:cs typeface="Courier New" panose="02070309020205020404" pitchFamily="49" charset="0"/>
              </a:rPr>
              <a:t>("mp3", "beyond the horizon.mp3");</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audioPlayer.play</a:t>
            </a:r>
            <a:r>
              <a:rPr lang="en-US" sz="1400" dirty="0">
                <a:latin typeface="Courier New" panose="02070309020205020404" pitchFamily="49" charset="0"/>
                <a:cs typeface="Courier New" panose="02070309020205020404" pitchFamily="49" charset="0"/>
              </a:rPr>
              <a:t>("mp4", "alone.mp4");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audioPlayer.play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vlc</a:t>
            </a:r>
            <a:r>
              <a:rPr lang="en-US" sz="1400" dirty="0">
                <a:latin typeface="Courier New" panose="02070309020205020404" pitchFamily="49" charset="0"/>
                <a:cs typeface="Courier New" panose="02070309020205020404" pitchFamily="49" charset="0"/>
              </a:rPr>
              <a:t>", "far </a:t>
            </a:r>
            <a:r>
              <a:rPr lang="en-US" sz="1400" dirty="0" err="1">
                <a:latin typeface="Courier New" panose="02070309020205020404" pitchFamily="49" charset="0"/>
                <a:cs typeface="Courier New" panose="02070309020205020404" pitchFamily="49" charset="0"/>
              </a:rPr>
              <a:t>far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away.vlc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audioPlayer.play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avi</a:t>
            </a:r>
            <a:r>
              <a:rPr lang="en-US" sz="1400" dirty="0">
                <a:latin typeface="Courier New" panose="02070309020205020404" pitchFamily="49" charset="0"/>
                <a:cs typeface="Courier New" panose="02070309020205020404" pitchFamily="49" charset="0"/>
              </a:rPr>
              <a:t>", "mind me.avi");</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6" name="Arrow: Bent-Up 5">
            <a:extLst>
              <a:ext uri="{FF2B5EF4-FFF2-40B4-BE49-F238E27FC236}">
                <a16:creationId xmlns:a16="http://schemas.microsoft.com/office/drawing/2014/main" id="{14C70767-100D-46B9-983C-C087A2B5E807}"/>
              </a:ext>
            </a:extLst>
          </p:cNvPr>
          <p:cNvSpPr/>
          <p:nvPr/>
        </p:nvSpPr>
        <p:spPr bwMode="auto">
          <a:xfrm>
            <a:off x="6056768" y="4490520"/>
            <a:ext cx="1509915" cy="366569"/>
          </a:xfrm>
          <a:prstGeom prst="ben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43329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Adapter Pattern_3</a:t>
            </a:r>
            <a:endParaRPr lang="en-US" sz="2800" dirty="0">
              <a:ea typeface="ＭＳ Ｐゴシック" pitchFamily="34" charset="-128"/>
            </a:endParaRPr>
          </a:p>
        </p:txBody>
      </p:sp>
      <p:pic>
        <p:nvPicPr>
          <p:cNvPr id="5" name="Picture 4" descr="A picture containing graphical user interface&#10;&#10;Description automatically generated">
            <a:extLst>
              <a:ext uri="{FF2B5EF4-FFF2-40B4-BE49-F238E27FC236}">
                <a16:creationId xmlns:a16="http://schemas.microsoft.com/office/drawing/2014/main" id="{366E7802-D22E-4B48-A135-4B5DB720C149}"/>
              </a:ext>
            </a:extLst>
          </p:cNvPr>
          <p:cNvPicPr>
            <a:picLocks noChangeAspect="1"/>
          </p:cNvPicPr>
          <p:nvPr/>
        </p:nvPicPr>
        <p:blipFill>
          <a:blip r:embed="rId3"/>
          <a:stretch>
            <a:fillRect/>
          </a:stretch>
        </p:blipFill>
        <p:spPr>
          <a:xfrm>
            <a:off x="287748" y="1005474"/>
            <a:ext cx="8738558" cy="3162899"/>
          </a:xfrm>
          <a:prstGeom prst="rect">
            <a:avLst/>
          </a:prstGeom>
        </p:spPr>
      </p:pic>
      <p:sp>
        <p:nvSpPr>
          <p:cNvPr id="9" name="TextBox 8">
            <a:extLst>
              <a:ext uri="{FF2B5EF4-FFF2-40B4-BE49-F238E27FC236}">
                <a16:creationId xmlns:a16="http://schemas.microsoft.com/office/drawing/2014/main" id="{48AB19FD-9589-498D-AC20-DA7D73FCCCE2}"/>
              </a:ext>
            </a:extLst>
          </p:cNvPr>
          <p:cNvSpPr txBox="1"/>
          <p:nvPr/>
        </p:nvSpPr>
        <p:spPr>
          <a:xfrm>
            <a:off x="-104774" y="3917997"/>
            <a:ext cx="9334500" cy="2492990"/>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if(</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("mp3")){</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("Playing mp3 file. Name: "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else if(</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vlc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("mp4")){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mediaAdapter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MediaAdapter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audioType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mediaAdapter.play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audioType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("Invalid media. " + </a:t>
            </a:r>
            <a:r>
              <a:rPr lang="en-US" sz="1400" dirty="0" err="1">
                <a:latin typeface="Courier New" panose="02070309020205020404" pitchFamily="49" charset="0"/>
                <a:cs typeface="Courier New" panose="02070309020205020404" pitchFamily="49" charset="0"/>
              </a:rPr>
              <a:t>audioType</a:t>
            </a:r>
            <a:r>
              <a:rPr lang="en-US" sz="1400" dirty="0">
                <a:latin typeface="Courier New" panose="02070309020205020404" pitchFamily="49" charset="0"/>
                <a:cs typeface="Courier New" panose="02070309020205020404" pitchFamily="49" charset="0"/>
              </a:rPr>
              <a:t> + " format not supported");</a:t>
            </a:r>
          </a:p>
          <a:p>
            <a:r>
              <a:rPr lang="en-US" sz="14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sp>
        <p:nvSpPr>
          <p:cNvPr id="8" name="Arrow: Up 7">
            <a:extLst>
              <a:ext uri="{FF2B5EF4-FFF2-40B4-BE49-F238E27FC236}">
                <a16:creationId xmlns:a16="http://schemas.microsoft.com/office/drawing/2014/main" id="{DAB62546-C3B2-48FA-B314-C2F9E7C8DEEA}"/>
              </a:ext>
            </a:extLst>
          </p:cNvPr>
          <p:cNvSpPr/>
          <p:nvPr/>
        </p:nvSpPr>
        <p:spPr bwMode="auto">
          <a:xfrm>
            <a:off x="6636190" y="3159659"/>
            <a:ext cx="226337" cy="1008714"/>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541562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709198"/>
          </a:xfrm>
        </p:spPr>
        <p:txBody>
          <a:bodyPr/>
          <a:lstStyle/>
          <a:p>
            <a:pPr algn="ctr" eaLnBrk="1" hangingPunct="1"/>
            <a:r>
              <a:rPr lang="en-US" sz="2800" b="1" i="0" u="none" strike="noStrike" baseline="0" dirty="0">
                <a:latin typeface="Helvetica-Bold"/>
              </a:rPr>
              <a:t>The Adapter Pattern_3</a:t>
            </a:r>
            <a:br>
              <a:rPr lang="en-US" sz="2400" b="1" i="0" u="none" strike="noStrike" baseline="0" dirty="0">
                <a:latin typeface="Helvetica-Bold"/>
              </a:rPr>
            </a:br>
            <a:endParaRPr lang="en-US" sz="2400" dirty="0">
              <a:ea typeface="ＭＳ Ｐゴシック" pitchFamily="34" charset="-128"/>
            </a:endParaRPr>
          </a:p>
        </p:txBody>
      </p:sp>
      <p:pic>
        <p:nvPicPr>
          <p:cNvPr id="5" name="Picture 4" descr="A picture containing graphical user interface&#10;&#10;Description automatically generated">
            <a:extLst>
              <a:ext uri="{FF2B5EF4-FFF2-40B4-BE49-F238E27FC236}">
                <a16:creationId xmlns:a16="http://schemas.microsoft.com/office/drawing/2014/main" id="{366E7802-D22E-4B48-A135-4B5DB720C149}"/>
              </a:ext>
            </a:extLst>
          </p:cNvPr>
          <p:cNvPicPr>
            <a:picLocks noChangeAspect="1"/>
          </p:cNvPicPr>
          <p:nvPr/>
        </p:nvPicPr>
        <p:blipFill>
          <a:blip r:embed="rId3"/>
          <a:stretch>
            <a:fillRect/>
          </a:stretch>
        </p:blipFill>
        <p:spPr>
          <a:xfrm>
            <a:off x="189892" y="966618"/>
            <a:ext cx="8738558" cy="3162899"/>
          </a:xfrm>
          <a:prstGeom prst="rect">
            <a:avLst/>
          </a:prstGeom>
        </p:spPr>
      </p:pic>
      <p:sp>
        <p:nvSpPr>
          <p:cNvPr id="9" name="TextBox 8">
            <a:extLst>
              <a:ext uri="{FF2B5EF4-FFF2-40B4-BE49-F238E27FC236}">
                <a16:creationId xmlns:a16="http://schemas.microsoft.com/office/drawing/2014/main" id="{48AB19FD-9589-498D-AC20-DA7D73FCCCE2}"/>
              </a:ext>
            </a:extLst>
          </p:cNvPr>
          <p:cNvSpPr txBox="1"/>
          <p:nvPr/>
        </p:nvSpPr>
        <p:spPr>
          <a:xfrm>
            <a:off x="841620" y="4101496"/>
            <a:ext cx="6478414" cy="2246769"/>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MediaAdapter</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audioType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vlc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advancedMusicPlayer</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VlcPlayer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}else if (</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("mp4")){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advancedMusicPlayer</a:t>
            </a:r>
            <a:r>
              <a:rPr lang="en-US" sz="1400" dirty="0">
                <a:latin typeface="Courier New" panose="02070309020205020404" pitchFamily="49" charset="0"/>
                <a:cs typeface="Courier New" panose="02070309020205020404" pitchFamily="49" charset="0"/>
              </a:rPr>
              <a:t> = new Mp4Player();</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a:t>
            </a:r>
            <a:endParaRPr lang="en-US" sz="1600" dirty="0">
              <a:latin typeface="Courier New" panose="02070309020205020404" pitchFamily="49" charset="0"/>
              <a:cs typeface="Courier New" panose="02070309020205020404" pitchFamily="49" charset="0"/>
            </a:endParaRPr>
          </a:p>
        </p:txBody>
      </p:sp>
      <p:sp>
        <p:nvSpPr>
          <p:cNvPr id="7" name="Arrow: Bent-Up 6">
            <a:extLst>
              <a:ext uri="{FF2B5EF4-FFF2-40B4-BE49-F238E27FC236}">
                <a16:creationId xmlns:a16="http://schemas.microsoft.com/office/drawing/2014/main" id="{E1521189-7556-4BA5-9399-12867D6B9B55}"/>
              </a:ext>
            </a:extLst>
          </p:cNvPr>
          <p:cNvSpPr/>
          <p:nvPr/>
        </p:nvSpPr>
        <p:spPr bwMode="auto">
          <a:xfrm>
            <a:off x="4431859" y="3095356"/>
            <a:ext cx="485775" cy="1052787"/>
          </a:xfrm>
          <a:prstGeom prst="ben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86818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Adapter Pattern_4</a:t>
            </a:r>
            <a:endParaRPr lang="en-US" sz="2800" dirty="0">
              <a:ea typeface="ＭＳ Ｐゴシック" pitchFamily="34" charset="-128"/>
            </a:endParaRPr>
          </a:p>
        </p:txBody>
      </p:sp>
      <p:pic>
        <p:nvPicPr>
          <p:cNvPr id="5" name="Picture 4" descr="A picture containing graphical user interface&#10;&#10;Description automatically generated">
            <a:extLst>
              <a:ext uri="{FF2B5EF4-FFF2-40B4-BE49-F238E27FC236}">
                <a16:creationId xmlns:a16="http://schemas.microsoft.com/office/drawing/2014/main" id="{366E7802-D22E-4B48-A135-4B5DB720C149}"/>
              </a:ext>
            </a:extLst>
          </p:cNvPr>
          <p:cNvPicPr>
            <a:picLocks noChangeAspect="1"/>
          </p:cNvPicPr>
          <p:nvPr/>
        </p:nvPicPr>
        <p:blipFill>
          <a:blip r:embed="rId3"/>
          <a:stretch>
            <a:fillRect/>
          </a:stretch>
        </p:blipFill>
        <p:spPr>
          <a:xfrm>
            <a:off x="126521" y="1066201"/>
            <a:ext cx="8738558" cy="3162899"/>
          </a:xfrm>
          <a:prstGeom prst="rect">
            <a:avLst/>
          </a:prstGeom>
        </p:spPr>
      </p:pic>
      <p:sp>
        <p:nvSpPr>
          <p:cNvPr id="9" name="TextBox 8">
            <a:extLst>
              <a:ext uri="{FF2B5EF4-FFF2-40B4-BE49-F238E27FC236}">
                <a16:creationId xmlns:a16="http://schemas.microsoft.com/office/drawing/2014/main" id="{48AB19FD-9589-498D-AC20-DA7D73FCCCE2}"/>
              </a:ext>
            </a:extLst>
          </p:cNvPr>
          <p:cNvSpPr txBox="1"/>
          <p:nvPr/>
        </p:nvSpPr>
        <p:spPr>
          <a:xfrm>
            <a:off x="841620" y="4092443"/>
            <a:ext cx="6478414" cy="2246769"/>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@Override</a:t>
            </a:r>
          </a:p>
          <a:p>
            <a:r>
              <a:rPr lang="en-US" sz="1400" dirty="0">
                <a:latin typeface="Courier New" panose="02070309020205020404" pitchFamily="49" charset="0"/>
                <a:cs typeface="Courier New" panose="02070309020205020404" pitchFamily="49" charset="0"/>
              </a:rPr>
              <a:t>   public void play(String </a:t>
            </a:r>
            <a:r>
              <a:rPr lang="en-US" sz="1400" dirty="0" err="1">
                <a:latin typeface="Courier New" panose="02070309020205020404" pitchFamily="49" charset="0"/>
                <a:cs typeface="Courier New" panose="02070309020205020404" pitchFamily="49" charset="0"/>
              </a:rPr>
              <a:t>audioType</a:t>
            </a: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vlc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advancedMusicPlayer.playVlc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else if(</a:t>
            </a:r>
            <a:r>
              <a:rPr lang="en-US" sz="1400" dirty="0" err="1">
                <a:latin typeface="Courier New" panose="02070309020205020404" pitchFamily="49" charset="0"/>
                <a:cs typeface="Courier New" panose="02070309020205020404" pitchFamily="49" charset="0"/>
              </a:rPr>
              <a:t>audioType.equalsIgnoreCase</a:t>
            </a:r>
            <a:r>
              <a:rPr lang="en-US" sz="1400" dirty="0">
                <a:latin typeface="Courier New" panose="02070309020205020404" pitchFamily="49" charset="0"/>
                <a:cs typeface="Courier New" panose="02070309020205020404" pitchFamily="49" charset="0"/>
              </a:rPr>
              <a:t>("mp4")){</a:t>
            </a:r>
          </a:p>
          <a:p>
            <a:r>
              <a:rPr lang="en-US" sz="1400" dirty="0">
                <a:latin typeface="Courier New" panose="02070309020205020404" pitchFamily="49" charset="0"/>
                <a:cs typeface="Courier New" panose="02070309020205020404" pitchFamily="49" charset="0"/>
              </a:rPr>
              <a:t>         advancedMusicPlayer.playMp4(</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7" name="Arrow: Bent-Up 6">
            <a:extLst>
              <a:ext uri="{FF2B5EF4-FFF2-40B4-BE49-F238E27FC236}">
                <a16:creationId xmlns:a16="http://schemas.microsoft.com/office/drawing/2014/main" id="{E1521189-7556-4BA5-9399-12867D6B9B55}"/>
              </a:ext>
            </a:extLst>
          </p:cNvPr>
          <p:cNvSpPr/>
          <p:nvPr/>
        </p:nvSpPr>
        <p:spPr bwMode="auto">
          <a:xfrm>
            <a:off x="4431859" y="3194940"/>
            <a:ext cx="485775" cy="1052787"/>
          </a:xfrm>
          <a:prstGeom prst="ben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595327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eaLnBrk="1" hangingPunct="1"/>
            <a:r>
              <a:rPr lang="en-US" sz="2400" b="1" i="0" u="none" strike="noStrike" baseline="0" dirty="0">
                <a:latin typeface="Helvetica-Bold"/>
              </a:rPr>
              <a:t>The Adapter Pattern_5</a:t>
            </a:r>
            <a:endParaRPr lang="en-US" sz="2400" dirty="0">
              <a:ea typeface="ＭＳ Ｐゴシック" pitchFamily="34" charset="-128"/>
            </a:endParaRPr>
          </a:p>
        </p:txBody>
      </p:sp>
      <p:pic>
        <p:nvPicPr>
          <p:cNvPr id="5" name="Picture 4" descr="A picture containing graphical user interface&#10;&#10;Description automatically generated">
            <a:extLst>
              <a:ext uri="{FF2B5EF4-FFF2-40B4-BE49-F238E27FC236}">
                <a16:creationId xmlns:a16="http://schemas.microsoft.com/office/drawing/2014/main" id="{366E7802-D22E-4B48-A135-4B5DB720C149}"/>
              </a:ext>
            </a:extLst>
          </p:cNvPr>
          <p:cNvPicPr>
            <a:picLocks noChangeAspect="1"/>
          </p:cNvPicPr>
          <p:nvPr/>
        </p:nvPicPr>
        <p:blipFill>
          <a:blip r:embed="rId3"/>
          <a:stretch>
            <a:fillRect/>
          </a:stretch>
        </p:blipFill>
        <p:spPr>
          <a:xfrm>
            <a:off x="202721" y="867644"/>
            <a:ext cx="8738558" cy="3162899"/>
          </a:xfrm>
          <a:prstGeom prst="rect">
            <a:avLst/>
          </a:prstGeom>
        </p:spPr>
      </p:pic>
      <p:sp>
        <p:nvSpPr>
          <p:cNvPr id="9" name="TextBox 8">
            <a:extLst>
              <a:ext uri="{FF2B5EF4-FFF2-40B4-BE49-F238E27FC236}">
                <a16:creationId xmlns:a16="http://schemas.microsoft.com/office/drawing/2014/main" id="{48AB19FD-9589-498D-AC20-DA7D73FCCCE2}"/>
              </a:ext>
            </a:extLst>
          </p:cNvPr>
          <p:cNvSpPr txBox="1"/>
          <p:nvPr/>
        </p:nvSpPr>
        <p:spPr>
          <a:xfrm>
            <a:off x="4327182" y="4246349"/>
            <a:ext cx="4691801" cy="1815882"/>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@Override</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playVlc</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@Override</a:t>
            </a:r>
          </a:p>
          <a:p>
            <a:r>
              <a:rPr lang="en-US" sz="1400" dirty="0">
                <a:latin typeface="Courier New" panose="02070309020205020404" pitchFamily="49" charset="0"/>
                <a:cs typeface="Courier New" panose="02070309020205020404" pitchFamily="49" charset="0"/>
              </a:rPr>
              <a:t>   public void playMp4(String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("Playing mp4 file. Name: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117CF68-4829-4561-BFEE-4CE107A62149}"/>
              </a:ext>
            </a:extLst>
          </p:cNvPr>
          <p:cNvSpPr txBox="1"/>
          <p:nvPr/>
        </p:nvSpPr>
        <p:spPr>
          <a:xfrm>
            <a:off x="-221" y="4264976"/>
            <a:ext cx="4691801" cy="1815882"/>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@Override</a:t>
            </a:r>
          </a:p>
          <a:p>
            <a:r>
              <a:rPr lang="en-US" sz="1400" dirty="0">
                <a:latin typeface="Courier New" panose="02070309020205020404" pitchFamily="49" charset="0"/>
                <a:cs typeface="Courier New" panose="02070309020205020404" pitchFamily="49" charset="0"/>
              </a:rPr>
              <a:t>   public void playMp4(String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@Override</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playVlc</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("Playing </a:t>
            </a:r>
            <a:r>
              <a:rPr lang="en-US" sz="1400" dirty="0" err="1">
                <a:latin typeface="Courier New" panose="02070309020205020404" pitchFamily="49" charset="0"/>
                <a:cs typeface="Courier New" panose="02070309020205020404" pitchFamily="49" charset="0"/>
              </a:rPr>
              <a:t>Vlc</a:t>
            </a:r>
            <a:r>
              <a:rPr lang="en-US" sz="1400" dirty="0">
                <a:latin typeface="Courier New" panose="02070309020205020404" pitchFamily="49" charset="0"/>
                <a:cs typeface="Courier New" panose="02070309020205020404" pitchFamily="49" charset="0"/>
              </a:rPr>
              <a:t> file. Name: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Arrow: Up 1">
            <a:extLst>
              <a:ext uri="{FF2B5EF4-FFF2-40B4-BE49-F238E27FC236}">
                <a16:creationId xmlns:a16="http://schemas.microsoft.com/office/drawing/2014/main" id="{C0D531E8-8106-4AA9-9E44-2A5EF14F9624}"/>
              </a:ext>
            </a:extLst>
          </p:cNvPr>
          <p:cNvSpPr/>
          <p:nvPr/>
        </p:nvSpPr>
        <p:spPr bwMode="auto">
          <a:xfrm>
            <a:off x="615636" y="3193291"/>
            <a:ext cx="208229" cy="1052787"/>
          </a:xfrm>
          <a:prstGeom prst="upArrow">
            <a:avLst/>
          </a:prstGeom>
          <a:solidFill>
            <a:srgbClr val="FFCC19"/>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4" name="Arrow: Up 3">
            <a:extLst>
              <a:ext uri="{FF2B5EF4-FFF2-40B4-BE49-F238E27FC236}">
                <a16:creationId xmlns:a16="http://schemas.microsoft.com/office/drawing/2014/main" id="{5EC22630-0787-4DC6-A0C0-79D94C491B61}"/>
              </a:ext>
            </a:extLst>
          </p:cNvPr>
          <p:cNvSpPr/>
          <p:nvPr/>
        </p:nvSpPr>
        <p:spPr bwMode="auto">
          <a:xfrm rot="18993702">
            <a:off x="4164725" y="2696966"/>
            <a:ext cx="204617" cy="1915053"/>
          </a:xfrm>
          <a:prstGeom prst="upArrow">
            <a:avLst/>
          </a:prstGeom>
          <a:solidFill>
            <a:srgbClr val="FFC00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631058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Proxy Pattern</a:t>
            </a:r>
            <a:endParaRPr lang="en-US" sz="2800" dirty="0">
              <a:ea typeface="ＭＳ Ｐゴシック" pitchFamily="34" charset="-128"/>
            </a:endParaRPr>
          </a:p>
        </p:txBody>
      </p:sp>
      <p:pic>
        <p:nvPicPr>
          <p:cNvPr id="7" name="Picture 6" descr="Chart&#10;&#10;Description automatically generated with medium confidence">
            <a:extLst>
              <a:ext uri="{FF2B5EF4-FFF2-40B4-BE49-F238E27FC236}">
                <a16:creationId xmlns:a16="http://schemas.microsoft.com/office/drawing/2014/main" id="{F5BF5345-8169-4839-851E-0BDACF867F37}"/>
              </a:ext>
            </a:extLst>
          </p:cNvPr>
          <p:cNvPicPr>
            <a:picLocks noChangeAspect="1"/>
          </p:cNvPicPr>
          <p:nvPr/>
        </p:nvPicPr>
        <p:blipFill>
          <a:blip r:embed="rId3"/>
          <a:stretch>
            <a:fillRect/>
          </a:stretch>
        </p:blipFill>
        <p:spPr>
          <a:xfrm>
            <a:off x="401981" y="3663832"/>
            <a:ext cx="8742019" cy="2537800"/>
          </a:xfrm>
          <a:prstGeom prst="rect">
            <a:avLst/>
          </a:prstGeom>
        </p:spPr>
      </p:pic>
      <p:sp>
        <p:nvSpPr>
          <p:cNvPr id="8" name="Arrow: Up 7">
            <a:extLst>
              <a:ext uri="{FF2B5EF4-FFF2-40B4-BE49-F238E27FC236}">
                <a16:creationId xmlns:a16="http://schemas.microsoft.com/office/drawing/2014/main" id="{FF24A1AA-B802-446E-A1AD-16CA6FE975DB}"/>
              </a:ext>
            </a:extLst>
          </p:cNvPr>
          <p:cNvSpPr/>
          <p:nvPr/>
        </p:nvSpPr>
        <p:spPr bwMode="auto">
          <a:xfrm>
            <a:off x="7650177" y="3286409"/>
            <a:ext cx="289711" cy="590641"/>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2" name="TextBox 1">
            <a:extLst>
              <a:ext uri="{FF2B5EF4-FFF2-40B4-BE49-F238E27FC236}">
                <a16:creationId xmlns:a16="http://schemas.microsoft.com/office/drawing/2014/main" id="{FA641BE5-1D60-441A-994C-C71B89C155AD}"/>
              </a:ext>
            </a:extLst>
          </p:cNvPr>
          <p:cNvSpPr txBox="1"/>
          <p:nvPr/>
        </p:nvSpPr>
        <p:spPr>
          <a:xfrm>
            <a:off x="349527" y="1103247"/>
            <a:ext cx="8526117" cy="2554545"/>
          </a:xfrm>
          <a:prstGeom prst="rect">
            <a:avLst/>
          </a:prstGeom>
          <a:noFill/>
        </p:spPr>
        <p:txBody>
          <a:bodyPr wrap="square" rtlCol="0">
            <a:spAutoFit/>
          </a:bodyPr>
          <a:lstStyle/>
          <a:p>
            <a:pPr algn="just"/>
            <a:r>
              <a:rPr lang="en-US" sz="2000" b="0" i="0" u="none" strike="noStrike" baseline="0" dirty="0">
                <a:latin typeface="+mn-lt"/>
              </a:rPr>
              <a:t>The </a:t>
            </a:r>
            <a:r>
              <a:rPr lang="en-US" sz="2000" b="0" i="0" u="none" strike="noStrike" baseline="0" dirty="0" err="1">
                <a:latin typeface="+mn-lt"/>
              </a:rPr>
              <a:t>ProxyObject</a:t>
            </a:r>
            <a:r>
              <a:rPr lang="en-US" sz="2000" b="0" i="0" u="none" strike="noStrike" baseline="0" dirty="0">
                <a:latin typeface="+mn-lt"/>
              </a:rPr>
              <a:t> class acts on behalf of a </a:t>
            </a:r>
            <a:r>
              <a:rPr lang="en-US" sz="2000" b="0" i="0" u="none" strike="noStrike" baseline="0" dirty="0" err="1">
                <a:latin typeface="+mn-lt"/>
              </a:rPr>
              <a:t>RealObject</a:t>
            </a:r>
            <a:r>
              <a:rPr lang="en-US" sz="2000" b="0" i="0" u="none" strike="noStrike" baseline="0" dirty="0">
                <a:latin typeface="+mn-lt"/>
              </a:rPr>
              <a:t> class. Both classes implement the same interface. The </a:t>
            </a:r>
            <a:r>
              <a:rPr lang="en-US" sz="2000" b="0" i="0" u="none" strike="noStrike" baseline="0" dirty="0" err="1">
                <a:latin typeface="+mn-lt"/>
              </a:rPr>
              <a:t>ProxyObject</a:t>
            </a:r>
            <a:r>
              <a:rPr lang="en-US" sz="2000" b="0" i="0" u="none" strike="noStrike" baseline="0" dirty="0">
                <a:latin typeface="+mn-lt"/>
              </a:rPr>
              <a:t> stores a subset of the attributes of the </a:t>
            </a:r>
            <a:r>
              <a:rPr lang="en-US" sz="2000" b="0" i="0" u="none" strike="noStrike" baseline="0" dirty="0" err="1">
                <a:latin typeface="+mn-lt"/>
              </a:rPr>
              <a:t>RealObject</a:t>
            </a:r>
            <a:r>
              <a:rPr lang="en-US" sz="2000" b="0" i="0" u="none" strike="noStrike" baseline="0" dirty="0">
                <a:latin typeface="+mn-lt"/>
              </a:rPr>
              <a:t>.</a:t>
            </a:r>
          </a:p>
          <a:p>
            <a:pPr algn="just"/>
            <a:endParaRPr lang="en-US" sz="2000" b="0" dirty="0">
              <a:latin typeface="+mn-lt"/>
            </a:endParaRPr>
          </a:p>
          <a:p>
            <a:pPr algn="just"/>
            <a:r>
              <a:rPr lang="en-US" sz="2000" b="0" i="0" u="none" strike="noStrike" baseline="0" dirty="0">
                <a:latin typeface="+mn-lt"/>
              </a:rPr>
              <a:t>The </a:t>
            </a:r>
            <a:r>
              <a:rPr lang="en-US" sz="2000" b="0" i="0" u="none" strike="noStrike" baseline="0" dirty="0" err="1">
                <a:latin typeface="+mn-lt"/>
              </a:rPr>
              <a:t>ProxyObject</a:t>
            </a:r>
            <a:r>
              <a:rPr lang="en-US" sz="2000" b="0" i="0" u="none" strike="noStrike" baseline="0" dirty="0">
                <a:latin typeface="+mn-lt"/>
              </a:rPr>
              <a:t> handles certain requests completely (e.g., determining the size of an image), whereas others are delegated to the </a:t>
            </a:r>
            <a:r>
              <a:rPr lang="en-US" sz="2000" b="0" i="0" u="none" strike="noStrike" baseline="0" dirty="0" err="1">
                <a:latin typeface="+mn-lt"/>
              </a:rPr>
              <a:t>RealObject</a:t>
            </a:r>
            <a:r>
              <a:rPr lang="en-US" sz="2000" b="0" i="0" u="none" strike="noStrike" baseline="0" dirty="0">
                <a:latin typeface="+mn-lt"/>
              </a:rPr>
              <a:t>. After delegation, the </a:t>
            </a:r>
            <a:r>
              <a:rPr lang="en-US" sz="2000" b="0" i="0" u="none" strike="noStrike" baseline="0" dirty="0" err="1">
                <a:latin typeface="+mn-lt"/>
              </a:rPr>
              <a:t>RealObject</a:t>
            </a:r>
            <a:r>
              <a:rPr lang="en-US" sz="2000" b="0" i="0" u="none" strike="noStrike" baseline="0" dirty="0">
                <a:latin typeface="+mn-lt"/>
              </a:rPr>
              <a:t> is created and loaded in memory.</a:t>
            </a:r>
            <a:endParaRPr lang="en-US" sz="2000" dirty="0">
              <a:latin typeface="+mn-lt"/>
            </a:endParaRPr>
          </a:p>
        </p:txBody>
      </p:sp>
    </p:spTree>
    <p:extLst>
      <p:ext uri="{BB962C8B-B14F-4D97-AF65-F5344CB8AC3E}">
        <p14:creationId xmlns:p14="http://schemas.microsoft.com/office/powerpoint/2010/main" val="349112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Proxy Pattern_2</a:t>
            </a:r>
            <a:endParaRPr lang="en-US" sz="2800" dirty="0">
              <a:ea typeface="ＭＳ Ｐゴシック" pitchFamily="34" charset="-128"/>
            </a:endParaRPr>
          </a:p>
        </p:txBody>
      </p:sp>
      <p:pic>
        <p:nvPicPr>
          <p:cNvPr id="7" name="Picture 6" descr="Chart&#10;&#10;Description automatically generated with medium confidence">
            <a:extLst>
              <a:ext uri="{FF2B5EF4-FFF2-40B4-BE49-F238E27FC236}">
                <a16:creationId xmlns:a16="http://schemas.microsoft.com/office/drawing/2014/main" id="{F5BF5345-8169-4839-851E-0BDACF867F37}"/>
              </a:ext>
            </a:extLst>
          </p:cNvPr>
          <p:cNvPicPr>
            <a:picLocks noChangeAspect="1"/>
          </p:cNvPicPr>
          <p:nvPr/>
        </p:nvPicPr>
        <p:blipFill>
          <a:blip r:embed="rId3"/>
          <a:stretch>
            <a:fillRect/>
          </a:stretch>
        </p:blipFill>
        <p:spPr>
          <a:xfrm>
            <a:off x="246201" y="920632"/>
            <a:ext cx="8742019" cy="2537800"/>
          </a:xfrm>
          <a:prstGeom prst="rect">
            <a:avLst/>
          </a:prstGeom>
        </p:spPr>
      </p:pic>
      <p:sp>
        <p:nvSpPr>
          <p:cNvPr id="10" name="TextBox 9">
            <a:extLst>
              <a:ext uri="{FF2B5EF4-FFF2-40B4-BE49-F238E27FC236}">
                <a16:creationId xmlns:a16="http://schemas.microsoft.com/office/drawing/2014/main" id="{95256DEB-0BCA-4AF4-A037-137C23636C3C}"/>
              </a:ext>
            </a:extLst>
          </p:cNvPr>
          <p:cNvSpPr txBox="1"/>
          <p:nvPr/>
        </p:nvSpPr>
        <p:spPr>
          <a:xfrm>
            <a:off x="3883704" y="3904209"/>
            <a:ext cx="5124483" cy="2462213"/>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Image </a:t>
            </a:r>
            <a:r>
              <a:rPr lang="en-US" sz="1400" dirty="0" err="1">
                <a:latin typeface="Courier New" panose="02070309020205020404" pitchFamily="49" charset="0"/>
                <a:cs typeface="Courier New" panose="02070309020205020404" pitchFamily="49" charset="0"/>
              </a:rPr>
              <a:t>image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ProxyImage</a:t>
            </a:r>
            <a:r>
              <a:rPr lang="en-US" sz="1400" dirty="0">
                <a:latin typeface="Courier New" panose="02070309020205020404" pitchFamily="49" charset="0"/>
                <a:cs typeface="Courier New" panose="02070309020205020404" pitchFamily="49" charset="0"/>
              </a:rPr>
              <a:t>("test_10mb.jpg");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//image will be loaded from disk</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image.display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//image will not be loaded from disk</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image.display</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8" name="Arrow: Up 7">
            <a:extLst>
              <a:ext uri="{FF2B5EF4-FFF2-40B4-BE49-F238E27FC236}">
                <a16:creationId xmlns:a16="http://schemas.microsoft.com/office/drawing/2014/main" id="{FF24A1AA-B802-446E-A1AD-16CA6FE975DB}"/>
              </a:ext>
            </a:extLst>
          </p:cNvPr>
          <p:cNvSpPr/>
          <p:nvPr/>
        </p:nvSpPr>
        <p:spPr bwMode="auto">
          <a:xfrm>
            <a:off x="7650177" y="3286409"/>
            <a:ext cx="289711" cy="590641"/>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424394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7"/>
          <p:cNvSpPr>
            <a:spLocks noGrp="1" noChangeArrowheads="1"/>
          </p:cNvSpPr>
          <p:nvPr>
            <p:ph type="title"/>
          </p:nvPr>
        </p:nvSpPr>
        <p:spPr/>
        <p:txBody>
          <a:bodyPr/>
          <a:lstStyle/>
          <a:p>
            <a:pPr eaLnBrk="1" hangingPunct="1"/>
            <a:r>
              <a:rPr lang="en-US" dirty="0">
                <a:ea typeface="ＭＳ Ｐゴシック" pitchFamily="34" charset="-128"/>
              </a:rPr>
              <a:t>Object Design Activities</a:t>
            </a:r>
          </a:p>
        </p:txBody>
      </p:sp>
      <p:sp>
        <p:nvSpPr>
          <p:cNvPr id="10268" name="Rectangle 28"/>
          <p:cNvSpPr>
            <a:spLocks noGrp="1" noChangeArrowheads="1"/>
          </p:cNvSpPr>
          <p:nvPr>
            <p:ph idx="1"/>
          </p:nvPr>
        </p:nvSpPr>
        <p:spPr>
          <a:xfrm>
            <a:off x="344032" y="1085850"/>
            <a:ext cx="8464990" cy="5010150"/>
          </a:xfrm>
        </p:spPr>
        <p:txBody>
          <a:bodyPr/>
          <a:lstStyle/>
          <a:p>
            <a:pPr algn="just"/>
            <a:r>
              <a:rPr lang="en-US" dirty="0"/>
              <a:t>During object design, we </a:t>
            </a:r>
            <a:r>
              <a:rPr lang="en-US" dirty="0">
                <a:solidFill>
                  <a:srgbClr val="00B050"/>
                </a:solidFill>
              </a:rPr>
              <a:t>close the gap between </a:t>
            </a:r>
            <a:r>
              <a:rPr lang="en-US" dirty="0"/>
              <a:t>the </a:t>
            </a:r>
            <a:r>
              <a:rPr lang="en-US" dirty="0">
                <a:solidFill>
                  <a:srgbClr val="00B050"/>
                </a:solidFill>
              </a:rPr>
              <a:t>application objects </a:t>
            </a:r>
            <a:r>
              <a:rPr lang="en-US" dirty="0"/>
              <a:t>and the </a:t>
            </a:r>
            <a:r>
              <a:rPr lang="en-US" dirty="0">
                <a:solidFill>
                  <a:srgbClr val="00B050"/>
                </a:solidFill>
              </a:rPr>
              <a:t>off-the-shelf components</a:t>
            </a:r>
            <a:r>
              <a:rPr lang="en-US" dirty="0"/>
              <a:t> by identifying additional solution objects and refining existing objects. Object design includes:</a:t>
            </a:r>
          </a:p>
          <a:p>
            <a:pPr lvl="1" algn="just"/>
            <a:r>
              <a:rPr lang="en-US" b="1" i="1" dirty="0"/>
              <a:t>reuse</a:t>
            </a:r>
            <a:r>
              <a:rPr lang="en-US" dirty="0"/>
              <a:t>, during which we identify off-the-shelf components and design patterns to make use of existing solutions</a:t>
            </a:r>
          </a:p>
          <a:p>
            <a:pPr lvl="1" algn="just"/>
            <a:r>
              <a:rPr lang="en-US" b="1" i="1" dirty="0"/>
              <a:t>service specification</a:t>
            </a:r>
            <a:r>
              <a:rPr lang="en-US" dirty="0"/>
              <a:t>, during which we precisely describe each class interface</a:t>
            </a:r>
          </a:p>
          <a:p>
            <a:pPr lvl="1" algn="just"/>
            <a:r>
              <a:rPr lang="en-US" b="1" i="1" dirty="0"/>
              <a:t>object model restructuring</a:t>
            </a:r>
            <a:r>
              <a:rPr lang="en-US" dirty="0"/>
              <a:t>, during which we transform the object design model to improve its understandability and extensibility</a:t>
            </a:r>
          </a:p>
          <a:p>
            <a:pPr lvl="1" algn="just"/>
            <a:r>
              <a:rPr lang="en-US" b="1" i="1" dirty="0"/>
              <a:t>model optimization</a:t>
            </a:r>
            <a:r>
              <a:rPr lang="en-US" dirty="0"/>
              <a:t>, during which we transform the object design model to address performance criteria such as response time or memory utilization.</a:t>
            </a:r>
            <a:endParaRPr lang="en-US" dirty="0">
              <a:ea typeface="ＭＳ Ｐゴシック" pitchFamily="34" charset="-128"/>
            </a:endParaRPr>
          </a:p>
        </p:txBody>
      </p:sp>
    </p:spTree>
    <p:extLst>
      <p:ext uri="{BB962C8B-B14F-4D97-AF65-F5344CB8AC3E}">
        <p14:creationId xmlns:p14="http://schemas.microsoft.com/office/powerpoint/2010/main" val="3111796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51556"/>
            <a:ext cx="8153400" cy="863600"/>
          </a:xfrm>
        </p:spPr>
        <p:txBody>
          <a:bodyPr/>
          <a:lstStyle/>
          <a:p>
            <a:pPr algn="ctr" eaLnBrk="1" hangingPunct="1"/>
            <a:r>
              <a:rPr lang="en-US" sz="2800" b="1" i="0" u="none" strike="noStrike" baseline="0" dirty="0">
                <a:latin typeface="Helvetica-Bold"/>
              </a:rPr>
              <a:t>The Proxy Pattern_3</a:t>
            </a:r>
            <a:br>
              <a:rPr lang="en-US" sz="2800" b="1" i="0" u="none" strike="noStrike" baseline="0" dirty="0">
                <a:latin typeface="Helvetica-Bold"/>
              </a:rPr>
            </a:br>
            <a:endParaRPr lang="en-US" sz="2800" dirty="0">
              <a:ea typeface="ＭＳ Ｐゴシック" pitchFamily="34" charset="-128"/>
            </a:endParaRPr>
          </a:p>
        </p:txBody>
      </p:sp>
      <p:pic>
        <p:nvPicPr>
          <p:cNvPr id="7" name="Picture 6" descr="Chart&#10;&#10;Description automatically generated with medium confidence">
            <a:extLst>
              <a:ext uri="{FF2B5EF4-FFF2-40B4-BE49-F238E27FC236}">
                <a16:creationId xmlns:a16="http://schemas.microsoft.com/office/drawing/2014/main" id="{F5BF5345-8169-4839-851E-0BDACF867F37}"/>
              </a:ext>
            </a:extLst>
          </p:cNvPr>
          <p:cNvPicPr>
            <a:picLocks noChangeAspect="1"/>
          </p:cNvPicPr>
          <p:nvPr/>
        </p:nvPicPr>
        <p:blipFill>
          <a:blip r:embed="rId3"/>
          <a:stretch>
            <a:fillRect/>
          </a:stretch>
        </p:blipFill>
        <p:spPr>
          <a:xfrm>
            <a:off x="246201" y="658089"/>
            <a:ext cx="8742019" cy="2537800"/>
          </a:xfrm>
          <a:prstGeom prst="rect">
            <a:avLst/>
          </a:prstGeom>
        </p:spPr>
      </p:pic>
      <p:sp>
        <p:nvSpPr>
          <p:cNvPr id="10" name="TextBox 9">
            <a:extLst>
              <a:ext uri="{FF2B5EF4-FFF2-40B4-BE49-F238E27FC236}">
                <a16:creationId xmlns:a16="http://schemas.microsoft.com/office/drawing/2014/main" id="{95256DEB-0BCA-4AF4-A037-137C23636C3C}"/>
              </a:ext>
            </a:extLst>
          </p:cNvPr>
          <p:cNvSpPr txBox="1"/>
          <p:nvPr/>
        </p:nvSpPr>
        <p:spPr>
          <a:xfrm>
            <a:off x="4282035" y="3542076"/>
            <a:ext cx="5013988" cy="2246769"/>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ProxyImage</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this.fileName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@Override</a:t>
            </a: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if(</a:t>
            </a:r>
            <a:r>
              <a:rPr lang="en-US" sz="1400" dirty="0" err="1">
                <a:latin typeface="Courier New" panose="02070309020205020404" pitchFamily="49" charset="0"/>
                <a:cs typeface="Courier New" panose="02070309020205020404" pitchFamily="49" charset="0"/>
              </a:rPr>
              <a:t>realImage</a:t>
            </a:r>
            <a:r>
              <a:rPr lang="en-US" sz="1400" dirty="0">
                <a:latin typeface="Courier New" panose="02070309020205020404" pitchFamily="49" charset="0"/>
                <a:cs typeface="Courier New" panose="02070309020205020404" pitchFamily="49" charset="0"/>
              </a:rPr>
              <a:t> == null){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realImage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RealImage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realImage.display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8" name="Arrow: Up 7">
            <a:extLst>
              <a:ext uri="{FF2B5EF4-FFF2-40B4-BE49-F238E27FC236}">
                <a16:creationId xmlns:a16="http://schemas.microsoft.com/office/drawing/2014/main" id="{FF24A1AA-B802-446E-A1AD-16CA6FE975DB}"/>
              </a:ext>
            </a:extLst>
          </p:cNvPr>
          <p:cNvSpPr/>
          <p:nvPr/>
        </p:nvSpPr>
        <p:spPr bwMode="auto">
          <a:xfrm>
            <a:off x="4988458" y="3020603"/>
            <a:ext cx="289711" cy="590641"/>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12" name="TextBox 11">
            <a:extLst>
              <a:ext uri="{FF2B5EF4-FFF2-40B4-BE49-F238E27FC236}">
                <a16:creationId xmlns:a16="http://schemas.microsoft.com/office/drawing/2014/main" id="{AB4CF9E7-E51F-4A72-92A2-88C6AD3EAE20}"/>
              </a:ext>
            </a:extLst>
          </p:cNvPr>
          <p:cNvSpPr txBox="1"/>
          <p:nvPr/>
        </p:nvSpPr>
        <p:spPr>
          <a:xfrm>
            <a:off x="-70546" y="3577448"/>
            <a:ext cx="5013988" cy="3108543"/>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a:t>
            </a:r>
            <a:r>
              <a:rPr lang="en-US" sz="1400" dirty="0" err="1">
                <a:latin typeface="Courier New" panose="02070309020205020404" pitchFamily="49" charset="0"/>
                <a:cs typeface="Courier New" panose="02070309020205020404" pitchFamily="49" charset="0"/>
              </a:rPr>
              <a:t>RealImage</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this.fileName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loadFromDisk</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@Override</a:t>
            </a:r>
          </a:p>
          <a:p>
            <a:r>
              <a:rPr lang="en-US" sz="1400" dirty="0">
                <a:latin typeface="Courier New" panose="02070309020205020404" pitchFamily="49" charset="0"/>
                <a:cs typeface="Courier New" panose="02070309020205020404" pitchFamily="49" charset="0"/>
              </a:rPr>
              <a:t>   public void display()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("Displaying "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private void </a:t>
            </a:r>
            <a:r>
              <a:rPr lang="en-US" sz="1400" dirty="0" err="1">
                <a:latin typeface="Courier New" panose="02070309020205020404" pitchFamily="49" charset="0"/>
                <a:cs typeface="Courier New" panose="02070309020205020404" pitchFamily="49" charset="0"/>
              </a:rPr>
              <a:t>loadFromDisk</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("Loading " +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13" name="Arrow: Up 12">
            <a:extLst>
              <a:ext uri="{FF2B5EF4-FFF2-40B4-BE49-F238E27FC236}">
                <a16:creationId xmlns:a16="http://schemas.microsoft.com/office/drawing/2014/main" id="{935CF62E-2809-4631-B06D-377C1F06791B}"/>
              </a:ext>
            </a:extLst>
          </p:cNvPr>
          <p:cNvSpPr/>
          <p:nvPr/>
        </p:nvSpPr>
        <p:spPr bwMode="auto">
          <a:xfrm>
            <a:off x="1969690" y="3195891"/>
            <a:ext cx="289711" cy="445765"/>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60538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Bridge Pattern</a:t>
            </a:r>
            <a:br>
              <a:rPr lang="en-US" sz="2400" b="1" i="0" u="none" strike="noStrike" baseline="0" dirty="0">
                <a:latin typeface="Helvetica-Bold"/>
              </a:rPr>
            </a:br>
            <a:endParaRPr lang="en-US" sz="2400" dirty="0">
              <a:ea typeface="ＭＳ Ｐゴシック" pitchFamily="34" charset="-128"/>
            </a:endParaRPr>
          </a:p>
        </p:txBody>
      </p:sp>
      <p:pic>
        <p:nvPicPr>
          <p:cNvPr id="3" name="Picture 2" descr="Diagram&#10;&#10;Description automatically generated">
            <a:extLst>
              <a:ext uri="{FF2B5EF4-FFF2-40B4-BE49-F238E27FC236}">
                <a16:creationId xmlns:a16="http://schemas.microsoft.com/office/drawing/2014/main" id="{0C388EE8-E3C4-4AD9-8763-3D978510051D}"/>
              </a:ext>
            </a:extLst>
          </p:cNvPr>
          <p:cNvPicPr>
            <a:picLocks noChangeAspect="1"/>
          </p:cNvPicPr>
          <p:nvPr/>
        </p:nvPicPr>
        <p:blipFill>
          <a:blip r:embed="rId3"/>
          <a:stretch>
            <a:fillRect/>
          </a:stretch>
        </p:blipFill>
        <p:spPr>
          <a:xfrm>
            <a:off x="155562" y="634260"/>
            <a:ext cx="8919397" cy="2646292"/>
          </a:xfrm>
          <a:prstGeom prst="rect">
            <a:avLst/>
          </a:prstGeom>
        </p:spPr>
      </p:pic>
      <p:sp>
        <p:nvSpPr>
          <p:cNvPr id="11" name="TextBox 10">
            <a:extLst>
              <a:ext uri="{FF2B5EF4-FFF2-40B4-BE49-F238E27FC236}">
                <a16:creationId xmlns:a16="http://schemas.microsoft.com/office/drawing/2014/main" id="{FAC95828-A548-4D10-94E8-DDD96C4CC1F5}"/>
              </a:ext>
            </a:extLst>
          </p:cNvPr>
          <p:cNvSpPr txBox="1"/>
          <p:nvPr/>
        </p:nvSpPr>
        <p:spPr>
          <a:xfrm>
            <a:off x="125015" y="3206262"/>
            <a:ext cx="8887854"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mn-lt"/>
              </a:rPr>
              <a:t>Bridge is used when we need to decouple an abstraction from its implementation so that the two can vary independently.</a:t>
            </a:r>
            <a:r>
              <a:rPr lang="en-US" sz="2000" b="0" i="0" dirty="0">
                <a:solidFill>
                  <a:srgbClr val="000000"/>
                </a:solidFill>
                <a:latin typeface="+mn-lt"/>
              </a:rPr>
              <a:t> </a:t>
            </a:r>
            <a:r>
              <a:rPr lang="en-US" sz="2000" b="0" dirty="0">
                <a:solidFill>
                  <a:srgbClr val="000000"/>
                </a:solidFill>
                <a:effectLst/>
                <a:latin typeface="+mn-lt"/>
              </a:rPr>
              <a:t>The</a:t>
            </a:r>
            <a:r>
              <a:rPr lang="en-US" sz="2000" b="0" i="1" dirty="0">
                <a:solidFill>
                  <a:srgbClr val="000000"/>
                </a:solidFill>
                <a:effectLst/>
                <a:latin typeface="+mn-lt"/>
              </a:rPr>
              <a:t> </a:t>
            </a:r>
            <a:r>
              <a:rPr lang="en-US" sz="2000" b="0" i="1" dirty="0" err="1">
                <a:solidFill>
                  <a:srgbClr val="000000"/>
                </a:solidFill>
                <a:effectLst/>
                <a:latin typeface="+mn-lt"/>
              </a:rPr>
              <a:t>DrawAPI</a:t>
            </a:r>
            <a:r>
              <a:rPr lang="en-US" sz="2000" b="0" i="0" dirty="0">
                <a:solidFill>
                  <a:srgbClr val="000000"/>
                </a:solidFill>
                <a:effectLst/>
                <a:latin typeface="+mn-lt"/>
              </a:rPr>
              <a:t> interface acta as a bridge implementer.</a:t>
            </a:r>
          </a:p>
          <a:p>
            <a:pPr marL="342900" indent="-342900" algn="just">
              <a:buFont typeface="Arial" panose="020B0604020202020204" pitchFamily="34" charset="0"/>
              <a:buChar char="•"/>
            </a:pPr>
            <a:endParaRPr lang="en-US" sz="2000" b="0" i="0" dirty="0">
              <a:solidFill>
                <a:srgbClr val="000000"/>
              </a:solidFill>
              <a:effectLst/>
              <a:latin typeface="+mn-lt"/>
            </a:endParaRPr>
          </a:p>
          <a:p>
            <a:pPr marL="342900" indent="-342900" algn="just">
              <a:buFont typeface="Arial" panose="020B0604020202020204" pitchFamily="34" charset="0"/>
              <a:buChar char="•"/>
            </a:pPr>
            <a:r>
              <a:rPr lang="en-US" sz="2000" b="0" i="0" dirty="0">
                <a:solidFill>
                  <a:srgbClr val="000000"/>
                </a:solidFill>
                <a:effectLst/>
                <a:latin typeface="+mn-lt"/>
              </a:rPr>
              <a:t>This pattern involves an interface which acts as a bridge which makes the functionality of concrete classes independent from interface implementer classes. Both types of classes can be altered structurally without affecting each </a:t>
            </a:r>
            <a:r>
              <a:rPr lang="en-US" sz="2000" b="0" i="0" dirty="0" err="1">
                <a:solidFill>
                  <a:srgbClr val="000000"/>
                </a:solidFill>
                <a:effectLst/>
                <a:latin typeface="+mn-lt"/>
              </a:rPr>
              <a:t>otherThe</a:t>
            </a:r>
            <a:r>
              <a:rPr lang="en-US" sz="2000" b="0" i="0" dirty="0">
                <a:solidFill>
                  <a:srgbClr val="000000"/>
                </a:solidFill>
                <a:effectLst/>
                <a:latin typeface="+mn-lt"/>
              </a:rPr>
              <a:t> concrete classes.</a:t>
            </a:r>
          </a:p>
        </p:txBody>
      </p:sp>
    </p:spTree>
    <p:extLst>
      <p:ext uri="{BB962C8B-B14F-4D97-AF65-F5344CB8AC3E}">
        <p14:creationId xmlns:p14="http://schemas.microsoft.com/office/powerpoint/2010/main" val="152142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ctr" eaLnBrk="1" hangingPunct="1"/>
            <a:r>
              <a:rPr lang="en-US" sz="2800" b="1" i="0" u="none" strike="noStrike" baseline="0" dirty="0">
                <a:latin typeface="Helvetica-Bold"/>
              </a:rPr>
              <a:t>The Bridge Pattern</a:t>
            </a:r>
            <a:br>
              <a:rPr lang="en-US" sz="2400" b="1" i="0" u="none" strike="noStrike" baseline="0" dirty="0">
                <a:latin typeface="Helvetica-Bold"/>
              </a:rPr>
            </a:br>
            <a:endParaRPr lang="en-US" sz="2400" dirty="0">
              <a:ea typeface="ＭＳ Ｐゴシック" pitchFamily="34" charset="-128"/>
            </a:endParaRPr>
          </a:p>
        </p:txBody>
      </p:sp>
      <p:sp>
        <p:nvSpPr>
          <p:cNvPr id="12" name="TextBox 11">
            <a:extLst>
              <a:ext uri="{FF2B5EF4-FFF2-40B4-BE49-F238E27FC236}">
                <a16:creationId xmlns:a16="http://schemas.microsoft.com/office/drawing/2014/main" id="{AB4CF9E7-E51F-4A72-92A2-88C6AD3EAE20}"/>
              </a:ext>
            </a:extLst>
          </p:cNvPr>
          <p:cNvSpPr txBox="1"/>
          <p:nvPr/>
        </p:nvSpPr>
        <p:spPr>
          <a:xfrm>
            <a:off x="47146" y="3276114"/>
            <a:ext cx="7240895" cy="1600438"/>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Shape </a:t>
            </a:r>
            <a:r>
              <a:rPr lang="en-US" sz="1400" dirty="0" err="1">
                <a:latin typeface="Courier New" panose="02070309020205020404" pitchFamily="49" charset="0"/>
                <a:cs typeface="Courier New" panose="02070309020205020404" pitchFamily="49" charset="0"/>
              </a:rPr>
              <a:t>redCircle</a:t>
            </a:r>
            <a:r>
              <a:rPr lang="en-US" sz="1400" dirty="0">
                <a:latin typeface="Courier New" panose="02070309020205020404" pitchFamily="49" charset="0"/>
                <a:cs typeface="Courier New" panose="02070309020205020404" pitchFamily="49" charset="0"/>
              </a:rPr>
              <a:t> = new Circle(100,100, 10, new </a:t>
            </a:r>
            <a:r>
              <a:rPr lang="en-US" sz="1400" dirty="0" err="1">
                <a:latin typeface="Courier New" panose="02070309020205020404" pitchFamily="49" charset="0"/>
                <a:cs typeface="Courier New" panose="02070309020205020404" pitchFamily="49" charset="0"/>
              </a:rPr>
              <a:t>RedCircle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Shape </a:t>
            </a:r>
            <a:r>
              <a:rPr lang="en-US" sz="1400" dirty="0" err="1">
                <a:latin typeface="Courier New" panose="02070309020205020404" pitchFamily="49" charset="0"/>
                <a:cs typeface="Courier New" panose="02070309020205020404" pitchFamily="49" charset="0"/>
              </a:rPr>
              <a:t>greenCircle</a:t>
            </a:r>
            <a:r>
              <a:rPr lang="en-US" sz="1400" dirty="0">
                <a:latin typeface="Courier New" panose="02070309020205020404" pitchFamily="49" charset="0"/>
                <a:cs typeface="Courier New" panose="02070309020205020404" pitchFamily="49" charset="0"/>
              </a:rPr>
              <a:t> = new Circle(100,100, 10, new </a:t>
            </a:r>
            <a:r>
              <a:rPr lang="en-US" sz="1400" dirty="0" err="1">
                <a:latin typeface="Courier New" panose="02070309020205020404" pitchFamily="49" charset="0"/>
                <a:cs typeface="Courier New" panose="02070309020205020404" pitchFamily="49" charset="0"/>
              </a:rPr>
              <a:t>GreenCircle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redCircle.draw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greenCircle.draw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pic>
        <p:nvPicPr>
          <p:cNvPr id="3" name="Picture 2" descr="Diagram&#10;&#10;Description automatically generated">
            <a:extLst>
              <a:ext uri="{FF2B5EF4-FFF2-40B4-BE49-F238E27FC236}">
                <a16:creationId xmlns:a16="http://schemas.microsoft.com/office/drawing/2014/main" id="{0C388EE8-E3C4-4AD9-8763-3D978510051D}"/>
              </a:ext>
            </a:extLst>
          </p:cNvPr>
          <p:cNvPicPr>
            <a:picLocks noChangeAspect="1"/>
          </p:cNvPicPr>
          <p:nvPr/>
        </p:nvPicPr>
        <p:blipFill>
          <a:blip r:embed="rId3"/>
          <a:stretch>
            <a:fillRect/>
          </a:stretch>
        </p:blipFill>
        <p:spPr>
          <a:xfrm>
            <a:off x="155562" y="634260"/>
            <a:ext cx="8919397" cy="2646292"/>
          </a:xfrm>
          <a:prstGeom prst="rect">
            <a:avLst/>
          </a:prstGeom>
        </p:spPr>
      </p:pic>
      <p:sp>
        <p:nvSpPr>
          <p:cNvPr id="11" name="TextBox 10">
            <a:extLst>
              <a:ext uri="{FF2B5EF4-FFF2-40B4-BE49-F238E27FC236}">
                <a16:creationId xmlns:a16="http://schemas.microsoft.com/office/drawing/2014/main" id="{FAC95828-A548-4D10-94E8-DDD96C4CC1F5}"/>
              </a:ext>
            </a:extLst>
          </p:cNvPr>
          <p:cNvSpPr txBox="1"/>
          <p:nvPr/>
        </p:nvSpPr>
        <p:spPr>
          <a:xfrm>
            <a:off x="2797876" y="4076333"/>
            <a:ext cx="6509078" cy="2246769"/>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public Circle(int x, int y, int radius, </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super(</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this.x</a:t>
            </a:r>
            <a:r>
              <a:rPr lang="en-US" sz="1400" dirty="0">
                <a:latin typeface="Courier New" panose="02070309020205020404" pitchFamily="49" charset="0"/>
                <a:cs typeface="Courier New" panose="02070309020205020404" pitchFamily="49" charset="0"/>
              </a:rPr>
              <a:t> =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this.y</a:t>
            </a:r>
            <a:r>
              <a:rPr lang="en-US" sz="1400" dirty="0">
                <a:latin typeface="Courier New" panose="02070309020205020404" pitchFamily="49" charset="0"/>
                <a:cs typeface="Courier New" panose="02070309020205020404" pitchFamily="49" charset="0"/>
              </a:rPr>
              <a:t> = y;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this.radius</a:t>
            </a:r>
            <a:r>
              <a:rPr lang="en-US" sz="1400" dirty="0">
                <a:latin typeface="Courier New" panose="02070309020205020404" pitchFamily="49" charset="0"/>
                <a:cs typeface="Courier New" panose="02070309020205020404" pitchFamily="49" charset="0"/>
              </a:rPr>
              <a:t> = radius;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void draw()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drawAPI.drawCircle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radius,x,y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Arrow: Up 3">
            <a:extLst>
              <a:ext uri="{FF2B5EF4-FFF2-40B4-BE49-F238E27FC236}">
                <a16:creationId xmlns:a16="http://schemas.microsoft.com/office/drawing/2014/main" id="{674668B2-ECE9-4E6F-8214-51B47CB6B740}"/>
              </a:ext>
            </a:extLst>
          </p:cNvPr>
          <p:cNvSpPr/>
          <p:nvPr/>
        </p:nvSpPr>
        <p:spPr bwMode="auto">
          <a:xfrm>
            <a:off x="1928388" y="2616451"/>
            <a:ext cx="126749" cy="659663"/>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15" name="Arrow: Up 14">
            <a:extLst>
              <a:ext uri="{FF2B5EF4-FFF2-40B4-BE49-F238E27FC236}">
                <a16:creationId xmlns:a16="http://schemas.microsoft.com/office/drawing/2014/main" id="{EA3EF96F-EEE6-4746-B27E-B05EC6EBC777}"/>
              </a:ext>
            </a:extLst>
          </p:cNvPr>
          <p:cNvSpPr/>
          <p:nvPr/>
        </p:nvSpPr>
        <p:spPr bwMode="auto">
          <a:xfrm>
            <a:off x="4018230" y="2934652"/>
            <a:ext cx="126749" cy="1248049"/>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52352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86036"/>
            <a:ext cx="8153400" cy="863600"/>
          </a:xfrm>
        </p:spPr>
        <p:txBody>
          <a:bodyPr/>
          <a:lstStyle/>
          <a:p>
            <a:pPr algn="r" eaLnBrk="1" hangingPunct="1"/>
            <a:r>
              <a:rPr lang="en-US" sz="2800" b="1" i="0" u="none" strike="noStrike" baseline="0" dirty="0">
                <a:latin typeface="Helvetica-Bold"/>
              </a:rPr>
              <a:t>The Bridge Pattern</a:t>
            </a:r>
            <a:br>
              <a:rPr lang="en-US" sz="2400" b="1" i="0" u="none" strike="noStrike" baseline="0" dirty="0">
                <a:latin typeface="Helvetica-Bold"/>
              </a:rPr>
            </a:br>
            <a:endParaRPr lang="en-US" sz="2400" dirty="0">
              <a:ea typeface="ＭＳ Ｐゴシック" pitchFamily="34" charset="-128"/>
            </a:endParaRPr>
          </a:p>
        </p:txBody>
      </p:sp>
      <p:sp>
        <p:nvSpPr>
          <p:cNvPr id="12" name="TextBox 11">
            <a:extLst>
              <a:ext uri="{FF2B5EF4-FFF2-40B4-BE49-F238E27FC236}">
                <a16:creationId xmlns:a16="http://schemas.microsoft.com/office/drawing/2014/main" id="{AB4CF9E7-E51F-4A72-92A2-88C6AD3EAE20}"/>
              </a:ext>
            </a:extLst>
          </p:cNvPr>
          <p:cNvSpPr txBox="1"/>
          <p:nvPr/>
        </p:nvSpPr>
        <p:spPr>
          <a:xfrm>
            <a:off x="47146" y="3393803"/>
            <a:ext cx="7240895" cy="1169551"/>
          </a:xfrm>
          <a:prstGeom prst="rect">
            <a:avLst/>
          </a:prstGeom>
          <a:noFill/>
        </p:spPr>
        <p:txBody>
          <a:bodyPr wrap="square">
            <a:spAutoFit/>
          </a:bodyPr>
          <a:lstStyle/>
          <a:p>
            <a:r>
              <a:rPr lang="en-US" sz="1400" dirty="0">
                <a:solidFill>
                  <a:srgbClr val="C00000"/>
                </a:solidFill>
                <a:latin typeface="Courier New" panose="02070309020205020404" pitchFamily="49" charset="0"/>
                <a:cs typeface="Courier New" panose="02070309020205020404" pitchFamily="49" charset="0"/>
              </a:rPr>
              <a:t>@Override</a:t>
            </a:r>
          </a:p>
          <a:p>
            <a:r>
              <a:rPr lang="en-US" sz="1400" dirty="0">
                <a:solidFill>
                  <a:srgbClr val="C00000"/>
                </a:solidFill>
                <a:latin typeface="Courier New" panose="02070309020205020404" pitchFamily="49" charset="0"/>
                <a:cs typeface="Courier New" panose="02070309020205020404" pitchFamily="49" charset="0"/>
              </a:rPr>
              <a:t>   public void </a:t>
            </a:r>
            <a:r>
              <a:rPr lang="en-US" sz="1400" dirty="0" err="1">
                <a:solidFill>
                  <a:srgbClr val="C00000"/>
                </a:solidFill>
                <a:latin typeface="Courier New" panose="02070309020205020404" pitchFamily="49" charset="0"/>
                <a:cs typeface="Courier New" panose="02070309020205020404" pitchFamily="49" charset="0"/>
              </a:rPr>
              <a:t>drawCircle</a:t>
            </a:r>
            <a:r>
              <a:rPr lang="en-US" sz="1400" dirty="0">
                <a:solidFill>
                  <a:srgbClr val="C00000"/>
                </a:solidFill>
                <a:latin typeface="Courier New" panose="02070309020205020404" pitchFamily="49" charset="0"/>
                <a:cs typeface="Courier New" panose="02070309020205020404" pitchFamily="49" charset="0"/>
              </a:rPr>
              <a:t>(int radius, int x, int y) {</a:t>
            </a:r>
          </a:p>
          <a:p>
            <a:r>
              <a:rPr lang="en-US" sz="1400" dirty="0">
                <a:solidFill>
                  <a:srgbClr val="C00000"/>
                </a:solidFill>
                <a:latin typeface="Courier New" panose="02070309020205020404" pitchFamily="49" charset="0"/>
                <a:cs typeface="Courier New" panose="02070309020205020404" pitchFamily="49" charset="0"/>
              </a:rPr>
              <a:t>      </a:t>
            </a:r>
            <a:r>
              <a:rPr lang="en-US" sz="1400" dirty="0" err="1">
                <a:solidFill>
                  <a:srgbClr val="C00000"/>
                </a:solidFill>
                <a:latin typeface="Courier New" panose="02070309020205020404" pitchFamily="49" charset="0"/>
                <a:cs typeface="Courier New" panose="02070309020205020404" pitchFamily="49" charset="0"/>
              </a:rPr>
              <a:t>System.out.println</a:t>
            </a:r>
            <a:r>
              <a:rPr lang="en-US" sz="1400" dirty="0">
                <a:solidFill>
                  <a:srgbClr val="C00000"/>
                </a:solidFill>
                <a:latin typeface="Courier New" panose="02070309020205020404" pitchFamily="49" charset="0"/>
                <a:cs typeface="Courier New" panose="02070309020205020404" pitchFamily="49" charset="0"/>
              </a:rPr>
              <a:t>("Drawing Circle[ color: red, radius: " + radius + ", x: " + x + ", " + y + "]");</a:t>
            </a:r>
          </a:p>
          <a:p>
            <a:r>
              <a:rPr lang="en-US" sz="1400" dirty="0">
                <a:solidFill>
                  <a:srgbClr val="C00000"/>
                </a:solidFill>
                <a:latin typeface="Courier New" panose="02070309020205020404" pitchFamily="49" charset="0"/>
                <a:cs typeface="Courier New" panose="02070309020205020404" pitchFamily="49" charset="0"/>
              </a:rPr>
              <a:t>   }</a:t>
            </a:r>
            <a:endParaRPr lang="en-US" sz="1600" dirty="0">
              <a:solidFill>
                <a:srgbClr val="C00000"/>
              </a:solidFill>
              <a:latin typeface="Courier New" panose="02070309020205020404" pitchFamily="49" charset="0"/>
              <a:cs typeface="Courier New" panose="02070309020205020404" pitchFamily="49" charset="0"/>
            </a:endParaRPr>
          </a:p>
        </p:txBody>
      </p:sp>
      <p:pic>
        <p:nvPicPr>
          <p:cNvPr id="3" name="Picture 2" descr="Diagram&#10;&#10;Description automatically generated">
            <a:extLst>
              <a:ext uri="{FF2B5EF4-FFF2-40B4-BE49-F238E27FC236}">
                <a16:creationId xmlns:a16="http://schemas.microsoft.com/office/drawing/2014/main" id="{0C388EE8-E3C4-4AD9-8763-3D978510051D}"/>
              </a:ext>
            </a:extLst>
          </p:cNvPr>
          <p:cNvPicPr>
            <a:picLocks noChangeAspect="1"/>
          </p:cNvPicPr>
          <p:nvPr/>
        </p:nvPicPr>
        <p:blipFill>
          <a:blip r:embed="rId3"/>
          <a:stretch>
            <a:fillRect/>
          </a:stretch>
        </p:blipFill>
        <p:spPr>
          <a:xfrm>
            <a:off x="155562" y="634260"/>
            <a:ext cx="8919397" cy="2646292"/>
          </a:xfrm>
          <a:prstGeom prst="rect">
            <a:avLst/>
          </a:prstGeom>
        </p:spPr>
      </p:pic>
      <p:sp>
        <p:nvSpPr>
          <p:cNvPr id="11" name="TextBox 10">
            <a:extLst>
              <a:ext uri="{FF2B5EF4-FFF2-40B4-BE49-F238E27FC236}">
                <a16:creationId xmlns:a16="http://schemas.microsoft.com/office/drawing/2014/main" id="{FAC95828-A548-4D10-94E8-DDD96C4CC1F5}"/>
              </a:ext>
            </a:extLst>
          </p:cNvPr>
          <p:cNvSpPr txBox="1"/>
          <p:nvPr/>
        </p:nvSpPr>
        <p:spPr>
          <a:xfrm>
            <a:off x="3540246" y="4728163"/>
            <a:ext cx="5440777" cy="1600438"/>
          </a:xfrm>
          <a:prstGeom prst="rect">
            <a:avLst/>
          </a:prstGeom>
          <a:noFill/>
        </p:spPr>
        <p:txBody>
          <a:bodyPr wrap="square">
            <a:spAutoFit/>
          </a:bodyPr>
          <a:lstStyle/>
          <a:p>
            <a:r>
              <a:rPr lang="en-US" sz="1400" dirty="0">
                <a:solidFill>
                  <a:srgbClr val="00B050"/>
                </a:solidFill>
                <a:latin typeface="Courier New" panose="02070309020205020404" pitchFamily="49" charset="0"/>
                <a:cs typeface="Courier New" panose="02070309020205020404" pitchFamily="49" charset="0"/>
              </a:rPr>
              <a:t>@Override</a:t>
            </a:r>
          </a:p>
          <a:p>
            <a:r>
              <a:rPr lang="en-US" sz="1400" dirty="0">
                <a:solidFill>
                  <a:srgbClr val="00B050"/>
                </a:solidFill>
                <a:latin typeface="Courier New" panose="02070309020205020404" pitchFamily="49" charset="0"/>
                <a:cs typeface="Courier New" panose="02070309020205020404" pitchFamily="49" charset="0"/>
              </a:rPr>
              <a:t>   public void </a:t>
            </a:r>
            <a:r>
              <a:rPr lang="en-US" sz="1400" dirty="0" err="1">
                <a:solidFill>
                  <a:srgbClr val="00B050"/>
                </a:solidFill>
                <a:latin typeface="Courier New" panose="02070309020205020404" pitchFamily="49" charset="0"/>
                <a:cs typeface="Courier New" panose="02070309020205020404" pitchFamily="49" charset="0"/>
              </a:rPr>
              <a:t>drawCircle</a:t>
            </a:r>
            <a:r>
              <a:rPr lang="en-US" sz="1400" dirty="0">
                <a:solidFill>
                  <a:srgbClr val="00B050"/>
                </a:solidFill>
                <a:latin typeface="Courier New" panose="02070309020205020404" pitchFamily="49" charset="0"/>
                <a:cs typeface="Courier New" panose="02070309020205020404" pitchFamily="49" charset="0"/>
              </a:rPr>
              <a:t>(int radius, int x, int y) {</a:t>
            </a:r>
          </a:p>
          <a:p>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System.out.println</a:t>
            </a:r>
            <a:r>
              <a:rPr lang="en-US" sz="1400" dirty="0">
                <a:solidFill>
                  <a:srgbClr val="00B050"/>
                </a:solidFill>
                <a:latin typeface="Courier New" panose="02070309020205020404" pitchFamily="49" charset="0"/>
                <a:cs typeface="Courier New" panose="02070309020205020404" pitchFamily="49" charset="0"/>
              </a:rPr>
              <a:t>("Drawing Circle[ color: green, radius: " + radius + ", x: " + x + ", " + y + "]");</a:t>
            </a:r>
          </a:p>
          <a:p>
            <a:r>
              <a:rPr lang="en-US" sz="1400" dirty="0">
                <a:solidFill>
                  <a:srgbClr val="00B050"/>
                </a:solidFill>
                <a:latin typeface="Courier New" panose="02070309020205020404" pitchFamily="49" charset="0"/>
                <a:cs typeface="Courier New" panose="02070309020205020404" pitchFamily="49" charset="0"/>
              </a:rPr>
              <a:t>   }</a:t>
            </a:r>
            <a:endParaRPr lang="en-US" sz="1600" dirty="0">
              <a:solidFill>
                <a:srgbClr val="00B050"/>
              </a:solidFill>
              <a:latin typeface="Courier New" panose="02070309020205020404" pitchFamily="49" charset="0"/>
              <a:cs typeface="Courier New" panose="02070309020205020404" pitchFamily="49" charset="0"/>
            </a:endParaRPr>
          </a:p>
        </p:txBody>
      </p:sp>
      <p:sp>
        <p:nvSpPr>
          <p:cNvPr id="4" name="Arrow: Up 3">
            <a:extLst>
              <a:ext uri="{FF2B5EF4-FFF2-40B4-BE49-F238E27FC236}">
                <a16:creationId xmlns:a16="http://schemas.microsoft.com/office/drawing/2014/main" id="{674668B2-ECE9-4E6F-8214-51B47CB6B740}"/>
              </a:ext>
            </a:extLst>
          </p:cNvPr>
          <p:cNvSpPr/>
          <p:nvPr/>
        </p:nvSpPr>
        <p:spPr bwMode="auto">
          <a:xfrm>
            <a:off x="5540721" y="2735283"/>
            <a:ext cx="126749" cy="993493"/>
          </a:xfrm>
          <a:prstGeom prst="upArrow">
            <a:avLst/>
          </a:prstGeom>
          <a:solidFill>
            <a:srgbClr val="C0000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15" name="Arrow: Up 14">
            <a:extLst>
              <a:ext uri="{FF2B5EF4-FFF2-40B4-BE49-F238E27FC236}">
                <a16:creationId xmlns:a16="http://schemas.microsoft.com/office/drawing/2014/main" id="{EA3EF96F-EEE6-4746-B27E-B05EC6EBC777}"/>
              </a:ext>
            </a:extLst>
          </p:cNvPr>
          <p:cNvSpPr/>
          <p:nvPr/>
        </p:nvSpPr>
        <p:spPr bwMode="auto">
          <a:xfrm>
            <a:off x="8272033" y="2755838"/>
            <a:ext cx="126749" cy="2305050"/>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2" name="TextBox 1">
            <a:extLst>
              <a:ext uri="{FF2B5EF4-FFF2-40B4-BE49-F238E27FC236}">
                <a16:creationId xmlns:a16="http://schemas.microsoft.com/office/drawing/2014/main" id="{ECAC5EDA-7F45-44E3-A2EB-5FFDDCD99DE2}"/>
              </a:ext>
            </a:extLst>
          </p:cNvPr>
          <p:cNvSpPr txBox="1"/>
          <p:nvPr/>
        </p:nvSpPr>
        <p:spPr>
          <a:xfrm>
            <a:off x="37873" y="-18093"/>
            <a:ext cx="3737425" cy="123110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protected Shape(</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this.drawAPI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drawAPI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public abstract void draw();</a:t>
            </a:r>
            <a:r>
              <a:rPr lang="en-US" dirty="0"/>
              <a:t>	</a:t>
            </a:r>
          </a:p>
        </p:txBody>
      </p:sp>
      <p:sp>
        <p:nvSpPr>
          <p:cNvPr id="5" name="Arrow: Bent-Up 4">
            <a:extLst>
              <a:ext uri="{FF2B5EF4-FFF2-40B4-BE49-F238E27FC236}">
                <a16:creationId xmlns:a16="http://schemas.microsoft.com/office/drawing/2014/main" id="{E7C0A26E-A110-4D24-AD73-55168B716F6D}"/>
              </a:ext>
            </a:extLst>
          </p:cNvPr>
          <p:cNvSpPr/>
          <p:nvPr/>
        </p:nvSpPr>
        <p:spPr bwMode="auto">
          <a:xfrm>
            <a:off x="3422548" y="447999"/>
            <a:ext cx="198838" cy="372521"/>
          </a:xfrm>
          <a:prstGeom prst="bentUpArrow">
            <a:avLst/>
          </a:prstGeom>
          <a:solidFill>
            <a:schemeClr val="accent1">
              <a:lumMod val="5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498451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Composite Pattern</a:t>
            </a:r>
            <a:endParaRPr lang="en-US" sz="2800" dirty="0">
              <a:ea typeface="ＭＳ Ｐゴシック" pitchFamily="34" charset="-128"/>
            </a:endParaRPr>
          </a:p>
        </p:txBody>
      </p:sp>
      <p:sp>
        <p:nvSpPr>
          <p:cNvPr id="414723" name="Rectangle 3"/>
          <p:cNvSpPr>
            <a:spLocks noGrp="1" noChangeArrowheads="1"/>
          </p:cNvSpPr>
          <p:nvPr>
            <p:ph type="body" idx="1"/>
          </p:nvPr>
        </p:nvSpPr>
        <p:spPr>
          <a:xfrm>
            <a:off x="533400" y="1126437"/>
            <a:ext cx="8001000" cy="4578624"/>
          </a:xfrm>
        </p:spPr>
        <p:txBody>
          <a:bodyPr/>
          <a:lstStyle/>
          <a:p>
            <a:pPr algn="just"/>
            <a:r>
              <a:rPr lang="en-US" sz="2000" dirty="0"/>
              <a:t>Modern toolkits enable developers to organize the user interface objects into hierarchies of aggregate nodes, called “panels,” that can be manipulated the same way as the concrete user interface objects.</a:t>
            </a:r>
          </a:p>
          <a:p>
            <a:pPr algn="just"/>
            <a:endParaRPr lang="en-US" sz="2000" dirty="0"/>
          </a:p>
          <a:p>
            <a:pPr algn="just"/>
            <a:r>
              <a:rPr lang="en-US" sz="2000" dirty="0"/>
              <a:t>For example, our preferences dialog can include a top panel for the title of the dialog and instructions for the user, a center panel containing the checkboxes and their labels, and a bottom panel for the ‘ok’ and ‘cancel’ button.</a:t>
            </a:r>
          </a:p>
          <a:p>
            <a:pPr algn="just"/>
            <a:endParaRPr lang="en-US" sz="2000" dirty="0"/>
          </a:p>
          <a:p>
            <a:pPr algn="just"/>
            <a:r>
              <a:rPr lang="en-US" sz="2000" dirty="0"/>
              <a:t>Each panel is responsible for the layout of its subpanels, called “children,” and the overall dialog only must deal with the three panels (Figures 8-14 and 8-15).</a:t>
            </a:r>
            <a:r>
              <a:rPr lang="en-US" sz="2000" dirty="0">
                <a:ea typeface="ＭＳ Ｐゴシック" pitchFamily="34" charset="-128"/>
              </a:rPr>
              <a:t>  </a:t>
            </a:r>
          </a:p>
        </p:txBody>
      </p:sp>
    </p:spTree>
    <p:extLst>
      <p:ext uri="{BB962C8B-B14F-4D97-AF65-F5344CB8AC3E}">
        <p14:creationId xmlns:p14="http://schemas.microsoft.com/office/powerpoint/2010/main" val="1683045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Composite Pattern_2</a:t>
            </a:r>
            <a:endParaRPr lang="en-US" sz="2800" dirty="0">
              <a:ea typeface="ＭＳ Ｐゴシック" pitchFamily="34" charset="-128"/>
            </a:endParaRPr>
          </a:p>
        </p:txBody>
      </p:sp>
      <p:pic>
        <p:nvPicPr>
          <p:cNvPr id="5" name="Picture 4">
            <a:extLst>
              <a:ext uri="{FF2B5EF4-FFF2-40B4-BE49-F238E27FC236}">
                <a16:creationId xmlns:a16="http://schemas.microsoft.com/office/drawing/2014/main" id="{DFBE1C78-8B2E-425D-AB61-84C8009CA203}"/>
              </a:ext>
            </a:extLst>
          </p:cNvPr>
          <p:cNvPicPr>
            <a:picLocks noChangeAspect="1"/>
          </p:cNvPicPr>
          <p:nvPr/>
        </p:nvPicPr>
        <p:blipFill>
          <a:blip r:embed="rId3"/>
          <a:stretch>
            <a:fillRect/>
          </a:stretch>
        </p:blipFill>
        <p:spPr>
          <a:xfrm>
            <a:off x="580723" y="1866094"/>
            <a:ext cx="8135706" cy="3660061"/>
          </a:xfrm>
          <a:prstGeom prst="rect">
            <a:avLst/>
          </a:prstGeom>
        </p:spPr>
      </p:pic>
    </p:spTree>
    <p:extLst>
      <p:ext uri="{BB962C8B-B14F-4D97-AF65-F5344CB8AC3E}">
        <p14:creationId xmlns:p14="http://schemas.microsoft.com/office/powerpoint/2010/main" val="1311626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Composite Pattern_3</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42D7AA5F-AF31-4F3B-9960-05CCBB900E2E}"/>
              </a:ext>
            </a:extLst>
          </p:cNvPr>
          <p:cNvPicPr>
            <a:picLocks noChangeAspect="1"/>
          </p:cNvPicPr>
          <p:nvPr/>
        </p:nvPicPr>
        <p:blipFill>
          <a:blip r:embed="rId3"/>
          <a:stretch>
            <a:fillRect/>
          </a:stretch>
        </p:blipFill>
        <p:spPr>
          <a:xfrm>
            <a:off x="884299" y="1199423"/>
            <a:ext cx="7591323" cy="4575211"/>
          </a:xfrm>
          <a:prstGeom prst="rect">
            <a:avLst/>
          </a:prstGeom>
        </p:spPr>
      </p:pic>
    </p:spTree>
    <p:extLst>
      <p:ext uri="{BB962C8B-B14F-4D97-AF65-F5344CB8AC3E}">
        <p14:creationId xmlns:p14="http://schemas.microsoft.com/office/powerpoint/2010/main" val="199217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Composite Pattern_4</a:t>
            </a:r>
            <a:endParaRPr lang="en-US" sz="2800" dirty="0">
              <a:ea typeface="ＭＳ Ｐゴシック" pitchFamily="34" charset="-128"/>
            </a:endParaRPr>
          </a:p>
        </p:txBody>
      </p:sp>
      <p:pic>
        <p:nvPicPr>
          <p:cNvPr id="4" name="Picture 3">
            <a:extLst>
              <a:ext uri="{FF2B5EF4-FFF2-40B4-BE49-F238E27FC236}">
                <a16:creationId xmlns:a16="http://schemas.microsoft.com/office/drawing/2014/main" id="{195D9DEB-72AA-4E7C-9384-4C364D49B7E0}"/>
              </a:ext>
            </a:extLst>
          </p:cNvPr>
          <p:cNvPicPr>
            <a:picLocks noChangeAspect="1"/>
          </p:cNvPicPr>
          <p:nvPr/>
        </p:nvPicPr>
        <p:blipFill>
          <a:blip r:embed="rId3"/>
          <a:stretch>
            <a:fillRect/>
          </a:stretch>
        </p:blipFill>
        <p:spPr>
          <a:xfrm>
            <a:off x="1003852" y="1052222"/>
            <a:ext cx="7434470" cy="5270213"/>
          </a:xfrm>
          <a:prstGeom prst="rect">
            <a:avLst/>
          </a:prstGeom>
        </p:spPr>
      </p:pic>
    </p:spTree>
    <p:extLst>
      <p:ext uri="{BB962C8B-B14F-4D97-AF65-F5344CB8AC3E}">
        <p14:creationId xmlns:p14="http://schemas.microsoft.com/office/powerpoint/2010/main" val="2095145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Command Pattern</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24852" y="831071"/>
            <a:ext cx="8009716" cy="3509948"/>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596348" y="4780721"/>
            <a:ext cx="8009716" cy="1631216"/>
          </a:xfrm>
          <a:prstGeom prst="rect">
            <a:avLst/>
          </a:prstGeom>
          <a:noFill/>
        </p:spPr>
        <p:txBody>
          <a:bodyPr wrap="square" rtlCol="0">
            <a:spAutoFit/>
          </a:bodyPr>
          <a:lstStyle/>
          <a:p>
            <a:pPr algn="just"/>
            <a:r>
              <a:rPr lang="en-US" sz="2000" b="0" i="0" dirty="0">
                <a:solidFill>
                  <a:srgbClr val="000000"/>
                </a:solidFill>
                <a:effectLst/>
                <a:latin typeface="+mn-lt"/>
              </a:rPr>
              <a:t>A request is wrapped under an object as command and passed to invoker object. Invoker object looks for the appropriate object which can handle this command and passes the command to the corresponding object which executes the command.</a:t>
            </a:r>
            <a:endParaRPr lang="en-US" sz="2000" dirty="0">
              <a:latin typeface="+mn-lt"/>
            </a:endParaRPr>
          </a:p>
        </p:txBody>
      </p:sp>
    </p:spTree>
    <p:extLst>
      <p:ext uri="{BB962C8B-B14F-4D97-AF65-F5344CB8AC3E}">
        <p14:creationId xmlns:p14="http://schemas.microsoft.com/office/powerpoint/2010/main" val="3760966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Command Pattern_2</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567142" y="2848714"/>
            <a:ext cx="8009716" cy="3509948"/>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1143000" y="1053546"/>
            <a:ext cx="7265504" cy="2031325"/>
          </a:xfrm>
          <a:prstGeom prst="rect">
            <a:avLst/>
          </a:prstGeom>
          <a:noFill/>
        </p:spPr>
        <p:txBody>
          <a:bodyPr wrap="square" rtlCol="0">
            <a:spAutoFit/>
          </a:bodyPr>
          <a:lstStyle/>
          <a:p>
            <a:pPr algn="just"/>
            <a:r>
              <a:rPr lang="en-US" sz="1400" i="0" dirty="0">
                <a:solidFill>
                  <a:srgbClr val="000000"/>
                </a:solidFill>
                <a:effectLst/>
                <a:latin typeface="Courier New" panose="02070309020205020404" pitchFamily="49" charset="0"/>
                <a:cs typeface="Courier New" panose="02070309020205020404" pitchFamily="49" charset="0"/>
              </a:rPr>
              <a:t>public static void main(String[] </a:t>
            </a:r>
            <a:r>
              <a:rPr lang="en-US" sz="1400" i="0" dirty="0" err="1">
                <a:solidFill>
                  <a:srgbClr val="000000"/>
                </a:solidFill>
                <a:effectLst/>
                <a:latin typeface="Courier New" panose="02070309020205020404" pitchFamily="49" charset="0"/>
                <a:cs typeface="Courier New" panose="02070309020205020404" pitchFamily="49" charset="0"/>
              </a:rPr>
              <a:t>args</a:t>
            </a:r>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Stock </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 = new Stock();</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BuyStock</a:t>
            </a:r>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buyStockOrder</a:t>
            </a:r>
            <a:r>
              <a:rPr lang="en-US" sz="1400" i="0" dirty="0">
                <a:solidFill>
                  <a:srgbClr val="000000"/>
                </a:solidFill>
                <a:effectLst/>
                <a:latin typeface="Courier New" panose="02070309020205020404" pitchFamily="49" charset="0"/>
                <a:cs typeface="Courier New" panose="02070309020205020404" pitchFamily="49" charset="0"/>
              </a:rPr>
              <a:t> = new </a:t>
            </a:r>
            <a:r>
              <a:rPr lang="en-US" sz="1400" i="0" dirty="0" err="1">
                <a:solidFill>
                  <a:srgbClr val="000000"/>
                </a:solidFill>
                <a:effectLst/>
                <a:latin typeface="Courier New" panose="02070309020205020404" pitchFamily="49" charset="0"/>
                <a:cs typeface="Courier New" panose="02070309020205020404" pitchFamily="49" charset="0"/>
              </a:rPr>
              <a:t>BuyStock</a:t>
            </a:r>
            <a:r>
              <a:rPr lang="en-US" sz="1400" i="0" dirty="0">
                <a:solidFill>
                  <a:srgbClr val="000000"/>
                </a:solidFill>
                <a:effectLst/>
                <a:latin typeface="Courier New" panose="02070309020205020404" pitchFamily="49" charset="0"/>
                <a:cs typeface="Courier New" panose="02070309020205020404" pitchFamily="49" charset="0"/>
              </a:rPr>
              <a:t>(</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SellStock</a:t>
            </a:r>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sellStockOrder</a:t>
            </a:r>
            <a:r>
              <a:rPr lang="en-US" sz="1400" i="0" dirty="0">
                <a:solidFill>
                  <a:srgbClr val="000000"/>
                </a:solidFill>
                <a:effectLst/>
                <a:latin typeface="Courier New" panose="02070309020205020404" pitchFamily="49" charset="0"/>
                <a:cs typeface="Courier New" panose="02070309020205020404" pitchFamily="49" charset="0"/>
              </a:rPr>
              <a:t> = new </a:t>
            </a:r>
            <a:r>
              <a:rPr lang="en-US" sz="1400" i="0" dirty="0" err="1">
                <a:solidFill>
                  <a:srgbClr val="000000"/>
                </a:solidFill>
                <a:effectLst/>
                <a:latin typeface="Courier New" panose="02070309020205020404" pitchFamily="49" charset="0"/>
                <a:cs typeface="Courier New" panose="02070309020205020404" pitchFamily="49" charset="0"/>
              </a:rPr>
              <a:t>SellStock</a:t>
            </a:r>
            <a:r>
              <a:rPr lang="en-US" sz="1400" i="0" dirty="0">
                <a:solidFill>
                  <a:srgbClr val="000000"/>
                </a:solidFill>
                <a:effectLst/>
                <a:latin typeface="Courier New" panose="02070309020205020404" pitchFamily="49" charset="0"/>
                <a:cs typeface="Courier New" panose="02070309020205020404" pitchFamily="49" charset="0"/>
              </a:rPr>
              <a:t>(</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Broker </a:t>
            </a:r>
            <a:r>
              <a:rPr lang="en-US" sz="1400" i="0" dirty="0" err="1">
                <a:solidFill>
                  <a:srgbClr val="000000"/>
                </a:solidFill>
                <a:effectLst/>
                <a:latin typeface="Courier New" panose="02070309020205020404" pitchFamily="49" charset="0"/>
                <a:cs typeface="Courier New" panose="02070309020205020404" pitchFamily="49" charset="0"/>
              </a:rPr>
              <a:t>broker</a:t>
            </a:r>
            <a:r>
              <a:rPr lang="en-US" sz="1400" i="0" dirty="0">
                <a:solidFill>
                  <a:srgbClr val="000000"/>
                </a:solidFill>
                <a:effectLst/>
                <a:latin typeface="Courier New" panose="02070309020205020404" pitchFamily="49" charset="0"/>
                <a:cs typeface="Courier New" panose="02070309020205020404" pitchFamily="49" charset="0"/>
              </a:rPr>
              <a:t> = new Broker();</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broker.takeOrder</a:t>
            </a:r>
            <a:r>
              <a:rPr lang="en-US" sz="1400" i="0" dirty="0">
                <a:solidFill>
                  <a:srgbClr val="000000"/>
                </a:solidFill>
                <a:effectLst/>
                <a:latin typeface="Courier New" panose="02070309020205020404" pitchFamily="49" charset="0"/>
                <a:cs typeface="Courier New" panose="02070309020205020404" pitchFamily="49" charset="0"/>
              </a:rPr>
              <a:t>(</a:t>
            </a:r>
            <a:r>
              <a:rPr lang="en-US" sz="1400" i="0" dirty="0" err="1">
                <a:solidFill>
                  <a:srgbClr val="000000"/>
                </a:solidFill>
                <a:effectLst/>
                <a:latin typeface="Courier New" panose="02070309020205020404" pitchFamily="49" charset="0"/>
                <a:cs typeface="Courier New" panose="02070309020205020404" pitchFamily="49" charset="0"/>
              </a:rPr>
              <a:t>buyStockOrder</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broker.takeOrder</a:t>
            </a:r>
            <a:r>
              <a:rPr lang="en-US" sz="1400" i="0" dirty="0">
                <a:solidFill>
                  <a:srgbClr val="000000"/>
                </a:solidFill>
                <a:effectLst/>
                <a:latin typeface="Courier New" panose="02070309020205020404" pitchFamily="49" charset="0"/>
                <a:cs typeface="Courier New" panose="02070309020205020404" pitchFamily="49" charset="0"/>
              </a:rPr>
              <a:t>(</a:t>
            </a:r>
            <a:r>
              <a:rPr lang="en-US" sz="1400" i="0" dirty="0" err="1">
                <a:solidFill>
                  <a:srgbClr val="000000"/>
                </a:solidFill>
                <a:effectLst/>
                <a:latin typeface="Courier New" panose="02070309020205020404" pitchFamily="49" charset="0"/>
                <a:cs typeface="Courier New" panose="02070309020205020404" pitchFamily="49" charset="0"/>
              </a:rPr>
              <a:t>sellStockOrder</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broker.placeOrders</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2" name="Arrow: Down 1">
            <a:extLst>
              <a:ext uri="{FF2B5EF4-FFF2-40B4-BE49-F238E27FC236}">
                <a16:creationId xmlns:a16="http://schemas.microsoft.com/office/drawing/2014/main" id="{6341CA83-5647-4D39-A716-A962D0FD8E86}"/>
              </a:ext>
            </a:extLst>
          </p:cNvPr>
          <p:cNvSpPr/>
          <p:nvPr/>
        </p:nvSpPr>
        <p:spPr bwMode="auto">
          <a:xfrm>
            <a:off x="6867939" y="1958009"/>
            <a:ext cx="129209" cy="1470991"/>
          </a:xfrm>
          <a:prstGeom prst="down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45482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4"/>
          <p:cNvSpPr>
            <a:spLocks noGrp="1" noChangeArrowheads="1"/>
          </p:cNvSpPr>
          <p:nvPr>
            <p:ph type="title"/>
          </p:nvPr>
        </p:nvSpPr>
        <p:spPr/>
        <p:txBody>
          <a:bodyPr/>
          <a:lstStyle/>
          <a:p>
            <a:pPr eaLnBrk="1" hangingPunct="1"/>
            <a:r>
              <a:rPr lang="en-US" dirty="0">
                <a:ea typeface="ＭＳ Ｐゴシック" pitchFamily="34" charset="-128"/>
              </a:rPr>
              <a:t>An overview of the Object Design</a:t>
            </a:r>
          </a:p>
        </p:txBody>
      </p:sp>
      <p:sp>
        <p:nvSpPr>
          <p:cNvPr id="26627" name="Rectangle 85"/>
          <p:cNvSpPr>
            <a:spLocks noGrp="1" noChangeArrowheads="1"/>
          </p:cNvSpPr>
          <p:nvPr>
            <p:ph sz="half" idx="1"/>
          </p:nvPr>
        </p:nvSpPr>
        <p:spPr>
          <a:xfrm>
            <a:off x="376237" y="1295400"/>
            <a:ext cx="8351303" cy="4800600"/>
          </a:xfrm>
        </p:spPr>
        <p:txBody>
          <a:bodyPr/>
          <a:lstStyle/>
          <a:p>
            <a:pPr algn="just"/>
            <a:r>
              <a:rPr lang="en-US" sz="2400" b="0" i="0" u="none" strike="noStrike" baseline="0" dirty="0"/>
              <a:t>Conceptually, software system development fills the gap between a given problem and an existing machine.</a:t>
            </a:r>
            <a:endParaRPr lang="en-US" sz="2400" b="0" i="1" u="none" strike="noStrike" baseline="0" dirty="0">
              <a:solidFill>
                <a:srgbClr val="FF0000"/>
              </a:solidFill>
              <a:ea typeface="ＭＳ Ｐゴシック" pitchFamily="34" charset="-128"/>
            </a:endParaRPr>
          </a:p>
          <a:p>
            <a:pPr lvl="1"/>
            <a:r>
              <a:rPr lang="en-US" sz="2000" b="0" i="0" u="none" strike="noStrike" baseline="0" dirty="0"/>
              <a:t>Analysis reduces the gap between the problem and the machine by identifying objects representing problem-specific concepts.</a:t>
            </a:r>
          </a:p>
          <a:p>
            <a:pPr lvl="1" algn="just"/>
            <a:r>
              <a:rPr lang="en-US" sz="2000" b="0" i="0" u="none" strike="noStrike" baseline="0" dirty="0"/>
              <a:t>System design reduces the gap between the problem and the machine in two ways. First, system design results in a virtual machine that provides a higher level of abstraction than the machine. This is done by selecting off-the-shelf components for standard services such as middleware, user interface toolkits, application frameworks, and class libraries. Second, system design identifies off-the-shelf components for application domain objects such as reusable class libraries of banking objects.</a:t>
            </a:r>
            <a:endParaRPr lang="en-US" sz="2000" dirty="0">
              <a:solidFill>
                <a:srgbClr val="FF6600"/>
              </a:solidFill>
              <a:ea typeface="ＭＳ Ｐゴシック" pitchFamily="34" charset="-128"/>
            </a:endParaRPr>
          </a:p>
          <a:p>
            <a:pPr eaLnBrk="1" hangingPunct="1"/>
            <a:endParaRPr lang="en-US" sz="2600" dirty="0">
              <a:ea typeface="ＭＳ Ｐゴシック" pitchFamily="34" charset="-128"/>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393976"/>
          </a:xfrm>
        </p:spPr>
        <p:txBody>
          <a:bodyPr/>
          <a:lstStyle/>
          <a:p>
            <a:pPr algn="ctr" eaLnBrk="1" hangingPunct="1"/>
            <a:r>
              <a:rPr lang="en-US" sz="2800" b="1" i="0" u="none" strike="noStrike" baseline="0" dirty="0">
                <a:latin typeface="Helvetica-Bold"/>
              </a:rPr>
              <a:t>The Command Pattern_3</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562784" y="709865"/>
            <a:ext cx="8009716" cy="3509948"/>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863048" y="4114803"/>
            <a:ext cx="7265504" cy="2462213"/>
          </a:xfrm>
          <a:prstGeom prst="rect">
            <a:avLst/>
          </a:prstGeom>
          <a:noFill/>
        </p:spPr>
        <p:txBody>
          <a:bodyPr wrap="square" rtlCol="0">
            <a:spAutoFit/>
          </a:bodyPr>
          <a:lstStyle/>
          <a:p>
            <a:pPr algn="just"/>
            <a:r>
              <a:rPr lang="en-US" sz="1400" i="0" dirty="0">
                <a:solidFill>
                  <a:srgbClr val="000000"/>
                </a:solidFill>
                <a:effectLst/>
                <a:latin typeface="Courier New" panose="02070309020205020404" pitchFamily="49" charset="0"/>
                <a:cs typeface="Courier New" panose="02070309020205020404" pitchFamily="49" charset="0"/>
              </a:rPr>
              <a:t>private List&lt;Order&gt; </a:t>
            </a:r>
            <a:r>
              <a:rPr lang="en-US" sz="1400" i="0" dirty="0" err="1">
                <a:solidFill>
                  <a:srgbClr val="000000"/>
                </a:solidFill>
                <a:effectLst/>
                <a:latin typeface="Courier New" panose="02070309020205020404" pitchFamily="49" charset="0"/>
                <a:cs typeface="Courier New" panose="02070309020205020404" pitchFamily="49" charset="0"/>
              </a:rPr>
              <a:t>orderList</a:t>
            </a:r>
            <a:r>
              <a:rPr lang="en-US" sz="1400" i="0" dirty="0">
                <a:solidFill>
                  <a:srgbClr val="000000"/>
                </a:solidFill>
                <a:effectLst/>
                <a:latin typeface="Courier New" panose="02070309020205020404" pitchFamily="49" charset="0"/>
                <a:cs typeface="Courier New" panose="02070309020205020404" pitchFamily="49" charset="0"/>
              </a:rPr>
              <a:t> = new </a:t>
            </a:r>
            <a:r>
              <a:rPr lang="en-US" sz="1400" i="0" dirty="0" err="1">
                <a:solidFill>
                  <a:srgbClr val="000000"/>
                </a:solidFill>
                <a:effectLst/>
                <a:latin typeface="Courier New" panose="02070309020205020404" pitchFamily="49" charset="0"/>
                <a:cs typeface="Courier New" panose="02070309020205020404" pitchFamily="49" charset="0"/>
              </a:rPr>
              <a:t>ArrayList</a:t>
            </a:r>
            <a:r>
              <a:rPr lang="en-US" sz="1400" i="0" dirty="0">
                <a:solidFill>
                  <a:srgbClr val="000000"/>
                </a:solidFill>
                <a:effectLst/>
                <a:latin typeface="Courier New" panose="02070309020205020404" pitchFamily="49" charset="0"/>
                <a:cs typeface="Courier New" panose="02070309020205020404" pitchFamily="49" charset="0"/>
              </a:rPr>
              <a:t>&lt;Order&gt;();</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public void </a:t>
            </a:r>
            <a:r>
              <a:rPr lang="en-US" sz="1400" i="0" dirty="0" err="1">
                <a:solidFill>
                  <a:srgbClr val="000000"/>
                </a:solidFill>
                <a:effectLst/>
                <a:latin typeface="Courier New" panose="02070309020205020404" pitchFamily="49" charset="0"/>
                <a:cs typeface="Courier New" panose="02070309020205020404" pitchFamily="49" charset="0"/>
              </a:rPr>
              <a:t>takeOrder</a:t>
            </a:r>
            <a:r>
              <a:rPr lang="en-US" sz="1400" i="0" dirty="0">
                <a:solidFill>
                  <a:srgbClr val="000000"/>
                </a:solidFill>
                <a:effectLst/>
                <a:latin typeface="Courier New" panose="02070309020205020404" pitchFamily="49" charset="0"/>
                <a:cs typeface="Courier New" panose="02070309020205020404" pitchFamily="49" charset="0"/>
              </a:rPr>
              <a:t>(Order order){</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orderList.add</a:t>
            </a:r>
            <a:r>
              <a:rPr lang="en-US" sz="1400" i="0" dirty="0">
                <a:solidFill>
                  <a:srgbClr val="000000"/>
                </a:solidFill>
                <a:effectLst/>
                <a:latin typeface="Courier New" panose="02070309020205020404" pitchFamily="49" charset="0"/>
                <a:cs typeface="Courier New" panose="02070309020205020404" pitchFamily="49" charset="0"/>
              </a:rPr>
              <a:t>(order);		</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public void </a:t>
            </a:r>
            <a:r>
              <a:rPr lang="en-US" sz="1400" i="0" dirty="0" err="1">
                <a:solidFill>
                  <a:srgbClr val="000000"/>
                </a:solidFill>
                <a:effectLst/>
                <a:latin typeface="Courier New" panose="02070309020205020404" pitchFamily="49" charset="0"/>
                <a:cs typeface="Courier New" panose="02070309020205020404" pitchFamily="49" charset="0"/>
              </a:rPr>
              <a:t>placeOrders</a:t>
            </a:r>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for (Order </a:t>
            </a:r>
            <a:r>
              <a:rPr lang="en-US" sz="1400" i="0" dirty="0" err="1">
                <a:solidFill>
                  <a:srgbClr val="000000"/>
                </a:solidFill>
                <a:effectLst/>
                <a:latin typeface="Courier New" panose="02070309020205020404" pitchFamily="49" charset="0"/>
                <a:cs typeface="Courier New" panose="02070309020205020404" pitchFamily="49" charset="0"/>
              </a:rPr>
              <a:t>order</a:t>
            </a:r>
            <a:r>
              <a:rPr lang="en-US" sz="1400" i="0" dirty="0">
                <a:solidFill>
                  <a:srgbClr val="000000"/>
                </a:solidFill>
                <a:effectLst/>
                <a:latin typeface="Courier New" panose="02070309020205020404" pitchFamily="49" charset="0"/>
                <a:cs typeface="Courier New" panose="02070309020205020404" pitchFamily="49" charset="0"/>
              </a:rPr>
              <a:t> : </a:t>
            </a:r>
            <a:r>
              <a:rPr lang="en-US" sz="1400" i="0" dirty="0" err="1">
                <a:solidFill>
                  <a:srgbClr val="000000"/>
                </a:solidFill>
                <a:effectLst/>
                <a:latin typeface="Courier New" panose="02070309020205020404" pitchFamily="49" charset="0"/>
                <a:cs typeface="Courier New" panose="02070309020205020404" pitchFamily="49" charset="0"/>
              </a:rPr>
              <a:t>orderList</a:t>
            </a:r>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order.execute</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orderList.clear</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4" name="Arrow: Up 3">
            <a:extLst>
              <a:ext uri="{FF2B5EF4-FFF2-40B4-BE49-F238E27FC236}">
                <a16:creationId xmlns:a16="http://schemas.microsoft.com/office/drawing/2014/main" id="{0A3D926E-CB12-474E-A2DC-98E45AB6FE86}"/>
              </a:ext>
            </a:extLst>
          </p:cNvPr>
          <p:cNvSpPr/>
          <p:nvPr/>
        </p:nvSpPr>
        <p:spPr bwMode="auto">
          <a:xfrm>
            <a:off x="6231835" y="3110948"/>
            <a:ext cx="168965" cy="1003855"/>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1164558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393976"/>
          </a:xfrm>
        </p:spPr>
        <p:txBody>
          <a:bodyPr/>
          <a:lstStyle/>
          <a:p>
            <a:pPr algn="ctr" eaLnBrk="1" hangingPunct="1"/>
            <a:r>
              <a:rPr lang="en-US" sz="2800" b="1" i="0" u="none" strike="noStrike" baseline="0" dirty="0">
                <a:latin typeface="Helvetica-Bold"/>
              </a:rPr>
              <a:t>The Command Pattern_4</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302099" y="655982"/>
            <a:ext cx="8009716" cy="3509948"/>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309553" y="4418798"/>
            <a:ext cx="3745612" cy="1600438"/>
          </a:xfrm>
          <a:prstGeom prst="rect">
            <a:avLst/>
          </a:prstGeom>
          <a:noFill/>
        </p:spPr>
        <p:txBody>
          <a:bodyPr wrap="square" rtlCol="0">
            <a:spAutoFit/>
          </a:bodyPr>
          <a:lstStyle/>
          <a:p>
            <a:pPr algn="just"/>
            <a:r>
              <a:rPr lang="en-US" sz="1400" i="0" dirty="0">
                <a:solidFill>
                  <a:srgbClr val="000000"/>
                </a:solidFill>
                <a:effectLst/>
                <a:latin typeface="Courier New" panose="02070309020205020404" pitchFamily="49" charset="0"/>
                <a:cs typeface="Courier New" panose="02070309020205020404" pitchFamily="49" charset="0"/>
              </a:rPr>
              <a:t>public </a:t>
            </a:r>
            <a:r>
              <a:rPr lang="en-US" sz="1400" i="0" dirty="0" err="1">
                <a:solidFill>
                  <a:srgbClr val="000000"/>
                </a:solidFill>
                <a:effectLst/>
                <a:latin typeface="Courier New" panose="02070309020205020404" pitchFamily="49" charset="0"/>
                <a:cs typeface="Courier New" panose="02070309020205020404" pitchFamily="49" charset="0"/>
              </a:rPr>
              <a:t>BuyStock</a:t>
            </a:r>
            <a:r>
              <a:rPr lang="en-US" sz="1400" i="0" dirty="0">
                <a:solidFill>
                  <a:srgbClr val="000000"/>
                </a:solidFill>
                <a:effectLst/>
                <a:latin typeface="Courier New" panose="02070309020205020404" pitchFamily="49" charset="0"/>
                <a:cs typeface="Courier New" panose="02070309020205020404" pitchFamily="49" charset="0"/>
              </a:rPr>
              <a:t>(Stock </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this.abcStock</a:t>
            </a:r>
            <a:r>
              <a:rPr lang="en-US" sz="1400" i="0" dirty="0">
                <a:solidFill>
                  <a:srgbClr val="000000"/>
                </a:solidFill>
                <a:effectLst/>
                <a:latin typeface="Courier New" panose="02070309020205020404" pitchFamily="49" charset="0"/>
                <a:cs typeface="Courier New" panose="02070309020205020404" pitchFamily="49" charset="0"/>
              </a:rPr>
              <a:t> = </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endParaRPr lang="en-US" sz="1400" i="0" dirty="0">
              <a:solidFill>
                <a:srgbClr val="000000"/>
              </a:solidFill>
              <a:effectLst/>
              <a:latin typeface="Courier New" panose="02070309020205020404" pitchFamily="49" charset="0"/>
              <a:cs typeface="Courier New" panose="02070309020205020404" pitchFamily="49" charset="0"/>
            </a:endParaRPr>
          </a:p>
          <a:p>
            <a:pPr algn="just"/>
            <a:r>
              <a:rPr lang="en-US" sz="1400" i="0" dirty="0">
                <a:solidFill>
                  <a:srgbClr val="000000"/>
                </a:solidFill>
                <a:effectLst/>
                <a:latin typeface="Courier New" panose="02070309020205020404" pitchFamily="49" charset="0"/>
                <a:cs typeface="Courier New" panose="02070309020205020404" pitchFamily="49" charset="0"/>
              </a:rPr>
              <a:t>   public void execute() {</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abcStock.buy</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2" name="Arrow: Down 1">
            <a:extLst>
              <a:ext uri="{FF2B5EF4-FFF2-40B4-BE49-F238E27FC236}">
                <a16:creationId xmlns:a16="http://schemas.microsoft.com/office/drawing/2014/main" id="{1C8184F5-2C1A-46D2-8184-900DB44171B7}"/>
              </a:ext>
            </a:extLst>
          </p:cNvPr>
          <p:cNvSpPr/>
          <p:nvPr/>
        </p:nvSpPr>
        <p:spPr bwMode="auto">
          <a:xfrm>
            <a:off x="1659835" y="4110154"/>
            <a:ext cx="173935" cy="278827"/>
          </a:xfrm>
          <a:prstGeom prst="down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7" name="TextBox 6">
            <a:extLst>
              <a:ext uri="{FF2B5EF4-FFF2-40B4-BE49-F238E27FC236}">
                <a16:creationId xmlns:a16="http://schemas.microsoft.com/office/drawing/2014/main" id="{09D0DFD9-6DFB-4DAF-A569-133F15B41AA3}"/>
              </a:ext>
            </a:extLst>
          </p:cNvPr>
          <p:cNvSpPr txBox="1"/>
          <p:nvPr/>
        </p:nvSpPr>
        <p:spPr>
          <a:xfrm>
            <a:off x="4306957" y="4427935"/>
            <a:ext cx="3745612" cy="1600438"/>
          </a:xfrm>
          <a:prstGeom prst="rect">
            <a:avLst/>
          </a:prstGeom>
          <a:noFill/>
        </p:spPr>
        <p:txBody>
          <a:bodyPr wrap="square" rtlCol="0">
            <a:spAutoFit/>
          </a:bodyPr>
          <a:lstStyle/>
          <a:p>
            <a:pPr algn="just"/>
            <a:r>
              <a:rPr lang="en-US" sz="1400" i="0" dirty="0">
                <a:solidFill>
                  <a:srgbClr val="000000"/>
                </a:solidFill>
                <a:effectLst/>
                <a:latin typeface="Courier New" panose="02070309020205020404" pitchFamily="49" charset="0"/>
                <a:cs typeface="Courier New" panose="02070309020205020404" pitchFamily="49" charset="0"/>
              </a:rPr>
              <a:t>public </a:t>
            </a:r>
            <a:r>
              <a:rPr lang="en-US" sz="1400" i="0" dirty="0" err="1">
                <a:solidFill>
                  <a:srgbClr val="000000"/>
                </a:solidFill>
                <a:effectLst/>
                <a:latin typeface="Courier New" panose="02070309020205020404" pitchFamily="49" charset="0"/>
                <a:cs typeface="Courier New" panose="02070309020205020404" pitchFamily="49" charset="0"/>
              </a:rPr>
              <a:t>SellStock</a:t>
            </a:r>
            <a:r>
              <a:rPr lang="en-US" sz="1400" i="0" dirty="0">
                <a:solidFill>
                  <a:srgbClr val="000000"/>
                </a:solidFill>
                <a:effectLst/>
                <a:latin typeface="Courier New" panose="02070309020205020404" pitchFamily="49" charset="0"/>
                <a:cs typeface="Courier New" panose="02070309020205020404" pitchFamily="49" charset="0"/>
              </a:rPr>
              <a:t>(Stock </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this.abcStock</a:t>
            </a:r>
            <a:r>
              <a:rPr lang="en-US" sz="1400" i="0" dirty="0">
                <a:solidFill>
                  <a:srgbClr val="000000"/>
                </a:solidFill>
                <a:effectLst/>
                <a:latin typeface="Courier New" panose="02070309020205020404" pitchFamily="49" charset="0"/>
                <a:cs typeface="Courier New" panose="02070309020205020404" pitchFamily="49" charset="0"/>
              </a:rPr>
              <a:t> = </a:t>
            </a:r>
            <a:r>
              <a:rPr lang="en-US" sz="1400" i="0" dirty="0" err="1">
                <a:solidFill>
                  <a:srgbClr val="000000"/>
                </a:solidFill>
                <a:effectLst/>
                <a:latin typeface="Courier New" panose="02070309020205020404" pitchFamily="49" charset="0"/>
                <a:cs typeface="Courier New" panose="02070309020205020404" pitchFamily="49" charset="0"/>
              </a:rPr>
              <a:t>abcStock</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endParaRPr lang="en-US" sz="1400" i="0" dirty="0">
              <a:solidFill>
                <a:srgbClr val="000000"/>
              </a:solidFill>
              <a:effectLst/>
              <a:latin typeface="Courier New" panose="02070309020205020404" pitchFamily="49" charset="0"/>
              <a:cs typeface="Courier New" panose="02070309020205020404" pitchFamily="49" charset="0"/>
            </a:endParaRPr>
          </a:p>
          <a:p>
            <a:pPr algn="just"/>
            <a:r>
              <a:rPr lang="en-US" sz="1400" i="0" dirty="0">
                <a:solidFill>
                  <a:srgbClr val="000000"/>
                </a:solidFill>
                <a:effectLst/>
                <a:latin typeface="Courier New" panose="02070309020205020404" pitchFamily="49" charset="0"/>
                <a:cs typeface="Courier New" panose="02070309020205020404" pitchFamily="49" charset="0"/>
              </a:rPr>
              <a:t>   public void execute() {</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abcStock.sell</a:t>
            </a:r>
            <a:r>
              <a:rPr lang="en-US" sz="1400" i="0" dirty="0">
                <a:solidFill>
                  <a:srgbClr val="000000"/>
                </a:solidFill>
                <a:effectLst/>
                <a:latin typeface="Courier New" panose="02070309020205020404" pitchFamily="49" charset="0"/>
                <a:cs typeface="Courier New" panose="02070309020205020404" pitchFamily="49" charset="0"/>
              </a:rPr>
              <a:t>();</a:t>
            </a:r>
          </a:p>
          <a:p>
            <a:pPr algn="just"/>
            <a:r>
              <a:rPr lang="en-US" sz="1400" i="0" dirty="0">
                <a:solidFill>
                  <a:srgbClr val="000000"/>
                </a:solidFill>
                <a:effectLst/>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8" name="Arrow: Down 7">
            <a:extLst>
              <a:ext uri="{FF2B5EF4-FFF2-40B4-BE49-F238E27FC236}">
                <a16:creationId xmlns:a16="http://schemas.microsoft.com/office/drawing/2014/main" id="{0663ADF3-55A7-43F5-8225-9E9839DA452F}"/>
              </a:ext>
            </a:extLst>
          </p:cNvPr>
          <p:cNvSpPr/>
          <p:nvPr/>
        </p:nvSpPr>
        <p:spPr bwMode="auto">
          <a:xfrm>
            <a:off x="4889223" y="4111319"/>
            <a:ext cx="173935" cy="278827"/>
          </a:xfrm>
          <a:prstGeom prst="down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4100111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393976"/>
          </a:xfrm>
        </p:spPr>
        <p:txBody>
          <a:bodyPr/>
          <a:lstStyle/>
          <a:p>
            <a:pPr algn="ctr" eaLnBrk="1" hangingPunct="1"/>
            <a:r>
              <a:rPr lang="en-US" sz="2800" b="1" i="0" u="none" strike="noStrike" baseline="0" dirty="0">
                <a:latin typeface="Helvetica-Bold"/>
              </a:rPr>
              <a:t>The Command Pattern_5</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90942" y="2743197"/>
            <a:ext cx="8009716" cy="3509948"/>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490942" y="775254"/>
            <a:ext cx="7265504" cy="2246769"/>
          </a:xfrm>
          <a:prstGeom prst="rect">
            <a:avLst/>
          </a:prstGeom>
          <a:noFill/>
        </p:spPr>
        <p:txBody>
          <a:bodyPr wrap="square" rtlCol="0">
            <a:spAutoFit/>
          </a:bodyPr>
          <a:lstStyle/>
          <a:p>
            <a:pPr algn="just"/>
            <a:r>
              <a:rPr lang="en-US" sz="1400" i="0" dirty="0">
                <a:solidFill>
                  <a:srgbClr val="000000"/>
                </a:solidFill>
                <a:effectLst/>
                <a:latin typeface="Courier New" panose="02070309020205020404" pitchFamily="49" charset="0"/>
                <a:cs typeface="Courier New" panose="02070309020205020404" pitchFamily="49" charset="0"/>
              </a:rPr>
              <a:t>private String name = "ABC";</a:t>
            </a:r>
          </a:p>
          <a:p>
            <a:pPr algn="just"/>
            <a:r>
              <a:rPr lang="en-US" sz="1400" i="0" dirty="0">
                <a:solidFill>
                  <a:srgbClr val="000000"/>
                </a:solidFill>
                <a:effectLst/>
                <a:latin typeface="Courier New" panose="02070309020205020404" pitchFamily="49" charset="0"/>
                <a:cs typeface="Courier New" panose="02070309020205020404" pitchFamily="49" charset="0"/>
              </a:rPr>
              <a:t>   private int quantity = 10;</a:t>
            </a:r>
          </a:p>
          <a:p>
            <a:pPr algn="just"/>
            <a:r>
              <a:rPr lang="en-US" sz="1400" i="0" dirty="0">
                <a:solidFill>
                  <a:srgbClr val="000000"/>
                </a:solidFill>
                <a:effectLst/>
                <a:latin typeface="Courier New" panose="02070309020205020404" pitchFamily="49" charset="0"/>
                <a:cs typeface="Courier New" panose="02070309020205020404" pitchFamily="49" charset="0"/>
              </a:rPr>
              <a:t>   public void buy(){</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System.out.println</a:t>
            </a:r>
            <a:r>
              <a:rPr lang="en-US" sz="1400" i="0" dirty="0">
                <a:solidFill>
                  <a:srgbClr val="000000"/>
                </a:solidFill>
                <a:effectLst/>
                <a:latin typeface="Courier New" panose="02070309020205020404" pitchFamily="49" charset="0"/>
                <a:cs typeface="Courier New" panose="02070309020205020404" pitchFamily="49" charset="0"/>
              </a:rPr>
              <a:t>("Stock [ Name: "+name+", </a:t>
            </a:r>
          </a:p>
          <a:p>
            <a:pPr algn="just"/>
            <a:r>
              <a:rPr lang="en-US" sz="1400" i="0" dirty="0">
                <a:solidFill>
                  <a:srgbClr val="000000"/>
                </a:solidFill>
                <a:effectLst/>
                <a:latin typeface="Courier New" panose="02070309020205020404" pitchFamily="49" charset="0"/>
                <a:cs typeface="Courier New" panose="02070309020205020404" pitchFamily="49" charset="0"/>
              </a:rPr>
              <a:t>         Quantity: " + quantity +" ] bought");</a:t>
            </a:r>
          </a:p>
          <a:p>
            <a:pPr algn="just"/>
            <a:r>
              <a:rPr lang="en-US" sz="1400" i="0" dirty="0">
                <a:solidFill>
                  <a:srgbClr val="000000"/>
                </a:solidFill>
                <a:effectLst/>
                <a:latin typeface="Courier New" panose="02070309020205020404" pitchFamily="49" charset="0"/>
                <a:cs typeface="Courier New" panose="02070309020205020404" pitchFamily="49" charset="0"/>
              </a:rPr>
              <a:t>   }</a:t>
            </a:r>
          </a:p>
          <a:p>
            <a:pPr algn="just"/>
            <a:r>
              <a:rPr lang="en-US" sz="1400" i="0" dirty="0">
                <a:solidFill>
                  <a:srgbClr val="000000"/>
                </a:solidFill>
                <a:effectLst/>
                <a:latin typeface="Courier New" panose="02070309020205020404" pitchFamily="49" charset="0"/>
                <a:cs typeface="Courier New" panose="02070309020205020404" pitchFamily="49" charset="0"/>
              </a:rPr>
              <a:t>   public void sell(){</a:t>
            </a:r>
          </a:p>
          <a:p>
            <a:pPr algn="just"/>
            <a:r>
              <a:rPr lang="en-US" sz="1400" i="0" dirty="0">
                <a:solidFill>
                  <a:srgbClr val="000000"/>
                </a:solidFill>
                <a:effectLst/>
                <a:latin typeface="Courier New" panose="02070309020205020404" pitchFamily="49" charset="0"/>
                <a:cs typeface="Courier New" panose="02070309020205020404" pitchFamily="49" charset="0"/>
              </a:rPr>
              <a:t>      </a:t>
            </a:r>
            <a:r>
              <a:rPr lang="en-US" sz="1400" i="0" dirty="0" err="1">
                <a:solidFill>
                  <a:srgbClr val="000000"/>
                </a:solidFill>
                <a:effectLst/>
                <a:latin typeface="Courier New" panose="02070309020205020404" pitchFamily="49" charset="0"/>
                <a:cs typeface="Courier New" panose="02070309020205020404" pitchFamily="49" charset="0"/>
              </a:rPr>
              <a:t>System.out.println</a:t>
            </a:r>
            <a:r>
              <a:rPr lang="en-US" sz="1400" i="0" dirty="0">
                <a:solidFill>
                  <a:srgbClr val="000000"/>
                </a:solidFill>
                <a:effectLst/>
                <a:latin typeface="Courier New" panose="02070309020205020404" pitchFamily="49" charset="0"/>
                <a:cs typeface="Courier New" panose="02070309020205020404" pitchFamily="49" charset="0"/>
              </a:rPr>
              <a:t>("Stock [ Name: "+name+", </a:t>
            </a:r>
          </a:p>
          <a:p>
            <a:pPr algn="just"/>
            <a:r>
              <a:rPr lang="en-US" sz="1400" i="0" dirty="0">
                <a:solidFill>
                  <a:srgbClr val="000000"/>
                </a:solidFill>
                <a:effectLst/>
                <a:latin typeface="Courier New" panose="02070309020205020404" pitchFamily="49" charset="0"/>
                <a:cs typeface="Courier New" panose="02070309020205020404" pitchFamily="49" charset="0"/>
              </a:rPr>
              <a:t>         Quantity: " + quantity +" ] sold");</a:t>
            </a:r>
          </a:p>
          <a:p>
            <a:pPr algn="just"/>
            <a:r>
              <a:rPr lang="en-US" sz="1400" i="0" dirty="0">
                <a:solidFill>
                  <a:srgbClr val="000000"/>
                </a:solidFill>
                <a:effectLst/>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2" name="Arrow: Down 1">
            <a:extLst>
              <a:ext uri="{FF2B5EF4-FFF2-40B4-BE49-F238E27FC236}">
                <a16:creationId xmlns:a16="http://schemas.microsoft.com/office/drawing/2014/main" id="{1C8184F5-2C1A-46D2-8184-900DB44171B7}"/>
              </a:ext>
            </a:extLst>
          </p:cNvPr>
          <p:cNvSpPr/>
          <p:nvPr/>
        </p:nvSpPr>
        <p:spPr bwMode="auto">
          <a:xfrm>
            <a:off x="2862470" y="2743196"/>
            <a:ext cx="173935" cy="278827"/>
          </a:xfrm>
          <a:prstGeom prst="down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1893843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Observer Pattern</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24852" y="1026392"/>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596348" y="4780721"/>
            <a:ext cx="8009716" cy="1200329"/>
          </a:xfrm>
          <a:prstGeom prst="rect">
            <a:avLst/>
          </a:prstGeom>
          <a:noFill/>
        </p:spPr>
        <p:txBody>
          <a:bodyPr wrap="square" rtlCol="0">
            <a:spAutoFit/>
          </a:bodyPr>
          <a:lstStyle/>
          <a:p>
            <a:pPr algn="just"/>
            <a:r>
              <a:rPr lang="en-US" b="0" i="0" dirty="0">
                <a:solidFill>
                  <a:srgbClr val="000000"/>
                </a:solidFill>
                <a:effectLst/>
                <a:latin typeface="Arial" panose="020B0604020202020204" pitchFamily="34" charset="0"/>
              </a:rPr>
              <a:t>Observer pattern is used when there is one-to-many relationship between objects such as if one object is modified, its dependent objects are to be notified automatically. Observer pattern falls under behavioral pattern category.</a:t>
            </a:r>
            <a:endParaRPr lang="en-US" dirty="0"/>
          </a:p>
        </p:txBody>
      </p:sp>
    </p:spTree>
    <p:extLst>
      <p:ext uri="{BB962C8B-B14F-4D97-AF65-F5344CB8AC3E}">
        <p14:creationId xmlns:p14="http://schemas.microsoft.com/office/powerpoint/2010/main" val="58975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12921"/>
            <a:ext cx="8153400" cy="863600"/>
          </a:xfrm>
        </p:spPr>
        <p:txBody>
          <a:bodyPr/>
          <a:lstStyle/>
          <a:p>
            <a:pPr algn="ctr" eaLnBrk="1" hangingPunct="1"/>
            <a:r>
              <a:rPr lang="en-US" sz="2800" b="1" i="0" u="none" strike="noStrike" baseline="0" dirty="0">
                <a:latin typeface="Helvetica-Bold"/>
              </a:rPr>
              <a:t>The Observer Pattern_2</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24852" y="738161"/>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596348" y="4065113"/>
            <a:ext cx="8009716" cy="2554545"/>
          </a:xfrm>
          <a:prstGeom prst="rect">
            <a:avLst/>
          </a:prstGeom>
          <a:noFill/>
        </p:spPr>
        <p:txBody>
          <a:bodyPr wrap="square" rtlCol="0">
            <a:spAutoFit/>
          </a:bodyPr>
          <a:lstStyle/>
          <a:p>
            <a:pPr algn="just"/>
            <a:r>
              <a:rPr lang="en-US" sz="1600" dirty="0">
                <a:latin typeface="Courier New" panose="02070309020205020404" pitchFamily="49" charset="0"/>
                <a:cs typeface="Courier New" panose="02070309020205020404" pitchFamily="49" charset="0"/>
              </a:rPr>
              <a:t>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Subject </a:t>
            </a:r>
            <a:r>
              <a:rPr lang="en-US" sz="1600" dirty="0" err="1">
                <a:latin typeface="Courier New" panose="02070309020205020404" pitchFamily="49" charset="0"/>
                <a:cs typeface="Courier New" panose="02070309020205020404" pitchFamily="49" charset="0"/>
              </a:rPr>
              <a:t>subject</a:t>
            </a:r>
            <a:r>
              <a:rPr lang="en-US" sz="1600" dirty="0">
                <a:latin typeface="Courier New" panose="02070309020205020404" pitchFamily="49" charset="0"/>
                <a:cs typeface="Courier New" panose="02070309020205020404" pitchFamily="49" charset="0"/>
              </a:rPr>
              <a:t> = new Subject();</a:t>
            </a:r>
          </a:p>
          <a:p>
            <a:pPr algn="just"/>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HexaObserver</a:t>
            </a:r>
            <a:r>
              <a:rPr lang="en-US" sz="1600" dirty="0">
                <a:latin typeface="Courier New" panose="02070309020205020404" pitchFamily="49" charset="0"/>
                <a:cs typeface="Courier New" panose="02070309020205020404" pitchFamily="49" charset="0"/>
              </a:rPr>
              <a:t>(subject);</a:t>
            </a:r>
          </a:p>
          <a:p>
            <a:pPr algn="just"/>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OctalObserver</a:t>
            </a:r>
            <a:r>
              <a:rPr lang="en-US" sz="1600" dirty="0">
                <a:latin typeface="Courier New" panose="02070309020205020404" pitchFamily="49" charset="0"/>
                <a:cs typeface="Courier New" panose="02070309020205020404" pitchFamily="49" charset="0"/>
              </a:rPr>
              <a:t>(subject);</a:t>
            </a:r>
          </a:p>
          <a:p>
            <a:pPr algn="just"/>
            <a:r>
              <a:rPr lang="en-US" sz="1600" dirty="0">
                <a:latin typeface="Courier New" panose="02070309020205020404" pitchFamily="49" charset="0"/>
                <a:cs typeface="Courier New" panose="02070309020205020404" pitchFamily="49" charset="0"/>
              </a:rPr>
              <a:t>      new </a:t>
            </a:r>
            <a:r>
              <a:rPr lang="en-US" sz="1600" dirty="0" err="1">
                <a:latin typeface="Courier New" panose="02070309020205020404" pitchFamily="49" charset="0"/>
                <a:cs typeface="Courier New" panose="02070309020205020404" pitchFamily="49" charset="0"/>
              </a:rPr>
              <a:t>BinaryObserver</a:t>
            </a:r>
            <a:r>
              <a:rPr lang="en-US" sz="1600" dirty="0">
                <a:latin typeface="Courier New" panose="02070309020205020404" pitchFamily="49" charset="0"/>
                <a:cs typeface="Courier New" panose="02070309020205020404" pitchFamily="49" charset="0"/>
              </a:rPr>
              <a:t>(subject);</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("First state change: 15");	</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subject.setState</a:t>
            </a:r>
            <a:r>
              <a:rPr lang="en-US" sz="1600" dirty="0">
                <a:latin typeface="Courier New" panose="02070309020205020404" pitchFamily="49" charset="0"/>
                <a:cs typeface="Courier New" panose="02070309020205020404" pitchFamily="49" charset="0"/>
              </a:rPr>
              <a:t>(15);</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("Second state change: 10");	</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subject.setState</a:t>
            </a:r>
            <a:r>
              <a:rPr lang="en-US" sz="1600" dirty="0">
                <a:latin typeface="Courier New" panose="02070309020205020404" pitchFamily="49" charset="0"/>
                <a:cs typeface="Courier New" panose="02070309020205020404" pitchFamily="49" charset="0"/>
              </a:rPr>
              <a:t>(10);</a:t>
            </a:r>
          </a:p>
          <a:p>
            <a:pPr algn="just"/>
            <a:r>
              <a:rPr lang="en-US" sz="1600" dirty="0">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8DF0F6FE-2690-465D-B498-2072995403DE}"/>
              </a:ext>
            </a:extLst>
          </p:cNvPr>
          <p:cNvSpPr/>
          <p:nvPr/>
        </p:nvSpPr>
        <p:spPr bwMode="auto">
          <a:xfrm>
            <a:off x="6679096" y="3220278"/>
            <a:ext cx="149087" cy="2047461"/>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318011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12921"/>
            <a:ext cx="8153400" cy="863600"/>
          </a:xfrm>
        </p:spPr>
        <p:txBody>
          <a:bodyPr/>
          <a:lstStyle/>
          <a:p>
            <a:pPr algn="ctr" eaLnBrk="1" hangingPunct="1"/>
            <a:r>
              <a:rPr lang="en-US" sz="2800" b="1" i="0" u="none" strike="noStrike" baseline="0" dirty="0">
                <a:latin typeface="Helvetica-Bold"/>
              </a:rPr>
              <a:t>The Observer Pattern_3</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90942" y="3178969"/>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308728" y="452148"/>
            <a:ext cx="8009716" cy="3785652"/>
          </a:xfrm>
          <a:prstGeom prst="rect">
            <a:avLst/>
          </a:prstGeom>
          <a:noFill/>
        </p:spPr>
        <p:txBody>
          <a:bodyPr wrap="square" rtlCol="0">
            <a:spAutoFit/>
          </a:bodyPr>
          <a:lstStyle/>
          <a:p>
            <a:pPr algn="just"/>
            <a:r>
              <a:rPr lang="en-US" sz="1600" dirty="0">
                <a:latin typeface="Courier New" panose="02070309020205020404" pitchFamily="49" charset="0"/>
                <a:cs typeface="Courier New" panose="02070309020205020404" pitchFamily="49" charset="0"/>
              </a:rPr>
              <a:t> public int </a:t>
            </a:r>
            <a:r>
              <a:rPr lang="en-US" sz="1600" dirty="0" err="1">
                <a:latin typeface="Courier New" panose="02070309020205020404" pitchFamily="49" charset="0"/>
                <a:cs typeface="Courier New" panose="02070309020205020404" pitchFamily="49" charset="0"/>
              </a:rPr>
              <a:t>getState</a:t>
            </a:r>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return state;</a:t>
            </a:r>
          </a:p>
          <a:p>
            <a:pPr algn="just"/>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setState</a:t>
            </a:r>
            <a:r>
              <a:rPr lang="en-US" sz="1600" dirty="0">
                <a:latin typeface="Courier New" panose="02070309020205020404" pitchFamily="49" charset="0"/>
                <a:cs typeface="Courier New" panose="02070309020205020404" pitchFamily="49" charset="0"/>
              </a:rPr>
              <a:t>(int state) {</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this.state</a:t>
            </a:r>
            <a:r>
              <a:rPr lang="en-US" sz="1600" dirty="0">
                <a:latin typeface="Courier New" panose="02070309020205020404" pitchFamily="49" charset="0"/>
                <a:cs typeface="Courier New" panose="02070309020205020404" pitchFamily="49" charset="0"/>
              </a:rPr>
              <a:t> = state;</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notifyAllObservers</a:t>
            </a:r>
            <a:r>
              <a:rPr lang="en-US" sz="1600" dirty="0">
                <a:latin typeface="Courier New" panose="02070309020205020404" pitchFamily="49" charset="0"/>
                <a:cs typeface="Courier New" panose="02070309020205020404" pitchFamily="49" charset="0"/>
              </a:rPr>
              <a:t>();</a:t>
            </a:r>
          </a:p>
          <a:p>
            <a:pPr algn="just"/>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public void attach(Observer observer){</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observers.add</a:t>
            </a:r>
            <a:r>
              <a:rPr lang="en-US" sz="1600" dirty="0">
                <a:latin typeface="Courier New" panose="02070309020205020404" pitchFamily="49" charset="0"/>
                <a:cs typeface="Courier New" panose="02070309020205020404" pitchFamily="49" charset="0"/>
              </a:rPr>
              <a:t>(observer);		</a:t>
            </a:r>
          </a:p>
          <a:p>
            <a:pPr algn="just"/>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notifyAllObservers</a:t>
            </a:r>
            <a:r>
              <a:rPr lang="en-US" sz="1600" dirty="0">
                <a:latin typeface="Courier New" panose="02070309020205020404" pitchFamily="49" charset="0"/>
                <a:cs typeface="Courier New" panose="02070309020205020404" pitchFamily="49" charset="0"/>
              </a:rPr>
              <a:t>(){</a:t>
            </a:r>
          </a:p>
          <a:p>
            <a:pPr algn="just"/>
            <a:r>
              <a:rPr lang="en-US" sz="1600" dirty="0">
                <a:latin typeface="Courier New" panose="02070309020205020404" pitchFamily="49" charset="0"/>
                <a:cs typeface="Courier New" panose="02070309020205020404" pitchFamily="49" charset="0"/>
              </a:rPr>
              <a:t>      for (Observer </a:t>
            </a:r>
            <a:r>
              <a:rPr lang="en-US" sz="1600" dirty="0" err="1">
                <a:latin typeface="Courier New" panose="02070309020205020404" pitchFamily="49" charset="0"/>
                <a:cs typeface="Courier New" panose="02070309020205020404" pitchFamily="49" charset="0"/>
              </a:rPr>
              <a:t>observer</a:t>
            </a:r>
            <a:r>
              <a:rPr lang="en-US" sz="1600" dirty="0">
                <a:latin typeface="Courier New" panose="02070309020205020404" pitchFamily="49" charset="0"/>
                <a:cs typeface="Courier New" panose="02070309020205020404" pitchFamily="49" charset="0"/>
              </a:rPr>
              <a:t> : observers) {</a:t>
            </a:r>
          </a:p>
          <a:p>
            <a:pPr algn="just"/>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observer.update</a:t>
            </a:r>
            <a:r>
              <a:rPr lang="en-US" sz="1600" dirty="0">
                <a:latin typeface="Courier New" panose="02070309020205020404" pitchFamily="49" charset="0"/>
                <a:cs typeface="Courier New" panose="02070309020205020404" pitchFamily="49" charset="0"/>
              </a:rPr>
              <a:t>();</a:t>
            </a:r>
          </a:p>
          <a:p>
            <a:pPr algn="just"/>
            <a:r>
              <a:rPr lang="en-US" sz="1600" dirty="0">
                <a:latin typeface="Courier New" panose="02070309020205020404" pitchFamily="49" charset="0"/>
                <a:cs typeface="Courier New" panose="02070309020205020404" pitchFamily="49" charset="0"/>
              </a:rPr>
              <a:t>      }</a:t>
            </a:r>
          </a:p>
          <a:p>
            <a:pPr algn="just"/>
            <a:r>
              <a:rPr lang="en-US" sz="1600" dirty="0">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8DF0F6FE-2690-465D-B498-2072995403DE}"/>
              </a:ext>
            </a:extLst>
          </p:cNvPr>
          <p:cNvSpPr/>
          <p:nvPr/>
        </p:nvSpPr>
        <p:spPr bwMode="auto">
          <a:xfrm rot="8140681">
            <a:off x="5809396" y="1370753"/>
            <a:ext cx="149087" cy="2047461"/>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080312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12921"/>
            <a:ext cx="8153400" cy="863600"/>
          </a:xfrm>
        </p:spPr>
        <p:txBody>
          <a:bodyPr/>
          <a:lstStyle/>
          <a:p>
            <a:pPr algn="ctr" eaLnBrk="1" hangingPunct="1"/>
            <a:r>
              <a:rPr lang="en-US" sz="2800" b="1" i="0" u="none" strike="noStrike" baseline="0" dirty="0">
                <a:latin typeface="Helvetica-Bold"/>
              </a:rPr>
              <a:t>The Observer Pattern_4</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90942" y="705933"/>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643342" y="3982889"/>
            <a:ext cx="8009716"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BinaryObserver</a:t>
            </a:r>
            <a:r>
              <a:rPr lang="en-US" sz="1600" dirty="0">
                <a:latin typeface="Courier New" panose="02070309020205020404" pitchFamily="49" charset="0"/>
                <a:cs typeface="Courier New" panose="02070309020205020404" pitchFamily="49" charset="0"/>
              </a:rPr>
              <a:t>(Subject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
            </a:r>
            <a:r>
              <a:rPr lang="en-US" sz="1600" dirty="0">
                <a:latin typeface="Courier New" panose="02070309020205020404" pitchFamily="49" charset="0"/>
                <a:cs typeface="Courier New" panose="02070309020205020404" pitchFamily="49" charset="0"/>
              </a:rPr>
              <a:t> =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this.subject.attach</a:t>
            </a:r>
            <a:r>
              <a:rPr lang="en-US" sz="1600" dirty="0">
                <a:latin typeface="Courier New" panose="02070309020205020404" pitchFamily="49" charset="0"/>
                <a:cs typeface="Courier New" panose="02070309020205020404" pitchFamily="49" charset="0"/>
              </a:rPr>
              <a:t>(this);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@Override</a:t>
            </a:r>
          </a:p>
          <a:p>
            <a:r>
              <a:rPr lang="en-US" sz="1600" dirty="0">
                <a:latin typeface="Courier New" panose="02070309020205020404" pitchFamily="49" charset="0"/>
                <a:cs typeface="Courier New" panose="02070309020205020404" pitchFamily="49" charset="0"/>
              </a:rPr>
              <a:t>  public void update()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"Binary String: " + </a:t>
            </a:r>
            <a:r>
              <a:rPr lang="en-US" sz="1600" dirty="0" err="1">
                <a:latin typeface="Courier New" panose="02070309020205020404" pitchFamily="49" charset="0"/>
                <a:cs typeface="Courier New" panose="02070309020205020404" pitchFamily="49" charset="0"/>
              </a:rPr>
              <a:t>Integer.toBinaryString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subject.getState</a:t>
            </a:r>
            <a:r>
              <a:rPr lang="en-US" sz="1600" dirty="0">
                <a:latin typeface="Courier New" panose="02070309020205020404" pitchFamily="49" charset="0"/>
                <a:cs typeface="Courier New" panose="02070309020205020404" pitchFamily="49" charset="0"/>
              </a:rPr>
              <a:t>() ) ); </a:t>
            </a:r>
          </a:p>
          <a:p>
            <a:pPr algn="just"/>
            <a:r>
              <a:rPr lang="en-US" sz="1600" dirty="0">
                <a:latin typeface="Courier New" panose="02070309020205020404" pitchFamily="49" charset="0"/>
                <a:cs typeface="Courier New" panose="02070309020205020404" pitchFamily="49" charset="0"/>
              </a:rPr>
              <a:t>  } </a:t>
            </a:r>
          </a:p>
        </p:txBody>
      </p:sp>
      <p:sp>
        <p:nvSpPr>
          <p:cNvPr id="2" name="Arrow: Up 1">
            <a:extLst>
              <a:ext uri="{FF2B5EF4-FFF2-40B4-BE49-F238E27FC236}">
                <a16:creationId xmlns:a16="http://schemas.microsoft.com/office/drawing/2014/main" id="{8DF0F6FE-2690-465D-B498-2072995403DE}"/>
              </a:ext>
            </a:extLst>
          </p:cNvPr>
          <p:cNvSpPr/>
          <p:nvPr/>
        </p:nvSpPr>
        <p:spPr bwMode="auto">
          <a:xfrm>
            <a:off x="862429" y="3275834"/>
            <a:ext cx="149087" cy="505116"/>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141073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12921"/>
            <a:ext cx="8153400" cy="863600"/>
          </a:xfrm>
        </p:spPr>
        <p:txBody>
          <a:bodyPr/>
          <a:lstStyle/>
          <a:p>
            <a:pPr algn="ctr" eaLnBrk="1" hangingPunct="1"/>
            <a:r>
              <a:rPr lang="en-US" sz="2800" b="1" i="0" u="none" strike="noStrike" baseline="0" dirty="0">
                <a:latin typeface="Helvetica-Bold"/>
              </a:rPr>
              <a:t>The Observer Pattern_5</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490942" y="705933"/>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643342" y="3982889"/>
            <a:ext cx="8009716"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OctalObserver</a:t>
            </a:r>
            <a:r>
              <a:rPr lang="en-US" sz="1600" dirty="0">
                <a:latin typeface="Courier New" panose="02070309020205020404" pitchFamily="49" charset="0"/>
                <a:cs typeface="Courier New" panose="02070309020205020404" pitchFamily="49" charset="0"/>
              </a:rPr>
              <a:t>(Subject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
            </a:r>
            <a:r>
              <a:rPr lang="en-US" sz="1600" dirty="0">
                <a:latin typeface="Courier New" panose="02070309020205020404" pitchFamily="49" charset="0"/>
                <a:cs typeface="Courier New" panose="02070309020205020404" pitchFamily="49" charset="0"/>
              </a:rPr>
              <a:t> =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this.subject.attach</a:t>
            </a:r>
            <a:r>
              <a:rPr lang="en-US" sz="1600" dirty="0">
                <a:latin typeface="Courier New" panose="02070309020205020404" pitchFamily="49" charset="0"/>
                <a:cs typeface="Courier New" panose="02070309020205020404" pitchFamily="49" charset="0"/>
              </a:rPr>
              <a:t>(this);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@Override</a:t>
            </a:r>
          </a:p>
          <a:p>
            <a:r>
              <a:rPr lang="en-US" sz="1600" dirty="0">
                <a:latin typeface="Courier New" panose="02070309020205020404" pitchFamily="49" charset="0"/>
                <a:cs typeface="Courier New" panose="02070309020205020404" pitchFamily="49" charset="0"/>
              </a:rPr>
              <a:t>   public void update()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"Octal String: " + </a:t>
            </a:r>
            <a:r>
              <a:rPr lang="en-US" sz="1600" dirty="0" err="1">
                <a:latin typeface="Courier New" panose="02070309020205020404" pitchFamily="49" charset="0"/>
                <a:cs typeface="Courier New" panose="02070309020205020404" pitchFamily="49" charset="0"/>
              </a:rPr>
              <a:t>Integer.toOctalString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subject.getState</a:t>
            </a:r>
            <a:r>
              <a:rPr lang="en-US" sz="1600" dirty="0">
                <a:latin typeface="Courier New" panose="02070309020205020404" pitchFamily="49" charset="0"/>
                <a:cs typeface="Courier New" panose="02070309020205020404" pitchFamily="49" charset="0"/>
              </a:rPr>
              <a:t>() ) ); </a:t>
            </a:r>
          </a:p>
          <a:p>
            <a:r>
              <a:rPr lang="en-US" sz="1600" dirty="0">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8DF0F6FE-2690-465D-B498-2072995403DE}"/>
              </a:ext>
            </a:extLst>
          </p:cNvPr>
          <p:cNvSpPr/>
          <p:nvPr/>
        </p:nvSpPr>
        <p:spPr bwMode="auto">
          <a:xfrm>
            <a:off x="2800560" y="3275834"/>
            <a:ext cx="149087" cy="505116"/>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1574689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112921"/>
            <a:ext cx="8153400" cy="863600"/>
          </a:xfrm>
        </p:spPr>
        <p:txBody>
          <a:bodyPr/>
          <a:lstStyle/>
          <a:p>
            <a:pPr algn="ctr" eaLnBrk="1" hangingPunct="1"/>
            <a:r>
              <a:rPr lang="en-US" sz="2800" b="1" i="0" u="none" strike="noStrike" baseline="0" dirty="0">
                <a:latin typeface="Helvetica-Bold"/>
              </a:rPr>
              <a:t>The Observer Pattern_6</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210991" y="603590"/>
            <a:ext cx="8009716" cy="3278329"/>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643342" y="3982889"/>
            <a:ext cx="8009716" cy="255454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HexaObserver</a:t>
            </a:r>
            <a:r>
              <a:rPr lang="en-US" sz="1600" dirty="0">
                <a:latin typeface="Courier New" panose="02070309020205020404" pitchFamily="49" charset="0"/>
                <a:cs typeface="Courier New" panose="02070309020205020404" pitchFamily="49" charset="0"/>
              </a:rPr>
              <a:t>(Subject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
            </a:r>
            <a:r>
              <a:rPr lang="en-US" sz="1600" dirty="0">
                <a:latin typeface="Courier New" panose="02070309020205020404" pitchFamily="49" charset="0"/>
                <a:cs typeface="Courier New" panose="02070309020205020404" pitchFamily="49" charset="0"/>
              </a:rPr>
              <a:t> = subject;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this.subject.attach</a:t>
            </a:r>
            <a:r>
              <a:rPr lang="en-US" sz="1600" dirty="0">
                <a:latin typeface="Courier New" panose="02070309020205020404" pitchFamily="49" charset="0"/>
                <a:cs typeface="Courier New" panose="02070309020205020404" pitchFamily="49" charset="0"/>
              </a:rPr>
              <a:t>(this);</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@Override</a:t>
            </a:r>
          </a:p>
          <a:p>
            <a:r>
              <a:rPr lang="en-US" sz="1600" dirty="0">
                <a:latin typeface="Courier New" panose="02070309020205020404" pitchFamily="49" charset="0"/>
                <a:cs typeface="Courier New" panose="02070309020205020404" pitchFamily="49" charset="0"/>
              </a:rPr>
              <a:t>   public void update()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"Hex String: " + </a:t>
            </a:r>
            <a:r>
              <a:rPr lang="en-US" sz="1600" dirty="0" err="1">
                <a:latin typeface="Courier New" panose="02070309020205020404" pitchFamily="49" charset="0"/>
                <a:cs typeface="Courier New" panose="02070309020205020404" pitchFamily="49" charset="0"/>
              </a:rPr>
              <a:t>Integer.toHexString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subject.getState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toUpperCase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8DF0F6FE-2690-465D-B498-2072995403DE}"/>
              </a:ext>
            </a:extLst>
          </p:cNvPr>
          <p:cNvSpPr/>
          <p:nvPr/>
        </p:nvSpPr>
        <p:spPr bwMode="auto">
          <a:xfrm>
            <a:off x="4124740" y="3140765"/>
            <a:ext cx="182218" cy="934278"/>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3511820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eaLnBrk="1" hangingPunct="1"/>
            <a:r>
              <a:rPr lang="en-US" sz="2800" b="1" i="0" u="none" strike="noStrike" baseline="0" dirty="0">
                <a:latin typeface="Helvetica-Bold"/>
              </a:rPr>
              <a:t>The Strategy Pattern</a:t>
            </a: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669266" y="986769"/>
            <a:ext cx="8009716" cy="2947195"/>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596348" y="3836505"/>
            <a:ext cx="8009716" cy="2554545"/>
          </a:xfrm>
          <a:prstGeom prst="rect">
            <a:avLst/>
          </a:prstGeom>
          <a:noFill/>
        </p:spPr>
        <p:txBody>
          <a:bodyPr wrap="square" rtlCol="0">
            <a:spAutoFit/>
          </a:bodyPr>
          <a:lstStyle/>
          <a:p>
            <a:pPr algn="just"/>
            <a:r>
              <a:rPr lang="en-US" sz="2000" b="0" i="0" dirty="0">
                <a:solidFill>
                  <a:srgbClr val="000000"/>
                </a:solidFill>
                <a:effectLst/>
                <a:latin typeface="+mn-lt"/>
              </a:rPr>
              <a:t>In Strategy pattern, a class behavior or its algorithm can be changed at run time. This type of design pattern comes under behavior pattern.</a:t>
            </a:r>
          </a:p>
          <a:p>
            <a:pPr algn="just"/>
            <a:endParaRPr lang="en-US" sz="2000" b="0" i="0" dirty="0">
              <a:solidFill>
                <a:srgbClr val="000000"/>
              </a:solidFill>
              <a:effectLst/>
              <a:latin typeface="+mn-lt"/>
            </a:endParaRPr>
          </a:p>
          <a:p>
            <a:pPr algn="just"/>
            <a:r>
              <a:rPr lang="en-US" sz="2000" b="0" i="0" dirty="0">
                <a:solidFill>
                  <a:srgbClr val="000000"/>
                </a:solidFill>
                <a:effectLst/>
                <a:latin typeface="+mn-lt"/>
              </a:rPr>
              <a:t>In Strategy pattern, we create objects which represent various strategies and a context object whose behavior varies as per its strategy object. The strategy object changes the executing algorithm of the context object.</a:t>
            </a:r>
          </a:p>
        </p:txBody>
      </p:sp>
    </p:spTree>
    <p:extLst>
      <p:ext uri="{BB962C8B-B14F-4D97-AF65-F5344CB8AC3E}">
        <p14:creationId xmlns:p14="http://schemas.microsoft.com/office/powerpoint/2010/main" val="277005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9100" y="101600"/>
            <a:ext cx="8153400" cy="863600"/>
          </a:xfrm>
        </p:spPr>
        <p:txBody>
          <a:bodyPr/>
          <a:lstStyle/>
          <a:p>
            <a:pPr eaLnBrk="1" hangingPunct="1"/>
            <a:r>
              <a:rPr lang="en-US" dirty="0">
                <a:ea typeface="ＭＳ Ｐゴシック" pitchFamily="34" charset="-128"/>
              </a:rPr>
              <a:t>System Development</a:t>
            </a:r>
          </a:p>
        </p:txBody>
      </p:sp>
      <p:pic>
        <p:nvPicPr>
          <p:cNvPr id="11" name="Picture 10">
            <a:extLst>
              <a:ext uri="{FF2B5EF4-FFF2-40B4-BE49-F238E27FC236}">
                <a16:creationId xmlns:a16="http://schemas.microsoft.com/office/drawing/2014/main" id="{0AC29059-9256-428A-A576-1EBF8AB45635}"/>
              </a:ext>
            </a:extLst>
          </p:cNvPr>
          <p:cNvPicPr>
            <a:picLocks noChangeAspect="1"/>
          </p:cNvPicPr>
          <p:nvPr/>
        </p:nvPicPr>
        <p:blipFill>
          <a:blip r:embed="rId3"/>
          <a:stretch>
            <a:fillRect/>
          </a:stretch>
        </p:blipFill>
        <p:spPr>
          <a:xfrm>
            <a:off x="1027611" y="963921"/>
            <a:ext cx="7088777" cy="547333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603556"/>
          </a:xfrm>
        </p:spPr>
        <p:txBody>
          <a:bodyPr/>
          <a:lstStyle/>
          <a:p>
            <a:pPr algn="ctr" eaLnBrk="1" hangingPunct="1"/>
            <a:r>
              <a:rPr lang="en-US" sz="2800" b="1" i="0" u="none" strike="noStrike" baseline="0" dirty="0">
                <a:latin typeface="Helvetica-Bold"/>
              </a:rPr>
              <a:t>The Strategy Pattern_2</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669266" y="668715"/>
            <a:ext cx="8009716" cy="2947195"/>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129210" y="3846447"/>
            <a:ext cx="8935278" cy="2554545"/>
          </a:xfrm>
          <a:prstGeom prst="rect">
            <a:avLst/>
          </a:prstGeom>
          <a:noFill/>
        </p:spPr>
        <p:txBody>
          <a:bodyPr wrap="square" rtlCol="0">
            <a:spAutoFit/>
          </a:bodyPr>
          <a:lstStyle/>
          <a:p>
            <a:r>
              <a:rPr lang="en-US" sz="1600" i="0" dirty="0">
                <a:solidFill>
                  <a:srgbClr val="000000"/>
                </a:solidFill>
                <a:effectLst/>
                <a:latin typeface="Courier New" panose="02070309020205020404" pitchFamily="49" charset="0"/>
                <a:cs typeface="Courier New" panose="02070309020205020404" pitchFamily="49" charset="0"/>
              </a:rPr>
              <a:t>public static void main(String[] </a:t>
            </a:r>
            <a:r>
              <a:rPr lang="en-US" sz="1600" i="0" dirty="0" err="1">
                <a:solidFill>
                  <a:srgbClr val="000000"/>
                </a:solidFill>
                <a:effectLst/>
                <a:latin typeface="Courier New" panose="02070309020205020404" pitchFamily="49" charset="0"/>
                <a:cs typeface="Courier New" panose="02070309020205020404" pitchFamily="49" charset="0"/>
              </a:rPr>
              <a:t>args</a:t>
            </a:r>
            <a:r>
              <a:rPr lang="en-US" sz="1600" i="0" dirty="0">
                <a:solidFill>
                  <a:srgbClr val="000000"/>
                </a:solidFill>
                <a:effectLst/>
                <a:latin typeface="Courier New" panose="02070309020205020404" pitchFamily="49" charset="0"/>
                <a:cs typeface="Courier New" panose="02070309020205020404" pitchFamily="49" charset="0"/>
              </a:rPr>
              <a:t>) {</a:t>
            </a:r>
          </a:p>
          <a:p>
            <a:endParaRPr lang="en-US" sz="800" i="0" dirty="0">
              <a:solidFill>
                <a:srgbClr val="000000"/>
              </a:solidFill>
              <a:effectLst/>
              <a:latin typeface="Courier New" panose="02070309020205020404" pitchFamily="49" charset="0"/>
              <a:cs typeface="Courier New" panose="02070309020205020404" pitchFamily="49" charset="0"/>
            </a:endParaRPr>
          </a:p>
          <a:p>
            <a:r>
              <a:rPr lang="en-US" sz="1600" i="0" dirty="0">
                <a:solidFill>
                  <a:srgbClr val="000000"/>
                </a:solidFill>
                <a:effectLst/>
                <a:latin typeface="Courier New" panose="02070309020205020404" pitchFamily="49" charset="0"/>
                <a:cs typeface="Courier New" panose="02070309020205020404" pitchFamily="49" charset="0"/>
              </a:rPr>
              <a:t>      Context </a:t>
            </a:r>
            <a:r>
              <a:rPr lang="en-US" sz="1600" i="0" dirty="0" err="1">
                <a:solidFill>
                  <a:srgbClr val="000000"/>
                </a:solidFill>
                <a:effectLst/>
                <a:latin typeface="Courier New" panose="02070309020205020404" pitchFamily="49" charset="0"/>
                <a:cs typeface="Courier New" panose="02070309020205020404" pitchFamily="49" charset="0"/>
              </a:rPr>
              <a:t>context</a:t>
            </a:r>
            <a:r>
              <a:rPr lang="en-US" sz="1600" i="0" dirty="0">
                <a:solidFill>
                  <a:srgbClr val="000000"/>
                </a:solidFill>
                <a:effectLst/>
                <a:latin typeface="Courier New" panose="02070309020205020404" pitchFamily="49" charset="0"/>
                <a:cs typeface="Courier New" panose="02070309020205020404" pitchFamily="49" charset="0"/>
              </a:rPr>
              <a:t> = new Context(new </a:t>
            </a:r>
            <a:r>
              <a:rPr lang="en-US" sz="1600" i="0" dirty="0" err="1">
                <a:solidFill>
                  <a:srgbClr val="000000"/>
                </a:solidFill>
                <a:effectLst/>
                <a:latin typeface="Courier New" panose="02070309020205020404" pitchFamily="49" charset="0"/>
                <a:cs typeface="Courier New" panose="02070309020205020404" pitchFamily="49" charset="0"/>
              </a:rPr>
              <a:t>OperationAdd</a:t>
            </a:r>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a:t>
            </a:r>
            <a:r>
              <a:rPr lang="en-US" sz="1600" i="0" dirty="0" err="1">
                <a:solidFill>
                  <a:srgbClr val="000000"/>
                </a:solidFill>
                <a:effectLst/>
                <a:latin typeface="Courier New" panose="02070309020205020404" pitchFamily="49" charset="0"/>
                <a:cs typeface="Courier New" panose="02070309020205020404" pitchFamily="49" charset="0"/>
              </a:rPr>
              <a:t>System.out.println</a:t>
            </a:r>
            <a:r>
              <a:rPr lang="en-US" sz="1600" i="0" dirty="0">
                <a:solidFill>
                  <a:srgbClr val="000000"/>
                </a:solidFill>
                <a:effectLst/>
                <a:latin typeface="Courier New" panose="02070309020205020404" pitchFamily="49" charset="0"/>
                <a:cs typeface="Courier New" panose="02070309020205020404" pitchFamily="49" charset="0"/>
              </a:rPr>
              <a:t>("10 + 5 = " + </a:t>
            </a:r>
            <a:r>
              <a:rPr lang="en-US" sz="1600" i="0" dirty="0" err="1">
                <a:solidFill>
                  <a:srgbClr val="000000"/>
                </a:solidFill>
                <a:effectLst/>
                <a:latin typeface="Courier New" panose="02070309020205020404" pitchFamily="49" charset="0"/>
                <a:cs typeface="Courier New" panose="02070309020205020404" pitchFamily="49" charset="0"/>
              </a:rPr>
              <a:t>context.executeStrategy</a:t>
            </a:r>
            <a:r>
              <a:rPr lang="en-US" sz="1600" i="0" dirty="0">
                <a:solidFill>
                  <a:srgbClr val="000000"/>
                </a:solidFill>
                <a:effectLst/>
                <a:latin typeface="Courier New" panose="02070309020205020404" pitchFamily="49" charset="0"/>
                <a:cs typeface="Courier New" panose="02070309020205020404" pitchFamily="49" charset="0"/>
              </a:rPr>
              <a:t>(10, 5));</a:t>
            </a:r>
          </a:p>
          <a:p>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context = new Context(new </a:t>
            </a:r>
            <a:r>
              <a:rPr lang="en-US" sz="1600" i="0" dirty="0" err="1">
                <a:solidFill>
                  <a:srgbClr val="000000"/>
                </a:solidFill>
                <a:effectLst/>
                <a:latin typeface="Courier New" panose="02070309020205020404" pitchFamily="49" charset="0"/>
                <a:cs typeface="Courier New" panose="02070309020205020404" pitchFamily="49" charset="0"/>
              </a:rPr>
              <a:t>OperationSubstract</a:t>
            </a:r>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a:t>
            </a:r>
            <a:r>
              <a:rPr lang="en-US" sz="1600" i="0" dirty="0" err="1">
                <a:solidFill>
                  <a:srgbClr val="000000"/>
                </a:solidFill>
                <a:effectLst/>
                <a:latin typeface="Courier New" panose="02070309020205020404" pitchFamily="49" charset="0"/>
                <a:cs typeface="Courier New" panose="02070309020205020404" pitchFamily="49" charset="0"/>
              </a:rPr>
              <a:t>System.out.println</a:t>
            </a:r>
            <a:r>
              <a:rPr lang="en-US" sz="1600" i="0" dirty="0">
                <a:solidFill>
                  <a:srgbClr val="000000"/>
                </a:solidFill>
                <a:effectLst/>
                <a:latin typeface="Courier New" panose="02070309020205020404" pitchFamily="49" charset="0"/>
                <a:cs typeface="Courier New" panose="02070309020205020404" pitchFamily="49" charset="0"/>
              </a:rPr>
              <a:t>("10 - 5 = " + </a:t>
            </a:r>
            <a:r>
              <a:rPr lang="en-US" sz="1600" i="0" dirty="0" err="1">
                <a:solidFill>
                  <a:srgbClr val="000000"/>
                </a:solidFill>
                <a:effectLst/>
                <a:latin typeface="Courier New" panose="02070309020205020404" pitchFamily="49" charset="0"/>
                <a:cs typeface="Courier New" panose="02070309020205020404" pitchFamily="49" charset="0"/>
              </a:rPr>
              <a:t>context.executeStrategy</a:t>
            </a:r>
            <a:r>
              <a:rPr lang="en-US" sz="1600" i="0" dirty="0">
                <a:solidFill>
                  <a:srgbClr val="000000"/>
                </a:solidFill>
                <a:effectLst/>
                <a:latin typeface="Courier New" panose="02070309020205020404" pitchFamily="49" charset="0"/>
                <a:cs typeface="Courier New" panose="02070309020205020404" pitchFamily="49" charset="0"/>
              </a:rPr>
              <a:t>(10, 5));</a:t>
            </a:r>
          </a:p>
          <a:p>
            <a:endParaRPr lang="en-US" sz="800" i="0" dirty="0">
              <a:solidFill>
                <a:srgbClr val="000000"/>
              </a:solidFill>
              <a:effectLst/>
              <a:latin typeface="Courier New" panose="02070309020205020404" pitchFamily="49" charset="0"/>
              <a:cs typeface="Courier New" panose="02070309020205020404" pitchFamily="49" charset="0"/>
            </a:endParaRPr>
          </a:p>
          <a:p>
            <a:r>
              <a:rPr lang="en-US" sz="1600" i="0" dirty="0">
                <a:solidFill>
                  <a:srgbClr val="000000"/>
                </a:solidFill>
                <a:effectLst/>
                <a:latin typeface="Courier New" panose="02070309020205020404" pitchFamily="49" charset="0"/>
                <a:cs typeface="Courier New" panose="02070309020205020404" pitchFamily="49" charset="0"/>
              </a:rPr>
              <a:t>      context = new Context(new </a:t>
            </a:r>
            <a:r>
              <a:rPr lang="en-US" sz="1600" i="0" dirty="0" err="1">
                <a:solidFill>
                  <a:srgbClr val="000000"/>
                </a:solidFill>
                <a:effectLst/>
                <a:latin typeface="Courier New" panose="02070309020205020404" pitchFamily="49" charset="0"/>
                <a:cs typeface="Courier New" panose="02070309020205020404" pitchFamily="49" charset="0"/>
              </a:rPr>
              <a:t>OperationMultiply</a:t>
            </a:r>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a:t>
            </a:r>
            <a:r>
              <a:rPr lang="en-US" sz="1600" i="0" dirty="0" err="1">
                <a:solidFill>
                  <a:srgbClr val="000000"/>
                </a:solidFill>
                <a:effectLst/>
                <a:latin typeface="Courier New" panose="02070309020205020404" pitchFamily="49" charset="0"/>
                <a:cs typeface="Courier New" panose="02070309020205020404" pitchFamily="49" charset="0"/>
              </a:rPr>
              <a:t>System.out.println</a:t>
            </a:r>
            <a:r>
              <a:rPr lang="en-US" sz="1600" i="0" dirty="0">
                <a:solidFill>
                  <a:srgbClr val="000000"/>
                </a:solidFill>
                <a:effectLst/>
                <a:latin typeface="Courier New" panose="02070309020205020404" pitchFamily="49" charset="0"/>
                <a:cs typeface="Courier New" panose="02070309020205020404" pitchFamily="49" charset="0"/>
              </a:rPr>
              <a:t>("10 * 5 = " + </a:t>
            </a:r>
            <a:r>
              <a:rPr lang="en-US" sz="1600" i="0" dirty="0" err="1">
                <a:solidFill>
                  <a:srgbClr val="000000"/>
                </a:solidFill>
                <a:effectLst/>
                <a:latin typeface="Courier New" panose="02070309020205020404" pitchFamily="49" charset="0"/>
                <a:cs typeface="Courier New" panose="02070309020205020404" pitchFamily="49" charset="0"/>
              </a:rPr>
              <a:t>context.executeStrategy</a:t>
            </a:r>
            <a:r>
              <a:rPr lang="en-US" sz="1600" i="0" dirty="0">
                <a:solidFill>
                  <a:srgbClr val="000000"/>
                </a:solidFill>
                <a:effectLst/>
                <a:latin typeface="Courier New" panose="02070309020205020404" pitchFamily="49" charset="0"/>
                <a:cs typeface="Courier New" panose="02070309020205020404" pitchFamily="49" charset="0"/>
              </a:rPr>
              <a:t>(10, 5));</a:t>
            </a:r>
          </a:p>
          <a:p>
            <a:r>
              <a:rPr lang="en-US" sz="1600" i="0" dirty="0">
                <a:solidFill>
                  <a:srgbClr val="000000"/>
                </a:solidFill>
                <a:effectLst/>
                <a:latin typeface="Courier New" panose="02070309020205020404" pitchFamily="49" charset="0"/>
                <a:cs typeface="Courier New" panose="02070309020205020404" pitchFamily="49" charset="0"/>
              </a:rPr>
              <a:t>   }	.</a:t>
            </a:r>
          </a:p>
        </p:txBody>
      </p:sp>
      <p:sp>
        <p:nvSpPr>
          <p:cNvPr id="2" name="Arrow: Up 1">
            <a:extLst>
              <a:ext uri="{FF2B5EF4-FFF2-40B4-BE49-F238E27FC236}">
                <a16:creationId xmlns:a16="http://schemas.microsoft.com/office/drawing/2014/main" id="{D7AFCF8A-AF7D-4D99-AD7F-DBBF61D79346}"/>
              </a:ext>
            </a:extLst>
          </p:cNvPr>
          <p:cNvSpPr/>
          <p:nvPr/>
        </p:nvSpPr>
        <p:spPr bwMode="auto">
          <a:xfrm>
            <a:off x="7484165" y="3230217"/>
            <a:ext cx="178905" cy="1043609"/>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093586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603556"/>
          </a:xfrm>
        </p:spPr>
        <p:txBody>
          <a:bodyPr/>
          <a:lstStyle/>
          <a:p>
            <a:pPr algn="ctr" eaLnBrk="1" hangingPunct="1"/>
            <a:r>
              <a:rPr lang="en-US" sz="2800" b="1" i="0" u="none" strike="noStrike" baseline="0" dirty="0">
                <a:latin typeface="Helvetica-Bold"/>
              </a:rPr>
              <a:t>The Strategy Pattern_3</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669266" y="3235272"/>
            <a:ext cx="8009716" cy="2947195"/>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333866" y="1045729"/>
            <a:ext cx="8935278" cy="1815882"/>
          </a:xfrm>
          <a:prstGeom prst="rect">
            <a:avLst/>
          </a:prstGeom>
          <a:noFill/>
        </p:spPr>
        <p:txBody>
          <a:bodyPr wrap="square" rtlCol="0">
            <a:spAutoFit/>
          </a:bodyPr>
          <a:lstStyle/>
          <a:p>
            <a:r>
              <a:rPr lang="en-US" sz="1600" i="0" dirty="0">
                <a:solidFill>
                  <a:srgbClr val="000000"/>
                </a:solidFill>
                <a:effectLst/>
                <a:latin typeface="Courier New" panose="02070309020205020404" pitchFamily="49" charset="0"/>
                <a:cs typeface="Courier New" panose="02070309020205020404" pitchFamily="49" charset="0"/>
              </a:rPr>
              <a:t>public Context(Strategy strategy){</a:t>
            </a:r>
          </a:p>
          <a:p>
            <a:r>
              <a:rPr lang="en-US" sz="1600" i="0" dirty="0">
                <a:solidFill>
                  <a:srgbClr val="000000"/>
                </a:solidFill>
                <a:effectLst/>
                <a:latin typeface="Courier New" panose="02070309020205020404" pitchFamily="49" charset="0"/>
                <a:cs typeface="Courier New" panose="02070309020205020404" pitchFamily="49" charset="0"/>
              </a:rPr>
              <a:t>      </a:t>
            </a:r>
            <a:r>
              <a:rPr lang="en-US" sz="1600" i="0" dirty="0" err="1">
                <a:solidFill>
                  <a:srgbClr val="000000"/>
                </a:solidFill>
                <a:effectLst/>
                <a:latin typeface="Courier New" panose="02070309020205020404" pitchFamily="49" charset="0"/>
                <a:cs typeface="Courier New" panose="02070309020205020404" pitchFamily="49" charset="0"/>
              </a:rPr>
              <a:t>this.strategy</a:t>
            </a:r>
            <a:r>
              <a:rPr lang="en-US" sz="1600" i="0" dirty="0">
                <a:solidFill>
                  <a:srgbClr val="000000"/>
                </a:solidFill>
                <a:effectLst/>
                <a:latin typeface="Courier New" panose="02070309020205020404" pitchFamily="49" charset="0"/>
                <a:cs typeface="Courier New" panose="02070309020205020404" pitchFamily="49" charset="0"/>
              </a:rPr>
              <a:t> = strategy;</a:t>
            </a:r>
          </a:p>
          <a:p>
            <a:r>
              <a:rPr lang="en-US" sz="1600" i="0" dirty="0">
                <a:solidFill>
                  <a:srgbClr val="000000"/>
                </a:solidFill>
                <a:effectLst/>
                <a:latin typeface="Courier New" panose="02070309020205020404" pitchFamily="49" charset="0"/>
                <a:cs typeface="Courier New" panose="02070309020205020404" pitchFamily="49" charset="0"/>
              </a:rPr>
              <a:t>   }</a:t>
            </a:r>
          </a:p>
          <a:p>
            <a:endParaRPr lang="en-US" sz="1600" i="0" dirty="0">
              <a:solidFill>
                <a:srgbClr val="000000"/>
              </a:solidFill>
              <a:effectLst/>
              <a:latin typeface="Courier New" panose="02070309020205020404" pitchFamily="49" charset="0"/>
              <a:cs typeface="Courier New" panose="02070309020205020404" pitchFamily="49" charset="0"/>
            </a:endParaRPr>
          </a:p>
          <a:p>
            <a:r>
              <a:rPr lang="en-US" sz="1600" i="0" dirty="0">
                <a:solidFill>
                  <a:srgbClr val="000000"/>
                </a:solidFill>
                <a:effectLst/>
                <a:latin typeface="Courier New" panose="02070309020205020404" pitchFamily="49" charset="0"/>
                <a:cs typeface="Courier New" panose="02070309020205020404" pitchFamily="49" charset="0"/>
              </a:rPr>
              <a:t>   public int </a:t>
            </a:r>
            <a:r>
              <a:rPr lang="en-US" sz="1600" i="0" dirty="0" err="1">
                <a:solidFill>
                  <a:srgbClr val="000000"/>
                </a:solidFill>
                <a:effectLst/>
                <a:latin typeface="Courier New" panose="02070309020205020404" pitchFamily="49" charset="0"/>
                <a:cs typeface="Courier New" panose="02070309020205020404" pitchFamily="49" charset="0"/>
              </a:rPr>
              <a:t>executeStrategy</a:t>
            </a:r>
            <a:r>
              <a:rPr lang="en-US" sz="1600" i="0" dirty="0">
                <a:solidFill>
                  <a:srgbClr val="000000"/>
                </a:solidFill>
                <a:effectLst/>
                <a:latin typeface="Courier New" panose="02070309020205020404" pitchFamily="49" charset="0"/>
                <a:cs typeface="Courier New" panose="02070309020205020404" pitchFamily="49" charset="0"/>
              </a:rPr>
              <a:t>(int num1, int num2){</a:t>
            </a:r>
          </a:p>
          <a:p>
            <a:r>
              <a:rPr lang="en-US" sz="1600" i="0" dirty="0">
                <a:solidFill>
                  <a:srgbClr val="000000"/>
                </a:solidFill>
                <a:effectLst/>
                <a:latin typeface="Courier New" panose="02070309020205020404" pitchFamily="49" charset="0"/>
                <a:cs typeface="Courier New" panose="02070309020205020404" pitchFamily="49" charset="0"/>
              </a:rPr>
              <a:t>      return </a:t>
            </a:r>
            <a:r>
              <a:rPr lang="en-US" sz="1600" i="0" dirty="0" err="1">
                <a:solidFill>
                  <a:srgbClr val="000000"/>
                </a:solidFill>
                <a:effectLst/>
                <a:latin typeface="Courier New" panose="02070309020205020404" pitchFamily="49" charset="0"/>
                <a:cs typeface="Courier New" panose="02070309020205020404" pitchFamily="49" charset="0"/>
              </a:rPr>
              <a:t>strategy.doOperation</a:t>
            </a:r>
            <a:r>
              <a:rPr lang="en-US" sz="1600" i="0" dirty="0">
                <a:solidFill>
                  <a:srgbClr val="000000"/>
                </a:solidFill>
                <a:effectLst/>
                <a:latin typeface="Courier New" panose="02070309020205020404" pitchFamily="49" charset="0"/>
                <a:cs typeface="Courier New" panose="02070309020205020404" pitchFamily="49" charset="0"/>
              </a:rPr>
              <a:t>(num1, num2);</a:t>
            </a:r>
          </a:p>
          <a:p>
            <a:r>
              <a:rPr lang="en-US" sz="1600" i="0" dirty="0">
                <a:solidFill>
                  <a:srgbClr val="000000"/>
                </a:solidFill>
                <a:effectLst/>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D7AFCF8A-AF7D-4D99-AD7F-DBBF61D79346}"/>
              </a:ext>
            </a:extLst>
          </p:cNvPr>
          <p:cNvSpPr/>
          <p:nvPr/>
        </p:nvSpPr>
        <p:spPr bwMode="auto">
          <a:xfrm rot="10800000">
            <a:off x="6689034" y="2385391"/>
            <a:ext cx="178905" cy="1043609"/>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617289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19100" y="222250"/>
            <a:ext cx="8153400" cy="603556"/>
          </a:xfrm>
        </p:spPr>
        <p:txBody>
          <a:bodyPr/>
          <a:lstStyle/>
          <a:p>
            <a:pPr algn="ctr" eaLnBrk="1" hangingPunct="1"/>
            <a:r>
              <a:rPr lang="en-US" sz="2800" b="1" i="0" u="none" strike="noStrike" baseline="0" dirty="0">
                <a:latin typeface="Helvetica-Bold"/>
              </a:rPr>
              <a:t>The Strategy Pattern_4</a:t>
            </a:r>
            <a:br>
              <a:rPr lang="en-US" sz="2800" b="1" i="0" u="none" strike="noStrike" baseline="0" dirty="0">
                <a:latin typeface="Helvetica-Bold"/>
              </a:rPr>
            </a:br>
            <a:endParaRPr lang="en-US" sz="2800" dirty="0">
              <a:ea typeface="ＭＳ Ｐゴシック" pitchFamily="34" charset="-128"/>
            </a:endParaRPr>
          </a:p>
        </p:txBody>
      </p:sp>
      <p:pic>
        <p:nvPicPr>
          <p:cNvPr id="3" name="Picture 2">
            <a:extLst>
              <a:ext uri="{FF2B5EF4-FFF2-40B4-BE49-F238E27FC236}">
                <a16:creationId xmlns:a16="http://schemas.microsoft.com/office/drawing/2014/main" id="{ECBE455A-6DE3-4898-AB38-C99724E40627}"/>
              </a:ext>
            </a:extLst>
          </p:cNvPr>
          <p:cNvPicPr>
            <a:picLocks noChangeAspect="1"/>
          </p:cNvPicPr>
          <p:nvPr/>
        </p:nvPicPr>
        <p:blipFill>
          <a:blip r:embed="rId3"/>
          <a:srcRect/>
          <a:stretch/>
        </p:blipFill>
        <p:spPr>
          <a:xfrm>
            <a:off x="669266" y="668715"/>
            <a:ext cx="8009716" cy="2947195"/>
          </a:xfrm>
          <a:prstGeom prst="rect">
            <a:avLst/>
          </a:prstGeom>
        </p:spPr>
      </p:pic>
      <p:sp>
        <p:nvSpPr>
          <p:cNvPr id="5" name="TextBox 4">
            <a:extLst>
              <a:ext uri="{FF2B5EF4-FFF2-40B4-BE49-F238E27FC236}">
                <a16:creationId xmlns:a16="http://schemas.microsoft.com/office/drawing/2014/main" id="{9310F154-AFD8-48E1-9438-85C6A37A6BF9}"/>
              </a:ext>
            </a:extLst>
          </p:cNvPr>
          <p:cNvSpPr txBox="1"/>
          <p:nvPr/>
        </p:nvSpPr>
        <p:spPr>
          <a:xfrm>
            <a:off x="129210" y="3438948"/>
            <a:ext cx="8935278" cy="3046988"/>
          </a:xfrm>
          <a:prstGeom prst="rect">
            <a:avLst/>
          </a:prstGeom>
          <a:noFill/>
        </p:spPr>
        <p:txBody>
          <a:bodyPr wrap="square" rtlCol="0">
            <a:spAutoFit/>
          </a:bodyPr>
          <a:lstStyle/>
          <a:p>
            <a:r>
              <a:rPr lang="en-US" sz="1600" i="0" dirty="0">
                <a:solidFill>
                  <a:srgbClr val="000000"/>
                </a:solidFill>
                <a:effectLst/>
                <a:latin typeface="Courier New" panose="02070309020205020404" pitchFamily="49" charset="0"/>
                <a:cs typeface="Courier New" panose="02070309020205020404" pitchFamily="49" charset="0"/>
              </a:rPr>
              <a:t>@Override</a:t>
            </a:r>
          </a:p>
          <a:p>
            <a:r>
              <a:rPr lang="en-US" sz="1600" i="0" dirty="0">
                <a:solidFill>
                  <a:srgbClr val="000000"/>
                </a:solidFill>
                <a:effectLst/>
                <a:latin typeface="Courier New" panose="02070309020205020404" pitchFamily="49" charset="0"/>
                <a:cs typeface="Courier New" panose="02070309020205020404" pitchFamily="49" charset="0"/>
              </a:rPr>
              <a:t>   public int </a:t>
            </a:r>
            <a:r>
              <a:rPr lang="en-US" sz="1600" i="0" dirty="0" err="1">
                <a:solidFill>
                  <a:srgbClr val="000000"/>
                </a:solidFill>
                <a:effectLst/>
                <a:latin typeface="Courier New" panose="02070309020205020404" pitchFamily="49" charset="0"/>
                <a:cs typeface="Courier New" panose="02070309020205020404" pitchFamily="49" charset="0"/>
              </a:rPr>
              <a:t>doOperation</a:t>
            </a:r>
            <a:r>
              <a:rPr lang="en-US" sz="1600" i="0" dirty="0">
                <a:solidFill>
                  <a:srgbClr val="000000"/>
                </a:solidFill>
                <a:effectLst/>
                <a:latin typeface="Courier New" panose="02070309020205020404" pitchFamily="49" charset="0"/>
                <a:cs typeface="Courier New" panose="02070309020205020404" pitchFamily="49" charset="0"/>
              </a:rPr>
              <a:t>(int num1, int num2) {</a:t>
            </a:r>
          </a:p>
          <a:p>
            <a:r>
              <a:rPr lang="en-US" sz="1600" i="0" dirty="0">
                <a:solidFill>
                  <a:srgbClr val="000000"/>
                </a:solidFill>
                <a:effectLst/>
                <a:latin typeface="Courier New" panose="02070309020205020404" pitchFamily="49" charset="0"/>
                <a:cs typeface="Courier New" panose="02070309020205020404" pitchFamily="49" charset="0"/>
              </a:rPr>
              <a:t>      return num1 + num2;</a:t>
            </a:r>
          </a:p>
          <a:p>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@Override</a:t>
            </a:r>
          </a:p>
          <a:p>
            <a:r>
              <a:rPr lang="en-US" sz="1600" i="0" dirty="0">
                <a:solidFill>
                  <a:srgbClr val="000000"/>
                </a:solidFill>
                <a:effectLst/>
                <a:latin typeface="Courier New" panose="02070309020205020404" pitchFamily="49" charset="0"/>
                <a:cs typeface="Courier New" panose="02070309020205020404" pitchFamily="49" charset="0"/>
              </a:rPr>
              <a:t>   public int </a:t>
            </a:r>
            <a:r>
              <a:rPr lang="en-US" sz="1600" i="0" dirty="0" err="1">
                <a:solidFill>
                  <a:srgbClr val="000000"/>
                </a:solidFill>
                <a:effectLst/>
                <a:latin typeface="Courier New" panose="02070309020205020404" pitchFamily="49" charset="0"/>
                <a:cs typeface="Courier New" panose="02070309020205020404" pitchFamily="49" charset="0"/>
              </a:rPr>
              <a:t>doOperation</a:t>
            </a:r>
            <a:r>
              <a:rPr lang="en-US" sz="1600" i="0" dirty="0">
                <a:solidFill>
                  <a:srgbClr val="000000"/>
                </a:solidFill>
                <a:effectLst/>
                <a:latin typeface="Courier New" panose="02070309020205020404" pitchFamily="49" charset="0"/>
                <a:cs typeface="Courier New" panose="02070309020205020404" pitchFamily="49" charset="0"/>
              </a:rPr>
              <a:t>(int num1, int num2) {</a:t>
            </a:r>
          </a:p>
          <a:p>
            <a:r>
              <a:rPr lang="en-US" sz="1600" i="0" dirty="0">
                <a:solidFill>
                  <a:srgbClr val="000000"/>
                </a:solidFill>
                <a:effectLst/>
                <a:latin typeface="Courier New" panose="02070309020205020404" pitchFamily="49" charset="0"/>
                <a:cs typeface="Courier New" panose="02070309020205020404" pitchFamily="49" charset="0"/>
              </a:rPr>
              <a:t>      return num1 - num2;</a:t>
            </a:r>
          </a:p>
          <a:p>
            <a:r>
              <a:rPr lang="en-US" sz="1600" i="0" dirty="0">
                <a:solidFill>
                  <a:srgbClr val="000000"/>
                </a:solidFill>
                <a:effectLst/>
                <a:latin typeface="Courier New" panose="02070309020205020404" pitchFamily="49" charset="0"/>
                <a:cs typeface="Courier New" panose="02070309020205020404" pitchFamily="49" charset="0"/>
              </a:rPr>
              <a:t>   }</a:t>
            </a:r>
          </a:p>
          <a:p>
            <a:r>
              <a:rPr lang="en-US" sz="1600" i="0" dirty="0">
                <a:solidFill>
                  <a:srgbClr val="000000"/>
                </a:solidFill>
                <a:effectLst/>
                <a:latin typeface="Courier New" panose="02070309020205020404" pitchFamily="49" charset="0"/>
                <a:cs typeface="Courier New" panose="02070309020205020404" pitchFamily="49" charset="0"/>
              </a:rPr>
              <a:t> @Override</a:t>
            </a:r>
          </a:p>
          <a:p>
            <a:r>
              <a:rPr lang="en-US" sz="1600" i="0" dirty="0">
                <a:solidFill>
                  <a:srgbClr val="000000"/>
                </a:solidFill>
                <a:effectLst/>
                <a:latin typeface="Courier New" panose="02070309020205020404" pitchFamily="49" charset="0"/>
                <a:cs typeface="Courier New" panose="02070309020205020404" pitchFamily="49" charset="0"/>
              </a:rPr>
              <a:t>   public int </a:t>
            </a:r>
            <a:r>
              <a:rPr lang="en-US" sz="1600" i="0" dirty="0" err="1">
                <a:solidFill>
                  <a:srgbClr val="000000"/>
                </a:solidFill>
                <a:effectLst/>
                <a:latin typeface="Courier New" panose="02070309020205020404" pitchFamily="49" charset="0"/>
                <a:cs typeface="Courier New" panose="02070309020205020404" pitchFamily="49" charset="0"/>
              </a:rPr>
              <a:t>doOperation</a:t>
            </a:r>
            <a:r>
              <a:rPr lang="en-US" sz="1600" i="0" dirty="0">
                <a:solidFill>
                  <a:srgbClr val="000000"/>
                </a:solidFill>
                <a:effectLst/>
                <a:latin typeface="Courier New" panose="02070309020205020404" pitchFamily="49" charset="0"/>
                <a:cs typeface="Courier New" panose="02070309020205020404" pitchFamily="49" charset="0"/>
              </a:rPr>
              <a:t>(int num1, int num2) {</a:t>
            </a:r>
          </a:p>
          <a:p>
            <a:r>
              <a:rPr lang="en-US" sz="1600" i="0" dirty="0">
                <a:solidFill>
                  <a:srgbClr val="000000"/>
                </a:solidFill>
                <a:effectLst/>
                <a:latin typeface="Courier New" panose="02070309020205020404" pitchFamily="49" charset="0"/>
                <a:cs typeface="Courier New" panose="02070309020205020404" pitchFamily="49" charset="0"/>
              </a:rPr>
              <a:t>      return num1 * num2;</a:t>
            </a:r>
          </a:p>
          <a:p>
            <a:r>
              <a:rPr lang="en-US" sz="1600" i="0" dirty="0">
                <a:solidFill>
                  <a:srgbClr val="000000"/>
                </a:solidFill>
                <a:effectLst/>
                <a:latin typeface="Courier New" panose="02070309020205020404" pitchFamily="49" charset="0"/>
                <a:cs typeface="Courier New" panose="02070309020205020404" pitchFamily="49" charset="0"/>
              </a:rPr>
              <a:t>   }</a:t>
            </a:r>
          </a:p>
        </p:txBody>
      </p:sp>
      <p:sp>
        <p:nvSpPr>
          <p:cNvPr id="2" name="Arrow: Up 1">
            <a:extLst>
              <a:ext uri="{FF2B5EF4-FFF2-40B4-BE49-F238E27FC236}">
                <a16:creationId xmlns:a16="http://schemas.microsoft.com/office/drawing/2014/main" id="{D7AFCF8A-AF7D-4D99-AD7F-DBBF61D79346}"/>
              </a:ext>
            </a:extLst>
          </p:cNvPr>
          <p:cNvSpPr/>
          <p:nvPr/>
        </p:nvSpPr>
        <p:spPr bwMode="auto">
          <a:xfrm>
            <a:off x="1461052" y="3299791"/>
            <a:ext cx="178905" cy="526774"/>
          </a:xfrm>
          <a:prstGeom prst="upArrow">
            <a:avLst/>
          </a:prstGeom>
          <a:solidFill>
            <a:srgbClr val="00B05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6" name="Arrow: Up 5">
            <a:extLst>
              <a:ext uri="{FF2B5EF4-FFF2-40B4-BE49-F238E27FC236}">
                <a16:creationId xmlns:a16="http://schemas.microsoft.com/office/drawing/2014/main" id="{4532275F-C869-4F4B-B7B0-4097A9FB397C}"/>
              </a:ext>
            </a:extLst>
          </p:cNvPr>
          <p:cNvSpPr/>
          <p:nvPr/>
        </p:nvSpPr>
        <p:spPr bwMode="auto">
          <a:xfrm>
            <a:off x="3253409" y="3352523"/>
            <a:ext cx="178905" cy="1318868"/>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
        <p:nvSpPr>
          <p:cNvPr id="7" name="Arrow: Up 6">
            <a:extLst>
              <a:ext uri="{FF2B5EF4-FFF2-40B4-BE49-F238E27FC236}">
                <a16:creationId xmlns:a16="http://schemas.microsoft.com/office/drawing/2014/main" id="{42BDA31B-B6CB-434C-A7D0-07979E224C1D}"/>
              </a:ext>
            </a:extLst>
          </p:cNvPr>
          <p:cNvSpPr/>
          <p:nvPr/>
        </p:nvSpPr>
        <p:spPr bwMode="auto">
          <a:xfrm>
            <a:off x="5632171" y="3299791"/>
            <a:ext cx="178905" cy="2410566"/>
          </a:xfrm>
          <a:prstGeom prst="upArrow">
            <a:avLst/>
          </a:prstGeom>
          <a:solidFill>
            <a:srgbClr val="0070C0"/>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0000"/>
              </a:solidFill>
              <a:effectLst/>
              <a:latin typeface="Helvetica" pitchFamily="-108" charset="0"/>
            </a:endParaRPr>
          </a:p>
        </p:txBody>
      </p:sp>
    </p:spTree>
    <p:extLst>
      <p:ext uri="{BB962C8B-B14F-4D97-AF65-F5344CB8AC3E}">
        <p14:creationId xmlns:p14="http://schemas.microsoft.com/office/powerpoint/2010/main" val="2804536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AutoShape 5"/>
          <p:cNvSpPr>
            <a:spLocks/>
          </p:cNvSpPr>
          <p:nvPr/>
        </p:nvSpPr>
        <p:spPr bwMode="auto">
          <a:xfrm>
            <a:off x="6953250" y="1685925"/>
            <a:ext cx="635000" cy="1968500"/>
          </a:xfrm>
          <a:prstGeom prst="rightBrace">
            <a:avLst>
              <a:gd name="adj1" fmla="val 25833"/>
              <a:gd name="adj2" fmla="val 50000"/>
            </a:avLst>
          </a:prstGeom>
          <a:noFill/>
          <a:ln w="12700">
            <a:solidFill>
              <a:schemeClr val="tx1"/>
            </a:solidFill>
            <a:round/>
            <a:headEnd/>
            <a:tailEnd/>
          </a:ln>
        </p:spPr>
        <p:txBody>
          <a:bodyPr wrap="none" anchor="ctr"/>
          <a:lstStyle/>
          <a:p>
            <a:endParaRPr lang="en-US"/>
          </a:p>
        </p:txBody>
      </p:sp>
      <p:sp>
        <p:nvSpPr>
          <p:cNvPr id="183299" name="AutoShape 6"/>
          <p:cNvSpPr>
            <a:spLocks/>
          </p:cNvSpPr>
          <p:nvPr/>
        </p:nvSpPr>
        <p:spPr bwMode="auto">
          <a:xfrm>
            <a:off x="6981825" y="3798888"/>
            <a:ext cx="635000" cy="2417762"/>
          </a:xfrm>
          <a:prstGeom prst="rightBrace">
            <a:avLst>
              <a:gd name="adj1" fmla="val 31729"/>
              <a:gd name="adj2" fmla="val 50000"/>
            </a:avLst>
          </a:prstGeom>
          <a:noFill/>
          <a:ln w="12700">
            <a:solidFill>
              <a:schemeClr val="tx1"/>
            </a:solidFill>
            <a:round/>
            <a:headEnd/>
            <a:tailEnd/>
          </a:ln>
        </p:spPr>
        <p:txBody>
          <a:bodyPr wrap="none" anchor="ctr"/>
          <a:lstStyle/>
          <a:p>
            <a:endParaRPr lang="en-US"/>
          </a:p>
        </p:txBody>
      </p:sp>
      <p:sp>
        <p:nvSpPr>
          <p:cNvPr id="183300" name="Text Box 7"/>
          <p:cNvSpPr txBox="1">
            <a:spLocks noChangeArrowheads="1"/>
          </p:cNvSpPr>
          <p:nvPr/>
        </p:nvSpPr>
        <p:spPr bwMode="auto">
          <a:xfrm>
            <a:off x="7794625" y="2298700"/>
            <a:ext cx="1098550" cy="641350"/>
          </a:xfrm>
          <a:prstGeom prst="rect">
            <a:avLst/>
          </a:prstGeom>
          <a:noFill/>
          <a:ln w="12700">
            <a:noFill/>
            <a:miter lim="800000"/>
            <a:headEnd/>
            <a:tailEnd/>
          </a:ln>
        </p:spPr>
        <p:txBody>
          <a:bodyPr wrap="none" anchor="ctr">
            <a:spAutoFit/>
          </a:bodyPr>
          <a:lstStyle/>
          <a:p>
            <a:pPr algn="ctr"/>
            <a:r>
              <a:rPr lang="en-US">
                <a:latin typeface="Verdana" pitchFamily="34" charset="0"/>
              </a:rPr>
              <a:t>Object </a:t>
            </a:r>
          </a:p>
          <a:p>
            <a:pPr algn="ctr"/>
            <a:r>
              <a:rPr lang="en-US">
                <a:latin typeface="Verdana" pitchFamily="34" charset="0"/>
              </a:rPr>
              <a:t>Design</a:t>
            </a:r>
          </a:p>
        </p:txBody>
      </p:sp>
      <p:sp>
        <p:nvSpPr>
          <p:cNvPr id="183301" name="Text Box 8"/>
          <p:cNvSpPr txBox="1">
            <a:spLocks noChangeArrowheads="1"/>
          </p:cNvSpPr>
          <p:nvPr/>
        </p:nvSpPr>
        <p:spPr bwMode="auto">
          <a:xfrm>
            <a:off x="7577138" y="4530725"/>
            <a:ext cx="1422400" cy="1190625"/>
          </a:xfrm>
          <a:prstGeom prst="rect">
            <a:avLst/>
          </a:prstGeom>
          <a:noFill/>
          <a:ln w="12700">
            <a:noFill/>
            <a:miter lim="800000"/>
            <a:headEnd/>
            <a:tailEnd/>
          </a:ln>
        </p:spPr>
        <p:txBody>
          <a:bodyPr wrap="none" anchor="ctr">
            <a:spAutoFit/>
          </a:bodyPr>
          <a:lstStyle/>
          <a:p>
            <a:pPr algn="ctr"/>
            <a:r>
              <a:rPr lang="en-US">
                <a:latin typeface="Verdana" pitchFamily="34" charset="0"/>
              </a:rPr>
              <a:t>Mapping</a:t>
            </a:r>
          </a:p>
          <a:p>
            <a:pPr algn="ctr"/>
            <a:r>
              <a:rPr lang="en-US">
                <a:latin typeface="Verdana" pitchFamily="34" charset="0"/>
              </a:rPr>
              <a:t>Models to</a:t>
            </a:r>
          </a:p>
          <a:p>
            <a:pPr algn="ctr"/>
            <a:r>
              <a:rPr lang="en-US">
                <a:latin typeface="Verdana" pitchFamily="34" charset="0"/>
              </a:rPr>
              <a:t> Code</a:t>
            </a:r>
          </a:p>
          <a:p>
            <a:pPr algn="ctr"/>
            <a:endParaRPr lang="en-US"/>
          </a:p>
        </p:txBody>
      </p:sp>
      <p:sp>
        <p:nvSpPr>
          <p:cNvPr id="183302" name="Rectangle 12"/>
          <p:cNvSpPr>
            <a:spLocks noGrp="1" noChangeArrowheads="1"/>
          </p:cNvSpPr>
          <p:nvPr>
            <p:ph type="title"/>
          </p:nvPr>
        </p:nvSpPr>
        <p:spPr/>
        <p:txBody>
          <a:bodyPr/>
          <a:lstStyle/>
          <a:p>
            <a:pPr eaLnBrk="1" hangingPunct="1"/>
            <a:r>
              <a:rPr lang="en-US">
                <a:ea typeface="ＭＳ Ｐゴシック" pitchFamily="34" charset="-128"/>
              </a:rPr>
              <a:t>Object Design Activities</a:t>
            </a:r>
          </a:p>
        </p:txBody>
      </p:sp>
      <p:sp>
        <p:nvSpPr>
          <p:cNvPr id="183303" name="Rectangle 13"/>
          <p:cNvSpPr>
            <a:spLocks noGrp="1" noChangeArrowheads="1"/>
          </p:cNvSpPr>
          <p:nvPr>
            <p:ph idx="1"/>
          </p:nvPr>
        </p:nvSpPr>
        <p:spPr>
          <a:xfrm>
            <a:off x="463550" y="1295400"/>
            <a:ext cx="8001000" cy="4800600"/>
          </a:xfrm>
        </p:spPr>
        <p:txBody>
          <a:bodyPr/>
          <a:lstStyle/>
          <a:p>
            <a:pPr eaLnBrk="1" hangingPunct="1">
              <a:buFont typeface="Times" charset="0"/>
              <a:buNone/>
            </a:pPr>
            <a:r>
              <a:rPr lang="en-US" sz="2000" dirty="0">
                <a:ea typeface="ＭＳ Ｐゴシック" pitchFamily="34" charset="-128"/>
              </a:rPr>
              <a:t>1. Reuse: Identification of existing solutions</a:t>
            </a:r>
          </a:p>
          <a:p>
            <a:pPr lvl="1" eaLnBrk="1" hangingPunct="1"/>
            <a:r>
              <a:rPr lang="en-US" dirty="0">
                <a:ea typeface="ＭＳ Ｐゴシック" pitchFamily="34" charset="-128"/>
              </a:rPr>
              <a:t>Use of inheritance</a:t>
            </a:r>
          </a:p>
          <a:p>
            <a:pPr lvl="1" eaLnBrk="1" hangingPunct="1"/>
            <a:r>
              <a:rPr lang="en-US" dirty="0">
                <a:ea typeface="ＭＳ Ｐゴシック" pitchFamily="34" charset="-128"/>
              </a:rPr>
              <a:t>Off-the-shelf components and </a:t>
            </a:r>
            <a:br>
              <a:rPr lang="en-US" dirty="0">
                <a:ea typeface="ＭＳ Ｐゴシック" pitchFamily="34" charset="-128"/>
              </a:rPr>
            </a:br>
            <a:r>
              <a:rPr lang="en-US" dirty="0">
                <a:ea typeface="ＭＳ Ｐゴシック" pitchFamily="34" charset="-128"/>
              </a:rPr>
              <a:t>additional solution objects </a:t>
            </a:r>
          </a:p>
          <a:p>
            <a:pPr lvl="1" eaLnBrk="1" hangingPunct="1"/>
            <a:r>
              <a:rPr lang="en-US" dirty="0">
                <a:ea typeface="ＭＳ Ｐゴシック" pitchFamily="34" charset="-128"/>
              </a:rPr>
              <a:t>Design patterns</a:t>
            </a:r>
          </a:p>
          <a:p>
            <a:pPr eaLnBrk="1" hangingPunct="1">
              <a:buFont typeface="Times" charset="0"/>
              <a:buNone/>
            </a:pPr>
            <a:r>
              <a:rPr lang="en-US" sz="2000" dirty="0">
                <a:ea typeface="ＭＳ Ｐゴシック" pitchFamily="34" charset="-128"/>
              </a:rPr>
              <a:t>2. Interface specification</a:t>
            </a:r>
          </a:p>
          <a:p>
            <a:pPr lvl="1" eaLnBrk="1" hangingPunct="1"/>
            <a:r>
              <a:rPr lang="en-US" dirty="0">
                <a:ea typeface="ＭＳ Ｐゴシック" pitchFamily="34" charset="-128"/>
              </a:rPr>
              <a:t> Describes precisely each class interface</a:t>
            </a:r>
          </a:p>
          <a:p>
            <a:pPr eaLnBrk="1" hangingPunct="1">
              <a:buFont typeface="Times" charset="0"/>
              <a:buNone/>
            </a:pPr>
            <a:r>
              <a:rPr lang="en-US" sz="2000" dirty="0">
                <a:ea typeface="ＭＳ Ｐゴシック" pitchFamily="34" charset="-128"/>
              </a:rPr>
              <a:t>3. Object model restructuring</a:t>
            </a:r>
          </a:p>
          <a:p>
            <a:pPr lvl="1" eaLnBrk="1" hangingPunct="1"/>
            <a:r>
              <a:rPr lang="en-US" dirty="0">
                <a:ea typeface="ＭＳ Ｐゴシック" pitchFamily="34" charset="-128"/>
              </a:rPr>
              <a:t>Transforms the object design model to </a:t>
            </a:r>
            <a:br>
              <a:rPr lang="en-US" dirty="0">
                <a:ea typeface="ＭＳ Ｐゴシック" pitchFamily="34" charset="-128"/>
              </a:rPr>
            </a:br>
            <a:r>
              <a:rPr lang="en-US" dirty="0">
                <a:ea typeface="ＭＳ Ｐゴシック" pitchFamily="34" charset="-128"/>
              </a:rPr>
              <a:t>improve its understandability and extensibility</a:t>
            </a:r>
          </a:p>
          <a:p>
            <a:pPr eaLnBrk="1" hangingPunct="1">
              <a:buFont typeface="Times" charset="0"/>
              <a:buNone/>
            </a:pPr>
            <a:r>
              <a:rPr lang="en-US" sz="2000" dirty="0">
                <a:ea typeface="ＭＳ Ｐゴシック" pitchFamily="34" charset="-128"/>
              </a:rPr>
              <a:t>4. Object model optimization</a:t>
            </a:r>
          </a:p>
          <a:p>
            <a:pPr lvl="1" eaLnBrk="1" hangingPunct="1"/>
            <a:r>
              <a:rPr lang="en-US" dirty="0">
                <a:ea typeface="ＭＳ Ｐゴシック" pitchFamily="34" charset="-128"/>
              </a:rPr>
              <a:t>Transforms the object design model to address performance criteria such as response</a:t>
            </a:r>
            <a:br>
              <a:rPr lang="en-US" dirty="0">
                <a:ea typeface="ＭＳ Ｐゴシック" pitchFamily="34" charset="-128"/>
              </a:rPr>
            </a:br>
            <a:r>
              <a:rPr lang="en-US" dirty="0">
                <a:ea typeface="ＭＳ Ｐゴシック" pitchFamily="34" charset="-128"/>
              </a:rPr>
              <a:t>time or memory utilization.</a:t>
            </a:r>
          </a:p>
        </p:txBody>
      </p:sp>
    </p:spTree>
    <p:extLst>
      <p:ext uri="{BB962C8B-B14F-4D97-AF65-F5344CB8AC3E}">
        <p14:creationId xmlns:p14="http://schemas.microsoft.com/office/powerpoint/2010/main" val="3910227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19100" y="222250"/>
            <a:ext cx="8450263" cy="863600"/>
          </a:xfrm>
        </p:spPr>
        <p:txBody>
          <a:bodyPr/>
          <a:lstStyle/>
          <a:p>
            <a:pPr eaLnBrk="1" hangingPunct="1"/>
            <a:r>
              <a:rPr lang="en-US">
                <a:ea typeface="ＭＳ Ｐゴシック" pitchFamily="34" charset="-128"/>
              </a:rPr>
              <a:t>Modeling of the Real World</a:t>
            </a:r>
          </a:p>
        </p:txBody>
      </p:sp>
      <p:sp>
        <p:nvSpPr>
          <p:cNvPr id="59395" name="Rectangle 3"/>
          <p:cNvSpPr>
            <a:spLocks noGrp="1" noChangeArrowheads="1"/>
          </p:cNvSpPr>
          <p:nvPr>
            <p:ph type="body" idx="1"/>
          </p:nvPr>
        </p:nvSpPr>
        <p:spPr>
          <a:xfrm>
            <a:off x="533399" y="1295400"/>
            <a:ext cx="8252791" cy="4800600"/>
          </a:xfrm>
        </p:spPr>
        <p:txBody>
          <a:bodyPr/>
          <a:lstStyle/>
          <a:p>
            <a:pPr eaLnBrk="1" hangingPunct="1"/>
            <a:endParaRPr lang="en-US" dirty="0">
              <a:ea typeface="ＭＳ Ｐゴシック" pitchFamily="34" charset="-128"/>
            </a:endParaRPr>
          </a:p>
          <a:p>
            <a:pPr eaLnBrk="1" hangingPunct="1"/>
            <a:r>
              <a:rPr lang="en-US" sz="2000" dirty="0">
                <a:ea typeface="ＭＳ Ｐゴシック" pitchFamily="34" charset="-128"/>
              </a:rPr>
              <a:t>Modeling of the real world leads to a system that reflects today’s realities but not necessarily tomorrows. </a:t>
            </a:r>
          </a:p>
          <a:p>
            <a:pPr eaLnBrk="1" hangingPunct="1"/>
            <a:endParaRPr lang="en-US" sz="2000" dirty="0">
              <a:ea typeface="ＭＳ Ｐゴシック" pitchFamily="34" charset="-128"/>
            </a:endParaRPr>
          </a:p>
          <a:p>
            <a:pPr eaLnBrk="1" hangingPunct="1"/>
            <a:r>
              <a:rPr lang="en-US" sz="2000" dirty="0">
                <a:ea typeface="ＭＳ Ｐゴシック" pitchFamily="34" charset="-128"/>
              </a:rPr>
              <a:t>There is a need for </a:t>
            </a:r>
            <a:r>
              <a:rPr lang="en-US" sz="2000" i="1" dirty="0">
                <a:ea typeface="ＭＳ Ｐゴシック" pitchFamily="34" charset="-128"/>
              </a:rPr>
              <a:t>reusable</a:t>
            </a:r>
            <a:r>
              <a:rPr lang="en-US" sz="2000" dirty="0">
                <a:ea typeface="ＭＳ Ｐゴシック" pitchFamily="34" charset="-128"/>
              </a:rPr>
              <a:t> and flexible designs</a:t>
            </a:r>
            <a:br>
              <a:rPr lang="en-US" sz="2000" dirty="0">
                <a:ea typeface="ＭＳ Ｐゴシック" pitchFamily="34" charset="-128"/>
              </a:rPr>
            </a:br>
            <a:endParaRPr lang="en-US" sz="2000" dirty="0">
              <a:ea typeface="ＭＳ Ｐゴシック" pitchFamily="34" charset="-128"/>
            </a:endParaRPr>
          </a:p>
          <a:p>
            <a:pPr eaLnBrk="1" hangingPunct="1"/>
            <a:r>
              <a:rPr lang="en-US" sz="2000" dirty="0">
                <a:ea typeface="ＭＳ Ｐゴシック" pitchFamily="34" charset="-128"/>
              </a:rPr>
              <a:t>Design knowledge such as the adapter pattern complements application domain knowledge and solution domain knowledge.</a:t>
            </a:r>
            <a:br>
              <a:rPr lang="en-US" sz="2000" dirty="0">
                <a:ea typeface="ＭＳ Ｐゴシック" pitchFamily="34" charset="-128"/>
              </a:rPr>
            </a:br>
            <a:endParaRPr lang="en-US" sz="2000" dirty="0">
              <a:ea typeface="ＭＳ Ｐゴシック" pitchFamily="34" charset="-128"/>
            </a:endParaRPr>
          </a:p>
          <a:p>
            <a:pPr eaLnBrk="1" hangingPunct="1"/>
            <a:endParaRPr lang="en-US" dirty="0">
              <a:ea typeface="ＭＳ Ｐゴシック"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19100" y="222250"/>
            <a:ext cx="8450263" cy="863600"/>
          </a:xfrm>
        </p:spPr>
        <p:txBody>
          <a:bodyPr/>
          <a:lstStyle/>
          <a:p>
            <a:pPr algn="ctr" eaLnBrk="1" hangingPunct="1"/>
            <a:r>
              <a:rPr lang="en-US" sz="2800" dirty="0">
                <a:latin typeface="+mn-lt"/>
                <a:ea typeface="ＭＳ Ｐゴシック" pitchFamily="34" charset="-128"/>
              </a:rPr>
              <a:t>References for Patterns examples</a:t>
            </a:r>
          </a:p>
        </p:txBody>
      </p:sp>
      <p:sp>
        <p:nvSpPr>
          <p:cNvPr id="59395" name="Rectangle 3"/>
          <p:cNvSpPr>
            <a:spLocks noGrp="1" noChangeArrowheads="1"/>
          </p:cNvSpPr>
          <p:nvPr>
            <p:ph type="body" idx="1"/>
          </p:nvPr>
        </p:nvSpPr>
        <p:spPr>
          <a:xfrm>
            <a:off x="533399" y="1295400"/>
            <a:ext cx="8252791" cy="4800600"/>
          </a:xfrm>
        </p:spPr>
        <p:txBody>
          <a:bodyPr/>
          <a:lstStyle/>
          <a:p>
            <a:pPr eaLnBrk="1" hangingPunct="1"/>
            <a:endParaRPr lang="en-US" dirty="0">
              <a:ea typeface="ＭＳ Ｐゴシック" pitchFamily="34" charset="-128"/>
            </a:endParaRPr>
          </a:p>
          <a:p>
            <a:r>
              <a:rPr lang="it-IT" sz="2000" b="0" i="0" dirty="0">
                <a:effectLst/>
              </a:rPr>
              <a:t>Design Patterns in Java Tutorial</a:t>
            </a:r>
          </a:p>
          <a:p>
            <a:r>
              <a:rPr lang="it-IT" sz="2000" b="0" i="0">
                <a:effectLst/>
                <a:hlinkClick r:id="rId3"/>
              </a:rPr>
              <a:t>https://www.tutorialspoint.com/design_pattern/index.htm</a:t>
            </a:r>
            <a:endParaRPr lang="it-IT" sz="2000"/>
          </a:p>
          <a:p>
            <a:endParaRPr lang="it-IT" sz="2000" b="0" i="0" dirty="0">
              <a:effectLst/>
            </a:endParaRPr>
          </a:p>
          <a:p>
            <a:pPr eaLnBrk="1" hangingPunct="1"/>
            <a:endParaRPr lang="en-US" dirty="0">
              <a:ea typeface="ＭＳ Ｐゴシック" pitchFamily="34" charset="-128"/>
            </a:endParaRPr>
          </a:p>
        </p:txBody>
      </p:sp>
    </p:spTree>
    <p:extLst>
      <p:ext uri="{BB962C8B-B14F-4D97-AF65-F5344CB8AC3E}">
        <p14:creationId xmlns:p14="http://schemas.microsoft.com/office/powerpoint/2010/main" val="41594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2800" dirty="0">
                <a:latin typeface="+mn-lt"/>
                <a:ea typeface="ＭＳ Ｐゴシック" pitchFamily="34" charset="-128"/>
              </a:rPr>
              <a:t>Customization: Build Custom Objects</a:t>
            </a:r>
          </a:p>
        </p:txBody>
      </p:sp>
      <p:sp>
        <p:nvSpPr>
          <p:cNvPr id="274435" name="Rectangle 3"/>
          <p:cNvSpPr>
            <a:spLocks noGrp="1" noChangeArrowheads="1"/>
          </p:cNvSpPr>
          <p:nvPr>
            <p:ph idx="1"/>
          </p:nvPr>
        </p:nvSpPr>
        <p:spPr/>
        <p:txBody>
          <a:bodyPr/>
          <a:lstStyle/>
          <a:p>
            <a:pPr eaLnBrk="1" hangingPunct="1"/>
            <a:r>
              <a:rPr lang="en-US" sz="2000" dirty="0">
                <a:ea typeface="ＭＳ Ｐゴシック" pitchFamily="34" charset="-128"/>
              </a:rPr>
              <a:t>Problem: Close the object design gap </a:t>
            </a:r>
          </a:p>
          <a:p>
            <a:pPr lvl="1" eaLnBrk="1" hangingPunct="1"/>
            <a:r>
              <a:rPr lang="en-US" sz="1800" dirty="0">
                <a:ea typeface="ＭＳ Ｐゴシック" pitchFamily="34" charset="-128"/>
              </a:rPr>
              <a:t>Develop new functionality</a:t>
            </a:r>
          </a:p>
          <a:p>
            <a:pPr lvl="1" eaLnBrk="1" hangingPunct="1"/>
            <a:endParaRPr lang="en-US" sz="1800" dirty="0">
              <a:ea typeface="ＭＳ Ｐゴシック" pitchFamily="34" charset="-128"/>
            </a:endParaRPr>
          </a:p>
          <a:p>
            <a:pPr eaLnBrk="1" hangingPunct="1"/>
            <a:r>
              <a:rPr lang="en-US" sz="2000" dirty="0">
                <a:ea typeface="ＭＳ Ｐゴシック" pitchFamily="34" charset="-128"/>
              </a:rPr>
              <a:t>Main goal: </a:t>
            </a:r>
          </a:p>
          <a:p>
            <a:pPr lvl="1" eaLnBrk="1" hangingPunct="1"/>
            <a:r>
              <a:rPr lang="en-US" sz="1800" dirty="0">
                <a:ea typeface="ＭＳ Ｐゴシック" pitchFamily="34" charset="-128"/>
              </a:rPr>
              <a:t>Reuse knowledge from previous experience </a:t>
            </a:r>
          </a:p>
          <a:p>
            <a:pPr lvl="1" eaLnBrk="1" hangingPunct="1"/>
            <a:r>
              <a:rPr lang="en-US" sz="1800" dirty="0">
                <a:ea typeface="ＭＳ Ｐゴシック" pitchFamily="34" charset="-128"/>
              </a:rPr>
              <a:t>Reuse functionality already available</a:t>
            </a:r>
          </a:p>
          <a:p>
            <a:pPr lvl="1" eaLnBrk="1" hangingPunct="1"/>
            <a:endParaRPr lang="en-US" sz="1800" dirty="0">
              <a:ea typeface="ＭＳ Ｐゴシック" pitchFamily="34" charset="-128"/>
            </a:endParaRPr>
          </a:p>
          <a:p>
            <a:pPr eaLnBrk="1" hangingPunct="1"/>
            <a:r>
              <a:rPr lang="en-US" sz="2000" dirty="0">
                <a:solidFill>
                  <a:srgbClr val="0005C5"/>
                </a:solidFill>
                <a:ea typeface="ＭＳ Ｐゴシック" pitchFamily="34" charset="-128"/>
              </a:rPr>
              <a:t>Composition</a:t>
            </a:r>
            <a:r>
              <a:rPr lang="en-US" sz="2000" dirty="0">
                <a:ea typeface="ＭＳ Ｐゴシック" pitchFamily="34" charset="-128"/>
              </a:rPr>
              <a:t> (also called Black Box Reuse)</a:t>
            </a:r>
          </a:p>
          <a:p>
            <a:pPr lvl="1" eaLnBrk="1" hangingPunct="1"/>
            <a:r>
              <a:rPr lang="en-US" sz="1800" dirty="0">
                <a:ea typeface="ＭＳ Ｐゴシック" pitchFamily="34" charset="-128"/>
              </a:rPr>
              <a:t>New functionality is obtained by aggregation</a:t>
            </a:r>
          </a:p>
          <a:p>
            <a:pPr lvl="1" eaLnBrk="1" hangingPunct="1"/>
            <a:r>
              <a:rPr lang="en-US" sz="1800" dirty="0">
                <a:ea typeface="ＭＳ Ｐゴシック" pitchFamily="34" charset="-128"/>
              </a:rPr>
              <a:t>The new object with more functionality is an aggregation of existing objects</a:t>
            </a:r>
          </a:p>
          <a:p>
            <a:pPr lvl="1" eaLnBrk="1" hangingPunct="1"/>
            <a:endParaRPr lang="en-US" sz="1800" dirty="0">
              <a:ea typeface="ＭＳ Ｐゴシック" pitchFamily="34" charset="-128"/>
            </a:endParaRPr>
          </a:p>
          <a:p>
            <a:pPr eaLnBrk="1" hangingPunct="1"/>
            <a:r>
              <a:rPr lang="en-US" sz="2000" dirty="0">
                <a:solidFill>
                  <a:srgbClr val="0005C5"/>
                </a:solidFill>
                <a:ea typeface="ＭＳ Ｐゴシック" pitchFamily="34" charset="-128"/>
              </a:rPr>
              <a:t>Inheritance</a:t>
            </a:r>
            <a:r>
              <a:rPr lang="en-US" sz="2000" dirty="0">
                <a:ea typeface="ＭＳ Ｐゴシック" pitchFamily="34" charset="-128"/>
              </a:rPr>
              <a:t> (also called White-box Reuse)</a:t>
            </a:r>
          </a:p>
          <a:p>
            <a:pPr lvl="1" eaLnBrk="1" hangingPunct="1"/>
            <a:r>
              <a:rPr lang="en-US" sz="1800" dirty="0">
                <a:ea typeface="ＭＳ Ｐゴシック" pitchFamily="34" charset="-128"/>
              </a:rPr>
              <a:t>New functionality is obtained by inheritance</a:t>
            </a:r>
          </a:p>
        </p:txBody>
      </p:sp>
    </p:spTree>
    <p:extLst>
      <p:ext uri="{BB962C8B-B14F-4D97-AF65-F5344CB8AC3E}">
        <p14:creationId xmlns:p14="http://schemas.microsoft.com/office/powerpoint/2010/main" val="3492394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4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4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4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4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44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44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7443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7443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744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algn="ctr" eaLnBrk="1" hangingPunct="1"/>
            <a:r>
              <a:rPr lang="en-US" sz="2800" dirty="0">
                <a:latin typeface="+mn-lt"/>
                <a:ea typeface="ＭＳ Ｐゴシック" pitchFamily="34" charset="-128"/>
              </a:rPr>
              <a:t>Activities of Object Design</a:t>
            </a:r>
          </a:p>
        </p:txBody>
      </p:sp>
      <p:pic>
        <p:nvPicPr>
          <p:cNvPr id="16" name="Picture 15" descr="Diagram&#10;&#10;Description automatically generated">
            <a:extLst>
              <a:ext uri="{FF2B5EF4-FFF2-40B4-BE49-F238E27FC236}">
                <a16:creationId xmlns:a16="http://schemas.microsoft.com/office/drawing/2014/main" id="{4AE05D51-90D3-4D3A-936F-1E98DC20FDA9}"/>
              </a:ext>
            </a:extLst>
          </p:cNvPr>
          <p:cNvPicPr>
            <a:picLocks noChangeAspect="1"/>
          </p:cNvPicPr>
          <p:nvPr/>
        </p:nvPicPr>
        <p:blipFill>
          <a:blip r:embed="rId3"/>
          <a:stretch>
            <a:fillRect/>
          </a:stretch>
        </p:blipFill>
        <p:spPr>
          <a:xfrm>
            <a:off x="1285592" y="750457"/>
            <a:ext cx="6337426" cy="55637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419100" y="104561"/>
            <a:ext cx="8153400" cy="863600"/>
          </a:xfrm>
        </p:spPr>
        <p:txBody>
          <a:bodyPr/>
          <a:lstStyle/>
          <a:p>
            <a:pPr algn="ctr" eaLnBrk="1" hangingPunct="1"/>
            <a:r>
              <a:rPr lang="en-US" sz="2800" dirty="0">
                <a:latin typeface="+mn-lt"/>
                <a:ea typeface="ＭＳ Ｐゴシック" pitchFamily="34" charset="-128"/>
              </a:rPr>
              <a:t>Activities of Object Design_2</a:t>
            </a:r>
          </a:p>
        </p:txBody>
      </p:sp>
      <p:pic>
        <p:nvPicPr>
          <p:cNvPr id="3" name="Picture 2" descr="Diagram&#10;&#10;Description automatically generated">
            <a:extLst>
              <a:ext uri="{FF2B5EF4-FFF2-40B4-BE49-F238E27FC236}">
                <a16:creationId xmlns:a16="http://schemas.microsoft.com/office/drawing/2014/main" id="{DB47E09C-907B-46DD-9938-54AD874DBBB4}"/>
              </a:ext>
            </a:extLst>
          </p:cNvPr>
          <p:cNvPicPr>
            <a:picLocks noChangeAspect="1"/>
          </p:cNvPicPr>
          <p:nvPr/>
        </p:nvPicPr>
        <p:blipFill>
          <a:blip r:embed="rId3"/>
          <a:stretch>
            <a:fillRect/>
          </a:stretch>
        </p:blipFill>
        <p:spPr>
          <a:xfrm>
            <a:off x="348803" y="878181"/>
            <a:ext cx="8566749" cy="5477346"/>
          </a:xfrm>
          <a:prstGeom prst="rect">
            <a:avLst/>
          </a:prstGeom>
        </p:spPr>
      </p:pic>
    </p:spTree>
    <p:extLst>
      <p:ext uri="{BB962C8B-B14F-4D97-AF65-F5344CB8AC3E}">
        <p14:creationId xmlns:p14="http://schemas.microsoft.com/office/powerpoint/2010/main" val="319217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Grp="1" noChangeArrowheads="1"/>
          </p:cNvSpPr>
          <p:nvPr>
            <p:ph type="title"/>
          </p:nvPr>
        </p:nvSpPr>
        <p:spPr/>
        <p:txBody>
          <a:bodyPr/>
          <a:lstStyle/>
          <a:p>
            <a:pPr eaLnBrk="1" hangingPunct="1"/>
            <a:r>
              <a:rPr lang="en-US" dirty="0">
                <a:latin typeface="+mn-lt"/>
                <a:ea typeface="ＭＳ Ｐゴシック" pitchFamily="34" charset="-128"/>
              </a:rPr>
              <a:t>Application</a:t>
            </a:r>
            <a:r>
              <a:rPr lang="en-US" dirty="0">
                <a:ea typeface="ＭＳ Ｐゴシック" pitchFamily="34" charset="-128"/>
              </a:rPr>
              <a:t> Objects and Design Objects</a:t>
            </a:r>
          </a:p>
        </p:txBody>
      </p:sp>
      <p:sp>
        <p:nvSpPr>
          <p:cNvPr id="34819" name="Rectangle 13"/>
          <p:cNvSpPr>
            <a:spLocks noGrp="1" noChangeArrowheads="1"/>
          </p:cNvSpPr>
          <p:nvPr>
            <p:ph type="body" idx="1"/>
          </p:nvPr>
        </p:nvSpPr>
        <p:spPr>
          <a:xfrm>
            <a:off x="463550" y="1295399"/>
            <a:ext cx="8309258" cy="4924331"/>
          </a:xfrm>
        </p:spPr>
        <p:txBody>
          <a:bodyPr/>
          <a:lstStyle/>
          <a:p>
            <a:pPr algn="just"/>
            <a:r>
              <a:rPr lang="en-US" sz="2000" b="1" i="0" u="none" strike="noStrike" baseline="0" dirty="0"/>
              <a:t>Application objects</a:t>
            </a:r>
            <a:r>
              <a:rPr lang="en-US" sz="2000" b="0" i="0" u="none" strike="noStrike" baseline="0" dirty="0"/>
              <a:t>, also called “domain objects,” represent concepts of the domain that are relevant to the system.</a:t>
            </a:r>
          </a:p>
          <a:p>
            <a:pPr algn="just"/>
            <a:endParaRPr lang="en-US" sz="2000" b="0" i="0" u="none" strike="noStrike" baseline="0" dirty="0"/>
          </a:p>
          <a:p>
            <a:pPr algn="just"/>
            <a:r>
              <a:rPr lang="en-US" sz="2000" b="1" i="0" u="none" strike="noStrike" baseline="0" dirty="0"/>
              <a:t>Solution objects </a:t>
            </a:r>
            <a:r>
              <a:rPr lang="en-US" sz="2000" b="0" i="0" u="none" strike="noStrike" baseline="0" dirty="0"/>
              <a:t>represent components that do not have a counterpart in the application domain, such as persistent data stores, user interface objects, or middleware.</a:t>
            </a:r>
          </a:p>
          <a:p>
            <a:pPr algn="just"/>
            <a:endParaRPr lang="en-US" sz="2000" b="0" i="0" u="none" strike="noStrike" baseline="0" dirty="0"/>
          </a:p>
          <a:p>
            <a:pPr algn="just"/>
            <a:r>
              <a:rPr lang="en-US" sz="2000" b="1" i="0" u="none" strike="noStrike" baseline="0" dirty="0">
                <a:ea typeface="Tahoma" panose="020B0604030504040204" pitchFamily="34" charset="0"/>
                <a:cs typeface="Tahoma" panose="020B0604030504040204" pitchFamily="34" charset="0"/>
              </a:rPr>
              <a:t>During system design</a:t>
            </a:r>
            <a:r>
              <a:rPr lang="en-US" sz="2000" b="0" i="0" u="none" strike="noStrike" baseline="0" dirty="0">
                <a:ea typeface="Tahoma" panose="020B0604030504040204" pitchFamily="34" charset="0"/>
                <a:cs typeface="Tahoma" panose="020B0604030504040204" pitchFamily="34" charset="0"/>
              </a:rPr>
              <a:t>, we </a:t>
            </a:r>
            <a:r>
              <a:rPr lang="en-US" sz="2000" b="1" i="0" u="none" strike="noStrike" baseline="0" dirty="0">
                <a:ea typeface="Tahoma" panose="020B0604030504040204" pitchFamily="34" charset="0"/>
                <a:cs typeface="Tahoma" panose="020B0604030504040204" pitchFamily="34" charset="0"/>
              </a:rPr>
              <a:t>identify</a:t>
            </a:r>
            <a:r>
              <a:rPr lang="en-US" sz="2000" b="0" i="0" u="none" strike="noStrike" baseline="0" dirty="0">
                <a:ea typeface="Tahoma" panose="020B0604030504040204" pitchFamily="34" charset="0"/>
                <a:cs typeface="Tahoma" panose="020B0604030504040204" pitchFamily="34" charset="0"/>
              </a:rPr>
              <a:t> </a:t>
            </a:r>
            <a:r>
              <a:rPr lang="en-US" sz="2000" b="1" i="0" u="none" strike="noStrike" baseline="0" dirty="0">
                <a:ea typeface="Tahoma" panose="020B0604030504040204" pitchFamily="34" charset="0"/>
                <a:cs typeface="Tahoma" panose="020B0604030504040204" pitchFamily="34" charset="0"/>
              </a:rPr>
              <a:t>solution objects in terms of software and hardware platforms</a:t>
            </a:r>
            <a:r>
              <a:rPr lang="en-US" sz="2000" b="0" i="0" u="none" strike="noStrike" baseline="0" dirty="0">
                <a:ea typeface="Tahoma" panose="020B0604030504040204" pitchFamily="34" charset="0"/>
                <a:cs typeface="Tahoma" panose="020B0604030504040204" pitchFamily="34" charset="0"/>
              </a:rPr>
              <a:t>.</a:t>
            </a:r>
          </a:p>
          <a:p>
            <a:pPr algn="just"/>
            <a:endParaRPr lang="en-US" sz="2000" b="0" i="0" u="none" strike="noStrike" baseline="0" dirty="0">
              <a:ea typeface="Tahoma" panose="020B0604030504040204" pitchFamily="34" charset="0"/>
              <a:cs typeface="Tahoma" panose="020B0604030504040204" pitchFamily="34" charset="0"/>
            </a:endParaRPr>
          </a:p>
          <a:p>
            <a:pPr algn="just"/>
            <a:r>
              <a:rPr lang="en-US" sz="2000" b="1" i="0" u="none" strike="noStrike" baseline="0" dirty="0">
                <a:ea typeface="Tahoma" panose="020B0604030504040204" pitchFamily="34" charset="0"/>
                <a:cs typeface="Tahoma" panose="020B0604030504040204" pitchFamily="34" charset="0"/>
              </a:rPr>
              <a:t>During object design</a:t>
            </a:r>
            <a:r>
              <a:rPr lang="en-US" sz="2000" b="0" i="0" u="none" strike="noStrike" baseline="0" dirty="0">
                <a:ea typeface="Tahoma" panose="020B0604030504040204" pitchFamily="34" charset="0"/>
                <a:cs typeface="Tahoma" panose="020B0604030504040204" pitchFamily="34" charset="0"/>
              </a:rPr>
              <a:t>, we </a:t>
            </a:r>
            <a:r>
              <a:rPr lang="en-US" sz="2000" b="1" i="0" u="none" strike="noStrike" baseline="0" dirty="0">
                <a:ea typeface="Tahoma" panose="020B0604030504040204" pitchFamily="34" charset="0"/>
                <a:cs typeface="Tahoma" panose="020B0604030504040204" pitchFamily="34" charset="0"/>
              </a:rPr>
              <a:t>refine and detail both application and solution objects and identify additional solution objects needed to bridge the object design gap</a:t>
            </a:r>
            <a:r>
              <a:rPr lang="en-US" sz="2000" b="0" i="0" u="none" strike="noStrike" baseline="0" dirty="0">
                <a:ea typeface="Tahoma" panose="020B0604030504040204" pitchFamily="34" charset="0"/>
                <a:cs typeface="Tahoma" panose="020B0604030504040204" pitchFamily="34" charset="0"/>
              </a:rPr>
              <a:t>.</a:t>
            </a:r>
            <a:endParaRPr lang="en-US"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92993353"/>
      </p:ext>
    </p:extLst>
  </p:cSld>
  <p:clrMapOvr>
    <a:masterClrMapping/>
  </p:clrMapOvr>
</p:sld>
</file>

<file path=ppt/theme/theme1.xml><?xml version="1.0" encoding="utf-8"?>
<a:theme xmlns:a="http://schemas.openxmlformats.org/drawingml/2006/main" name="L1_Introduc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_Introduction">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rgbClr val="FF0000"/>
            </a:solidFill>
            <a:effectLst/>
            <a:latin typeface="Helvetica"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rgbClr val="FF0000"/>
            </a:solidFill>
            <a:effectLst/>
            <a:latin typeface="Helvetica" pitchFamily="-108" charset="0"/>
          </a:defRPr>
        </a:defPPr>
      </a:lstStyle>
    </a:lnDef>
  </a:objectDefaults>
  <a:extraClrSchemeLst>
    <a:extraClrScheme>
      <a:clrScheme name="L1_Introduc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_Introduc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_Introduc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_Introduc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_Introduc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_Introduc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_Introduc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399E17-45C2-446A-B141-788FDB674598}"/>
</file>

<file path=customXml/itemProps2.xml><?xml version="1.0" encoding="utf-8"?>
<ds:datastoreItem xmlns:ds="http://schemas.openxmlformats.org/officeDocument/2006/customXml" ds:itemID="{473FB705-6234-4D02-A53D-11858FFD7A23}"/>
</file>

<file path=customXml/itemProps3.xml><?xml version="1.0" encoding="utf-8"?>
<ds:datastoreItem xmlns:ds="http://schemas.openxmlformats.org/officeDocument/2006/customXml" ds:itemID="{CA57B141-2F04-49C9-A99F-30EA6CC95105}"/>
</file>

<file path=docProps/app.xml><?xml version="1.0" encoding="utf-8"?>
<Properties xmlns="http://schemas.openxmlformats.org/officeDocument/2006/extended-properties" xmlns:vt="http://schemas.openxmlformats.org/officeDocument/2006/docPropsVTypes">
  <Template>L3_ModelingWithUML_ch02lect2.ppt</Template>
  <TotalTime>7827</TotalTime>
  <Words>4356</Words>
  <Application>Microsoft Office PowerPoint</Application>
  <PresentationFormat>On-screen Show (4:3)</PresentationFormat>
  <Paragraphs>521</Paragraphs>
  <Slides>55</Slides>
  <Notes>54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55</vt:i4>
      </vt:variant>
    </vt:vector>
  </HeadingPairs>
  <TitlesOfParts>
    <vt:vector size="73" baseType="lpstr">
      <vt:lpstr>Arial</vt:lpstr>
      <vt:lpstr>Book Antiqua</vt:lpstr>
      <vt:lpstr>Century Gothic</vt:lpstr>
      <vt:lpstr>Courier New</vt:lpstr>
      <vt:lpstr>Helvetica</vt:lpstr>
      <vt:lpstr>Helvetica-Bold</vt:lpstr>
      <vt:lpstr>LucidaSansTypewriter</vt:lpstr>
      <vt:lpstr>LucidaSansTypewriter-Bd</vt:lpstr>
      <vt:lpstr>LucidaSansTypewriter-Obl</vt:lpstr>
      <vt:lpstr>Palatino</vt:lpstr>
      <vt:lpstr>Tahoma</vt:lpstr>
      <vt:lpstr>Times</vt:lpstr>
      <vt:lpstr>Times-Bold</vt:lpstr>
      <vt:lpstr>Times-Italic</vt:lpstr>
      <vt:lpstr>Times-Roman</vt:lpstr>
      <vt:lpstr>Verdana</vt:lpstr>
      <vt:lpstr>Wingdings</vt:lpstr>
      <vt:lpstr>L1_Introduction</vt:lpstr>
      <vt:lpstr>PowerPoint Presentation</vt:lpstr>
      <vt:lpstr>Object Design</vt:lpstr>
      <vt:lpstr>Object Design Activities</vt:lpstr>
      <vt:lpstr>An overview of the Object Design</vt:lpstr>
      <vt:lpstr>System Development</vt:lpstr>
      <vt:lpstr>Customization: Build Custom Objects</vt:lpstr>
      <vt:lpstr>Activities of Object Design</vt:lpstr>
      <vt:lpstr>Activities of Object Design_2</vt:lpstr>
      <vt:lpstr>Application Objects and Design Objects</vt:lpstr>
      <vt:lpstr>Identification of new Objects during Object Design</vt:lpstr>
      <vt:lpstr>Specification Inheritance and Implementation Inheritance</vt:lpstr>
      <vt:lpstr>Specification Inheritance and Implementation Inheritance_2</vt:lpstr>
      <vt:lpstr>Specification Inheritance and Implementation Inheritance_3</vt:lpstr>
      <vt:lpstr>Specification Inheritance and Implementation Inheritance_4</vt:lpstr>
      <vt:lpstr>Inheritance metamodel</vt:lpstr>
      <vt:lpstr>Delegation</vt:lpstr>
      <vt:lpstr>Delegation</vt:lpstr>
      <vt:lpstr>Comparison: Delegation v. Inheritance</vt:lpstr>
      <vt:lpstr>The Liskov Substitution Principle</vt:lpstr>
      <vt:lpstr>Delegation and Inheritance in Design Patterns</vt:lpstr>
      <vt:lpstr>A Taxonomy of Design Patterns</vt:lpstr>
      <vt:lpstr>The Adapter Pattern</vt:lpstr>
      <vt:lpstr>The Adapter Pattern_2</vt:lpstr>
      <vt:lpstr>The Adapter Pattern_3</vt:lpstr>
      <vt:lpstr>The Adapter Pattern_3 </vt:lpstr>
      <vt:lpstr>The Adapter Pattern_4</vt:lpstr>
      <vt:lpstr>The Adapter Pattern_5</vt:lpstr>
      <vt:lpstr>The Proxy Pattern</vt:lpstr>
      <vt:lpstr>The Proxy Pattern_2</vt:lpstr>
      <vt:lpstr>The Proxy Pattern_3 </vt:lpstr>
      <vt:lpstr>The Bridge Pattern </vt:lpstr>
      <vt:lpstr>The Bridge Pattern </vt:lpstr>
      <vt:lpstr>The Bridge Pattern </vt:lpstr>
      <vt:lpstr>The Composite Pattern</vt:lpstr>
      <vt:lpstr>The Composite Pattern_2</vt:lpstr>
      <vt:lpstr>The Composite Pattern_3</vt:lpstr>
      <vt:lpstr>The Composite Pattern_4</vt:lpstr>
      <vt:lpstr>The Command Pattern</vt:lpstr>
      <vt:lpstr>The Command Pattern_2</vt:lpstr>
      <vt:lpstr>The Command Pattern_3</vt:lpstr>
      <vt:lpstr>The Command Pattern_4</vt:lpstr>
      <vt:lpstr>The Command Pattern_5</vt:lpstr>
      <vt:lpstr>The Observer Pattern</vt:lpstr>
      <vt:lpstr>The Observer Pattern_2 </vt:lpstr>
      <vt:lpstr>The Observer Pattern_3 </vt:lpstr>
      <vt:lpstr>The Observer Pattern_4 </vt:lpstr>
      <vt:lpstr>The Observer Pattern_5 </vt:lpstr>
      <vt:lpstr>The Observer Pattern_6 </vt:lpstr>
      <vt:lpstr>The Strategy Pattern</vt:lpstr>
      <vt:lpstr>The Strategy Pattern_2 </vt:lpstr>
      <vt:lpstr>The Strategy Pattern_3 </vt:lpstr>
      <vt:lpstr>The Strategy Pattern_4 </vt:lpstr>
      <vt:lpstr>Object Design Activities</vt:lpstr>
      <vt:lpstr>Modeling of the Real World</vt:lpstr>
      <vt:lpstr>References for Patterns examples</vt:lpstr>
    </vt:vector>
  </TitlesOfParts>
  <Company>Bernd Bruegge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Design: Reuse</dc:title>
  <dc:creator>Dan</dc:creator>
  <cp:lastModifiedBy>Dan</cp:lastModifiedBy>
  <cp:revision>114</cp:revision>
  <cp:lastPrinted>2006-12-19T17:00:04Z</cp:lastPrinted>
  <dcterms:created xsi:type="dcterms:W3CDTF">2009-08-02T15:01:25Z</dcterms:created>
  <dcterms:modified xsi:type="dcterms:W3CDTF">2021-04-06T17:54:52Z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