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Masters/slideMaster1.xml" ContentType="application/vnd.openxmlformats-officedocument.presentationml.slideMaster+xml"/>
  <Override PartName="/ppt/notesSlides/notesSlide7.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0"/>
  </p:notesMasterIdLst>
  <p:sldIdLst>
    <p:sldId id="256" r:id="rId2"/>
    <p:sldId id="257" r:id="rId3"/>
    <p:sldId id="258" r:id="rId4"/>
    <p:sldId id="259" r:id="rId5"/>
    <p:sldId id="263" r:id="rId6"/>
    <p:sldId id="264" r:id="rId7"/>
    <p:sldId id="275" r:id="rId8"/>
    <p:sldId id="265" r:id="rId9"/>
    <p:sldId id="266" r:id="rId10"/>
    <p:sldId id="276" r:id="rId11"/>
    <p:sldId id="287" r:id="rId12"/>
    <p:sldId id="267" r:id="rId13"/>
    <p:sldId id="268" r:id="rId14"/>
    <p:sldId id="270" r:id="rId15"/>
    <p:sldId id="278" r:id="rId16"/>
    <p:sldId id="282" r:id="rId17"/>
    <p:sldId id="279" r:id="rId18"/>
    <p:sldId id="280" r:id="rId19"/>
    <p:sldId id="285" r:id="rId20"/>
    <p:sldId id="281" r:id="rId21"/>
    <p:sldId id="283" r:id="rId22"/>
    <p:sldId id="284" r:id="rId23"/>
    <p:sldId id="269" r:id="rId24"/>
    <p:sldId id="271" r:id="rId25"/>
    <p:sldId id="272" r:id="rId26"/>
    <p:sldId id="273" r:id="rId27"/>
    <p:sldId id="274" r:id="rId28"/>
    <p:sldId id="286" r:id="rId2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0593" autoAdjust="0"/>
  </p:normalViewPr>
  <p:slideViewPr>
    <p:cSldViewPr snapToGrid="0" snapToObjects="1">
      <p:cViewPr varScale="1">
        <p:scale>
          <a:sx n="51" d="100"/>
          <a:sy n="51" d="100"/>
        </p:scale>
        <p:origin x="1662" y="39"/>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37" Type="http://schemas.openxmlformats.org/officeDocument/2006/relationships/customXml" Target="../customXml/item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ustomXml" Target="../customXml/item2.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customXml" Target="../customXml/item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902B214-BA10-874B-836F-23F7FF88FE39}" type="datetimeFigureOut">
              <a:rPr lang="en-US" smtClean="0"/>
              <a:pPr/>
              <a:t>4/22/2021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A40B93C-84D6-2242-838D-73A2890AA89D}"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The first information missing about this model</a:t>
            </a:r>
            <a:r>
              <a:rPr lang="en-US" baseline="0" dirty="0"/>
              <a:t> is that concerning its probable usage. </a:t>
            </a:r>
            <a:r>
              <a:rPr lang="en-US" sz="1200" kern="1200" baseline="0" dirty="0">
                <a:solidFill>
                  <a:schemeClr val="tx1"/>
                </a:solidFill>
                <a:latin typeface="+mn-lt"/>
                <a:ea typeface="+mn-ea"/>
                <a:cs typeface="+mn-cs"/>
              </a:rPr>
              <a:t>In our opinion, this concerns </a:t>
            </a:r>
            <a:r>
              <a:rPr lang="en-US" sz="1200" b="1" i="0" kern="1200" baseline="0" dirty="0">
                <a:solidFill>
                  <a:schemeClr val="tx1"/>
                </a:solidFill>
                <a:latin typeface="+mn-lt"/>
                <a:ea typeface="+mn-ea"/>
                <a:cs typeface="+mn-cs"/>
              </a:rPr>
              <a:t>the information system of a library</a:t>
            </a:r>
            <a:r>
              <a:rPr lang="en-US" sz="1200" kern="1200" baseline="0" dirty="0">
                <a:solidFill>
                  <a:schemeClr val="tx1"/>
                </a:solidFill>
                <a:latin typeface="+mn-lt"/>
                <a:ea typeface="+mn-ea"/>
                <a:cs typeface="+mn-cs"/>
              </a:rPr>
              <a:t>, that stores</a:t>
            </a:r>
          </a:p>
          <a:p>
            <a:r>
              <a:rPr lang="en-US" sz="1200" kern="1200" baseline="0" dirty="0">
                <a:solidFill>
                  <a:schemeClr val="tx1"/>
                </a:solidFill>
                <a:latin typeface="+mn-lt"/>
                <a:ea typeface="+mn-ea"/>
                <a:cs typeface="+mn-cs"/>
              </a:rPr>
              <a:t>information about library users, associated companies, books, book copies and loans. The library may have many users and different associated companies.  Also, the relationships between different concepts are missing or vague described – how many contracts may have a user, why?  What’s the upper limit of participants at  a contract?  The natural role names of the association between the user and the company are employer &amp; employee </a:t>
            </a:r>
            <a:r>
              <a:rPr lang="en-US" sz="1200" kern="1200" baseline="0" dirty="0" err="1">
                <a:solidFill>
                  <a:schemeClr val="tx1"/>
                </a:solidFill>
                <a:latin typeface="+mn-lt"/>
                <a:ea typeface="+mn-ea"/>
                <a:cs typeface="+mn-cs"/>
              </a:rPr>
              <a:t>a.s.o</a:t>
            </a:r>
            <a:r>
              <a:rPr lang="en-US" sz="1200" kern="1200" baseline="0" dirty="0">
                <a:solidFill>
                  <a:schemeClr val="tx1"/>
                </a:solidFill>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8A40B93C-84D6-2242-838D-73A2890AA89D}" type="slidenum">
              <a:rPr lang="en-US" smtClean="0"/>
              <a:pPr/>
              <a:t>5</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A40B93C-84D6-2242-838D-73A2890AA89D}" type="slidenum">
              <a:rPr lang="en-US" smtClean="0"/>
              <a:pPr/>
              <a:t>14</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A40B93C-84D6-2242-838D-73A2890AA89D}" type="slidenum">
              <a:rPr lang="en-US" smtClean="0"/>
              <a:pPr/>
              <a:t>15</a:t>
            </a:fld>
            <a:endParaRPr lang="en-US"/>
          </a:p>
        </p:txBody>
      </p:sp>
    </p:spTree>
    <p:extLst>
      <p:ext uri="{BB962C8B-B14F-4D97-AF65-F5344CB8AC3E}">
        <p14:creationId xmlns:p14="http://schemas.microsoft.com/office/powerpoint/2010/main" val="24845863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A40B93C-84D6-2242-838D-73A2890AA89D}" type="slidenum">
              <a:rPr lang="en-US" smtClean="0"/>
              <a:pPr/>
              <a:t>16</a:t>
            </a:fld>
            <a:endParaRPr lang="en-US"/>
          </a:p>
        </p:txBody>
      </p:sp>
    </p:spTree>
    <p:extLst>
      <p:ext uri="{BB962C8B-B14F-4D97-AF65-F5344CB8AC3E}">
        <p14:creationId xmlns:p14="http://schemas.microsoft.com/office/powerpoint/2010/main" val="40774017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A40B93C-84D6-2242-838D-73A2890AA89D}" type="slidenum">
              <a:rPr lang="en-US" smtClean="0"/>
              <a:pPr/>
              <a:t>17</a:t>
            </a:fld>
            <a:endParaRPr lang="en-US"/>
          </a:p>
        </p:txBody>
      </p:sp>
    </p:spTree>
    <p:extLst>
      <p:ext uri="{BB962C8B-B14F-4D97-AF65-F5344CB8AC3E}">
        <p14:creationId xmlns:p14="http://schemas.microsoft.com/office/powerpoint/2010/main" val="38726797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A40B93C-84D6-2242-838D-73A2890AA89D}" type="slidenum">
              <a:rPr lang="en-US" smtClean="0"/>
              <a:pPr/>
              <a:t>18</a:t>
            </a:fld>
            <a:endParaRPr lang="en-US"/>
          </a:p>
        </p:txBody>
      </p:sp>
    </p:spTree>
    <p:extLst>
      <p:ext uri="{BB962C8B-B14F-4D97-AF65-F5344CB8AC3E}">
        <p14:creationId xmlns:p14="http://schemas.microsoft.com/office/powerpoint/2010/main" val="23101024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A40B93C-84D6-2242-838D-73A2890AA89D}" type="slidenum">
              <a:rPr lang="en-US" smtClean="0"/>
              <a:pPr/>
              <a:t>19</a:t>
            </a:fld>
            <a:endParaRPr lang="en-US"/>
          </a:p>
        </p:txBody>
      </p:sp>
    </p:spTree>
    <p:extLst>
      <p:ext uri="{BB962C8B-B14F-4D97-AF65-F5344CB8AC3E}">
        <p14:creationId xmlns:p14="http://schemas.microsoft.com/office/powerpoint/2010/main" val="40861159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A40B93C-84D6-2242-838D-73A2890AA89D}" type="slidenum">
              <a:rPr lang="en-US" smtClean="0"/>
              <a:pPr/>
              <a:t>20</a:t>
            </a:fld>
            <a:endParaRPr lang="en-US"/>
          </a:p>
        </p:txBody>
      </p:sp>
    </p:spTree>
    <p:extLst>
      <p:ext uri="{BB962C8B-B14F-4D97-AF65-F5344CB8AC3E}">
        <p14:creationId xmlns:p14="http://schemas.microsoft.com/office/powerpoint/2010/main" val="14777233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A40B93C-84D6-2242-838D-73A2890AA89D}" type="slidenum">
              <a:rPr lang="en-US" smtClean="0"/>
              <a:pPr/>
              <a:t>21</a:t>
            </a:fld>
            <a:endParaRPr lang="en-US"/>
          </a:p>
        </p:txBody>
      </p:sp>
    </p:spTree>
    <p:extLst>
      <p:ext uri="{BB962C8B-B14F-4D97-AF65-F5344CB8AC3E}">
        <p14:creationId xmlns:p14="http://schemas.microsoft.com/office/powerpoint/2010/main" val="28972721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A40B93C-84D6-2242-838D-73A2890AA89D}" type="slidenum">
              <a:rPr lang="en-US" smtClean="0"/>
              <a:pPr/>
              <a:t>22</a:t>
            </a:fld>
            <a:endParaRPr lang="en-US"/>
          </a:p>
        </p:txBody>
      </p:sp>
    </p:spTree>
    <p:extLst>
      <p:ext uri="{BB962C8B-B14F-4D97-AF65-F5344CB8AC3E}">
        <p14:creationId xmlns:p14="http://schemas.microsoft.com/office/powerpoint/2010/main" val="46429802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The result obtained by querying the initial design of the Person tree is not so suggestive like in case of the second design because the</a:t>
            </a:r>
            <a:r>
              <a:rPr lang="en-US" baseline="0" dirty="0"/>
              <a:t> info missing are not specified clearly.</a:t>
            </a:r>
            <a:endParaRPr lang="en-US" dirty="0"/>
          </a:p>
        </p:txBody>
      </p:sp>
      <p:sp>
        <p:nvSpPr>
          <p:cNvPr id="4" name="Slide Number Placeholder 3"/>
          <p:cNvSpPr>
            <a:spLocks noGrp="1"/>
          </p:cNvSpPr>
          <p:nvPr>
            <p:ph type="sldNum" sz="quarter" idx="10"/>
          </p:nvPr>
        </p:nvSpPr>
        <p:spPr/>
        <p:txBody>
          <a:bodyPr/>
          <a:lstStyle/>
          <a:p>
            <a:fld id="{8A40B93C-84D6-2242-838D-73A2890AA89D}" type="slidenum">
              <a:rPr lang="en-US" smtClean="0"/>
              <a:pPr/>
              <a:t>23</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In </a:t>
            </a:r>
            <a:r>
              <a:rPr lang="en-US" baseline="0" dirty="0"/>
              <a:t>the snapshot presented in this slide, the </a:t>
            </a:r>
            <a:r>
              <a:rPr lang="en-US" baseline="0" dirty="0" err="1"/>
              <a:t>contractQVR</a:t>
            </a:r>
            <a:r>
              <a:rPr lang="en-US" baseline="0" dirty="0"/>
              <a:t> between userT6D and company80Y contradicts the informal requirements because the userT6D is not employed by the company80Y.  As the library was not modeled, the contractual relationships with the library cannot be specified in a natural manner.</a:t>
            </a:r>
            <a:endParaRPr lang="en-US" dirty="0"/>
          </a:p>
        </p:txBody>
      </p:sp>
      <p:sp>
        <p:nvSpPr>
          <p:cNvPr id="4" name="Slide Number Placeholder 3"/>
          <p:cNvSpPr>
            <a:spLocks noGrp="1"/>
          </p:cNvSpPr>
          <p:nvPr>
            <p:ph type="sldNum" sz="quarter" idx="10"/>
          </p:nvPr>
        </p:nvSpPr>
        <p:spPr/>
        <p:txBody>
          <a:bodyPr/>
          <a:lstStyle/>
          <a:p>
            <a:fld id="{8A40B93C-84D6-2242-838D-73A2890AA89D}" type="slidenum">
              <a:rPr lang="en-US" smtClean="0"/>
              <a:pPr/>
              <a:t>6</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A40B93C-84D6-2242-838D-73A2890AA89D}" type="slidenum">
              <a:rPr lang="en-US" smtClean="0"/>
              <a:pPr/>
              <a:t>24</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The result obtained by querying the </a:t>
            </a:r>
            <a:r>
              <a:rPr lang="en-US" dirty="0" err="1"/>
              <a:t>NewPerson</a:t>
            </a:r>
            <a:r>
              <a:rPr lang="en-US" dirty="0"/>
              <a:t> tree </a:t>
            </a:r>
            <a:r>
              <a:rPr lang="en-US" baseline="0" dirty="0"/>
              <a:t>is more suggestive compared with the result obtained by querying the previous Person tree</a:t>
            </a:r>
            <a:endParaRPr lang="en-US" dirty="0"/>
          </a:p>
        </p:txBody>
      </p:sp>
      <p:sp>
        <p:nvSpPr>
          <p:cNvPr id="4" name="Slide Number Placeholder 3"/>
          <p:cNvSpPr>
            <a:spLocks noGrp="1"/>
          </p:cNvSpPr>
          <p:nvPr>
            <p:ph type="sldNum" sz="quarter" idx="10"/>
          </p:nvPr>
        </p:nvSpPr>
        <p:spPr/>
        <p:txBody>
          <a:bodyPr/>
          <a:lstStyle/>
          <a:p>
            <a:fld id="{8A40B93C-84D6-2242-838D-73A2890AA89D}" type="slidenum">
              <a:rPr lang="en-US" smtClean="0"/>
              <a:pPr/>
              <a:t>25</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In </a:t>
            </a:r>
            <a:r>
              <a:rPr lang="en-US" baseline="0" dirty="0"/>
              <a:t>the snapshot presented in this slide, the </a:t>
            </a:r>
            <a:r>
              <a:rPr lang="en-US" baseline="0" dirty="0" err="1"/>
              <a:t>contractQVR</a:t>
            </a:r>
            <a:r>
              <a:rPr lang="en-US" baseline="0" dirty="0"/>
              <a:t> between userT6D and company80Y contradicts the informal requirements because the userT6D is not employed by the company80Y.  As the library was not modeled, the contractual relationships with the library cannot be specified in a natural manner.</a:t>
            </a:r>
            <a:endParaRPr lang="en-US" dirty="0"/>
          </a:p>
        </p:txBody>
      </p:sp>
      <p:sp>
        <p:nvSpPr>
          <p:cNvPr id="4" name="Slide Number Placeholder 3"/>
          <p:cNvSpPr>
            <a:spLocks noGrp="1"/>
          </p:cNvSpPr>
          <p:nvPr>
            <p:ph type="sldNum" sz="quarter" idx="10"/>
          </p:nvPr>
        </p:nvSpPr>
        <p:spPr/>
        <p:txBody>
          <a:bodyPr/>
          <a:lstStyle/>
          <a:p>
            <a:fld id="{8A40B93C-84D6-2242-838D-73A2890AA89D}" type="slidenum">
              <a:rPr lang="en-US" smtClean="0"/>
              <a:pPr/>
              <a:t>7</a:t>
            </a:fld>
            <a:endParaRPr lang="en-US"/>
          </a:p>
        </p:txBody>
      </p:sp>
    </p:spTree>
    <p:extLst>
      <p:ext uri="{BB962C8B-B14F-4D97-AF65-F5344CB8AC3E}">
        <p14:creationId xmlns:p14="http://schemas.microsoft.com/office/powerpoint/2010/main" val="36495064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Apart from the model proposed in [Tod11], the model included</a:t>
            </a:r>
            <a:r>
              <a:rPr lang="en-US" baseline="0" dirty="0"/>
              <a:t> in this slide, includes the library concept.  Also, the role name and the multiplicity of roles were changed in order to comply with the requirements and with the understanding of the problem domain.  Concerning the invariant restricting the contract participants this was specified in the Contract context and not in the User context like in [Tod11].  The constraint requiring that the contract of a user employed by a company is between the above-mentioned user and company was specified in the User context.</a:t>
            </a:r>
            <a:endParaRPr lang="en-US" dirty="0"/>
          </a:p>
        </p:txBody>
      </p:sp>
      <p:sp>
        <p:nvSpPr>
          <p:cNvPr id="4" name="Slide Number Placeholder 3"/>
          <p:cNvSpPr>
            <a:spLocks noGrp="1"/>
          </p:cNvSpPr>
          <p:nvPr>
            <p:ph type="sldNum" sz="quarter" idx="10"/>
          </p:nvPr>
        </p:nvSpPr>
        <p:spPr/>
        <p:txBody>
          <a:bodyPr/>
          <a:lstStyle/>
          <a:p>
            <a:fld id="{8A40B93C-84D6-2242-838D-73A2890AA89D}" type="slidenum">
              <a:rPr lang="en-US" smtClean="0"/>
              <a:pPr/>
              <a:t>8</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The snapshots represented in this side present two unwanted instantiation.  The snapshot from the left part shows </a:t>
            </a:r>
            <a:r>
              <a:rPr lang="en-US" baseline="0" dirty="0"/>
              <a:t>an instantiation that is not reported by the invariant proposed in the same paper because the library concept was not included in the model.  The snapshot from the right part presents a situation in which the user u2 employed by the company comp3 has the contract c2 with the company comp2 and not with comp3.</a:t>
            </a:r>
            <a:endParaRPr lang="en-US" dirty="0"/>
          </a:p>
        </p:txBody>
      </p:sp>
      <p:sp>
        <p:nvSpPr>
          <p:cNvPr id="4" name="Slide Number Placeholder 3"/>
          <p:cNvSpPr>
            <a:spLocks noGrp="1"/>
          </p:cNvSpPr>
          <p:nvPr>
            <p:ph type="sldNum" sz="quarter" idx="10"/>
          </p:nvPr>
        </p:nvSpPr>
        <p:spPr/>
        <p:txBody>
          <a:bodyPr/>
          <a:lstStyle/>
          <a:p>
            <a:fld id="{8A40B93C-84D6-2242-838D-73A2890AA89D}" type="slidenum">
              <a:rPr lang="en-US" smtClean="0"/>
              <a:pPr/>
              <a:t>9</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The snapshots represented in this side present two unwanted instantiation.  The snapshot from the left part shows </a:t>
            </a:r>
            <a:r>
              <a:rPr lang="en-US" baseline="0" dirty="0"/>
              <a:t>an instantiation that is not reported by the invariant proposed in the same paper because the library concept was not included in the model.  The snapshot from the right part presents a situation in which the user u2 employed by the company comp3 has the contract c2 with the company comp2 and not with comp3.</a:t>
            </a:r>
            <a:endParaRPr lang="en-US" dirty="0"/>
          </a:p>
        </p:txBody>
      </p:sp>
      <p:sp>
        <p:nvSpPr>
          <p:cNvPr id="4" name="Slide Number Placeholder 3"/>
          <p:cNvSpPr>
            <a:spLocks noGrp="1"/>
          </p:cNvSpPr>
          <p:nvPr>
            <p:ph type="sldNum" sz="quarter" idx="10"/>
          </p:nvPr>
        </p:nvSpPr>
        <p:spPr/>
        <p:txBody>
          <a:bodyPr/>
          <a:lstStyle/>
          <a:p>
            <a:fld id="{8A40B93C-84D6-2242-838D-73A2890AA89D}" type="slidenum">
              <a:rPr lang="en-US" smtClean="0"/>
              <a:pPr/>
              <a:t>10</a:t>
            </a:fld>
            <a:endParaRPr lang="en-US"/>
          </a:p>
        </p:txBody>
      </p:sp>
    </p:spTree>
    <p:extLst>
      <p:ext uri="{BB962C8B-B14F-4D97-AF65-F5344CB8AC3E}">
        <p14:creationId xmlns:p14="http://schemas.microsoft.com/office/powerpoint/2010/main" val="3491182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Apart from the model proposed in [Tod11], the model included</a:t>
            </a:r>
            <a:r>
              <a:rPr lang="en-US" baseline="0" dirty="0"/>
              <a:t> in this slide, includes the library concept.  Also, the role name and the multiplicity of roles were changed in order to comply with the requirements and with the understanding of the problem domain.  Concerning the invariant restricting the contract participants this was specified in the Contract context and not in the User context like in [Tod11].  The constraint requiring that the contract of a user employed by a company is between the above-mentioned user and company was specified in the User context.</a:t>
            </a:r>
            <a:endParaRPr lang="en-US" dirty="0"/>
          </a:p>
        </p:txBody>
      </p:sp>
      <p:sp>
        <p:nvSpPr>
          <p:cNvPr id="4" name="Slide Number Placeholder 3"/>
          <p:cNvSpPr>
            <a:spLocks noGrp="1"/>
          </p:cNvSpPr>
          <p:nvPr>
            <p:ph type="sldNum" sz="quarter" idx="10"/>
          </p:nvPr>
        </p:nvSpPr>
        <p:spPr/>
        <p:txBody>
          <a:bodyPr/>
          <a:lstStyle/>
          <a:p>
            <a:fld id="{8A40B93C-84D6-2242-838D-73A2890AA89D}" type="slidenum">
              <a:rPr lang="en-US" smtClean="0"/>
              <a:pPr/>
              <a:t>11</a:t>
            </a:fld>
            <a:endParaRPr lang="en-US"/>
          </a:p>
        </p:txBody>
      </p:sp>
    </p:spTree>
    <p:extLst>
      <p:ext uri="{BB962C8B-B14F-4D97-AF65-F5344CB8AC3E}">
        <p14:creationId xmlns:p14="http://schemas.microsoft.com/office/powerpoint/2010/main" val="39692010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M</a:t>
            </a:r>
            <a:r>
              <a:rPr lang="en-US" baseline="0" dirty="0"/>
              <a:t>odels proposed in MDD technologies are meant to produce software.  That’s why the model proposed [Tod11] is inappropriate because induce an infinite recursion.  Moreover, the OCL specification has some drawbacks: accessing the elements of the collection will trigger an exception if at least one parent is unknown.  Another aspect concerns the comparison of an undefined value with a defined value, that returns different results in different tools (OCLE &amp; USE).  Parents collection can be ordered; the first parent playing the role of mother and the second the father.  However, this specification cannot be applied if only one parent is known.</a:t>
            </a:r>
            <a:endParaRPr lang="en-US" dirty="0"/>
          </a:p>
        </p:txBody>
      </p:sp>
      <p:sp>
        <p:nvSpPr>
          <p:cNvPr id="4" name="Slide Number Placeholder 3"/>
          <p:cNvSpPr>
            <a:spLocks noGrp="1"/>
          </p:cNvSpPr>
          <p:nvPr>
            <p:ph type="sldNum" sz="quarter" idx="10"/>
          </p:nvPr>
        </p:nvSpPr>
        <p:spPr/>
        <p:txBody>
          <a:bodyPr/>
          <a:lstStyle/>
          <a:p>
            <a:fld id="{8A40B93C-84D6-2242-838D-73A2890AA89D}" type="slidenum">
              <a:rPr lang="en-US" smtClean="0"/>
              <a:pPr/>
              <a:t>12</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Forbidding a person to be its own parent can be specified in in different manners.  The second</a:t>
            </a:r>
            <a:r>
              <a:rPr lang="en-US" baseline="0" dirty="0"/>
              <a:t> invariant, imposing a constraint on the values of the age property of parent and children is finer.</a:t>
            </a:r>
            <a:endParaRPr lang="en-US" dirty="0"/>
          </a:p>
        </p:txBody>
      </p:sp>
      <p:sp>
        <p:nvSpPr>
          <p:cNvPr id="4" name="Slide Number Placeholder 3"/>
          <p:cNvSpPr>
            <a:spLocks noGrp="1"/>
          </p:cNvSpPr>
          <p:nvPr>
            <p:ph type="sldNum" sz="quarter" idx="10"/>
          </p:nvPr>
        </p:nvSpPr>
        <p:spPr/>
        <p:txBody>
          <a:bodyPr/>
          <a:lstStyle/>
          <a:p>
            <a:fld id="{8A40B93C-84D6-2242-838D-73A2890AA89D}" type="slidenum">
              <a:rPr lang="en-US" smtClean="0"/>
              <a:pPr/>
              <a:t>13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9D047EBA-486E-F84F-8CC7-F87082630A77}" type="datetimeFigureOut">
              <a:rPr lang="en-US" smtClean="0"/>
              <a:pPr/>
              <a:t>4/22/2021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8A1D5A-8CFE-524C-BCA9-52B5C3CC15EE}"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D047EBA-486E-F84F-8CC7-F87082630A77}" type="datetimeFigureOut">
              <a:rPr lang="en-US" smtClean="0"/>
              <a:pPr/>
              <a:t>4/22/2021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8A1D5A-8CFE-524C-BCA9-52B5C3CC15E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D047EBA-486E-F84F-8CC7-F87082630A77}" type="datetimeFigureOut">
              <a:rPr lang="en-US" smtClean="0"/>
              <a:pPr/>
              <a:t>4/22/2021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8A1D5A-8CFE-524C-BCA9-52B5C3CC15E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D047EBA-486E-F84F-8CC7-F87082630A77}" type="datetimeFigureOut">
              <a:rPr lang="en-US" smtClean="0"/>
              <a:pPr/>
              <a:t>4/22/2021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8A1D5A-8CFE-524C-BCA9-52B5C3CC15E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047EBA-486E-F84F-8CC7-F87082630A77}" type="datetimeFigureOut">
              <a:rPr lang="en-US" smtClean="0"/>
              <a:pPr/>
              <a:t>4/22/2021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8A1D5A-8CFE-524C-BCA9-52B5C3CC15EE}"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D047EBA-486E-F84F-8CC7-F87082630A77}" type="datetimeFigureOut">
              <a:rPr lang="en-US" smtClean="0"/>
              <a:pPr/>
              <a:t>4/22/2021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8A1D5A-8CFE-524C-BCA9-52B5C3CC15E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D047EBA-486E-F84F-8CC7-F87082630A77}" type="datetimeFigureOut">
              <a:rPr lang="en-US" smtClean="0"/>
              <a:pPr/>
              <a:t>4/22/2021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38A1D5A-8CFE-524C-BCA9-52B5C3CC15E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D047EBA-486E-F84F-8CC7-F87082630A77}" type="datetimeFigureOut">
              <a:rPr lang="en-US" smtClean="0"/>
              <a:pPr/>
              <a:t>4/22/2021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38A1D5A-8CFE-524C-BCA9-52B5C3CC15E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047EBA-486E-F84F-8CC7-F87082630A77}" type="datetimeFigureOut">
              <a:rPr lang="en-US" smtClean="0"/>
              <a:pPr/>
              <a:t>4/22/2021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38A1D5A-8CFE-524C-BCA9-52B5C3CC15E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D047EBA-486E-F84F-8CC7-F87082630A77}" type="datetimeFigureOut">
              <a:rPr lang="en-US" smtClean="0"/>
              <a:pPr/>
              <a:t>4/22/2021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8A1D5A-8CFE-524C-BCA9-52B5C3CC15E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D047EBA-486E-F84F-8CC7-F87082630A77}" type="datetimeFigureOut">
              <a:rPr lang="en-US" smtClean="0"/>
              <a:pPr/>
              <a:t>4/22/2021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8A1D5A-8CFE-524C-BCA9-52B5C3CC15EE}"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047EBA-486E-F84F-8CC7-F87082630A77}" type="datetimeFigureOut">
              <a:rPr lang="en-US" smtClean="0"/>
              <a:pPr/>
              <a:t>4/22/2021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8A1D5A-8CFE-524C-BCA9-52B5C3CC15E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14.emf"/><Relationship Id="rId4" Type="http://schemas.openxmlformats.org/officeDocument/2006/relationships/image" Target="../media/image13.emf"/></Relationships>
</file>

<file path=ppt/slides/_rels/slide21.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6.emf"/></Relationships>
</file>

<file path=ppt/slides/_rels/slide22.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18.emf"/><Relationship Id="rId4" Type="http://schemas.openxmlformats.org/officeDocument/2006/relationships/image" Target="../media/image17.emf"/></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www.dresden-ocl.org/index.php/DresdenOCL" TargetMode="External"/><Relationship Id="rId2" Type="http://schemas.openxmlformats.org/officeDocument/2006/relationships/hyperlink" Target="http://www.db.informatik.uni-bremen.de/projects/USE" TargetMode="External"/><Relationship Id="rId1" Type="http://schemas.openxmlformats.org/officeDocument/2006/relationships/slideLayout" Target="../slideLayouts/slideLayout2.xml"/><Relationship Id="rId5" Type="http://schemas.openxmlformats.org/officeDocument/2006/relationships/hyperlink" Target="https://www.ibm.com/developerworks/rational/library/accuratedomain-models-using-ocl-constraints-rational-software-architect/" TargetMode="External"/><Relationship Id="rId4" Type="http://schemas.openxmlformats.org/officeDocument/2006/relationships/hyperlink" Target="http://lci.cs.ubbcluj.ro/ocle/"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www.investorwords.com/"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80510" y="1899359"/>
            <a:ext cx="7977690" cy="1701092"/>
          </a:xfrm>
        </p:spPr>
        <p:txBody>
          <a:bodyPr>
            <a:normAutofit/>
          </a:bodyPr>
          <a:lstStyle/>
          <a:p>
            <a:r>
              <a:rPr lang="en-US" dirty="0"/>
              <a:t>Avoiding OCL specification pitfalls</a:t>
            </a:r>
          </a:p>
        </p:txBody>
      </p:sp>
      <p:sp>
        <p:nvSpPr>
          <p:cNvPr id="3" name="Subtitle 2"/>
          <p:cNvSpPr>
            <a:spLocks noGrp="1"/>
          </p:cNvSpPr>
          <p:nvPr>
            <p:ph type="subTitle" idx="1"/>
          </p:nvPr>
        </p:nvSpPr>
        <p:spPr>
          <a:xfrm>
            <a:off x="480510" y="3886200"/>
            <a:ext cx="8340289" cy="1752600"/>
          </a:xfrm>
        </p:spPr>
        <p:txBody>
          <a:bodyPr>
            <a:normAutofit/>
          </a:bodyPr>
          <a:lstStyle/>
          <a:p>
            <a:r>
              <a:rPr lang="en-US" sz="3200" b="1" dirty="0">
                <a:solidFill>
                  <a:schemeClr val="accent3">
                    <a:lumMod val="50000"/>
                  </a:schemeClr>
                </a:solidFill>
              </a:rPr>
              <a:t>Understanding Software Modeling by Using Constraints</a:t>
            </a:r>
            <a:endParaRPr lang="en-US" dirty="0">
              <a:solidFill>
                <a:schemeClr val="accent3">
                  <a:lumMod val="50000"/>
                </a:schemeClr>
              </a:solidFill>
            </a:endParaRPr>
          </a:p>
          <a:p>
            <a:r>
              <a:rPr lang="en-US" dirty="0">
                <a:solidFill>
                  <a:schemeClr val="accent3">
                    <a:lumMod val="50000"/>
                  </a:schemeClr>
                </a:solidFill>
              </a:rPr>
              <a:t>Dan CHIOREAN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4524" y="274638"/>
            <a:ext cx="8432276" cy="1143000"/>
          </a:xfrm>
        </p:spPr>
        <p:txBody>
          <a:bodyPr>
            <a:normAutofit fontScale="90000"/>
          </a:bodyPr>
          <a:lstStyle/>
          <a:p>
            <a:pPr algn="l"/>
            <a:r>
              <a:rPr lang="en-US" sz="3100" dirty="0"/>
              <a:t>Understanding</a:t>
            </a:r>
            <a:r>
              <a:rPr lang="en-US" sz="3111" dirty="0"/>
              <a:t> Software Modeling by Using Constraints</a:t>
            </a:r>
            <a:br>
              <a:rPr lang="en-US" sz="3200" dirty="0"/>
            </a:br>
            <a:r>
              <a:rPr lang="en-US" sz="2667" dirty="0"/>
              <a:t>Using suggestive  snapshots to test specifications</a:t>
            </a:r>
          </a:p>
        </p:txBody>
      </p:sp>
      <p:sp>
        <p:nvSpPr>
          <p:cNvPr id="3" name="Content Placeholder 2"/>
          <p:cNvSpPr>
            <a:spLocks noGrp="1"/>
          </p:cNvSpPr>
          <p:nvPr>
            <p:ph idx="1"/>
          </p:nvPr>
        </p:nvSpPr>
        <p:spPr>
          <a:xfrm>
            <a:off x="457200" y="1426418"/>
            <a:ext cx="8229600" cy="702060"/>
          </a:xfrm>
        </p:spPr>
        <p:txBody>
          <a:bodyPr>
            <a:normAutofit/>
          </a:bodyPr>
          <a:lstStyle/>
          <a:p>
            <a:r>
              <a:rPr lang="en-US" dirty="0"/>
              <a:t>Unwanted model instantiations</a:t>
            </a:r>
          </a:p>
        </p:txBody>
      </p:sp>
      <p:pic>
        <p:nvPicPr>
          <p:cNvPr id="5" name="Picture 4" descr="Diagram, waterfall chart&#10;&#10;Description automatically generated with medium confidence">
            <a:extLst>
              <a:ext uri="{FF2B5EF4-FFF2-40B4-BE49-F238E27FC236}">
                <a16:creationId xmlns:a16="http://schemas.microsoft.com/office/drawing/2014/main" id="{99610BE2-8C95-4BA4-9829-14E53943543F}"/>
              </a:ext>
            </a:extLst>
          </p:cNvPr>
          <p:cNvPicPr>
            <a:picLocks noChangeAspect="1"/>
          </p:cNvPicPr>
          <p:nvPr/>
        </p:nvPicPr>
        <p:blipFill>
          <a:blip r:embed="rId3"/>
          <a:stretch>
            <a:fillRect/>
          </a:stretch>
        </p:blipFill>
        <p:spPr>
          <a:xfrm>
            <a:off x="767240" y="1925967"/>
            <a:ext cx="7992557" cy="1948789"/>
          </a:xfrm>
          <a:prstGeom prst="rect">
            <a:avLst/>
          </a:prstGeom>
        </p:spPr>
      </p:pic>
      <p:sp>
        <p:nvSpPr>
          <p:cNvPr id="6" name="Rectangle 5">
            <a:extLst>
              <a:ext uri="{FF2B5EF4-FFF2-40B4-BE49-F238E27FC236}">
                <a16:creationId xmlns:a16="http://schemas.microsoft.com/office/drawing/2014/main" id="{D58E3B2F-D29C-4958-BCF0-767647A6828C}"/>
              </a:ext>
            </a:extLst>
          </p:cNvPr>
          <p:cNvSpPr/>
          <p:nvPr/>
        </p:nvSpPr>
        <p:spPr>
          <a:xfrm>
            <a:off x="268942" y="4215112"/>
            <a:ext cx="8736746" cy="2062103"/>
          </a:xfrm>
          <a:prstGeom prst="rect">
            <a:avLst/>
          </a:prstGeom>
        </p:spPr>
        <p:txBody>
          <a:bodyPr wrap="square">
            <a:spAutoFit/>
          </a:bodyPr>
          <a:lstStyle/>
          <a:p>
            <a:r>
              <a:rPr lang="en-US" sz="1600" b="1" dirty="0">
                <a:latin typeface="Courier New"/>
              </a:rPr>
              <a:t> context </a:t>
            </a:r>
            <a:r>
              <a:rPr lang="en-US" sz="1600" dirty="0">
                <a:latin typeface="Courier New"/>
              </a:rPr>
              <a:t>User</a:t>
            </a:r>
          </a:p>
          <a:p>
            <a:r>
              <a:rPr lang="en-US" sz="1600" b="1" dirty="0">
                <a:latin typeface="Courier New"/>
              </a:rPr>
              <a:t>        inv </a:t>
            </a:r>
            <a:r>
              <a:rPr lang="en-US" sz="1600" dirty="0">
                <a:latin typeface="Courier New"/>
              </a:rPr>
              <a:t>contracts</a:t>
            </a:r>
            <a:r>
              <a:rPr lang="en-US" sz="1600" b="1" dirty="0">
                <a:latin typeface="Courier New"/>
              </a:rPr>
              <a:t>:</a:t>
            </a:r>
          </a:p>
          <a:p>
            <a:r>
              <a:rPr lang="en-US" sz="1600" b="1" dirty="0">
                <a:latin typeface="Courier New"/>
              </a:rPr>
              <a:t>            if </a:t>
            </a:r>
            <a:r>
              <a:rPr lang="en-US" sz="1600" b="1" dirty="0" err="1">
                <a:latin typeface="Courier New"/>
              </a:rPr>
              <a:t>self.</a:t>
            </a:r>
            <a:r>
              <a:rPr lang="en-US" sz="1600" dirty="0" err="1">
                <a:latin typeface="Courier New"/>
              </a:rPr>
              <a:t>contract.library</a:t>
            </a:r>
            <a:r>
              <a:rPr lang="en-US" sz="1600" dirty="0">
                <a:latin typeface="Courier New"/>
              </a:rPr>
              <a:t>-&gt;</a:t>
            </a:r>
            <a:r>
              <a:rPr lang="en-US" sz="1600" dirty="0" err="1">
                <a:latin typeface="Courier New"/>
              </a:rPr>
              <a:t>notEmpty</a:t>
            </a:r>
            <a:endParaRPr lang="en-US" sz="1600" dirty="0">
              <a:latin typeface="Courier New"/>
            </a:endParaRPr>
          </a:p>
          <a:p>
            <a:r>
              <a:rPr lang="en-US" sz="1600" b="1" dirty="0">
                <a:latin typeface="Courier New"/>
              </a:rPr>
              <a:t>                then </a:t>
            </a:r>
            <a:r>
              <a:rPr lang="en-US" sz="1600" b="1" dirty="0" err="1">
                <a:latin typeface="Courier New"/>
              </a:rPr>
              <a:t>self.</a:t>
            </a:r>
            <a:r>
              <a:rPr lang="en-US" sz="1600" dirty="0" err="1">
                <a:latin typeface="Courier New"/>
              </a:rPr>
              <a:t>employer</a:t>
            </a:r>
            <a:r>
              <a:rPr lang="en-US" sz="1600" dirty="0">
                <a:latin typeface="Courier New"/>
              </a:rPr>
              <a:t>-&gt;</a:t>
            </a:r>
            <a:r>
              <a:rPr lang="en-US" sz="1600" dirty="0" err="1">
                <a:latin typeface="Courier New"/>
              </a:rPr>
              <a:t>isEmpty</a:t>
            </a:r>
            <a:r>
              <a:rPr lang="en-US" sz="1600" b="1" dirty="0">
                <a:latin typeface="Courier New"/>
              </a:rPr>
              <a:t> and</a:t>
            </a:r>
          </a:p>
          <a:p>
            <a:r>
              <a:rPr lang="en-US" sz="1600" b="1" dirty="0">
                <a:latin typeface="Courier New"/>
              </a:rPr>
              <a:t>                     </a:t>
            </a:r>
            <a:r>
              <a:rPr lang="en-US" sz="1600" b="1" dirty="0" err="1">
                <a:latin typeface="Courier New"/>
              </a:rPr>
              <a:t>self.</a:t>
            </a:r>
            <a:r>
              <a:rPr lang="en-US" sz="1600" dirty="0" err="1">
                <a:latin typeface="Courier New"/>
              </a:rPr>
              <a:t>contract.company</a:t>
            </a:r>
            <a:r>
              <a:rPr lang="en-US" sz="1600" dirty="0">
                <a:latin typeface="Courier New"/>
              </a:rPr>
              <a:t>-&gt;</a:t>
            </a:r>
            <a:r>
              <a:rPr lang="en-US" sz="1600" dirty="0" err="1">
                <a:latin typeface="Courier New"/>
              </a:rPr>
              <a:t>isEmpty</a:t>
            </a:r>
            <a:endParaRPr lang="en-US" sz="1600" dirty="0">
              <a:latin typeface="Courier New"/>
            </a:endParaRPr>
          </a:p>
          <a:p>
            <a:r>
              <a:rPr lang="en-US" sz="1600" b="1" dirty="0">
                <a:latin typeface="Courier New"/>
              </a:rPr>
              <a:t>                else </a:t>
            </a:r>
            <a:r>
              <a:rPr lang="en-US" sz="1600" b="1" dirty="0" err="1">
                <a:latin typeface="Courier New"/>
              </a:rPr>
              <a:t>self.</a:t>
            </a:r>
            <a:r>
              <a:rPr lang="en-US" sz="1600" dirty="0" err="1">
                <a:latin typeface="Courier New"/>
              </a:rPr>
              <a:t>employer</a:t>
            </a:r>
            <a:r>
              <a:rPr lang="en-US" sz="1600" dirty="0">
                <a:latin typeface="Courier New"/>
              </a:rPr>
              <a:t> = </a:t>
            </a:r>
            <a:r>
              <a:rPr lang="en-US" sz="1600" dirty="0" err="1">
                <a:latin typeface="Courier New"/>
              </a:rPr>
              <a:t>self.contract.company</a:t>
            </a:r>
            <a:r>
              <a:rPr lang="en-US" sz="1600" dirty="0">
                <a:latin typeface="Courier New"/>
              </a:rPr>
              <a:t> </a:t>
            </a:r>
            <a:r>
              <a:rPr lang="en-US" sz="1600" b="1" dirty="0">
                <a:latin typeface="Courier New"/>
              </a:rPr>
              <a:t>and</a:t>
            </a:r>
          </a:p>
          <a:p>
            <a:r>
              <a:rPr lang="en-US" sz="1600" b="1" dirty="0">
                <a:latin typeface="Courier New"/>
              </a:rPr>
              <a:t>                     </a:t>
            </a:r>
            <a:r>
              <a:rPr lang="en-US" sz="1600" b="1" dirty="0" err="1">
                <a:latin typeface="Courier New"/>
              </a:rPr>
              <a:t>self.</a:t>
            </a:r>
            <a:r>
              <a:rPr lang="en-US" sz="1600" dirty="0" err="1">
                <a:latin typeface="Courier New"/>
              </a:rPr>
              <a:t>employer.library</a:t>
            </a:r>
            <a:r>
              <a:rPr lang="en-US" sz="1600" dirty="0">
                <a:latin typeface="Courier New"/>
              </a:rPr>
              <a:t>-&gt;</a:t>
            </a:r>
            <a:r>
              <a:rPr lang="en-US" sz="1600" dirty="0" err="1">
                <a:latin typeface="Courier New"/>
              </a:rPr>
              <a:t>notEmpty</a:t>
            </a:r>
            <a:r>
              <a:rPr lang="en-US" sz="1600" dirty="0">
                <a:latin typeface="Courier New"/>
              </a:rPr>
              <a:t>     </a:t>
            </a:r>
          </a:p>
          <a:p>
            <a:r>
              <a:rPr lang="en-US" sz="1600" b="1" dirty="0">
                <a:latin typeface="Courier New"/>
              </a:rPr>
              <a:t>            endif</a:t>
            </a:r>
            <a:endParaRPr lang="en-US" sz="1600" dirty="0">
              <a:latin typeface="Courier New"/>
            </a:endParaRPr>
          </a:p>
        </p:txBody>
      </p:sp>
    </p:spTree>
    <p:extLst>
      <p:ext uri="{BB962C8B-B14F-4D97-AF65-F5344CB8AC3E}">
        <p14:creationId xmlns:p14="http://schemas.microsoft.com/office/powerpoint/2010/main" val="8160115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274638"/>
            <a:ext cx="8356387" cy="1143000"/>
          </a:xfrm>
        </p:spPr>
        <p:txBody>
          <a:bodyPr>
            <a:normAutofit fontScale="90000"/>
          </a:bodyPr>
          <a:lstStyle/>
          <a:p>
            <a:pPr algn="l"/>
            <a:r>
              <a:rPr lang="en-US" sz="3100" b="1" dirty="0"/>
              <a:t>Understanding Software Modeling by Using Constraints</a:t>
            </a:r>
            <a:br>
              <a:rPr lang="en-US" sz="3200" dirty="0"/>
            </a:br>
            <a:r>
              <a:rPr lang="en-US" sz="3200" dirty="0"/>
              <a:t>It’s better to prevent than cure</a:t>
            </a:r>
          </a:p>
        </p:txBody>
      </p:sp>
      <p:sp>
        <p:nvSpPr>
          <p:cNvPr id="13" name="Rectangle 12"/>
          <p:cNvSpPr/>
          <p:nvPr/>
        </p:nvSpPr>
        <p:spPr>
          <a:xfrm>
            <a:off x="231234" y="4120842"/>
            <a:ext cx="8736746" cy="2308324"/>
          </a:xfrm>
          <a:prstGeom prst="rect">
            <a:avLst/>
          </a:prstGeom>
        </p:spPr>
        <p:txBody>
          <a:bodyPr wrap="square">
            <a:spAutoFit/>
          </a:bodyPr>
          <a:lstStyle/>
          <a:p>
            <a:r>
              <a:rPr lang="en-US" sz="1600" b="1" dirty="0">
                <a:latin typeface="Courier New"/>
              </a:rPr>
              <a:t>		</a:t>
            </a:r>
          </a:p>
          <a:p>
            <a:r>
              <a:rPr lang="en-US" sz="1600" b="1" dirty="0">
                <a:latin typeface="Courier New"/>
              </a:rPr>
              <a:t>	context Company::</a:t>
            </a:r>
            <a:r>
              <a:rPr lang="en-US" sz="1600" dirty="0" err="1">
                <a:latin typeface="Courier New"/>
              </a:rPr>
              <a:t>addEmployee</a:t>
            </a:r>
            <a:r>
              <a:rPr lang="en-US" sz="1600" dirty="0">
                <a:latin typeface="Courier New"/>
              </a:rPr>
              <a:t>(</a:t>
            </a:r>
            <a:r>
              <a:rPr lang="en-US" sz="1600" dirty="0" err="1">
                <a:latin typeface="Courier New"/>
              </a:rPr>
              <a:t>u:User</a:t>
            </a:r>
            <a:r>
              <a:rPr lang="en-US" sz="1600" dirty="0">
                <a:latin typeface="Courier New"/>
              </a:rPr>
              <a:t>):void</a:t>
            </a:r>
            <a:r>
              <a:rPr lang="en-US" sz="1600" b="1" dirty="0">
                <a:latin typeface="Courier New"/>
              </a:rPr>
              <a:t>		</a:t>
            </a:r>
          </a:p>
          <a:p>
            <a:r>
              <a:rPr lang="en-US" sz="1600" b="1" dirty="0">
                <a:latin typeface="Courier New"/>
              </a:rPr>
              <a:t>		pre:</a:t>
            </a:r>
          </a:p>
          <a:p>
            <a:r>
              <a:rPr lang="en-US" sz="1600" b="1" dirty="0">
                <a:latin typeface="Courier New"/>
              </a:rPr>
              <a:t>		    </a:t>
            </a:r>
            <a:r>
              <a:rPr lang="en-US" sz="1600" b="1" dirty="0" err="1">
                <a:latin typeface="Courier New"/>
              </a:rPr>
              <a:t>self.</a:t>
            </a:r>
            <a:r>
              <a:rPr lang="en-US" sz="1600" dirty="0" err="1">
                <a:latin typeface="Courier New"/>
              </a:rPr>
              <a:t>employees</a:t>
            </a:r>
            <a:r>
              <a:rPr lang="en-US" sz="1600" dirty="0">
                <a:latin typeface="Courier New"/>
              </a:rPr>
              <a:t>-&gt;excludes(u)</a:t>
            </a:r>
          </a:p>
          <a:p>
            <a:r>
              <a:rPr lang="en-US" sz="1600" b="1" dirty="0">
                <a:latin typeface="Courier New"/>
              </a:rPr>
              <a:t>		    </a:t>
            </a:r>
          </a:p>
          <a:p>
            <a:r>
              <a:rPr lang="en-US" sz="1600" b="1" dirty="0">
                <a:latin typeface="Courier New"/>
              </a:rPr>
              <a:t>		post:</a:t>
            </a:r>
          </a:p>
          <a:p>
            <a:r>
              <a:rPr lang="en-US" sz="1600" b="1" dirty="0">
                <a:latin typeface="Courier New"/>
              </a:rPr>
              <a:t>		    </a:t>
            </a:r>
            <a:r>
              <a:rPr lang="en-US" sz="1600" b="1" dirty="0" err="1">
                <a:latin typeface="Courier New"/>
              </a:rPr>
              <a:t>self.</a:t>
            </a:r>
            <a:r>
              <a:rPr lang="en-US" sz="1600" dirty="0" err="1">
                <a:latin typeface="Courier New"/>
              </a:rPr>
              <a:t>employees</a:t>
            </a:r>
            <a:r>
              <a:rPr lang="en-US" sz="1600" b="1" dirty="0" err="1">
                <a:latin typeface="Courier New"/>
              </a:rPr>
              <a:t>@pre</a:t>
            </a:r>
            <a:r>
              <a:rPr lang="en-US" sz="1600" dirty="0">
                <a:latin typeface="Courier New"/>
              </a:rPr>
              <a:t>-&gt;including(u) = </a:t>
            </a:r>
            <a:r>
              <a:rPr lang="en-US" sz="1600" b="1" dirty="0" err="1">
                <a:latin typeface="Courier New"/>
              </a:rPr>
              <a:t>self.</a:t>
            </a:r>
            <a:r>
              <a:rPr lang="en-US" sz="1600" dirty="0" err="1">
                <a:latin typeface="Courier New"/>
              </a:rPr>
              <a:t>employees</a:t>
            </a:r>
            <a:r>
              <a:rPr lang="en-US" sz="1600" b="1" dirty="0">
                <a:latin typeface="Courier New"/>
              </a:rPr>
              <a:t> and</a:t>
            </a:r>
          </a:p>
          <a:p>
            <a:r>
              <a:rPr lang="en-US" sz="1600" b="1" dirty="0">
                <a:latin typeface="Courier New"/>
              </a:rPr>
              <a:t>			</a:t>
            </a:r>
            <a:r>
              <a:rPr lang="en-US" sz="1600" dirty="0" err="1">
                <a:latin typeface="Courier New"/>
              </a:rPr>
              <a:t>u.contract.company</a:t>
            </a:r>
            <a:r>
              <a:rPr lang="en-US" sz="1600" dirty="0">
                <a:latin typeface="Courier New"/>
              </a:rPr>
              <a:t> </a:t>
            </a:r>
            <a:r>
              <a:rPr lang="en-US" sz="1600" b="1" dirty="0">
                <a:latin typeface="Courier New"/>
              </a:rPr>
              <a:t>= self and</a:t>
            </a:r>
          </a:p>
          <a:p>
            <a:r>
              <a:rPr lang="en-US" sz="1600" b="1" dirty="0">
                <a:latin typeface="Courier New"/>
              </a:rPr>
              <a:t>		    </a:t>
            </a:r>
            <a:r>
              <a:rPr lang="en-US" sz="1600" b="1" dirty="0" err="1">
                <a:latin typeface="Courier New"/>
              </a:rPr>
              <a:t>self.</a:t>
            </a:r>
            <a:r>
              <a:rPr lang="en-US" sz="1600" dirty="0" err="1">
                <a:latin typeface="Courier New"/>
              </a:rPr>
              <a:t>contracts.library</a:t>
            </a:r>
            <a:r>
              <a:rPr lang="en-US" sz="1600" dirty="0">
                <a:latin typeface="Courier New"/>
              </a:rPr>
              <a:t>-&gt;includes(</a:t>
            </a:r>
            <a:r>
              <a:rPr lang="en-US" sz="1600" dirty="0" err="1">
                <a:latin typeface="Courier New"/>
              </a:rPr>
              <a:t>u.contract.library@</a:t>
            </a:r>
            <a:r>
              <a:rPr lang="en-US" sz="1600" b="1" dirty="0" err="1">
                <a:latin typeface="Courier New"/>
              </a:rPr>
              <a:t>pre</a:t>
            </a:r>
            <a:r>
              <a:rPr lang="en-US" sz="1600" b="1" dirty="0">
                <a:latin typeface="Courier New"/>
              </a:rPr>
              <a:t>)</a:t>
            </a:r>
            <a:endParaRPr lang="en-US" sz="1600" dirty="0">
              <a:latin typeface="Courier New"/>
            </a:endParaRPr>
          </a:p>
        </p:txBody>
      </p:sp>
      <p:pic>
        <p:nvPicPr>
          <p:cNvPr id="5" name="Picture 4" descr="Chart, waterfall chart&#10;&#10;Description automatically generated with medium confidence">
            <a:extLst>
              <a:ext uri="{FF2B5EF4-FFF2-40B4-BE49-F238E27FC236}">
                <a16:creationId xmlns:a16="http://schemas.microsoft.com/office/drawing/2014/main" id="{F2504F79-DE2B-492F-B062-B7001E598013}"/>
              </a:ext>
            </a:extLst>
          </p:cNvPr>
          <p:cNvPicPr>
            <a:picLocks noChangeAspect="1"/>
          </p:cNvPicPr>
          <p:nvPr/>
        </p:nvPicPr>
        <p:blipFill>
          <a:blip r:embed="rId3"/>
          <a:stretch>
            <a:fillRect/>
          </a:stretch>
        </p:blipFill>
        <p:spPr>
          <a:xfrm>
            <a:off x="838986" y="1339982"/>
            <a:ext cx="7192651" cy="2903607"/>
          </a:xfrm>
          <a:prstGeom prst="rect">
            <a:avLst/>
          </a:prstGeom>
        </p:spPr>
      </p:pic>
    </p:spTree>
    <p:extLst>
      <p:ext uri="{BB962C8B-B14F-4D97-AF65-F5344CB8AC3E}">
        <p14:creationId xmlns:p14="http://schemas.microsoft.com/office/powerpoint/2010/main" val="34110158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2231" y="274638"/>
            <a:ext cx="8598425" cy="1143000"/>
          </a:xfrm>
        </p:spPr>
        <p:txBody>
          <a:bodyPr>
            <a:normAutofit fontScale="90000"/>
          </a:bodyPr>
          <a:lstStyle/>
          <a:p>
            <a:pPr algn="l"/>
            <a:r>
              <a:rPr lang="en-US" sz="3100" dirty="0"/>
              <a:t>Understanding Software Modeling by Using Constraints</a:t>
            </a:r>
            <a:br>
              <a:rPr lang="en-US" sz="3200" dirty="0"/>
            </a:br>
            <a:r>
              <a:rPr lang="en-US" sz="3200" dirty="0"/>
              <a:t>Understanding model semantics</a:t>
            </a:r>
          </a:p>
        </p:txBody>
      </p:sp>
      <p:sp>
        <p:nvSpPr>
          <p:cNvPr id="3" name="Content Placeholder 2"/>
          <p:cNvSpPr>
            <a:spLocks noGrp="1"/>
          </p:cNvSpPr>
          <p:nvPr>
            <p:ph idx="1"/>
          </p:nvPr>
        </p:nvSpPr>
        <p:spPr>
          <a:xfrm>
            <a:off x="457200" y="1426417"/>
            <a:ext cx="8229600" cy="872951"/>
          </a:xfrm>
        </p:spPr>
        <p:txBody>
          <a:bodyPr>
            <a:normAutofit fontScale="92500" lnSpcReduction="20000"/>
          </a:bodyPr>
          <a:lstStyle/>
          <a:p>
            <a:r>
              <a:rPr lang="en-US" dirty="0"/>
              <a:t>in MDD technologies models are used to produce software</a:t>
            </a:r>
          </a:p>
          <a:p>
            <a:endParaRPr lang="en-US" dirty="0"/>
          </a:p>
        </p:txBody>
      </p:sp>
      <p:pic>
        <p:nvPicPr>
          <p:cNvPr id="6" name="Picture 5" descr="Fig_1.jpg"/>
          <p:cNvPicPr>
            <a:picLocks noChangeAspect="1"/>
          </p:cNvPicPr>
          <p:nvPr/>
        </p:nvPicPr>
        <p:blipFill>
          <a:blip r:embed="rId3"/>
          <a:stretch>
            <a:fillRect/>
          </a:stretch>
        </p:blipFill>
        <p:spPr>
          <a:xfrm>
            <a:off x="2178050" y="2194670"/>
            <a:ext cx="4787900" cy="2387600"/>
          </a:xfrm>
          <a:prstGeom prst="rect">
            <a:avLst/>
          </a:prstGeom>
        </p:spPr>
      </p:pic>
      <p:sp>
        <p:nvSpPr>
          <p:cNvPr id="7" name="Content Placeholder 2"/>
          <p:cNvSpPr txBox="1">
            <a:spLocks/>
          </p:cNvSpPr>
          <p:nvPr/>
        </p:nvSpPr>
        <p:spPr>
          <a:xfrm>
            <a:off x="457199" y="4350209"/>
            <a:ext cx="8433457" cy="2148088"/>
          </a:xfrm>
          <a:prstGeom prst="rect">
            <a:avLst/>
          </a:prstGeom>
        </p:spPr>
        <p:txBody>
          <a:bodyPr vert="horz" lIns="91440" tIns="45720" rIns="91440" bIns="45720" rtlCol="0">
            <a:normAutofit/>
          </a:bodyPr>
          <a:lstStyle/>
          <a:p>
            <a:pPr marL="342900" marR="0" lvl="0" indent="-342900" algn="l" defTabSz="457200" rtl="0" eaLnBrk="1" fontAlgn="auto" latinLnBrk="0" hangingPunct="1">
              <a:lnSpc>
                <a:spcPct val="100000"/>
              </a:lnSpc>
              <a:spcBef>
                <a:spcPct val="20000"/>
              </a:spcBef>
              <a:spcAft>
                <a:spcPts val="0"/>
              </a:spcAft>
              <a:buClrTx/>
              <a:buSzTx/>
              <a:tabLst/>
              <a:defRPr/>
            </a:pPr>
            <a:r>
              <a:rPr kumimoji="0" lang="en-US" b="1" i="0" u="none" strike="noStrike" kern="1200" cap="none" spc="0" normalizeH="0" baseline="0" noProof="0" dirty="0" err="1">
                <a:ln>
                  <a:noFill/>
                </a:ln>
                <a:solidFill>
                  <a:schemeClr val="tx1"/>
                </a:solidFill>
                <a:effectLst/>
                <a:uLnTx/>
                <a:uFillTx/>
                <a:latin typeface="Courier New"/>
                <a:ea typeface="+mn-ea"/>
                <a:cs typeface="+mn-cs"/>
              </a:rPr>
              <a:t>self</a:t>
            </a:r>
            <a:r>
              <a:rPr kumimoji="0" lang="en-US" b="0" i="0" u="none" strike="noStrike" kern="1200" cap="none" spc="0" normalizeH="0" baseline="0" noProof="0" dirty="0" err="1">
                <a:ln>
                  <a:noFill/>
                </a:ln>
                <a:solidFill>
                  <a:schemeClr val="tx1"/>
                </a:solidFill>
                <a:effectLst/>
                <a:uLnTx/>
                <a:uFillTx/>
                <a:latin typeface="Courier New"/>
                <a:ea typeface="+mn-ea"/>
                <a:cs typeface="+mn-cs"/>
              </a:rPr>
              <a:t>.parents</a:t>
            </a:r>
            <a:r>
              <a:rPr kumimoji="0" lang="en-US" b="0" i="0" u="none" strike="noStrike" kern="1200" cap="none" spc="0" normalizeH="0" baseline="0" noProof="0" dirty="0">
                <a:ln>
                  <a:noFill/>
                </a:ln>
                <a:solidFill>
                  <a:schemeClr val="tx1"/>
                </a:solidFill>
                <a:effectLst/>
                <a:uLnTx/>
                <a:uFillTx/>
                <a:latin typeface="Courier New"/>
                <a:ea typeface="+mn-ea"/>
                <a:cs typeface="+mn-cs"/>
              </a:rPr>
              <a:t>-&gt;</a:t>
            </a:r>
            <a:r>
              <a:rPr kumimoji="0" lang="en-US" b="0" i="0" u="none" strike="noStrike" kern="1200" cap="none" spc="0" normalizeH="0" baseline="0" noProof="0" dirty="0" err="1">
                <a:ln>
                  <a:noFill/>
                </a:ln>
                <a:solidFill>
                  <a:schemeClr val="tx1"/>
                </a:solidFill>
                <a:effectLst/>
                <a:uLnTx/>
                <a:uFillTx/>
                <a:latin typeface="Courier New"/>
                <a:ea typeface="+mn-ea"/>
                <a:cs typeface="+mn-cs"/>
              </a:rPr>
              <a:t>asSequence</a:t>
            </a:r>
            <a:r>
              <a:rPr kumimoji="0" lang="en-US" b="0" i="0" u="none" strike="noStrike" kern="1200" cap="none" spc="0" normalizeH="0" baseline="0" noProof="0" dirty="0">
                <a:ln>
                  <a:noFill/>
                </a:ln>
                <a:solidFill>
                  <a:schemeClr val="tx1"/>
                </a:solidFill>
                <a:effectLst/>
                <a:uLnTx/>
                <a:uFillTx/>
                <a:latin typeface="Courier New"/>
                <a:ea typeface="+mn-ea"/>
                <a:cs typeface="+mn-cs"/>
              </a:rPr>
              <a:t>()-&gt;at(1).sex &lt;&gt;</a:t>
            </a:r>
          </a:p>
          <a:p>
            <a:pPr marL="342900" lvl="0" indent="-342900">
              <a:spcBef>
                <a:spcPct val="20000"/>
              </a:spcBef>
            </a:pPr>
            <a:r>
              <a:rPr lang="en-US" b="1" dirty="0" err="1">
                <a:latin typeface="Courier New"/>
              </a:rPr>
              <a:t>self</a:t>
            </a:r>
            <a:r>
              <a:rPr lang="en-US" dirty="0" err="1">
                <a:latin typeface="Courier New"/>
              </a:rPr>
              <a:t>.parents</a:t>
            </a:r>
            <a:r>
              <a:rPr lang="en-US" dirty="0">
                <a:latin typeface="Courier New"/>
              </a:rPr>
              <a:t>-&gt;</a:t>
            </a:r>
            <a:r>
              <a:rPr lang="en-US" dirty="0" err="1">
                <a:latin typeface="Courier New"/>
              </a:rPr>
              <a:t>asSequence</a:t>
            </a:r>
            <a:r>
              <a:rPr lang="en-US" dirty="0">
                <a:latin typeface="Courier New"/>
              </a:rPr>
              <a:t>()-&gt;at(2).sex</a:t>
            </a:r>
          </a:p>
          <a:p>
            <a:r>
              <a:rPr lang="en-US" b="1" dirty="0">
                <a:latin typeface="Courier New"/>
              </a:rPr>
              <a:t>context</a:t>
            </a:r>
            <a:r>
              <a:rPr lang="en-US" dirty="0">
                <a:latin typeface="Courier New"/>
              </a:rPr>
              <a:t> Person</a:t>
            </a:r>
          </a:p>
          <a:p>
            <a:r>
              <a:rPr lang="en-US" dirty="0">
                <a:latin typeface="Courier New"/>
              </a:rPr>
              <a:t>   </a:t>
            </a:r>
            <a:r>
              <a:rPr lang="en-US" b="1" dirty="0">
                <a:latin typeface="Courier New"/>
              </a:rPr>
              <a:t>inv</a:t>
            </a:r>
            <a:r>
              <a:rPr lang="en-US" dirty="0">
                <a:latin typeface="Courier New"/>
              </a:rPr>
              <a:t> </a:t>
            </a:r>
            <a:r>
              <a:rPr lang="en-US" dirty="0" err="1">
                <a:latin typeface="Courier New"/>
              </a:rPr>
              <a:t>parentsSex</a:t>
            </a:r>
            <a:r>
              <a:rPr lang="en-US" dirty="0">
                <a:latin typeface="Courier New"/>
              </a:rPr>
              <a:t>:</a:t>
            </a:r>
          </a:p>
          <a:p>
            <a:r>
              <a:rPr lang="en-US" dirty="0">
                <a:latin typeface="Courier New"/>
              </a:rPr>
              <a:t>      </a:t>
            </a:r>
            <a:r>
              <a:rPr lang="en-US" b="1" dirty="0" err="1">
                <a:latin typeface="Courier New"/>
              </a:rPr>
              <a:t>self</a:t>
            </a:r>
            <a:r>
              <a:rPr lang="en-US" dirty="0" err="1">
                <a:latin typeface="Courier New"/>
              </a:rPr>
              <a:t>.parents</a:t>
            </a:r>
            <a:r>
              <a:rPr lang="en-US" dirty="0">
                <a:latin typeface="Courier New"/>
              </a:rPr>
              <a:t>-&gt;size = 2 </a:t>
            </a:r>
            <a:r>
              <a:rPr lang="en-US" b="1" dirty="0">
                <a:latin typeface="Courier New"/>
              </a:rPr>
              <a:t>implies</a:t>
            </a:r>
          </a:p>
          <a:p>
            <a:r>
              <a:rPr lang="en-US" dirty="0">
                <a:latin typeface="Courier New"/>
              </a:rPr>
              <a:t>      </a:t>
            </a:r>
            <a:r>
              <a:rPr lang="en-US" b="1" dirty="0" err="1">
                <a:latin typeface="Courier New"/>
              </a:rPr>
              <a:t>self</a:t>
            </a:r>
            <a:r>
              <a:rPr lang="en-US" dirty="0" err="1">
                <a:latin typeface="Courier New"/>
              </a:rPr>
              <a:t>.parents</a:t>
            </a:r>
            <a:r>
              <a:rPr lang="en-US" dirty="0">
                <a:latin typeface="Courier New"/>
              </a:rPr>
              <a:t>-&gt;</a:t>
            </a:r>
            <a:r>
              <a:rPr lang="en-US" dirty="0" err="1">
                <a:latin typeface="Courier New"/>
              </a:rPr>
              <a:t>first.sex</a:t>
            </a:r>
            <a:r>
              <a:rPr lang="en-US" dirty="0">
                <a:latin typeface="Courier New"/>
              </a:rPr>
              <a:t> = </a:t>
            </a:r>
            <a:r>
              <a:rPr lang="en-US" dirty="0" err="1">
                <a:latin typeface="Courier New"/>
              </a:rPr>
              <a:t>Sex::female</a:t>
            </a:r>
            <a:r>
              <a:rPr lang="en-US" dirty="0">
                <a:latin typeface="Courier New"/>
              </a:rPr>
              <a:t> </a:t>
            </a:r>
            <a:r>
              <a:rPr lang="en-US" b="1" dirty="0">
                <a:latin typeface="Courier New"/>
              </a:rPr>
              <a:t>and</a:t>
            </a:r>
          </a:p>
          <a:p>
            <a:r>
              <a:rPr lang="en-US" b="1" dirty="0">
                <a:latin typeface="Courier New"/>
              </a:rPr>
              <a:t>     </a:t>
            </a:r>
            <a:r>
              <a:rPr lang="en-US" dirty="0">
                <a:latin typeface="Courier New"/>
              </a:rPr>
              <a:t> </a:t>
            </a:r>
            <a:r>
              <a:rPr lang="en-US" b="1" dirty="0" err="1">
                <a:latin typeface="Courier New"/>
              </a:rPr>
              <a:t>self</a:t>
            </a:r>
            <a:r>
              <a:rPr lang="en-US" dirty="0" err="1">
                <a:latin typeface="Courier New"/>
              </a:rPr>
              <a:t>.parents</a:t>
            </a:r>
            <a:r>
              <a:rPr lang="en-US" dirty="0">
                <a:latin typeface="Courier New"/>
              </a:rPr>
              <a:t>-&gt;</a:t>
            </a:r>
            <a:r>
              <a:rPr lang="en-US" dirty="0" err="1">
                <a:latin typeface="Courier New"/>
              </a:rPr>
              <a:t>last.sex</a:t>
            </a:r>
            <a:r>
              <a:rPr lang="en-US" dirty="0">
                <a:latin typeface="Courier New"/>
              </a:rPr>
              <a:t> = </a:t>
            </a:r>
            <a:r>
              <a:rPr lang="en-US" dirty="0" err="1">
                <a:latin typeface="Courier New"/>
              </a:rPr>
              <a:t>Sex::male</a:t>
            </a:r>
            <a:r>
              <a:rPr lang="en-US" dirty="0">
                <a:latin typeface="Courier New"/>
              </a:rPr>
              <a:t>  </a:t>
            </a:r>
            <a:endParaRPr kumimoji="0" lang="en-US" i="0" u="none" strike="noStrike" kern="1200" cap="none" spc="0" normalizeH="0" baseline="0" noProof="0" dirty="0">
              <a:ln>
                <a:noFill/>
              </a:ln>
              <a:solidFill>
                <a:schemeClr val="tx1"/>
              </a:solidFill>
              <a:effectLst/>
              <a:uLnTx/>
              <a:uFillTx/>
              <a:latin typeface="Courier New"/>
              <a:ea typeface="+mn-ea"/>
              <a:cs typeface="+mn-cs"/>
            </a:endParaRP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3210" y="274638"/>
            <a:ext cx="8443590" cy="1143000"/>
          </a:xfrm>
        </p:spPr>
        <p:txBody>
          <a:bodyPr>
            <a:normAutofit fontScale="90000"/>
          </a:bodyPr>
          <a:lstStyle/>
          <a:p>
            <a:pPr algn="l"/>
            <a:r>
              <a:rPr lang="en-US" sz="3100" dirty="0"/>
              <a:t>Understanding Software Modeling by Using Constraints</a:t>
            </a:r>
            <a:br>
              <a:rPr lang="en-US" sz="3200" dirty="0"/>
            </a:br>
            <a:r>
              <a:rPr lang="en-US" sz="3200" dirty="0"/>
              <a:t>Understanding model semantics_2</a:t>
            </a:r>
          </a:p>
        </p:txBody>
      </p:sp>
      <p:sp>
        <p:nvSpPr>
          <p:cNvPr id="7" name="Content Placeholder 2"/>
          <p:cNvSpPr txBox="1">
            <a:spLocks/>
          </p:cNvSpPr>
          <p:nvPr/>
        </p:nvSpPr>
        <p:spPr>
          <a:xfrm>
            <a:off x="243210" y="3174845"/>
            <a:ext cx="8647448" cy="3161333"/>
          </a:xfrm>
          <a:prstGeom prst="rect">
            <a:avLst/>
          </a:prstGeom>
        </p:spPr>
        <p:txBody>
          <a:bodyPr vert="horz" lIns="91440" tIns="45720" rIns="91440" bIns="45720" rtlCol="0">
            <a:normAutofit/>
          </a:bodyPr>
          <a:lstStyle/>
          <a:p>
            <a:r>
              <a:rPr lang="en-US" b="1" dirty="0">
                <a:latin typeface="Courier New"/>
              </a:rPr>
              <a:t>context</a:t>
            </a:r>
            <a:r>
              <a:rPr lang="en-US" dirty="0">
                <a:latin typeface="Courier New"/>
              </a:rPr>
              <a:t> Person</a:t>
            </a:r>
          </a:p>
          <a:p>
            <a:r>
              <a:rPr lang="en-US" dirty="0">
                <a:latin typeface="Courier New"/>
              </a:rPr>
              <a:t>   </a:t>
            </a:r>
            <a:r>
              <a:rPr lang="en-US" b="1" dirty="0">
                <a:latin typeface="Courier New"/>
              </a:rPr>
              <a:t>inv</a:t>
            </a:r>
            <a:r>
              <a:rPr lang="en-US" dirty="0">
                <a:latin typeface="Courier New"/>
              </a:rPr>
              <a:t> </a:t>
            </a:r>
            <a:r>
              <a:rPr lang="en-US" dirty="0" err="1">
                <a:latin typeface="Courier New"/>
              </a:rPr>
              <a:t>notSelfParent</a:t>
            </a:r>
            <a:r>
              <a:rPr lang="en-US" dirty="0">
                <a:latin typeface="Courier New"/>
              </a:rPr>
              <a:t>:</a:t>
            </a:r>
          </a:p>
          <a:p>
            <a:r>
              <a:rPr lang="en-US" dirty="0">
                <a:latin typeface="Courier New"/>
              </a:rPr>
              <a:t>      </a:t>
            </a:r>
            <a:r>
              <a:rPr lang="en-US" b="1" dirty="0" err="1">
                <a:latin typeface="Courier New"/>
              </a:rPr>
              <a:t>self</a:t>
            </a:r>
            <a:r>
              <a:rPr lang="en-US" dirty="0" err="1">
                <a:latin typeface="Courier New"/>
              </a:rPr>
              <a:t>.parents</a:t>
            </a:r>
            <a:r>
              <a:rPr lang="en-US" dirty="0">
                <a:latin typeface="Courier New"/>
              </a:rPr>
              <a:t>-&gt;</a:t>
            </a:r>
            <a:r>
              <a:rPr lang="en-US" dirty="0" err="1">
                <a:latin typeface="Courier New"/>
              </a:rPr>
              <a:t>select(p</a:t>
            </a:r>
            <a:r>
              <a:rPr lang="en-US" dirty="0">
                <a:latin typeface="Courier New"/>
              </a:rPr>
              <a:t> | </a:t>
            </a:r>
            <a:r>
              <a:rPr lang="en-US" dirty="0" err="1">
                <a:latin typeface="Courier New"/>
              </a:rPr>
              <a:t>p</a:t>
            </a:r>
            <a:r>
              <a:rPr lang="en-US" dirty="0">
                <a:latin typeface="Courier New"/>
              </a:rPr>
              <a:t> = </a:t>
            </a:r>
            <a:r>
              <a:rPr lang="en-US" b="1" dirty="0">
                <a:latin typeface="Courier New"/>
              </a:rPr>
              <a:t>self</a:t>
            </a:r>
            <a:r>
              <a:rPr lang="en-US" dirty="0">
                <a:latin typeface="Courier New"/>
              </a:rPr>
              <a:t>)-&gt;</a:t>
            </a:r>
            <a:r>
              <a:rPr lang="en-US" dirty="0" err="1">
                <a:latin typeface="Courier New"/>
              </a:rPr>
              <a:t>isEmpty</a:t>
            </a:r>
            <a:endParaRPr kumimoji="0" lang="en-US" i="0" u="none" strike="noStrike" kern="1200" cap="none" spc="0" normalizeH="0" baseline="0" noProof="0" dirty="0">
              <a:ln>
                <a:noFill/>
              </a:ln>
              <a:solidFill>
                <a:schemeClr val="tx1"/>
              </a:solidFill>
              <a:effectLst/>
              <a:uLnTx/>
              <a:uFillTx/>
              <a:latin typeface="Courier New"/>
              <a:ea typeface="+mn-ea"/>
              <a:cs typeface="+mn-cs"/>
            </a:endParaRPr>
          </a:p>
          <a:p>
            <a:r>
              <a:rPr lang="en-US" b="1" dirty="0">
                <a:latin typeface="Courier New"/>
              </a:rPr>
              <a:t>context</a:t>
            </a:r>
            <a:r>
              <a:rPr lang="en-US" dirty="0">
                <a:latin typeface="Courier New"/>
              </a:rPr>
              <a:t> Person</a:t>
            </a:r>
          </a:p>
          <a:p>
            <a:r>
              <a:rPr lang="en-US" dirty="0">
                <a:latin typeface="Courier New"/>
              </a:rPr>
              <a:t>   </a:t>
            </a:r>
            <a:r>
              <a:rPr lang="en-US" b="1" dirty="0">
                <a:latin typeface="Courier New"/>
              </a:rPr>
              <a:t>inv</a:t>
            </a:r>
            <a:r>
              <a:rPr lang="en-US" dirty="0">
                <a:latin typeface="Courier New"/>
              </a:rPr>
              <a:t> </a:t>
            </a:r>
            <a:r>
              <a:rPr lang="en-US" dirty="0" err="1">
                <a:latin typeface="Courier New"/>
              </a:rPr>
              <a:t>parentsAge</a:t>
            </a:r>
            <a:r>
              <a:rPr lang="en-US" dirty="0">
                <a:latin typeface="Courier New"/>
              </a:rPr>
              <a:t>:</a:t>
            </a:r>
          </a:p>
          <a:p>
            <a:r>
              <a:rPr lang="en-US" dirty="0">
                <a:latin typeface="Courier New"/>
              </a:rPr>
              <a:t>      </a:t>
            </a:r>
            <a:r>
              <a:rPr lang="en-US" b="1" dirty="0" err="1">
                <a:latin typeface="Courier New"/>
              </a:rPr>
              <a:t>self</a:t>
            </a:r>
            <a:r>
              <a:rPr lang="en-US" dirty="0" err="1">
                <a:latin typeface="Courier New"/>
              </a:rPr>
              <a:t>.parents</a:t>
            </a:r>
            <a:r>
              <a:rPr lang="en-US" dirty="0">
                <a:latin typeface="Courier New"/>
              </a:rPr>
              <a:t>-&gt;</a:t>
            </a:r>
            <a:r>
              <a:rPr lang="en-US" dirty="0" err="1">
                <a:latin typeface="Courier New"/>
              </a:rPr>
              <a:t>reject(p|p.age</a:t>
            </a:r>
            <a:r>
              <a:rPr lang="en-US" dirty="0">
                <a:latin typeface="Courier New"/>
              </a:rPr>
              <a:t> - </a:t>
            </a:r>
            <a:r>
              <a:rPr lang="en-US" b="1" dirty="0" err="1">
                <a:latin typeface="Courier New"/>
              </a:rPr>
              <a:t>self</a:t>
            </a:r>
            <a:r>
              <a:rPr lang="en-US" dirty="0" err="1">
                <a:latin typeface="Courier New"/>
              </a:rPr>
              <a:t>.age</a:t>
            </a:r>
            <a:r>
              <a:rPr lang="en-US" dirty="0">
                <a:latin typeface="Courier New"/>
              </a:rPr>
              <a:t> &gt;= 16)-&gt;</a:t>
            </a:r>
            <a:r>
              <a:rPr lang="en-US" dirty="0" err="1">
                <a:latin typeface="Courier New"/>
              </a:rPr>
              <a:t>isEmpty</a:t>
            </a:r>
            <a:endParaRPr kumimoji="0" lang="en-US" i="0" u="none" strike="noStrike" kern="1200" cap="none" spc="0" normalizeH="0" baseline="0" noProof="0" dirty="0">
              <a:ln>
                <a:noFill/>
              </a:ln>
              <a:solidFill>
                <a:schemeClr val="tx1"/>
              </a:solidFill>
              <a:effectLst/>
              <a:uLnTx/>
              <a:uFillTx/>
              <a:latin typeface="Courier New"/>
              <a:ea typeface="+mn-ea"/>
              <a:cs typeface="+mn-cs"/>
            </a:endParaRPr>
          </a:p>
          <a:p>
            <a:r>
              <a:rPr lang="en-US" b="1" dirty="0">
                <a:latin typeface="Courier New"/>
              </a:rPr>
              <a:t>context</a:t>
            </a:r>
            <a:r>
              <a:rPr lang="en-US" dirty="0">
                <a:latin typeface="Courier New"/>
              </a:rPr>
              <a:t> </a:t>
            </a:r>
            <a:r>
              <a:rPr lang="en-US" dirty="0" err="1">
                <a:latin typeface="Courier New"/>
              </a:rPr>
              <a:t>Person::addChildren(p:Person</a:t>
            </a:r>
            <a:r>
              <a:rPr lang="en-US" dirty="0">
                <a:latin typeface="Courier New"/>
              </a:rPr>
              <a:t>)</a:t>
            </a:r>
          </a:p>
          <a:p>
            <a:r>
              <a:rPr lang="en-US" dirty="0">
                <a:latin typeface="Courier New"/>
              </a:rPr>
              <a:t>   </a:t>
            </a:r>
            <a:r>
              <a:rPr lang="en-US" b="1" dirty="0">
                <a:latin typeface="Courier New"/>
              </a:rPr>
              <a:t>pre</a:t>
            </a:r>
            <a:r>
              <a:rPr lang="en-US" dirty="0">
                <a:latin typeface="Courier New"/>
              </a:rPr>
              <a:t> </a:t>
            </a:r>
            <a:r>
              <a:rPr lang="en-US" dirty="0" err="1">
                <a:latin typeface="Courier New"/>
              </a:rPr>
              <a:t>childrenAge</a:t>
            </a:r>
            <a:r>
              <a:rPr lang="en-US" dirty="0">
                <a:latin typeface="Courier New"/>
              </a:rPr>
              <a:t>:</a:t>
            </a:r>
          </a:p>
          <a:p>
            <a:r>
              <a:rPr lang="en-US" dirty="0">
                <a:latin typeface="Courier New"/>
              </a:rPr>
              <a:t>      </a:t>
            </a:r>
            <a:r>
              <a:rPr lang="en-US" b="1" dirty="0" err="1">
                <a:latin typeface="Courier New"/>
              </a:rPr>
              <a:t>self</a:t>
            </a:r>
            <a:r>
              <a:rPr lang="en-US" dirty="0" err="1">
                <a:latin typeface="Courier New"/>
              </a:rPr>
              <a:t>.children</a:t>
            </a:r>
            <a:r>
              <a:rPr lang="en-US" dirty="0">
                <a:latin typeface="Courier New"/>
              </a:rPr>
              <a:t>-&gt;</a:t>
            </a:r>
            <a:r>
              <a:rPr lang="en-US" dirty="0" err="1">
                <a:latin typeface="Courier New"/>
              </a:rPr>
              <a:t>excludes(p</a:t>
            </a:r>
            <a:r>
              <a:rPr lang="en-US" dirty="0">
                <a:latin typeface="Courier New"/>
              </a:rPr>
              <a:t>) </a:t>
            </a:r>
            <a:r>
              <a:rPr lang="en-US" b="1" dirty="0">
                <a:latin typeface="Courier New"/>
              </a:rPr>
              <a:t>and</a:t>
            </a:r>
            <a:r>
              <a:rPr lang="en-US" dirty="0">
                <a:latin typeface="Courier New"/>
              </a:rPr>
              <a:t> </a:t>
            </a:r>
            <a:r>
              <a:rPr lang="en-US" b="1" dirty="0" err="1">
                <a:latin typeface="Courier New"/>
              </a:rPr>
              <a:t>self</a:t>
            </a:r>
            <a:r>
              <a:rPr lang="en-US" dirty="0" err="1">
                <a:latin typeface="Courier New"/>
              </a:rPr>
              <a:t>.age</a:t>
            </a:r>
            <a:r>
              <a:rPr lang="en-US" dirty="0">
                <a:latin typeface="Courier New"/>
              </a:rPr>
              <a:t> - </a:t>
            </a:r>
            <a:r>
              <a:rPr lang="en-US" dirty="0" err="1">
                <a:latin typeface="Courier New"/>
              </a:rPr>
              <a:t>p.age</a:t>
            </a:r>
            <a:r>
              <a:rPr lang="en-US" dirty="0">
                <a:latin typeface="Courier New"/>
              </a:rPr>
              <a:t> &gt;= 16</a:t>
            </a:r>
          </a:p>
          <a:p>
            <a:r>
              <a:rPr lang="en-US" dirty="0">
                <a:latin typeface="Courier New"/>
              </a:rPr>
              <a:t>   </a:t>
            </a:r>
            <a:r>
              <a:rPr lang="en-US" b="1" dirty="0">
                <a:latin typeface="Courier New"/>
              </a:rPr>
              <a:t>post</a:t>
            </a:r>
            <a:r>
              <a:rPr lang="en-US" dirty="0">
                <a:latin typeface="Courier New"/>
              </a:rPr>
              <a:t> </a:t>
            </a:r>
            <a:r>
              <a:rPr lang="en-US" dirty="0" err="1">
                <a:latin typeface="Courier New"/>
              </a:rPr>
              <a:t>chidrenAge</a:t>
            </a:r>
            <a:r>
              <a:rPr lang="en-US" dirty="0">
                <a:latin typeface="Courier New"/>
              </a:rPr>
              <a:t>:</a:t>
            </a:r>
          </a:p>
          <a:p>
            <a:r>
              <a:rPr lang="en-US" dirty="0">
                <a:latin typeface="Courier New"/>
              </a:rPr>
              <a:t>      </a:t>
            </a:r>
            <a:r>
              <a:rPr lang="en-US" b="1" dirty="0" err="1">
                <a:latin typeface="Courier New"/>
              </a:rPr>
              <a:t>self</a:t>
            </a:r>
            <a:r>
              <a:rPr lang="en-US" dirty="0" err="1">
                <a:latin typeface="Courier New"/>
              </a:rPr>
              <a:t>.children</a:t>
            </a:r>
            <a:r>
              <a:rPr lang="en-US" dirty="0">
                <a:latin typeface="Courier New"/>
              </a:rPr>
              <a:t>-&gt;</a:t>
            </a:r>
            <a:r>
              <a:rPr lang="en-US" dirty="0" err="1">
                <a:latin typeface="Courier New"/>
              </a:rPr>
              <a:t>includes(p</a:t>
            </a:r>
            <a:r>
              <a:rPr lang="en-US" dirty="0">
                <a:latin typeface="Courier New"/>
              </a:rPr>
              <a:t>)</a:t>
            </a:r>
            <a:endParaRPr kumimoji="0" lang="en-US" i="0" u="none" strike="noStrike" kern="1200" cap="none" spc="0" normalizeH="0" baseline="0" noProof="0" dirty="0">
              <a:ln>
                <a:noFill/>
              </a:ln>
              <a:solidFill>
                <a:schemeClr val="tx1"/>
              </a:solidFill>
              <a:effectLst/>
              <a:uLnTx/>
              <a:uFillTx/>
              <a:latin typeface="Courier New"/>
              <a:ea typeface="+mn-ea"/>
              <a:cs typeface="+mn-cs"/>
            </a:endParaRPr>
          </a:p>
        </p:txBody>
      </p:sp>
      <p:pic>
        <p:nvPicPr>
          <p:cNvPr id="9" name="Picture 8" descr="PersonModif.png"/>
          <p:cNvPicPr>
            <a:picLocks noChangeAspect="1"/>
          </p:cNvPicPr>
          <p:nvPr/>
        </p:nvPicPr>
        <p:blipFill>
          <a:blip r:embed="rId3"/>
          <a:stretch>
            <a:fillRect/>
          </a:stretch>
        </p:blipFill>
        <p:spPr>
          <a:xfrm>
            <a:off x="2877979" y="1607546"/>
            <a:ext cx="2898023" cy="1567299"/>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txBox="1">
            <a:spLocks/>
          </p:cNvSpPr>
          <p:nvPr/>
        </p:nvSpPr>
        <p:spPr>
          <a:xfrm>
            <a:off x="457199" y="3715239"/>
            <a:ext cx="8433457" cy="2337228"/>
          </a:xfrm>
          <a:prstGeom prst="rect">
            <a:avLst/>
          </a:prstGeom>
        </p:spPr>
        <p:txBody>
          <a:bodyPr vert="horz" lIns="91440" tIns="45720" rIns="91440" bIns="45720" rtlCol="0">
            <a:normAutofit/>
          </a:bodyPr>
          <a:lstStyle/>
          <a:p>
            <a:r>
              <a:rPr lang="en-US" b="1" dirty="0">
                <a:highlight>
                  <a:srgbClr val="FFFF00"/>
                </a:highlight>
                <a:latin typeface="Courier New"/>
              </a:rPr>
              <a:t>context</a:t>
            </a:r>
            <a:r>
              <a:rPr lang="en-US" dirty="0">
                <a:highlight>
                  <a:srgbClr val="FFFF00"/>
                </a:highlight>
                <a:latin typeface="Courier New"/>
              </a:rPr>
              <a:t> Person</a:t>
            </a:r>
          </a:p>
          <a:p>
            <a:r>
              <a:rPr lang="en-US" dirty="0">
                <a:highlight>
                  <a:srgbClr val="FFFF00"/>
                </a:highlight>
                <a:latin typeface="Courier New"/>
              </a:rPr>
              <a:t>   </a:t>
            </a:r>
            <a:r>
              <a:rPr lang="en-US" b="1" dirty="0">
                <a:highlight>
                  <a:srgbClr val="FFFF00"/>
                </a:highlight>
                <a:latin typeface="Courier New"/>
              </a:rPr>
              <a:t>def</a:t>
            </a:r>
            <a:r>
              <a:rPr lang="en-US" dirty="0">
                <a:highlight>
                  <a:srgbClr val="FFFF00"/>
                </a:highlight>
                <a:latin typeface="Courier New"/>
              </a:rPr>
              <a:t> </a:t>
            </a:r>
            <a:r>
              <a:rPr lang="en-US" dirty="0" err="1">
                <a:highlight>
                  <a:srgbClr val="FFFF00"/>
                </a:highlight>
                <a:latin typeface="Courier New"/>
              </a:rPr>
              <a:t>allAncestors():Sequence(Person</a:t>
            </a:r>
            <a:r>
              <a:rPr lang="en-US" dirty="0">
                <a:highlight>
                  <a:srgbClr val="FFFF00"/>
                </a:highlight>
                <a:latin typeface="Courier New"/>
              </a:rPr>
              <a:t>) =</a:t>
            </a:r>
          </a:p>
          <a:p>
            <a:r>
              <a:rPr lang="en-US" dirty="0">
                <a:highlight>
                  <a:srgbClr val="FFFF00"/>
                </a:highlight>
                <a:latin typeface="Courier New"/>
              </a:rPr>
              <a:t>      </a:t>
            </a:r>
            <a:r>
              <a:rPr lang="en-US" b="1" dirty="0" err="1">
                <a:highlight>
                  <a:srgbClr val="FFFF00"/>
                </a:highlight>
                <a:latin typeface="Courier New"/>
              </a:rPr>
              <a:t>self</a:t>
            </a:r>
            <a:r>
              <a:rPr lang="en-US" dirty="0" err="1">
                <a:highlight>
                  <a:srgbClr val="FFFF00"/>
                </a:highlight>
                <a:latin typeface="Courier New"/>
              </a:rPr>
              <a:t>.parents</a:t>
            </a:r>
            <a:r>
              <a:rPr lang="en-US" dirty="0">
                <a:highlight>
                  <a:srgbClr val="FFFF00"/>
                </a:highlight>
                <a:latin typeface="Courier New"/>
              </a:rPr>
              <a:t>-&gt;</a:t>
            </a:r>
            <a:r>
              <a:rPr lang="en-US" dirty="0" err="1">
                <a:highlight>
                  <a:srgbClr val="FFFF00"/>
                </a:highlight>
                <a:latin typeface="Courier New"/>
              </a:rPr>
              <a:t>union(self.parents.allAncestors</a:t>
            </a:r>
            <a:r>
              <a:rPr lang="en-US" dirty="0">
                <a:highlight>
                  <a:srgbClr val="FFFF00"/>
                </a:highlight>
                <a:latin typeface="Courier New"/>
              </a:rPr>
              <a:t>())</a:t>
            </a:r>
          </a:p>
          <a:p>
            <a:endParaRPr kumimoji="0" lang="en-US" sz="2323" i="0" u="none" strike="noStrike" kern="1200" cap="none" spc="0" normalizeH="0" baseline="0" noProof="0" dirty="0">
              <a:ln>
                <a:noFill/>
              </a:ln>
              <a:solidFill>
                <a:schemeClr val="tx1"/>
              </a:solidFill>
              <a:effectLst/>
              <a:uLnTx/>
              <a:uFillTx/>
              <a:latin typeface="Courier New"/>
              <a:ea typeface="+mn-ea"/>
              <a:cs typeface="+mn-cs"/>
            </a:endParaRPr>
          </a:p>
          <a:p>
            <a:r>
              <a:rPr lang="en-US" b="1" dirty="0">
                <a:latin typeface="Courier New"/>
              </a:rPr>
              <a:t>context</a:t>
            </a:r>
            <a:r>
              <a:rPr lang="en-US" dirty="0">
                <a:latin typeface="Courier New"/>
              </a:rPr>
              <a:t> Person</a:t>
            </a:r>
          </a:p>
          <a:p>
            <a:r>
              <a:rPr lang="en-US" dirty="0">
                <a:latin typeface="Courier New"/>
              </a:rPr>
              <a:t>   </a:t>
            </a:r>
            <a:r>
              <a:rPr lang="en-US" b="1" dirty="0">
                <a:latin typeface="Courier New"/>
              </a:rPr>
              <a:t>def</a:t>
            </a:r>
            <a:r>
              <a:rPr lang="en-US" dirty="0">
                <a:latin typeface="Courier New"/>
              </a:rPr>
              <a:t> </a:t>
            </a:r>
            <a:r>
              <a:rPr lang="en-US" dirty="0" err="1">
                <a:latin typeface="Courier New"/>
              </a:rPr>
              <a:t>allAncestors():Sequence(Person</a:t>
            </a:r>
            <a:r>
              <a:rPr lang="en-US" dirty="0">
                <a:latin typeface="Courier New"/>
              </a:rPr>
              <a:t>) =</a:t>
            </a:r>
          </a:p>
          <a:p>
            <a:r>
              <a:rPr lang="en-US" dirty="0">
                <a:latin typeface="Courier New"/>
              </a:rPr>
              <a:t>      (</a:t>
            </a:r>
            <a:r>
              <a:rPr lang="en-US" dirty="0" err="1">
                <a:latin typeface="Courier New"/>
              </a:rPr>
              <a:t>Sequence{</a:t>
            </a:r>
            <a:r>
              <a:rPr lang="en-US" b="1" dirty="0" err="1">
                <a:latin typeface="Courier New"/>
              </a:rPr>
              <a:t>self</a:t>
            </a:r>
            <a:r>
              <a:rPr lang="en-US" dirty="0">
                <a:latin typeface="Courier New"/>
              </a:rPr>
              <a:t>}-&gt;</a:t>
            </a:r>
            <a:r>
              <a:rPr lang="en-US" dirty="0" err="1">
                <a:latin typeface="Courier New"/>
              </a:rPr>
              <a:t>closure(p</a:t>
            </a:r>
            <a:r>
              <a:rPr lang="en-US" dirty="0">
                <a:latin typeface="Courier New"/>
              </a:rPr>
              <a:t> | </a:t>
            </a:r>
            <a:r>
              <a:rPr lang="en-US" dirty="0" err="1">
                <a:latin typeface="Courier New"/>
              </a:rPr>
              <a:t>p.parents</a:t>
            </a:r>
            <a:r>
              <a:rPr lang="en-US" dirty="0">
                <a:latin typeface="Courier New"/>
              </a:rPr>
              <a:t>))-&gt;</a:t>
            </a:r>
            <a:r>
              <a:rPr lang="en-US" dirty="0" err="1">
                <a:latin typeface="Courier New"/>
              </a:rPr>
              <a:t>asSequence</a:t>
            </a:r>
            <a:endParaRPr kumimoji="0" lang="en-US" i="0" u="none" strike="noStrike" kern="1200" cap="none" spc="0" normalizeH="0" baseline="0" noProof="0" dirty="0">
              <a:ln>
                <a:noFill/>
              </a:ln>
              <a:solidFill>
                <a:schemeClr val="tx1"/>
              </a:solidFill>
              <a:effectLst/>
              <a:uLnTx/>
              <a:uFillTx/>
              <a:latin typeface="Courier New"/>
              <a:ea typeface="+mn-ea"/>
              <a:cs typeface="+mn-cs"/>
            </a:endParaRPr>
          </a:p>
        </p:txBody>
      </p:sp>
      <p:pic>
        <p:nvPicPr>
          <p:cNvPr id="10" name="Content Placeholder 9" descr="PersonModif.png"/>
          <p:cNvPicPr>
            <a:picLocks noGrp="1" noChangeAspect="1"/>
          </p:cNvPicPr>
          <p:nvPr>
            <p:ph idx="1"/>
          </p:nvPr>
        </p:nvPicPr>
        <p:blipFill>
          <a:blip r:embed="rId3"/>
          <a:srcRect t="-845" b="-845"/>
          <a:stretch>
            <a:fillRect/>
          </a:stretch>
        </p:blipFill>
        <p:spPr>
          <a:xfrm>
            <a:off x="2308294" y="1417638"/>
            <a:ext cx="3845793" cy="2115038"/>
          </a:xfrm>
        </p:spPr>
      </p:pic>
      <p:sp>
        <p:nvSpPr>
          <p:cNvPr id="8" name="Title 1">
            <a:extLst>
              <a:ext uri="{FF2B5EF4-FFF2-40B4-BE49-F238E27FC236}">
                <a16:creationId xmlns:a16="http://schemas.microsoft.com/office/drawing/2014/main" id="{7E110CB4-9722-4AC5-926F-04A241BEB856}"/>
              </a:ext>
            </a:extLst>
          </p:cNvPr>
          <p:cNvSpPr txBox="1">
            <a:spLocks/>
          </p:cNvSpPr>
          <p:nvPr/>
        </p:nvSpPr>
        <p:spPr>
          <a:xfrm>
            <a:off x="271019" y="234033"/>
            <a:ext cx="8805815" cy="1143000"/>
          </a:xfrm>
          <a:prstGeom prst="rect">
            <a:avLst/>
          </a:prstGeom>
        </p:spPr>
        <p:txBody>
          <a:bodyPr vert="horz" lIns="91440" tIns="45720" rIns="91440" bIns="45720" rtlCol="0" anchor="ctr">
            <a:normAutofit fontScale="9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3100" b="1" dirty="0"/>
              <a:t>Understanding Software Modeling by Using Constraints</a:t>
            </a:r>
            <a:br>
              <a:rPr lang="en-US" sz="3200" dirty="0"/>
            </a:br>
            <a:r>
              <a:rPr lang="en-US" sz="3200" dirty="0"/>
              <a:t>Possible pitfalls hidden in OCL specifications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3346177D-ADC4-4968-B747-5CFCD390B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3817856" y="489508"/>
            <a:ext cx="5118754" cy="1667569"/>
          </a:xfrm>
        </p:spPr>
        <p:txBody>
          <a:bodyPr vert="horz" lIns="91440" tIns="45720" rIns="91440" bIns="45720" rtlCol="0" anchor="b">
            <a:normAutofit/>
          </a:bodyPr>
          <a:lstStyle/>
          <a:p>
            <a:pPr algn="l" defTabSz="914400">
              <a:lnSpc>
                <a:spcPct val="90000"/>
              </a:lnSpc>
            </a:pPr>
            <a:r>
              <a:rPr lang="en-US" sz="2700" b="1" kern="1200" dirty="0">
                <a:solidFill>
                  <a:schemeClr val="tx1"/>
                </a:solidFill>
                <a:latin typeface="+mj-lt"/>
                <a:ea typeface="+mj-ea"/>
                <a:cs typeface="+mj-cs"/>
              </a:rPr>
              <a:t>Understanding Software Modeling by Using Constraints</a:t>
            </a:r>
            <a:br>
              <a:rPr lang="en-US" sz="2700" kern="1200" dirty="0">
                <a:solidFill>
                  <a:schemeClr val="tx1"/>
                </a:solidFill>
                <a:latin typeface="+mj-lt"/>
                <a:ea typeface="+mj-ea"/>
                <a:cs typeface="+mj-cs"/>
              </a:rPr>
            </a:br>
            <a:r>
              <a:rPr lang="en-US" sz="2700" kern="1200" dirty="0">
                <a:solidFill>
                  <a:schemeClr val="tx1"/>
                </a:solidFill>
                <a:latin typeface="+mj-lt"/>
                <a:ea typeface="+mj-ea"/>
                <a:cs typeface="+mj-cs"/>
              </a:rPr>
              <a:t>Possible pitfalls hidden in OCL specifications </a:t>
            </a:r>
          </a:p>
        </p:txBody>
      </p:sp>
      <p:pic>
        <p:nvPicPr>
          <p:cNvPr id="10" name="Content Placeholder 9" descr="PersonModif.png"/>
          <p:cNvPicPr>
            <a:picLocks noGrp="1" noChangeAspect="1"/>
          </p:cNvPicPr>
          <p:nvPr>
            <p:ph idx="1"/>
          </p:nvPr>
        </p:nvPicPr>
        <p:blipFill>
          <a:blip r:embed="rId3"/>
          <a:srcRect t="-845" b="-845"/>
          <a:stretch>
            <a:fillRect/>
          </a:stretch>
        </p:blipFill>
        <p:spPr>
          <a:xfrm>
            <a:off x="801097" y="698076"/>
            <a:ext cx="2907124" cy="1598788"/>
          </a:xfrm>
          <a:prstGeom prst="rect">
            <a:avLst/>
          </a:prstGeom>
        </p:spPr>
      </p:pic>
      <p:sp>
        <p:nvSpPr>
          <p:cNvPr id="7" name="Content Placeholder 2"/>
          <p:cNvSpPr txBox="1">
            <a:spLocks/>
          </p:cNvSpPr>
          <p:nvPr/>
        </p:nvSpPr>
        <p:spPr>
          <a:xfrm>
            <a:off x="235671" y="2405894"/>
            <a:ext cx="8625526" cy="3962598"/>
          </a:xfrm>
          <a:prstGeom prst="rect">
            <a:avLst/>
          </a:prstGeom>
        </p:spPr>
        <p:txBody>
          <a:bodyPr vert="horz" lIns="91440" tIns="45720" rIns="91440" bIns="45720" rtlCol="0" anchor="t">
            <a:noAutofit/>
          </a:bodyPr>
          <a:lstStyle/>
          <a:p>
            <a:pPr indent="-228600" algn="just" defTabSz="914400">
              <a:lnSpc>
                <a:spcPct val="90000"/>
              </a:lnSpc>
              <a:spcAft>
                <a:spcPts val="600"/>
              </a:spcAft>
              <a:buFont typeface="Arial" panose="020B0604020202020204" pitchFamily="34" charset="0"/>
              <a:buChar char="•"/>
            </a:pPr>
            <a:r>
              <a:rPr lang="en-US" sz="2000" b="1" i="0" u="none" strike="noStrike" baseline="0" dirty="0"/>
              <a:t>The above specifications, although apparently correct, encloses a few pitfalls</a:t>
            </a:r>
            <a:r>
              <a:rPr lang="en-US" sz="2000" b="0" i="0" u="none" strike="noStrike" baseline="0" dirty="0"/>
              <a:t>:</a:t>
            </a:r>
          </a:p>
          <a:p>
            <a:pPr marL="1143000" lvl="1" indent="-457200" algn="just" defTabSz="914400">
              <a:lnSpc>
                <a:spcPct val="90000"/>
              </a:lnSpc>
              <a:spcAft>
                <a:spcPts val="600"/>
              </a:spcAft>
              <a:buFont typeface="+mj-lt"/>
              <a:buAutoNum type="arabicPeriod"/>
            </a:pPr>
            <a:r>
              <a:rPr lang="en-US" sz="2000" b="0" i="0" u="none" strike="noStrike" baseline="0" dirty="0"/>
              <a:t>If one of the parents is left </a:t>
            </a:r>
            <a:r>
              <a:rPr lang="en-US" sz="2000" b="1" i="0" u="none" strike="noStrike" baseline="0" dirty="0">
                <a:latin typeface="Courier New" panose="02070309020205020404" pitchFamily="49" charset="0"/>
                <a:cs typeface="Courier New" panose="02070309020205020404" pitchFamily="49" charset="0"/>
              </a:rPr>
              <a:t>unspecified</a:t>
            </a:r>
            <a:r>
              <a:rPr lang="en-US" sz="2000" b="0" i="0" u="none" strike="noStrike" baseline="0" dirty="0"/>
              <a:t>, the model will comply with the WFRs, but the constraint evaluation will end up in an exception when trying to access the missing parent (due to the at(2) call).</a:t>
            </a:r>
          </a:p>
          <a:p>
            <a:pPr marL="1143000" lvl="1" indent="-457200" algn="just" defTabSz="914400">
              <a:lnSpc>
                <a:spcPct val="90000"/>
              </a:lnSpc>
              <a:spcAft>
                <a:spcPts val="600"/>
              </a:spcAft>
              <a:buFont typeface="+mj-lt"/>
              <a:buAutoNum type="arabicPeriod"/>
            </a:pPr>
            <a:r>
              <a:rPr lang="en-US" sz="2000" b="0" i="0" u="none" strike="noStrike" baseline="0" dirty="0"/>
              <a:t>In case there are valid references to both parents, but the sex of one of them is not specified, the value of the corresponding subexpression is undefined and the whole expression reduces to either </a:t>
            </a:r>
            <a:r>
              <a:rPr lang="en-US" sz="2000" b="1" i="0" u="none" strike="noStrike" baseline="0" dirty="0">
                <a:latin typeface="Courier New" panose="02070309020205020404" pitchFamily="49" charset="0"/>
                <a:cs typeface="Courier New" panose="02070309020205020404" pitchFamily="49" charset="0"/>
              </a:rPr>
              <a:t>Sex::Male &lt;&gt; undefined</a:t>
            </a:r>
            <a:r>
              <a:rPr lang="en-US" sz="2000" b="0" i="0" u="none" strike="noStrike" baseline="0" dirty="0"/>
              <a:t> or </a:t>
            </a:r>
            <a:r>
              <a:rPr lang="en-US" sz="2000" b="1" i="0" u="none" strike="noStrike" baseline="0" dirty="0">
                <a:latin typeface="Courier New" panose="02070309020205020404" pitchFamily="49" charset="0"/>
                <a:cs typeface="Courier New" panose="02070309020205020404" pitchFamily="49" charset="0"/>
              </a:rPr>
              <a:t>Sex::Female &lt;&gt; undefined</a:t>
            </a:r>
            <a:r>
              <a:rPr lang="en-US" sz="2000" b="0" i="0" u="none" strike="noStrike" baseline="0" dirty="0"/>
              <a:t>. This later expressions provide tool-dependent evaluation results (true in case of USE [1] or Dresden OCL [2] and undefined in case of OCLE [3]).</a:t>
            </a:r>
            <a:endParaRPr kumimoji="0" lang="en-US" sz="2000" i="0" u="none" strike="noStrike" cap="none" spc="0" normalizeH="0" baseline="0" noProof="0" dirty="0">
              <a:ln>
                <a:noFill/>
              </a:ln>
              <a:effectLst/>
              <a:uLnTx/>
              <a:uFillTx/>
            </a:endParaRPr>
          </a:p>
        </p:txBody>
      </p:sp>
      <p:sp>
        <p:nvSpPr>
          <p:cNvPr id="17" name="Rectangle 16">
            <a:extLst>
              <a:ext uri="{FF2B5EF4-FFF2-40B4-BE49-F238E27FC236}">
                <a16:creationId xmlns:a16="http://schemas.microsoft.com/office/drawing/2014/main" id="{0844A943-BF79-4FEA-ABB1-3BD54D2366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9144000" cy="456773"/>
          </a:xfrm>
          <a:prstGeom prst="rect">
            <a:avLst/>
          </a:prstGeom>
          <a:gradFill>
            <a:gsLst>
              <a:gs pos="0">
                <a:schemeClr val="accent1"/>
              </a:gs>
              <a:gs pos="90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6437CC72-F4A8-4DC3-AFAB-D22C482C81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028950" y="6400799"/>
            <a:ext cx="6115048" cy="456772"/>
          </a:xfrm>
          <a:prstGeom prst="rect">
            <a:avLst/>
          </a:prstGeom>
          <a:gradFill>
            <a:gsLst>
              <a:gs pos="0">
                <a:srgbClr val="000000">
                  <a:alpha val="50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301919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3346177D-ADC4-4968-B747-5CFCD390B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Content Placeholder 9" descr="PersonModif.png"/>
          <p:cNvPicPr>
            <a:picLocks noGrp="1" noChangeAspect="1"/>
          </p:cNvPicPr>
          <p:nvPr>
            <p:ph idx="1"/>
          </p:nvPr>
        </p:nvPicPr>
        <p:blipFill>
          <a:blip r:embed="rId3"/>
          <a:srcRect t="-845" b="-845"/>
          <a:stretch>
            <a:fillRect/>
          </a:stretch>
        </p:blipFill>
        <p:spPr>
          <a:xfrm>
            <a:off x="801097" y="264443"/>
            <a:ext cx="2907124" cy="1598788"/>
          </a:xfrm>
          <a:prstGeom prst="rect">
            <a:avLst/>
          </a:prstGeom>
        </p:spPr>
      </p:pic>
      <p:sp>
        <p:nvSpPr>
          <p:cNvPr id="7" name="Content Placeholder 2"/>
          <p:cNvSpPr txBox="1">
            <a:spLocks/>
          </p:cNvSpPr>
          <p:nvPr/>
        </p:nvSpPr>
        <p:spPr>
          <a:xfrm>
            <a:off x="0" y="2078073"/>
            <a:ext cx="8955464" cy="4800408"/>
          </a:xfrm>
          <a:prstGeom prst="rect">
            <a:avLst/>
          </a:prstGeom>
        </p:spPr>
        <p:txBody>
          <a:bodyPr vert="horz" lIns="91440" tIns="45720" rIns="91440" bIns="45720" rtlCol="0" anchor="t">
            <a:noAutofit/>
          </a:bodyPr>
          <a:lstStyle/>
          <a:p>
            <a:pPr indent="-228600" algn="just" defTabSz="914400">
              <a:lnSpc>
                <a:spcPct val="90000"/>
              </a:lnSpc>
              <a:spcAft>
                <a:spcPts val="600"/>
              </a:spcAft>
              <a:buFont typeface="Arial" panose="020B0604020202020204" pitchFamily="34" charset="0"/>
              <a:buChar char="•"/>
            </a:pPr>
            <a:r>
              <a:rPr lang="en-US" sz="2000" b="1" i="0" u="none" strike="noStrike" baseline="0" dirty="0"/>
              <a:t>The above specifications, although apparently correct, encloses a few pitfalls</a:t>
            </a:r>
            <a:r>
              <a:rPr lang="en-US" sz="2000" b="0" i="0" u="none" strike="noStrike" baseline="0" dirty="0"/>
              <a:t>:</a:t>
            </a:r>
          </a:p>
          <a:p>
            <a:pPr marL="1162050" lvl="1" indent="-457200" algn="just" defTabSz="914400">
              <a:lnSpc>
                <a:spcPct val="90000"/>
              </a:lnSpc>
              <a:spcAft>
                <a:spcPts val="600"/>
              </a:spcAft>
              <a:buFont typeface="+mj-lt"/>
              <a:buAutoNum type="arabicPeriod" startAt="3"/>
            </a:pPr>
            <a:r>
              <a:rPr lang="en-US" sz="2000" b="0" i="0" u="none" strike="noStrike" baseline="0" dirty="0"/>
              <a:t>In case one of the parents’ sex is undefined, the code generated for the above constraint will provide evaluation results which depend on the position of the undefined value with respect to the comparison operator.  According</a:t>
            </a:r>
            <a:r>
              <a:rPr lang="en-US" sz="2000" dirty="0"/>
              <a:t> </a:t>
            </a:r>
            <a:r>
              <a:rPr lang="en-US" sz="2000" b="0" i="0" u="none" strike="noStrike" baseline="0" dirty="0"/>
              <a:t>to the tests we have performed, the Java code generated by OCLE and Dresden OCL throws a </a:t>
            </a:r>
            <a:r>
              <a:rPr lang="en-US" sz="2000" b="0" i="0" u="none" strike="noStrike" baseline="0" dirty="0" err="1"/>
              <a:t>NullPointerException</a:t>
            </a:r>
            <a:r>
              <a:rPr lang="en-US" sz="2000" b="0" i="0" u="none" strike="noStrike" baseline="0" dirty="0"/>
              <a:t> when the undefined value is located at the left of the &lt;&gt; operator, while evaluating to true in case the undefined value is at the right of the operator and the reference at the left is a valid one.  As we are in the context of the MDE paradigm, which relies extensively on automatic code generation, the results provided by the execution of the code corresponding to constraints is an aspect that must</a:t>
            </a:r>
            <a:r>
              <a:rPr lang="en-US" sz="2000" dirty="0"/>
              <a:t> </a:t>
            </a:r>
            <a:r>
              <a:rPr lang="en-US" sz="2000" b="0" i="0" u="none" strike="noStrike" baseline="0" dirty="0"/>
              <a:t>be considered when judging the quality of the formal constraints in </a:t>
            </a:r>
            <a:r>
              <a:rPr lang="en-US" sz="2000" dirty="0"/>
              <a:t>question.</a:t>
            </a:r>
          </a:p>
          <a:p>
            <a:pPr marL="1162050" lvl="1" indent="-457200" algn="just" defTabSz="914400">
              <a:lnSpc>
                <a:spcPct val="90000"/>
              </a:lnSpc>
              <a:spcAft>
                <a:spcPts val="600"/>
              </a:spcAft>
              <a:buFont typeface="+mj-lt"/>
              <a:buAutoNum type="arabicPeriod" startAt="3"/>
            </a:pPr>
            <a:r>
              <a:rPr lang="en-US" sz="2000" dirty="0"/>
              <a:t>The OCL expression would have been simpler (not needing an </a:t>
            </a:r>
            <a:r>
              <a:rPr lang="en-US" sz="2000" dirty="0" err="1"/>
              <a:t>asSequence</a:t>
            </a:r>
            <a:r>
              <a:rPr lang="en-US" sz="2000" dirty="0"/>
              <a:t>() call), in case an ordering relation on parents had been imposed at the model level.</a:t>
            </a:r>
            <a:endParaRPr kumimoji="0" lang="en-US" sz="2000" i="0" u="none" strike="noStrike" cap="none" spc="0" normalizeH="0" baseline="0" noProof="0" dirty="0">
              <a:ln>
                <a:noFill/>
              </a:ln>
              <a:effectLst/>
              <a:uLnTx/>
              <a:uFillTx/>
            </a:endParaRPr>
          </a:p>
        </p:txBody>
      </p:sp>
      <p:sp>
        <p:nvSpPr>
          <p:cNvPr id="17" name="Rectangle 16">
            <a:extLst>
              <a:ext uri="{FF2B5EF4-FFF2-40B4-BE49-F238E27FC236}">
                <a16:creationId xmlns:a16="http://schemas.microsoft.com/office/drawing/2014/main" id="{0844A943-BF79-4FEA-ABB1-3BD54D2366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9144000" cy="456773"/>
          </a:xfrm>
          <a:prstGeom prst="rect">
            <a:avLst/>
          </a:prstGeom>
          <a:gradFill>
            <a:gsLst>
              <a:gs pos="0">
                <a:schemeClr val="accent1"/>
              </a:gs>
              <a:gs pos="90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6437CC72-F4A8-4DC3-AFAB-D22C482C81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028950" y="6400799"/>
            <a:ext cx="6115048" cy="456772"/>
          </a:xfrm>
          <a:prstGeom prst="rect">
            <a:avLst/>
          </a:prstGeom>
          <a:gradFill>
            <a:gsLst>
              <a:gs pos="0">
                <a:srgbClr val="000000">
                  <a:alpha val="50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a:extLst>
              <a:ext uri="{FF2B5EF4-FFF2-40B4-BE49-F238E27FC236}">
                <a16:creationId xmlns:a16="http://schemas.microsoft.com/office/drawing/2014/main" id="{F5E23371-DD80-4E2F-A01D-97CA9E9F7D2C}"/>
              </a:ext>
            </a:extLst>
          </p:cNvPr>
          <p:cNvSpPr txBox="1">
            <a:spLocks/>
          </p:cNvSpPr>
          <p:nvPr/>
        </p:nvSpPr>
        <p:spPr>
          <a:xfrm>
            <a:off x="3817856" y="272687"/>
            <a:ext cx="5118754" cy="1667569"/>
          </a:xfrm>
          <a:prstGeom prst="rect">
            <a:avLst/>
          </a:prstGeom>
        </p:spPr>
        <p:txBody>
          <a:bodyPr vert="horz" lIns="91440" tIns="45720" rIns="91440" bIns="45720" rtlCol="0" anchor="b">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914400">
              <a:lnSpc>
                <a:spcPct val="90000"/>
              </a:lnSpc>
            </a:pPr>
            <a:r>
              <a:rPr lang="en-US" sz="2700" b="1"/>
              <a:t>Understanding Software Modeling by Using Constraints</a:t>
            </a:r>
            <a:br>
              <a:rPr lang="en-US" sz="2700"/>
            </a:br>
            <a:r>
              <a:rPr lang="en-US" sz="2700"/>
              <a:t>Possible pitfalls hidden in OCL specifications </a:t>
            </a:r>
            <a:endParaRPr lang="en-US" sz="2700" dirty="0"/>
          </a:p>
        </p:txBody>
      </p:sp>
    </p:spTree>
    <p:extLst>
      <p:ext uri="{BB962C8B-B14F-4D97-AF65-F5344CB8AC3E}">
        <p14:creationId xmlns:p14="http://schemas.microsoft.com/office/powerpoint/2010/main" val="22816768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1A95671B-3CC6-4792-9114-B74FAEA22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a:extLst>
              <a:ext uri="{FF2B5EF4-FFF2-40B4-BE49-F238E27FC236}">
                <a16:creationId xmlns:a16="http://schemas.microsoft.com/office/drawing/2014/main" id="{0CC9884A-D28F-41C9-BDE5-81CD26783AE0}"/>
              </a:ext>
            </a:extLst>
          </p:cNvPr>
          <p:cNvSpPr>
            <a:spLocks noGrp="1"/>
          </p:cNvSpPr>
          <p:nvPr>
            <p:ph type="title"/>
          </p:nvPr>
        </p:nvSpPr>
        <p:spPr>
          <a:xfrm>
            <a:off x="122548" y="552906"/>
            <a:ext cx="3982344" cy="1674904"/>
          </a:xfrm>
        </p:spPr>
        <p:txBody>
          <a:bodyPr vert="horz" lIns="91440" tIns="45720" rIns="91440" bIns="45720" rtlCol="0" anchor="ctr">
            <a:normAutofit/>
          </a:bodyPr>
          <a:lstStyle/>
          <a:p>
            <a:pPr algn="l" defTabSz="914400">
              <a:lnSpc>
                <a:spcPct val="90000"/>
              </a:lnSpc>
            </a:pPr>
            <a:r>
              <a:rPr lang="en-US" sz="2200" b="1" kern="1200" dirty="0">
                <a:solidFill>
                  <a:schemeClr val="tx1"/>
                </a:solidFill>
                <a:latin typeface="+mj-lt"/>
                <a:ea typeface="+mj-ea"/>
                <a:cs typeface="+mj-cs"/>
              </a:rPr>
              <a:t>Understanding Software Modeling by Using Constraints</a:t>
            </a:r>
            <a:br>
              <a:rPr lang="en-US" sz="2200" kern="1200" dirty="0">
                <a:solidFill>
                  <a:schemeClr val="tx1"/>
                </a:solidFill>
                <a:latin typeface="+mj-lt"/>
                <a:ea typeface="+mj-ea"/>
                <a:cs typeface="+mj-cs"/>
              </a:rPr>
            </a:br>
            <a:r>
              <a:rPr lang="en-US" sz="2200" kern="1200" dirty="0">
                <a:solidFill>
                  <a:schemeClr val="tx1"/>
                </a:solidFill>
                <a:latin typeface="+mj-lt"/>
                <a:ea typeface="+mj-ea"/>
                <a:cs typeface="+mj-cs"/>
              </a:rPr>
              <a:t>Possible pitfalls hidden in OCL specifications </a:t>
            </a:r>
          </a:p>
        </p:txBody>
      </p:sp>
      <p:sp>
        <p:nvSpPr>
          <p:cNvPr id="7" name="Content Placeholder 2"/>
          <p:cNvSpPr txBox="1">
            <a:spLocks/>
          </p:cNvSpPr>
          <p:nvPr/>
        </p:nvSpPr>
        <p:spPr>
          <a:xfrm>
            <a:off x="3929640" y="160257"/>
            <a:ext cx="5010863" cy="4334560"/>
          </a:xfrm>
          <a:prstGeom prst="rect">
            <a:avLst/>
          </a:prstGeom>
        </p:spPr>
        <p:txBody>
          <a:bodyPr vert="horz" lIns="91440" tIns="45720" rIns="91440" bIns="45720" rtlCol="0" anchor="ctr">
            <a:noAutofit/>
          </a:bodyPr>
          <a:lstStyle/>
          <a:p>
            <a:pPr marL="227013" lvl="1" indent="-227013" algn="just" defTabSz="914400">
              <a:lnSpc>
                <a:spcPct val="90000"/>
              </a:lnSpc>
              <a:spcAft>
                <a:spcPts val="600"/>
              </a:spcAft>
              <a:buFont typeface="Arial" panose="020B0604020202020204" pitchFamily="34" charset="0"/>
              <a:buChar char="•"/>
            </a:pPr>
            <a:r>
              <a:rPr lang="en-US" sz="2000" b="0" i="0" u="none" strike="noStrike" baseline="0" dirty="0"/>
              <a:t>When any of the parents’ sex is </a:t>
            </a:r>
            <a:r>
              <a:rPr lang="en-US" sz="2000" b="1" i="0" u="none" strike="noStrike" baseline="0" dirty="0">
                <a:latin typeface="Courier New" panose="02070309020205020404" pitchFamily="49" charset="0"/>
                <a:cs typeface="Courier New" panose="02070309020205020404" pitchFamily="49" charset="0"/>
              </a:rPr>
              <a:t>undefined</a:t>
            </a:r>
            <a:r>
              <a:rPr lang="en-US" sz="2000" b="0" i="0" u="none" strike="noStrike" baseline="0" dirty="0"/>
              <a:t>, the invariant below evaluates to </a:t>
            </a:r>
            <a:r>
              <a:rPr lang="en-US" sz="2000" b="1" i="0" u="none" strike="noStrike" baseline="0" dirty="0">
                <a:latin typeface="Courier New" panose="02070309020205020404" pitchFamily="49" charset="0"/>
                <a:cs typeface="Courier New" panose="02070309020205020404" pitchFamily="49" charset="0"/>
              </a:rPr>
              <a:t>false</a:t>
            </a:r>
            <a:r>
              <a:rPr lang="en-US" sz="2000" b="0" i="0" u="none" strike="noStrike" baseline="0" dirty="0"/>
              <a:t> in Dresden OCL and to </a:t>
            </a:r>
            <a:r>
              <a:rPr lang="en-US" sz="2000" b="1" i="0" u="none" strike="noStrike" baseline="0" dirty="0">
                <a:latin typeface="Courier New" panose="02070309020205020404" pitchFamily="49" charset="0"/>
                <a:cs typeface="Courier New" panose="02070309020205020404" pitchFamily="49" charset="0"/>
              </a:rPr>
              <a:t>undefined</a:t>
            </a:r>
            <a:r>
              <a:rPr lang="en-US" sz="2000" b="0" i="0" u="none" strike="noStrike" baseline="0" dirty="0"/>
              <a:t> in OCLE.  In similar circumstances, both Java code snippets generated for this invariant by the two tools return false when executed.  Therefore, this invariant shape overcomes the drawbacks of the one from [4] previously pointed at items 1, 3 and 4.  The triggering of a </a:t>
            </a:r>
            <a:r>
              <a:rPr lang="en-US" sz="2000" b="0" i="0" u="none" strike="noStrike" baseline="0" dirty="0" err="1"/>
              <a:t>NullPointerException</a:t>
            </a:r>
            <a:r>
              <a:rPr lang="en-US" sz="2000" b="0" i="0" u="none" strike="noStrike" baseline="0" dirty="0"/>
              <a:t> by the generated code in case of absence of one of the parents’ sex has been avoided by placing the defined values (the </a:t>
            </a:r>
            <a:r>
              <a:rPr lang="en-US" sz="2000" b="1" i="0" u="none" strike="noStrike" baseline="0" dirty="0">
                <a:latin typeface="Courier New" panose="02070309020205020404" pitchFamily="49" charset="0"/>
                <a:cs typeface="Courier New" panose="02070309020205020404" pitchFamily="49" charset="0"/>
              </a:rPr>
              <a:t>Sex::Female</a:t>
            </a:r>
            <a:r>
              <a:rPr lang="en-US" sz="2000" b="0" i="0" u="none" strike="noStrike" baseline="0" dirty="0">
                <a:latin typeface="Courier New" panose="02070309020205020404" pitchFamily="49" charset="0"/>
                <a:cs typeface="Courier New" panose="02070309020205020404" pitchFamily="49" charset="0"/>
              </a:rPr>
              <a:t> </a:t>
            </a:r>
            <a:r>
              <a:rPr lang="en-US" sz="2000" b="0" i="0" u="none" strike="noStrike" baseline="0" dirty="0"/>
              <a:t>and </a:t>
            </a:r>
            <a:r>
              <a:rPr lang="en-US" sz="2000" b="1" i="0" u="none" strike="noStrike" baseline="0" dirty="0">
                <a:latin typeface="Courier New" panose="02070309020205020404" pitchFamily="49" charset="0"/>
                <a:cs typeface="Courier New" panose="02070309020205020404" pitchFamily="49" charset="0"/>
              </a:rPr>
              <a:t>Sex::Male</a:t>
            </a:r>
            <a:r>
              <a:rPr lang="en-US" sz="2000" b="0" i="0" u="none" strike="noStrike" baseline="0" dirty="0">
                <a:latin typeface="Courier New" panose="02070309020205020404" pitchFamily="49" charset="0"/>
                <a:cs typeface="Courier New" panose="02070309020205020404" pitchFamily="49" charset="0"/>
              </a:rPr>
              <a:t> </a:t>
            </a:r>
            <a:r>
              <a:rPr lang="en-US" sz="2000" b="0" i="0" u="none" strike="noStrike" baseline="0" dirty="0"/>
              <a:t>literals) on the left-hand side of equalities.</a:t>
            </a:r>
          </a:p>
        </p:txBody>
      </p:sp>
      <p:pic>
        <p:nvPicPr>
          <p:cNvPr id="3" name="Picture 2">
            <a:extLst>
              <a:ext uri="{FF2B5EF4-FFF2-40B4-BE49-F238E27FC236}">
                <a16:creationId xmlns:a16="http://schemas.microsoft.com/office/drawing/2014/main" id="{1342B1ED-1CDF-4BE6-A5A0-58C916B45805}"/>
              </a:ext>
            </a:extLst>
          </p:cNvPr>
          <p:cNvPicPr>
            <a:picLocks noChangeAspect="1"/>
          </p:cNvPicPr>
          <p:nvPr/>
        </p:nvPicPr>
        <p:blipFill>
          <a:blip r:embed="rId3"/>
          <a:stretch>
            <a:fillRect/>
          </a:stretch>
        </p:blipFill>
        <p:spPr>
          <a:xfrm>
            <a:off x="626374" y="4504241"/>
            <a:ext cx="7886677" cy="1982501"/>
          </a:xfrm>
          <a:prstGeom prst="rect">
            <a:avLst/>
          </a:prstGeom>
        </p:spPr>
      </p:pic>
    </p:spTree>
    <p:extLst>
      <p:ext uri="{BB962C8B-B14F-4D97-AF65-F5344CB8AC3E}">
        <p14:creationId xmlns:p14="http://schemas.microsoft.com/office/powerpoint/2010/main" val="11496078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1A95671B-3CC6-4792-9114-B74FAEA22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a:extLst>
              <a:ext uri="{FF2B5EF4-FFF2-40B4-BE49-F238E27FC236}">
                <a16:creationId xmlns:a16="http://schemas.microsoft.com/office/drawing/2014/main" id="{0CC9884A-D28F-41C9-BDE5-81CD26783AE0}"/>
              </a:ext>
            </a:extLst>
          </p:cNvPr>
          <p:cNvSpPr>
            <a:spLocks noGrp="1"/>
          </p:cNvSpPr>
          <p:nvPr>
            <p:ph type="title"/>
          </p:nvPr>
        </p:nvSpPr>
        <p:spPr>
          <a:xfrm>
            <a:off x="503815" y="552906"/>
            <a:ext cx="3874452" cy="1674904"/>
          </a:xfrm>
        </p:spPr>
        <p:txBody>
          <a:bodyPr vert="horz" lIns="91440" tIns="45720" rIns="91440" bIns="45720" rtlCol="0" anchor="ctr">
            <a:normAutofit/>
          </a:bodyPr>
          <a:lstStyle/>
          <a:p>
            <a:pPr algn="l" defTabSz="914400">
              <a:lnSpc>
                <a:spcPct val="90000"/>
              </a:lnSpc>
            </a:pPr>
            <a:r>
              <a:rPr lang="en-US" sz="2200" b="1" kern="1200" dirty="0">
                <a:solidFill>
                  <a:schemeClr val="tx1"/>
                </a:solidFill>
                <a:latin typeface="+mj-lt"/>
                <a:ea typeface="+mj-ea"/>
                <a:cs typeface="+mj-cs"/>
              </a:rPr>
              <a:t>Understanding Software Modeling by Using Constraints</a:t>
            </a:r>
            <a:br>
              <a:rPr lang="en-US" sz="2200" kern="1200" dirty="0">
                <a:solidFill>
                  <a:schemeClr val="tx1"/>
                </a:solidFill>
                <a:latin typeface="+mj-lt"/>
                <a:ea typeface="+mj-ea"/>
                <a:cs typeface="+mj-cs"/>
              </a:rPr>
            </a:br>
            <a:r>
              <a:rPr lang="en-US" sz="2200" kern="1200" dirty="0">
                <a:solidFill>
                  <a:schemeClr val="tx1"/>
                </a:solidFill>
                <a:latin typeface="+mj-lt"/>
                <a:ea typeface="+mj-ea"/>
                <a:cs typeface="+mj-cs"/>
              </a:rPr>
              <a:t>Possible pitfalls hidden in OCL specifications </a:t>
            </a:r>
          </a:p>
        </p:txBody>
      </p:sp>
      <p:sp>
        <p:nvSpPr>
          <p:cNvPr id="7" name="Content Placeholder 2"/>
          <p:cNvSpPr txBox="1">
            <a:spLocks/>
          </p:cNvSpPr>
          <p:nvPr/>
        </p:nvSpPr>
        <p:spPr>
          <a:xfrm>
            <a:off x="4402318" y="75413"/>
            <a:ext cx="4326903" cy="3968685"/>
          </a:xfrm>
          <a:prstGeom prst="rect">
            <a:avLst/>
          </a:prstGeom>
        </p:spPr>
        <p:txBody>
          <a:bodyPr vert="horz" lIns="91440" tIns="45720" rIns="91440" bIns="45720" rtlCol="0" anchor="ctr">
            <a:noAutofit/>
          </a:bodyPr>
          <a:lstStyle/>
          <a:p>
            <a:pPr marL="342900" indent="-228600" algn="just" defTabSz="914400">
              <a:lnSpc>
                <a:spcPct val="90000"/>
              </a:lnSpc>
              <a:spcAft>
                <a:spcPts val="600"/>
              </a:spcAft>
              <a:buFont typeface="Arial" panose="020B0604020202020204" pitchFamily="34" charset="0"/>
              <a:buChar char="•"/>
            </a:pPr>
            <a:r>
              <a:rPr lang="en-US" sz="2000" b="0" i="0" u="none" strike="noStrike" baseline="0" dirty="0"/>
              <a:t>The solution to the problem mentioned at item 2 above comes from obeying to the separation of concerns principle.  In order to avoid comparisons involving </a:t>
            </a:r>
            <a:r>
              <a:rPr lang="en-US" sz="2000" b="1" i="0" u="none" strike="noStrike" baseline="0" dirty="0"/>
              <a:t>undefined</a:t>
            </a:r>
            <a:r>
              <a:rPr lang="en-US" sz="2000" b="0" i="0" u="none" strike="noStrike" baseline="0" dirty="0"/>
              <a:t> values, whose results may vary with the OCL-supporting tool used, the equality tests of the parents’ sex with the corresponding enumeration literals should be conditioned by both of them being specified.  Such a solution is illustrated by means of the invariant proposal below.</a:t>
            </a:r>
          </a:p>
        </p:txBody>
      </p:sp>
      <p:pic>
        <p:nvPicPr>
          <p:cNvPr id="4" name="Picture 3">
            <a:extLst>
              <a:ext uri="{FF2B5EF4-FFF2-40B4-BE49-F238E27FC236}">
                <a16:creationId xmlns:a16="http://schemas.microsoft.com/office/drawing/2014/main" id="{4A9624B2-FAC2-4D8B-926A-B63C45334EFC}"/>
              </a:ext>
            </a:extLst>
          </p:cNvPr>
          <p:cNvPicPr>
            <a:picLocks noChangeAspect="1"/>
          </p:cNvPicPr>
          <p:nvPr/>
        </p:nvPicPr>
        <p:blipFill>
          <a:blip r:embed="rId3"/>
          <a:stretch>
            <a:fillRect/>
          </a:stretch>
        </p:blipFill>
        <p:spPr>
          <a:xfrm>
            <a:off x="94852" y="4119511"/>
            <a:ext cx="8773456" cy="2328109"/>
          </a:xfrm>
          <a:prstGeom prst="rect">
            <a:avLst/>
          </a:prstGeom>
        </p:spPr>
      </p:pic>
    </p:spTree>
    <p:extLst>
      <p:ext uri="{BB962C8B-B14F-4D97-AF65-F5344CB8AC3E}">
        <p14:creationId xmlns:p14="http://schemas.microsoft.com/office/powerpoint/2010/main" val="39846259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3346177D-ADC4-4968-B747-5CFCD390B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395926" y="263261"/>
            <a:ext cx="8117621" cy="811396"/>
          </a:xfrm>
        </p:spPr>
        <p:txBody>
          <a:bodyPr vert="horz" lIns="91440" tIns="45720" rIns="91440" bIns="45720" rtlCol="0" anchor="b">
            <a:normAutofit fontScale="90000"/>
          </a:bodyPr>
          <a:lstStyle/>
          <a:p>
            <a:pPr algn="l" defTabSz="914400">
              <a:lnSpc>
                <a:spcPct val="90000"/>
              </a:lnSpc>
            </a:pPr>
            <a:r>
              <a:rPr lang="en-US" sz="2700" b="1" kern="1200" dirty="0">
                <a:solidFill>
                  <a:schemeClr val="tx1"/>
                </a:solidFill>
                <a:latin typeface="+mj-lt"/>
                <a:ea typeface="+mj-ea"/>
                <a:cs typeface="+mj-cs"/>
              </a:rPr>
              <a:t>Understanding Software Modeling by Using Constraints</a:t>
            </a:r>
            <a:br>
              <a:rPr lang="en-US" sz="2700" kern="1200" dirty="0">
                <a:solidFill>
                  <a:schemeClr val="tx1"/>
                </a:solidFill>
                <a:latin typeface="+mj-lt"/>
                <a:ea typeface="+mj-ea"/>
                <a:cs typeface="+mj-cs"/>
              </a:rPr>
            </a:br>
            <a:r>
              <a:rPr lang="en-US" sz="2700" kern="1200" dirty="0">
                <a:solidFill>
                  <a:schemeClr val="tx1"/>
                </a:solidFill>
                <a:latin typeface="+mj-lt"/>
                <a:ea typeface="+mj-ea"/>
                <a:cs typeface="+mj-cs"/>
              </a:rPr>
              <a:t>Possible pitfalls hidden in OCL specifications </a:t>
            </a:r>
          </a:p>
        </p:txBody>
      </p:sp>
      <p:sp>
        <p:nvSpPr>
          <p:cNvPr id="7" name="Content Placeholder 2"/>
          <p:cNvSpPr txBox="1">
            <a:spLocks/>
          </p:cNvSpPr>
          <p:nvPr/>
        </p:nvSpPr>
        <p:spPr>
          <a:xfrm>
            <a:off x="84842" y="1374687"/>
            <a:ext cx="8955464" cy="4903565"/>
          </a:xfrm>
          <a:prstGeom prst="rect">
            <a:avLst/>
          </a:prstGeom>
        </p:spPr>
        <p:txBody>
          <a:bodyPr vert="horz" lIns="91440" tIns="45720" rIns="91440" bIns="45720" rtlCol="0" anchor="t">
            <a:noAutofit/>
          </a:bodyPr>
          <a:lstStyle/>
          <a:p>
            <a:pPr marL="342900" indent="-342900" algn="just">
              <a:buFont typeface="Arial" panose="020B0604020202020204" pitchFamily="34" charset="0"/>
              <a:buChar char="•"/>
            </a:pPr>
            <a:r>
              <a:rPr lang="en-US" sz="2000" b="0" i="0" u="none" strike="noStrike" baseline="0" dirty="0"/>
              <a:t>The lack of OCL specifications prohibiting undesired model instances (such as parents having the same sex, self-parentship or the lack of a minimum age difference among parents and children) seriously compromises model’s integrity. The first prerequisite for models to reach their purpose is to have a complete and correct specification of requirements, and to deeply understand them.</a:t>
            </a:r>
          </a:p>
          <a:p>
            <a:pPr marL="342900" indent="-342900" algn="just">
              <a:buFont typeface="Arial" panose="020B0604020202020204" pitchFamily="34" charset="0"/>
              <a:buChar char="•"/>
            </a:pPr>
            <a:endParaRPr lang="en-US" sz="800" b="0" i="0" u="none" strike="noStrike" baseline="0" dirty="0"/>
          </a:p>
          <a:p>
            <a:pPr marL="342900" indent="-342900" algn="just">
              <a:buFont typeface="Arial" panose="020B0604020202020204" pitchFamily="34" charset="0"/>
              <a:buChar char="•"/>
            </a:pPr>
            <a:r>
              <a:rPr lang="en-US" sz="2000" b="0" i="0" u="none" strike="noStrike" baseline="0" dirty="0"/>
              <a:t>An incomplete specification reveals its limits when trying to answer questions on various situations that may arise.</a:t>
            </a:r>
          </a:p>
          <a:p>
            <a:pPr marL="342900" indent="-342900" algn="just">
              <a:buFont typeface="Arial" panose="020B0604020202020204" pitchFamily="34" charset="0"/>
              <a:buChar char="•"/>
            </a:pPr>
            <a:endParaRPr lang="en-US" sz="800" b="0" i="0" u="none" strike="noStrike" baseline="0" dirty="0"/>
          </a:p>
          <a:p>
            <a:pPr marL="342900" indent="-342900" algn="just">
              <a:buFont typeface="Arial" panose="020B0604020202020204" pitchFamily="34" charset="0"/>
              <a:buChar char="•"/>
            </a:pPr>
            <a:r>
              <a:rPr lang="en-US" sz="2000" b="0" i="0" u="none" strike="noStrike" baseline="0" dirty="0"/>
              <a:t>Specifying and evaluating OCL constraints should enable us to identify and eliminate bugs, by correcting the requirements and the OCL specifications themselves.  Moreover, in the context of MDE, care should be taken to the shape of constraint specifications, ensuring that their evaluation using OCL-supporting tools provides identical results to those obtained by executing their equivalent code generated by those tools.  Another conclusion, as important, is that the model proposed in the analyzed paper does not fully meet the needs of the addressed problem4 and we are therefore invited to seek for a better solution.</a:t>
            </a:r>
            <a:endParaRPr kumimoji="0" lang="en-US" sz="2000" i="0" u="none" strike="noStrike" cap="none" spc="0" normalizeH="0" baseline="0" noProof="0" dirty="0">
              <a:ln>
                <a:noFill/>
              </a:ln>
              <a:effectLst/>
              <a:uLnTx/>
              <a:uFillTx/>
            </a:endParaRPr>
          </a:p>
        </p:txBody>
      </p:sp>
      <p:sp>
        <p:nvSpPr>
          <p:cNvPr id="17" name="Rectangle 16">
            <a:extLst>
              <a:ext uri="{FF2B5EF4-FFF2-40B4-BE49-F238E27FC236}">
                <a16:creationId xmlns:a16="http://schemas.microsoft.com/office/drawing/2014/main" id="{0844A943-BF79-4FEA-ABB1-3BD54D2366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9144000" cy="456773"/>
          </a:xfrm>
          <a:prstGeom prst="rect">
            <a:avLst/>
          </a:prstGeom>
          <a:gradFill>
            <a:gsLst>
              <a:gs pos="0">
                <a:schemeClr val="accent1"/>
              </a:gs>
              <a:gs pos="90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6437CC72-F4A8-4DC3-AFAB-D22C482C81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028950" y="6400799"/>
            <a:ext cx="6115048" cy="456772"/>
          </a:xfrm>
          <a:prstGeom prst="rect">
            <a:avLst/>
          </a:prstGeom>
          <a:gradFill>
            <a:gsLst>
              <a:gs pos="0">
                <a:srgbClr val="000000">
                  <a:alpha val="50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887754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102" y="351479"/>
            <a:ext cx="8905795" cy="1143000"/>
          </a:xfrm>
        </p:spPr>
        <p:txBody>
          <a:bodyPr>
            <a:noAutofit/>
          </a:bodyPr>
          <a:lstStyle/>
          <a:p>
            <a:pPr algn="l"/>
            <a:r>
              <a:rPr lang="en-US" sz="2800" b="1" dirty="0"/>
              <a:t>Understanding Software Modeling by Using Constraints</a:t>
            </a:r>
            <a:br>
              <a:rPr lang="en-US" sz="3200" dirty="0"/>
            </a:br>
            <a:r>
              <a:rPr lang="en-US" sz="2800" b="1" dirty="0"/>
              <a:t>Motivation</a:t>
            </a:r>
          </a:p>
        </p:txBody>
      </p:sp>
      <p:sp>
        <p:nvSpPr>
          <p:cNvPr id="3" name="Content Placeholder 2"/>
          <p:cNvSpPr>
            <a:spLocks noGrp="1"/>
          </p:cNvSpPr>
          <p:nvPr>
            <p:ph idx="1"/>
          </p:nvPr>
        </p:nvSpPr>
        <p:spPr/>
        <p:txBody>
          <a:bodyPr>
            <a:normAutofit/>
          </a:bodyPr>
          <a:lstStyle/>
          <a:p>
            <a:r>
              <a:rPr lang="en-US" sz="2400" dirty="0"/>
              <a:t>MDE technologies requires </a:t>
            </a:r>
            <a:r>
              <a:rPr lang="en-US" sz="2400" b="1" dirty="0"/>
              <a:t>a clear and complete model specification</a:t>
            </a:r>
            <a:endParaRPr lang="en-US" sz="2400" dirty="0"/>
          </a:p>
          <a:p>
            <a:r>
              <a:rPr lang="en-US" sz="2400" dirty="0"/>
              <a:t>Design by Contracts </a:t>
            </a:r>
            <a:r>
              <a:rPr lang="en-US" sz="2400" b="1" dirty="0"/>
              <a:t>supports </a:t>
            </a:r>
            <a:r>
              <a:rPr lang="en-US" sz="2400" dirty="0"/>
              <a:t>producing rigorous models</a:t>
            </a:r>
          </a:p>
          <a:p>
            <a:r>
              <a:rPr lang="en-US" sz="2400" dirty="0"/>
              <a:t>Using this technique is not so widespread as expected</a:t>
            </a:r>
          </a:p>
          <a:p>
            <a:pPr marL="522000">
              <a:buFont typeface="Courier New"/>
              <a:buChar char="o"/>
            </a:pPr>
            <a:r>
              <a:rPr lang="en-US" sz="2400" dirty="0"/>
              <a:t>this state of facts was caused by different rationales</a:t>
            </a:r>
          </a:p>
          <a:p>
            <a:pPr marL="612000" indent="-252000">
              <a:buFont typeface="Courier New"/>
              <a:buChar char="o"/>
            </a:pPr>
            <a:r>
              <a:rPr lang="en-US" sz="2400" dirty="0"/>
              <a:t>people are not yet convinced about the advantages that can be obtained</a:t>
            </a:r>
          </a:p>
          <a:p>
            <a:pPr marL="792000" indent="-162000">
              <a:buFont typeface="Courier New"/>
              <a:buChar char="o"/>
            </a:pPr>
            <a:r>
              <a:rPr lang="en-US" sz="2400" dirty="0"/>
              <a:t>=&gt; they should be motivated about using constraints</a:t>
            </a:r>
          </a:p>
          <a:p>
            <a:pPr marL="792000" indent="-162000">
              <a:buFont typeface="Courier New"/>
              <a:buChar char="o"/>
            </a:pPr>
            <a:r>
              <a:rPr lang="en-US" sz="2400" dirty="0"/>
              <a:t>this shape their mentality</a:t>
            </a:r>
          </a:p>
          <a:p>
            <a:pPr marL="612000"/>
            <a:endParaRPr lang="en-US" sz="2400" dirty="0"/>
          </a:p>
          <a:p>
            <a:endParaRPr lang="en-US" sz="2400" dirty="0"/>
          </a:p>
          <a:p>
            <a:endParaRPr lang="en-US" sz="24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1A95671B-3CC6-4792-9114-B74FAEA22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a:extLst>
              <a:ext uri="{FF2B5EF4-FFF2-40B4-BE49-F238E27FC236}">
                <a16:creationId xmlns:a16="http://schemas.microsoft.com/office/drawing/2014/main" id="{0CC9884A-D28F-41C9-BDE5-81CD26783AE0}"/>
              </a:ext>
            </a:extLst>
          </p:cNvPr>
          <p:cNvSpPr>
            <a:spLocks noGrp="1"/>
          </p:cNvSpPr>
          <p:nvPr>
            <p:ph type="title"/>
          </p:nvPr>
        </p:nvSpPr>
        <p:spPr>
          <a:xfrm>
            <a:off x="286998" y="147552"/>
            <a:ext cx="8574197" cy="1674904"/>
          </a:xfrm>
        </p:spPr>
        <p:txBody>
          <a:bodyPr vert="horz" lIns="91440" tIns="45720" rIns="91440" bIns="45720" rtlCol="0" anchor="ctr">
            <a:normAutofit/>
          </a:bodyPr>
          <a:lstStyle/>
          <a:p>
            <a:pPr algn="l" defTabSz="914400">
              <a:lnSpc>
                <a:spcPct val="90000"/>
              </a:lnSpc>
            </a:pPr>
            <a:r>
              <a:rPr lang="en-US" sz="2800" b="1" kern="1200" dirty="0">
                <a:solidFill>
                  <a:schemeClr val="tx1"/>
                </a:solidFill>
                <a:latin typeface="+mj-lt"/>
                <a:ea typeface="+mj-ea"/>
                <a:cs typeface="+mj-cs"/>
              </a:rPr>
              <a:t>Understanding Software Modeling by Using Constraints</a:t>
            </a:r>
            <a:br>
              <a:rPr lang="en-US" sz="2800" kern="1200" dirty="0">
                <a:solidFill>
                  <a:schemeClr val="tx1"/>
                </a:solidFill>
                <a:latin typeface="+mj-lt"/>
                <a:ea typeface="+mj-ea"/>
                <a:cs typeface="+mj-cs"/>
              </a:rPr>
            </a:br>
            <a:r>
              <a:rPr lang="en-US" sz="2800" kern="1200" dirty="0">
                <a:solidFill>
                  <a:schemeClr val="tx1"/>
                </a:solidFill>
                <a:latin typeface="+mj-lt"/>
                <a:ea typeface="+mj-ea"/>
                <a:cs typeface="+mj-cs"/>
              </a:rPr>
              <a:t>Possible pitfalls hidden in OCL specifications </a:t>
            </a:r>
          </a:p>
        </p:txBody>
      </p:sp>
      <p:pic>
        <p:nvPicPr>
          <p:cNvPr id="3" name="Picture 2">
            <a:extLst>
              <a:ext uri="{FF2B5EF4-FFF2-40B4-BE49-F238E27FC236}">
                <a16:creationId xmlns:a16="http://schemas.microsoft.com/office/drawing/2014/main" id="{D9B3F9E3-468A-46BD-8E06-9CD8A3065023}"/>
              </a:ext>
            </a:extLst>
          </p:cNvPr>
          <p:cNvPicPr>
            <a:picLocks noChangeAspect="1"/>
          </p:cNvPicPr>
          <p:nvPr/>
        </p:nvPicPr>
        <p:blipFill>
          <a:blip r:embed="rId3"/>
          <a:stretch>
            <a:fillRect/>
          </a:stretch>
        </p:blipFill>
        <p:spPr>
          <a:xfrm>
            <a:off x="198431" y="1868280"/>
            <a:ext cx="8790098" cy="1383967"/>
          </a:xfrm>
          <a:prstGeom prst="rect">
            <a:avLst/>
          </a:prstGeom>
        </p:spPr>
      </p:pic>
      <p:pic>
        <p:nvPicPr>
          <p:cNvPr id="6" name="Picture 5">
            <a:extLst>
              <a:ext uri="{FF2B5EF4-FFF2-40B4-BE49-F238E27FC236}">
                <a16:creationId xmlns:a16="http://schemas.microsoft.com/office/drawing/2014/main" id="{FFC9D443-5C51-4068-829B-9ACE23820653}"/>
              </a:ext>
            </a:extLst>
          </p:cNvPr>
          <p:cNvPicPr>
            <a:picLocks noChangeAspect="1"/>
          </p:cNvPicPr>
          <p:nvPr/>
        </p:nvPicPr>
        <p:blipFill>
          <a:blip r:embed="rId4"/>
          <a:stretch>
            <a:fillRect/>
          </a:stretch>
        </p:blipFill>
        <p:spPr>
          <a:xfrm>
            <a:off x="151296" y="3252248"/>
            <a:ext cx="8858112" cy="1244338"/>
          </a:xfrm>
          <a:prstGeom prst="rect">
            <a:avLst/>
          </a:prstGeom>
        </p:spPr>
      </p:pic>
      <p:pic>
        <p:nvPicPr>
          <p:cNvPr id="9" name="Picture 8">
            <a:extLst>
              <a:ext uri="{FF2B5EF4-FFF2-40B4-BE49-F238E27FC236}">
                <a16:creationId xmlns:a16="http://schemas.microsoft.com/office/drawing/2014/main" id="{70FD74B7-CAAF-4917-A6A4-4224D9F21642}"/>
              </a:ext>
            </a:extLst>
          </p:cNvPr>
          <p:cNvPicPr>
            <a:picLocks noChangeAspect="1"/>
          </p:cNvPicPr>
          <p:nvPr/>
        </p:nvPicPr>
        <p:blipFill>
          <a:blip r:embed="rId5"/>
          <a:stretch>
            <a:fillRect/>
          </a:stretch>
        </p:blipFill>
        <p:spPr>
          <a:xfrm>
            <a:off x="198431" y="4627895"/>
            <a:ext cx="8790097" cy="1707006"/>
          </a:xfrm>
          <a:prstGeom prst="rect">
            <a:avLst/>
          </a:prstGeom>
        </p:spPr>
      </p:pic>
    </p:spTree>
    <p:extLst>
      <p:ext uri="{BB962C8B-B14F-4D97-AF65-F5344CB8AC3E}">
        <p14:creationId xmlns:p14="http://schemas.microsoft.com/office/powerpoint/2010/main" val="10683136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1A95671B-3CC6-4792-9114-B74FAEA22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a:extLst>
              <a:ext uri="{FF2B5EF4-FFF2-40B4-BE49-F238E27FC236}">
                <a16:creationId xmlns:a16="http://schemas.microsoft.com/office/drawing/2014/main" id="{0CC9884A-D28F-41C9-BDE5-81CD26783AE0}"/>
              </a:ext>
            </a:extLst>
          </p:cNvPr>
          <p:cNvSpPr>
            <a:spLocks noGrp="1"/>
          </p:cNvSpPr>
          <p:nvPr>
            <p:ph type="title"/>
          </p:nvPr>
        </p:nvSpPr>
        <p:spPr>
          <a:xfrm>
            <a:off x="334133" y="241820"/>
            <a:ext cx="3874452" cy="1181626"/>
          </a:xfrm>
        </p:spPr>
        <p:txBody>
          <a:bodyPr vert="horz" lIns="91440" tIns="45720" rIns="91440" bIns="45720" rtlCol="0" anchor="ctr">
            <a:normAutofit/>
          </a:bodyPr>
          <a:lstStyle/>
          <a:p>
            <a:pPr algn="l" defTabSz="914400">
              <a:lnSpc>
                <a:spcPct val="90000"/>
              </a:lnSpc>
            </a:pPr>
            <a:r>
              <a:rPr lang="en-US" sz="2200" b="1" kern="1200" dirty="0">
                <a:solidFill>
                  <a:schemeClr val="tx1"/>
                </a:solidFill>
                <a:latin typeface="+mj-lt"/>
                <a:ea typeface="+mj-ea"/>
                <a:cs typeface="+mj-cs"/>
              </a:rPr>
              <a:t>Understanding Software Modeling by Using Constraints</a:t>
            </a:r>
            <a:br>
              <a:rPr lang="en-US" sz="2200" kern="1200" dirty="0">
                <a:solidFill>
                  <a:schemeClr val="tx1"/>
                </a:solidFill>
                <a:latin typeface="+mj-lt"/>
                <a:ea typeface="+mj-ea"/>
                <a:cs typeface="+mj-cs"/>
              </a:rPr>
            </a:br>
            <a:r>
              <a:rPr lang="en-US" sz="2200" kern="1200" dirty="0">
                <a:solidFill>
                  <a:schemeClr val="tx1"/>
                </a:solidFill>
                <a:latin typeface="+mj-lt"/>
                <a:ea typeface="+mj-ea"/>
                <a:cs typeface="+mj-cs"/>
              </a:rPr>
              <a:t>Modeling alternatives</a:t>
            </a:r>
          </a:p>
        </p:txBody>
      </p:sp>
      <p:sp>
        <p:nvSpPr>
          <p:cNvPr id="7" name="Content Placeholder 2"/>
          <p:cNvSpPr txBox="1">
            <a:spLocks/>
          </p:cNvSpPr>
          <p:nvPr/>
        </p:nvSpPr>
        <p:spPr>
          <a:xfrm>
            <a:off x="4213782" y="197963"/>
            <a:ext cx="4713402" cy="4721287"/>
          </a:xfrm>
          <a:prstGeom prst="rect">
            <a:avLst/>
          </a:prstGeom>
        </p:spPr>
        <p:txBody>
          <a:bodyPr vert="horz" lIns="91440" tIns="45720" rIns="91440" bIns="45720" rtlCol="0" anchor="ctr">
            <a:noAutofit/>
          </a:bodyPr>
          <a:lstStyle/>
          <a:p>
            <a:pPr algn="just"/>
            <a:r>
              <a:rPr lang="en-US" sz="2000" b="0" i="0" u="none" strike="noStrike" baseline="0" dirty="0"/>
              <a:t>An </a:t>
            </a:r>
            <a:r>
              <a:rPr lang="en-US" sz="2000" dirty="0"/>
              <a:t>equivalent model, </a:t>
            </a:r>
            <a:r>
              <a:rPr lang="en-US" sz="2000" b="0" i="0" u="none" strike="noStrike" baseline="0" dirty="0"/>
              <a:t>but more adequate to the specification of the required constraints. the parents’ roles are explicitly specified, with no extra memory required. When at least one parent’s sex is </a:t>
            </a:r>
            <a:r>
              <a:rPr lang="en-US" sz="2000" b="1" i="0" u="none" strike="noStrike" baseline="0" dirty="0">
                <a:latin typeface="Courier New" panose="02070309020205020404" pitchFamily="49" charset="0"/>
                <a:cs typeface="Courier New" panose="02070309020205020404" pitchFamily="49" charset="0"/>
              </a:rPr>
              <a:t>undefined</a:t>
            </a:r>
            <a:r>
              <a:rPr lang="en-US" sz="2000" b="0" i="0" u="none" strike="noStrike" baseline="0" dirty="0"/>
              <a:t>, the evaluation of this invariant returns </a:t>
            </a:r>
            <a:r>
              <a:rPr lang="en-US" sz="2000" b="1" i="0" u="none" strike="noStrike" baseline="0" dirty="0">
                <a:latin typeface="Courier New" panose="02070309020205020404" pitchFamily="49" charset="0"/>
                <a:cs typeface="Courier New" panose="02070309020205020404" pitchFamily="49" charset="0"/>
              </a:rPr>
              <a:t>undefined</a:t>
            </a:r>
            <a:r>
              <a:rPr lang="en-US" sz="2000" b="0" i="0" u="none" strike="noStrike" baseline="0" dirty="0"/>
              <a:t> in OCLE and </a:t>
            </a:r>
            <a:r>
              <a:rPr lang="en-US" sz="2000" b="1" i="0" u="none" strike="noStrike" baseline="0" dirty="0">
                <a:latin typeface="Courier New" panose="02070309020205020404" pitchFamily="49" charset="0"/>
                <a:cs typeface="Courier New" panose="02070309020205020404" pitchFamily="49" charset="0"/>
              </a:rPr>
              <a:t>false</a:t>
            </a:r>
            <a:r>
              <a:rPr lang="en-US" sz="2000" b="0" i="0" u="none" strike="noStrike" baseline="0" dirty="0"/>
              <a:t> in Dresden OCL, while the execution of the corresponding Java code outputs false in both cases. Given the invariant shape, the identification of the person breaking it is quite straightforward, therefore the problem can be rapidly fixed.</a:t>
            </a:r>
          </a:p>
        </p:txBody>
      </p:sp>
      <p:pic>
        <p:nvPicPr>
          <p:cNvPr id="3" name="Picture 2">
            <a:extLst>
              <a:ext uri="{FF2B5EF4-FFF2-40B4-BE49-F238E27FC236}">
                <a16:creationId xmlns:a16="http://schemas.microsoft.com/office/drawing/2014/main" id="{890ADE63-CBF5-4123-89E1-544AA16264E6}"/>
              </a:ext>
            </a:extLst>
          </p:cNvPr>
          <p:cNvPicPr>
            <a:picLocks noChangeAspect="1"/>
          </p:cNvPicPr>
          <p:nvPr/>
        </p:nvPicPr>
        <p:blipFill>
          <a:blip r:embed="rId3"/>
          <a:stretch>
            <a:fillRect/>
          </a:stretch>
        </p:blipFill>
        <p:spPr>
          <a:xfrm>
            <a:off x="559786" y="1467596"/>
            <a:ext cx="3056394" cy="2670775"/>
          </a:xfrm>
          <a:prstGeom prst="rect">
            <a:avLst/>
          </a:prstGeom>
        </p:spPr>
      </p:pic>
      <p:pic>
        <p:nvPicPr>
          <p:cNvPr id="6" name="Picture 5">
            <a:extLst>
              <a:ext uri="{FF2B5EF4-FFF2-40B4-BE49-F238E27FC236}">
                <a16:creationId xmlns:a16="http://schemas.microsoft.com/office/drawing/2014/main" id="{640153D8-3A24-4A77-BF8B-A1A367B4A903}"/>
              </a:ext>
            </a:extLst>
          </p:cNvPr>
          <p:cNvPicPr>
            <a:picLocks noChangeAspect="1"/>
          </p:cNvPicPr>
          <p:nvPr/>
        </p:nvPicPr>
        <p:blipFill>
          <a:blip r:embed="rId4"/>
          <a:stretch>
            <a:fillRect/>
          </a:stretch>
        </p:blipFill>
        <p:spPr>
          <a:xfrm>
            <a:off x="46654" y="4727432"/>
            <a:ext cx="9078090" cy="1748782"/>
          </a:xfrm>
          <a:prstGeom prst="rect">
            <a:avLst/>
          </a:prstGeom>
        </p:spPr>
      </p:pic>
    </p:spTree>
    <p:extLst>
      <p:ext uri="{BB962C8B-B14F-4D97-AF65-F5344CB8AC3E}">
        <p14:creationId xmlns:p14="http://schemas.microsoft.com/office/powerpoint/2010/main" val="32794216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1A95671B-3CC6-4792-9114-B74FAEA22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a:extLst>
              <a:ext uri="{FF2B5EF4-FFF2-40B4-BE49-F238E27FC236}">
                <a16:creationId xmlns:a16="http://schemas.microsoft.com/office/drawing/2014/main" id="{0CC9884A-D28F-41C9-BDE5-81CD26783AE0}"/>
              </a:ext>
            </a:extLst>
          </p:cNvPr>
          <p:cNvSpPr>
            <a:spLocks noGrp="1"/>
          </p:cNvSpPr>
          <p:nvPr>
            <p:ph type="title"/>
          </p:nvPr>
        </p:nvSpPr>
        <p:spPr>
          <a:xfrm>
            <a:off x="334133" y="166404"/>
            <a:ext cx="3874452" cy="1181626"/>
          </a:xfrm>
        </p:spPr>
        <p:txBody>
          <a:bodyPr vert="horz" lIns="91440" tIns="45720" rIns="91440" bIns="45720" rtlCol="0" anchor="ctr">
            <a:normAutofit/>
          </a:bodyPr>
          <a:lstStyle/>
          <a:p>
            <a:pPr algn="l" defTabSz="914400">
              <a:lnSpc>
                <a:spcPct val="90000"/>
              </a:lnSpc>
            </a:pPr>
            <a:r>
              <a:rPr lang="en-US" sz="2200" b="1" kern="1200" dirty="0">
                <a:solidFill>
                  <a:schemeClr val="tx1"/>
                </a:solidFill>
                <a:latin typeface="+mj-lt"/>
                <a:ea typeface="+mj-ea"/>
                <a:cs typeface="+mj-cs"/>
              </a:rPr>
              <a:t>Understanding Software Modeling by Using Constraints</a:t>
            </a:r>
            <a:br>
              <a:rPr lang="en-US" sz="2200" kern="1200" dirty="0">
                <a:solidFill>
                  <a:schemeClr val="tx1"/>
                </a:solidFill>
                <a:latin typeface="+mj-lt"/>
                <a:ea typeface="+mj-ea"/>
                <a:cs typeface="+mj-cs"/>
              </a:rPr>
            </a:br>
            <a:r>
              <a:rPr lang="en-US" sz="2200" kern="1200" dirty="0">
                <a:solidFill>
                  <a:schemeClr val="tx1"/>
                </a:solidFill>
                <a:latin typeface="+mj-lt"/>
                <a:ea typeface="+mj-ea"/>
                <a:cs typeface="+mj-cs"/>
              </a:rPr>
              <a:t>Modeling alternatives</a:t>
            </a:r>
          </a:p>
        </p:txBody>
      </p:sp>
      <p:sp>
        <p:nvSpPr>
          <p:cNvPr id="7" name="Content Placeholder 2"/>
          <p:cNvSpPr txBox="1">
            <a:spLocks/>
          </p:cNvSpPr>
          <p:nvPr/>
        </p:nvSpPr>
        <p:spPr>
          <a:xfrm>
            <a:off x="4213782" y="942682"/>
            <a:ext cx="4458878" cy="2601798"/>
          </a:xfrm>
          <a:prstGeom prst="rect">
            <a:avLst/>
          </a:prstGeom>
        </p:spPr>
        <p:txBody>
          <a:bodyPr vert="horz" lIns="91440" tIns="45720" rIns="91440" bIns="45720" rtlCol="0" anchor="ctr">
            <a:noAutofit/>
          </a:bodyPr>
          <a:lstStyle/>
          <a:p>
            <a:pPr algn="just"/>
            <a:r>
              <a:rPr lang="en-US" sz="2200" b="0" i="0" u="none" strike="noStrike" baseline="0" dirty="0"/>
              <a:t>An alternative invariant shape, providing the same evaluation result in both OCLE and Dresden OCL, for both OCL and Java code is the one below.</a:t>
            </a:r>
          </a:p>
        </p:txBody>
      </p:sp>
      <p:pic>
        <p:nvPicPr>
          <p:cNvPr id="3" name="Picture 2">
            <a:extLst>
              <a:ext uri="{FF2B5EF4-FFF2-40B4-BE49-F238E27FC236}">
                <a16:creationId xmlns:a16="http://schemas.microsoft.com/office/drawing/2014/main" id="{890ADE63-CBF5-4123-89E1-544AA16264E6}"/>
              </a:ext>
            </a:extLst>
          </p:cNvPr>
          <p:cNvPicPr>
            <a:picLocks noChangeAspect="1"/>
          </p:cNvPicPr>
          <p:nvPr/>
        </p:nvPicPr>
        <p:blipFill>
          <a:blip r:embed="rId3"/>
          <a:stretch>
            <a:fillRect/>
          </a:stretch>
        </p:blipFill>
        <p:spPr>
          <a:xfrm>
            <a:off x="559786" y="1165932"/>
            <a:ext cx="3056394" cy="2670775"/>
          </a:xfrm>
          <a:prstGeom prst="rect">
            <a:avLst/>
          </a:prstGeom>
        </p:spPr>
      </p:pic>
      <p:pic>
        <p:nvPicPr>
          <p:cNvPr id="4" name="Picture 3">
            <a:extLst>
              <a:ext uri="{FF2B5EF4-FFF2-40B4-BE49-F238E27FC236}">
                <a16:creationId xmlns:a16="http://schemas.microsoft.com/office/drawing/2014/main" id="{A545FAA0-8E96-43E4-8302-CF2C767F7E08}"/>
              </a:ext>
            </a:extLst>
          </p:cNvPr>
          <p:cNvPicPr>
            <a:picLocks noChangeAspect="1"/>
          </p:cNvPicPr>
          <p:nvPr/>
        </p:nvPicPr>
        <p:blipFill>
          <a:blip r:embed="rId4"/>
          <a:stretch>
            <a:fillRect/>
          </a:stretch>
        </p:blipFill>
        <p:spPr>
          <a:xfrm>
            <a:off x="2209044" y="3765762"/>
            <a:ext cx="6850120" cy="1993932"/>
          </a:xfrm>
          <a:prstGeom prst="rect">
            <a:avLst/>
          </a:prstGeom>
        </p:spPr>
      </p:pic>
      <p:pic>
        <p:nvPicPr>
          <p:cNvPr id="8" name="Picture 7">
            <a:extLst>
              <a:ext uri="{FF2B5EF4-FFF2-40B4-BE49-F238E27FC236}">
                <a16:creationId xmlns:a16="http://schemas.microsoft.com/office/drawing/2014/main" id="{74075AF7-EB0D-4FF5-927A-01F393D374F2}"/>
              </a:ext>
            </a:extLst>
          </p:cNvPr>
          <p:cNvPicPr>
            <a:picLocks noChangeAspect="1"/>
          </p:cNvPicPr>
          <p:nvPr/>
        </p:nvPicPr>
        <p:blipFill>
          <a:blip r:embed="rId5"/>
          <a:stretch>
            <a:fillRect/>
          </a:stretch>
        </p:blipFill>
        <p:spPr>
          <a:xfrm>
            <a:off x="2421340" y="5458122"/>
            <a:ext cx="6614337" cy="1399186"/>
          </a:xfrm>
          <a:prstGeom prst="rect">
            <a:avLst/>
          </a:prstGeom>
        </p:spPr>
      </p:pic>
    </p:spTree>
    <p:extLst>
      <p:ext uri="{BB962C8B-B14F-4D97-AF65-F5344CB8AC3E}">
        <p14:creationId xmlns:p14="http://schemas.microsoft.com/office/powerpoint/2010/main" val="31204686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517118" cy="1143000"/>
          </a:xfrm>
        </p:spPr>
        <p:txBody>
          <a:bodyPr>
            <a:normAutofit fontScale="90000"/>
          </a:bodyPr>
          <a:lstStyle/>
          <a:p>
            <a:pPr algn="l"/>
            <a:r>
              <a:rPr lang="en-US" sz="3200" dirty="0"/>
              <a:t>Understanding Software Modeling by Using Constraints</a:t>
            </a:r>
            <a:br>
              <a:rPr lang="en-US" sz="3200" dirty="0"/>
            </a:br>
            <a:r>
              <a:rPr lang="en-US" sz="3200" dirty="0"/>
              <a:t>Querying the initial model</a:t>
            </a:r>
          </a:p>
        </p:txBody>
      </p:sp>
      <p:pic>
        <p:nvPicPr>
          <p:cNvPr id="6" name="Content Placeholder 5" descr="cli.png"/>
          <p:cNvPicPr>
            <a:picLocks noGrp="1" noChangeAspect="1"/>
          </p:cNvPicPr>
          <p:nvPr>
            <p:ph idx="1"/>
          </p:nvPr>
        </p:nvPicPr>
        <p:blipFill>
          <a:blip r:embed="rId3"/>
          <a:srcRect l="-14787" r="-14787"/>
          <a:stretch>
            <a:fillRect/>
          </a:stretch>
        </p:blipFill>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564252" cy="1143000"/>
          </a:xfrm>
        </p:spPr>
        <p:txBody>
          <a:bodyPr>
            <a:normAutofit fontScale="90000"/>
          </a:bodyPr>
          <a:lstStyle/>
          <a:p>
            <a:pPr algn="l"/>
            <a:r>
              <a:rPr lang="en-US" sz="3200" dirty="0"/>
              <a:t>Understanding Software Modeling by Using Constraints</a:t>
            </a:r>
            <a:br>
              <a:rPr lang="en-US" sz="3200" dirty="0"/>
            </a:br>
            <a:r>
              <a:rPr lang="en-US" sz="3200" dirty="0"/>
              <a:t>Explaining the Intended Model Uses_2</a:t>
            </a:r>
          </a:p>
        </p:txBody>
      </p:sp>
      <p:sp>
        <p:nvSpPr>
          <p:cNvPr id="7" name="Content Placeholder 2"/>
          <p:cNvSpPr txBox="1">
            <a:spLocks/>
          </p:cNvSpPr>
          <p:nvPr/>
        </p:nvSpPr>
        <p:spPr>
          <a:xfrm>
            <a:off x="457199" y="3715239"/>
            <a:ext cx="8433457" cy="2337228"/>
          </a:xfrm>
          <a:prstGeom prst="rect">
            <a:avLst/>
          </a:prstGeom>
        </p:spPr>
        <p:txBody>
          <a:bodyPr vert="horz" lIns="91440" tIns="45720" rIns="91440" bIns="45720" rtlCol="0">
            <a:normAutofit/>
          </a:bodyPr>
          <a:lstStyle/>
          <a:p>
            <a:r>
              <a:rPr lang="en-US" b="1" dirty="0">
                <a:latin typeface="Courier New"/>
              </a:rPr>
              <a:t>context</a:t>
            </a:r>
            <a:r>
              <a:rPr lang="en-US" dirty="0">
                <a:latin typeface="Courier New"/>
              </a:rPr>
              <a:t> </a:t>
            </a:r>
            <a:r>
              <a:rPr lang="en-US" dirty="0" err="1">
                <a:latin typeface="Courier New"/>
              </a:rPr>
              <a:t>NewPerson</a:t>
            </a:r>
            <a:endParaRPr lang="en-US" dirty="0">
              <a:latin typeface="Courier New"/>
            </a:endParaRPr>
          </a:p>
          <a:p>
            <a:r>
              <a:rPr lang="en-US" b="1" dirty="0">
                <a:latin typeface="Courier New"/>
              </a:rPr>
              <a:t>   def</a:t>
            </a:r>
            <a:r>
              <a:rPr lang="en-US" dirty="0">
                <a:latin typeface="Courier New"/>
              </a:rPr>
              <a:t> </a:t>
            </a:r>
            <a:r>
              <a:rPr lang="en-US" dirty="0" err="1">
                <a:latin typeface="Courier New"/>
              </a:rPr>
              <a:t>parents:TupleType(mother:Nperson</a:t>
            </a:r>
            <a:r>
              <a:rPr lang="en-US" dirty="0">
                <a:latin typeface="Courier New"/>
              </a:rPr>
              <a:t>, </a:t>
            </a:r>
            <a:r>
              <a:rPr lang="en-US" dirty="0" err="1">
                <a:latin typeface="Courier New"/>
              </a:rPr>
              <a:t>father:NPerson</a:t>
            </a:r>
            <a:r>
              <a:rPr lang="en-US" dirty="0">
                <a:latin typeface="Courier New"/>
              </a:rPr>
              <a:t>) =</a:t>
            </a:r>
          </a:p>
          <a:p>
            <a:r>
              <a:rPr lang="en-US" dirty="0">
                <a:latin typeface="Courier New"/>
              </a:rPr>
              <a:t>       </a:t>
            </a:r>
            <a:r>
              <a:rPr lang="en-US" dirty="0" err="1">
                <a:latin typeface="Courier New"/>
              </a:rPr>
              <a:t>Tuple{mother</a:t>
            </a:r>
            <a:r>
              <a:rPr lang="en-US" dirty="0">
                <a:latin typeface="Courier New"/>
              </a:rPr>
              <a:t> = </a:t>
            </a:r>
            <a:r>
              <a:rPr lang="en-US" b="1" dirty="0" err="1">
                <a:latin typeface="Courier New"/>
              </a:rPr>
              <a:t>self</a:t>
            </a:r>
            <a:r>
              <a:rPr lang="en-US" dirty="0" err="1">
                <a:latin typeface="Courier New"/>
              </a:rPr>
              <a:t>.mother</a:t>
            </a:r>
            <a:r>
              <a:rPr lang="en-US" dirty="0">
                <a:latin typeface="Courier New"/>
              </a:rPr>
              <a:t>, father = </a:t>
            </a:r>
            <a:r>
              <a:rPr lang="en-US" b="1" dirty="0" err="1">
                <a:latin typeface="Courier New"/>
              </a:rPr>
              <a:t>self</a:t>
            </a:r>
            <a:r>
              <a:rPr lang="en-US" dirty="0" err="1">
                <a:latin typeface="Courier New"/>
              </a:rPr>
              <a:t>.father</a:t>
            </a:r>
            <a:r>
              <a:rPr lang="en-US" dirty="0">
                <a:latin typeface="Courier New"/>
              </a:rPr>
              <a:t>}</a:t>
            </a:r>
          </a:p>
          <a:p>
            <a:endParaRPr lang="en-US" dirty="0">
              <a:latin typeface="Courier New"/>
            </a:endParaRPr>
          </a:p>
          <a:p>
            <a:r>
              <a:rPr lang="en-US" dirty="0">
                <a:latin typeface="Courier New"/>
              </a:rPr>
              <a:t>   </a:t>
            </a:r>
            <a:r>
              <a:rPr lang="en-US" b="1" dirty="0">
                <a:latin typeface="Courier New"/>
              </a:rPr>
              <a:t>def</a:t>
            </a:r>
            <a:r>
              <a:rPr lang="en-US" dirty="0">
                <a:latin typeface="Courier New"/>
              </a:rPr>
              <a:t> </a:t>
            </a:r>
            <a:r>
              <a:rPr lang="en-US" dirty="0" err="1">
                <a:latin typeface="Courier New"/>
              </a:rPr>
              <a:t>allAncestors:Sequence(TupleType(mother:Nperson</a:t>
            </a:r>
            <a:r>
              <a:rPr lang="en-US" dirty="0">
                <a:latin typeface="Courier New"/>
              </a:rPr>
              <a:t>,</a:t>
            </a:r>
            <a:br>
              <a:rPr lang="en-US" dirty="0">
                <a:latin typeface="Courier New"/>
              </a:rPr>
            </a:br>
            <a:r>
              <a:rPr lang="en-US" dirty="0">
                <a:latin typeface="Courier New"/>
              </a:rPr>
              <a:t>       </a:t>
            </a:r>
            <a:r>
              <a:rPr lang="en-US" dirty="0" err="1">
                <a:latin typeface="Courier New"/>
              </a:rPr>
              <a:t>father:NPerson</a:t>
            </a:r>
            <a:r>
              <a:rPr lang="en-US" dirty="0">
                <a:latin typeface="Courier New"/>
              </a:rPr>
              <a:t>))= </a:t>
            </a:r>
            <a:r>
              <a:rPr lang="en-US" dirty="0" err="1">
                <a:latin typeface="Courier New"/>
              </a:rPr>
              <a:t>Sequence{</a:t>
            </a:r>
            <a:r>
              <a:rPr lang="en-US" b="1" dirty="0" err="1">
                <a:latin typeface="Courier New"/>
              </a:rPr>
              <a:t>self</a:t>
            </a:r>
            <a:r>
              <a:rPr lang="en-US" dirty="0" err="1">
                <a:latin typeface="Courier New"/>
              </a:rPr>
              <a:t>.parents</a:t>
            </a:r>
            <a:r>
              <a:rPr lang="en-US" dirty="0">
                <a:latin typeface="Courier New"/>
              </a:rPr>
              <a:t>}-&gt;</a:t>
            </a:r>
            <a:r>
              <a:rPr lang="en-US" dirty="0" err="1">
                <a:latin typeface="Courier New"/>
              </a:rPr>
              <a:t>closure(i</a:t>
            </a:r>
            <a:r>
              <a:rPr lang="en-US" dirty="0">
                <a:latin typeface="Courier New"/>
              </a:rPr>
              <a:t> |</a:t>
            </a:r>
            <a:br>
              <a:rPr lang="en-US" dirty="0">
                <a:latin typeface="Courier New"/>
              </a:rPr>
            </a:br>
            <a:r>
              <a:rPr lang="en-US" dirty="0">
                <a:latin typeface="Courier New"/>
              </a:rPr>
              <a:t>       </a:t>
            </a:r>
            <a:r>
              <a:rPr lang="en-US" dirty="0" err="1">
                <a:latin typeface="Courier New"/>
              </a:rPr>
              <a:t>i.mother.parents</a:t>
            </a:r>
            <a:r>
              <a:rPr lang="en-US" dirty="0">
                <a:latin typeface="Courier New"/>
              </a:rPr>
              <a:t>, </a:t>
            </a:r>
            <a:r>
              <a:rPr lang="en-US" dirty="0" err="1">
                <a:latin typeface="Courier New"/>
              </a:rPr>
              <a:t>i.father.parents</a:t>
            </a:r>
            <a:r>
              <a:rPr lang="en-US" dirty="0">
                <a:latin typeface="Courier New"/>
              </a:rPr>
              <a:t>))-&gt;</a:t>
            </a:r>
            <a:r>
              <a:rPr lang="en-US" dirty="0" err="1">
                <a:latin typeface="Courier New"/>
              </a:rPr>
              <a:t>asSequence</a:t>
            </a:r>
            <a:r>
              <a:rPr lang="en-US" dirty="0">
                <a:latin typeface="Courier New"/>
              </a:rPr>
              <a:t>-&gt;</a:t>
            </a:r>
            <a:br>
              <a:rPr lang="en-US" dirty="0">
                <a:latin typeface="Courier New"/>
              </a:rPr>
            </a:br>
            <a:r>
              <a:rPr lang="en-US" dirty="0">
                <a:latin typeface="Courier New"/>
              </a:rPr>
              <a:t>       </a:t>
            </a:r>
            <a:r>
              <a:rPr lang="en-US" dirty="0" err="1">
                <a:latin typeface="Courier New"/>
              </a:rPr>
              <a:t>prepend(</a:t>
            </a:r>
            <a:r>
              <a:rPr lang="en-US" b="1" dirty="0" err="1">
                <a:latin typeface="Courier New"/>
              </a:rPr>
              <a:t>self</a:t>
            </a:r>
            <a:r>
              <a:rPr lang="en-US" dirty="0" err="1">
                <a:latin typeface="Courier New"/>
              </a:rPr>
              <a:t>.parents</a:t>
            </a:r>
            <a:r>
              <a:rPr lang="en-US" dirty="0">
                <a:latin typeface="Courier New"/>
              </a:rPr>
              <a:t>)</a:t>
            </a:r>
            <a:endParaRPr kumimoji="0" lang="en-US" u="none" strike="noStrike" kern="1200" cap="none" spc="0" normalizeH="0" baseline="0" noProof="0" dirty="0">
              <a:ln>
                <a:noFill/>
              </a:ln>
              <a:solidFill>
                <a:schemeClr val="tx1"/>
              </a:solidFill>
              <a:effectLst/>
              <a:uLnTx/>
              <a:uFillTx/>
              <a:latin typeface="Courier New"/>
              <a:ea typeface="+mn-ea"/>
              <a:cs typeface="+mn-cs"/>
            </a:endParaRPr>
          </a:p>
        </p:txBody>
      </p:sp>
      <p:pic>
        <p:nvPicPr>
          <p:cNvPr id="8" name="Content Placeholder 7" descr="NewPerson.png"/>
          <p:cNvPicPr>
            <a:picLocks noGrp="1" noChangeAspect="1"/>
          </p:cNvPicPr>
          <p:nvPr>
            <p:ph idx="1"/>
          </p:nvPr>
        </p:nvPicPr>
        <p:blipFill>
          <a:blip r:embed="rId3"/>
          <a:srcRect l="-7614" r="-7614"/>
          <a:stretch>
            <a:fillRect/>
          </a:stretch>
        </p:blipFill>
        <p:spPr>
          <a:xfrm>
            <a:off x="2380097" y="1323624"/>
            <a:ext cx="4348698" cy="2391616"/>
          </a:xfr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6930"/>
            <a:ext cx="8526544" cy="1143000"/>
          </a:xfrm>
        </p:spPr>
        <p:txBody>
          <a:bodyPr>
            <a:normAutofit fontScale="90000"/>
          </a:bodyPr>
          <a:lstStyle/>
          <a:p>
            <a:pPr algn="l"/>
            <a:r>
              <a:rPr lang="en-US" sz="3200" dirty="0"/>
              <a:t>Understanding Software Modeling by Using Constraints</a:t>
            </a:r>
            <a:br>
              <a:rPr lang="en-US" sz="3200" dirty="0"/>
            </a:br>
            <a:r>
              <a:rPr lang="en-US" sz="2800" dirty="0"/>
              <a:t>The result obtained when querying the </a:t>
            </a:r>
            <a:r>
              <a:rPr lang="en-US" sz="2800" dirty="0" err="1"/>
              <a:t>NewPerson</a:t>
            </a:r>
            <a:r>
              <a:rPr lang="en-US" sz="2800" dirty="0"/>
              <a:t> tree</a:t>
            </a:r>
            <a:endParaRPr lang="en-US" sz="3200" dirty="0"/>
          </a:p>
        </p:txBody>
      </p:sp>
      <p:pic>
        <p:nvPicPr>
          <p:cNvPr id="10" name="Content Placeholder 9" descr="npclosure (1).png"/>
          <p:cNvPicPr>
            <a:picLocks noGrp="1" noChangeAspect="1"/>
          </p:cNvPicPr>
          <p:nvPr>
            <p:ph idx="1"/>
          </p:nvPr>
        </p:nvPicPr>
        <p:blipFill>
          <a:blip r:embed="rId3"/>
          <a:srcRect t="-4384" b="-4384"/>
          <a:stretch>
            <a:fillRect/>
          </a:stretch>
        </p:blipFill>
        <p:spPr>
          <a:xfrm>
            <a:off x="-102780" y="1329179"/>
            <a:ext cx="9228958" cy="5448693"/>
          </a:xfr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0383" y="75414"/>
            <a:ext cx="8663233" cy="1342224"/>
          </a:xfrm>
        </p:spPr>
        <p:txBody>
          <a:bodyPr>
            <a:noAutofit/>
          </a:bodyPr>
          <a:lstStyle/>
          <a:p>
            <a:pPr algn="l"/>
            <a:r>
              <a:rPr lang="en-US" sz="2800" b="1" dirty="0"/>
              <a:t>Understanding Software Modeling by Using Constraints</a:t>
            </a:r>
            <a:br>
              <a:rPr lang="en-US" sz="3200" dirty="0"/>
            </a:br>
            <a:r>
              <a:rPr lang="en-US" sz="2800" dirty="0"/>
              <a:t>Conclusion</a:t>
            </a:r>
          </a:p>
        </p:txBody>
      </p:sp>
      <p:sp>
        <p:nvSpPr>
          <p:cNvPr id="3" name="Content Placeholder 2"/>
          <p:cNvSpPr>
            <a:spLocks noGrp="1"/>
          </p:cNvSpPr>
          <p:nvPr>
            <p:ph idx="1"/>
          </p:nvPr>
        </p:nvSpPr>
        <p:spPr/>
        <p:txBody>
          <a:bodyPr>
            <a:normAutofit fontScale="92500"/>
          </a:bodyPr>
          <a:lstStyle/>
          <a:p>
            <a:r>
              <a:rPr lang="en-US" sz="2400" dirty="0"/>
              <a:t>Complementing model specification with constraints is crucial.  This supports:</a:t>
            </a:r>
          </a:p>
          <a:p>
            <a:pPr marL="522000" indent="-162000">
              <a:buFont typeface="Courier New"/>
              <a:buChar char="o"/>
            </a:pPr>
            <a:r>
              <a:rPr lang="en-US" sz="2400" dirty="0"/>
              <a:t> a rigorous model description and</a:t>
            </a:r>
          </a:p>
          <a:p>
            <a:pPr marL="522000" indent="-162000">
              <a:buFont typeface="Courier New"/>
              <a:buChar char="o"/>
            </a:pPr>
            <a:r>
              <a:rPr lang="en-US" sz="2400" dirty="0"/>
              <a:t> detection of unwanted model instantiation</a:t>
            </a:r>
          </a:p>
          <a:p>
            <a:r>
              <a:rPr lang="en-US" sz="2400" dirty="0"/>
              <a:t>Conformance with requirements is the first criterion quality criterion in constraint specification</a:t>
            </a:r>
          </a:p>
          <a:p>
            <a:pPr marL="612000" indent="-252000">
              <a:buFont typeface="Courier New"/>
              <a:buChar char="o"/>
            </a:pPr>
            <a:r>
              <a:rPr lang="en-US" sz="2400" dirty="0"/>
              <a:t>This requires a thorough understanding of the problem and problem domain</a:t>
            </a:r>
          </a:p>
          <a:p>
            <a:r>
              <a:rPr lang="en-US" sz="2400" dirty="0"/>
              <a:t>Abstraction is the first principle that have to be applied when modeling because identify the main concepts to use</a:t>
            </a:r>
          </a:p>
          <a:p>
            <a:r>
              <a:rPr lang="en-US" sz="2400" dirty="0"/>
              <a:t>Identifying and specifying constraints follow abstraction because restricts on relationships between concepts and on their values</a:t>
            </a:r>
          </a:p>
          <a:p>
            <a:pPr marL="432000"/>
            <a:endParaRPr lang="en-US" sz="2400" dirty="0"/>
          </a:p>
          <a:p>
            <a:endParaRPr lang="en-US" sz="2400" dirty="0"/>
          </a:p>
          <a:p>
            <a:endParaRPr lang="en-US" sz="24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109" y="274638"/>
            <a:ext cx="8664571" cy="1143000"/>
          </a:xfrm>
        </p:spPr>
        <p:txBody>
          <a:bodyPr>
            <a:noAutofit/>
          </a:bodyPr>
          <a:lstStyle/>
          <a:p>
            <a:pPr algn="l"/>
            <a:r>
              <a:rPr lang="en-US" sz="2800" b="1" dirty="0"/>
              <a:t>Understanding Software Modeling by Using Constraints</a:t>
            </a:r>
            <a:br>
              <a:rPr lang="en-US" sz="2800" dirty="0"/>
            </a:br>
            <a:r>
              <a:rPr lang="en-US" sz="2800" dirty="0"/>
              <a:t>Conclusion_2</a:t>
            </a:r>
          </a:p>
        </p:txBody>
      </p:sp>
      <p:sp>
        <p:nvSpPr>
          <p:cNvPr id="3" name="Content Placeholder 2"/>
          <p:cNvSpPr>
            <a:spLocks noGrp="1"/>
          </p:cNvSpPr>
          <p:nvPr>
            <p:ph idx="1"/>
          </p:nvPr>
        </p:nvSpPr>
        <p:spPr/>
        <p:txBody>
          <a:bodyPr>
            <a:normAutofit fontScale="92500"/>
          </a:bodyPr>
          <a:lstStyle/>
          <a:p>
            <a:r>
              <a:rPr lang="en-US" sz="2400" dirty="0"/>
              <a:t>The main attitude in specifying  constraints is the rigor</a:t>
            </a:r>
          </a:p>
          <a:p>
            <a:r>
              <a:rPr lang="en-US" sz="2400" dirty="0"/>
              <a:t>In our opinion,  hastiness is the main enemy in the constraint specification process</a:t>
            </a:r>
          </a:p>
          <a:p>
            <a:r>
              <a:rPr lang="en-US" sz="2400" dirty="0"/>
              <a:t>The quality of constraint specification includes also different other criteria</a:t>
            </a:r>
          </a:p>
          <a:p>
            <a:r>
              <a:rPr lang="en-US" sz="2400" dirty="0"/>
              <a:t>Requirements must include the description  of the intended usage of the system</a:t>
            </a:r>
          </a:p>
          <a:p>
            <a:r>
              <a:rPr lang="en-US" sz="2400" dirty="0"/>
              <a:t>The constraints' role is to support a better quality of the model</a:t>
            </a:r>
          </a:p>
          <a:p>
            <a:r>
              <a:rPr lang="en-US" sz="2400" dirty="0"/>
              <a:t>When judging the quality of the model, all descriptions including constraints must be considered</a:t>
            </a:r>
          </a:p>
          <a:p>
            <a:r>
              <a:rPr lang="en-US" sz="2400" dirty="0"/>
              <a:t>Choosing the most appropriate model, supposes analyzing many proposals</a:t>
            </a:r>
          </a:p>
          <a:p>
            <a:pPr marL="432000"/>
            <a:endParaRPr lang="en-US" sz="2400" dirty="0"/>
          </a:p>
          <a:p>
            <a:endParaRPr lang="en-US" sz="2400" dirty="0"/>
          </a:p>
          <a:p>
            <a:endParaRPr lang="en-US" sz="24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109" y="274638"/>
            <a:ext cx="8664571" cy="1143000"/>
          </a:xfrm>
        </p:spPr>
        <p:txBody>
          <a:bodyPr>
            <a:noAutofit/>
          </a:bodyPr>
          <a:lstStyle/>
          <a:p>
            <a:pPr algn="l"/>
            <a:r>
              <a:rPr lang="en-US" sz="2800" b="1" dirty="0"/>
              <a:t>Understanding Software Modeling by Using Constraints</a:t>
            </a:r>
            <a:br>
              <a:rPr lang="en-US" sz="2800" dirty="0"/>
            </a:br>
            <a:r>
              <a:rPr lang="en-US" sz="2800" dirty="0"/>
              <a:t>References</a:t>
            </a:r>
          </a:p>
        </p:txBody>
      </p:sp>
      <p:sp>
        <p:nvSpPr>
          <p:cNvPr id="3" name="Content Placeholder 2"/>
          <p:cNvSpPr>
            <a:spLocks noGrp="1"/>
          </p:cNvSpPr>
          <p:nvPr>
            <p:ph idx="1"/>
          </p:nvPr>
        </p:nvSpPr>
        <p:spPr>
          <a:xfrm>
            <a:off x="457199" y="1600200"/>
            <a:ext cx="8488837" cy="4525963"/>
          </a:xfrm>
        </p:spPr>
        <p:txBody>
          <a:bodyPr>
            <a:normAutofit/>
          </a:bodyPr>
          <a:lstStyle/>
          <a:p>
            <a:pPr marL="519113" indent="-519113" algn="l">
              <a:buNone/>
            </a:pPr>
            <a:r>
              <a:rPr lang="en-US" sz="2200" b="0" i="0" u="none" strike="noStrike" baseline="0" dirty="0"/>
              <a:t>[1]	A UML-based Specification Environment, </a:t>
            </a:r>
            <a:r>
              <a:rPr lang="en-US" sz="2200" b="0" i="0" u="none" strike="noStrike" baseline="0" dirty="0">
                <a:hlinkClick r:id="rId2"/>
              </a:rPr>
              <a:t>http://www.db.informatik.uni-bremen.de/projects/USE</a:t>
            </a:r>
            <a:r>
              <a:rPr lang="en-US" sz="2200" b="0" i="0" u="none" strike="noStrike" baseline="0" dirty="0"/>
              <a:t> </a:t>
            </a:r>
          </a:p>
          <a:p>
            <a:pPr marL="519113" indent="-519113" algn="l">
              <a:buNone/>
            </a:pPr>
            <a:endParaRPr lang="en-US" sz="2200" b="0" i="0" u="none" strike="noStrike" baseline="0" dirty="0"/>
          </a:p>
          <a:p>
            <a:pPr marL="519113" indent="-519113">
              <a:buNone/>
            </a:pPr>
            <a:r>
              <a:rPr lang="en-US" sz="2200" dirty="0"/>
              <a:t>[2]	Software Technology Group at </a:t>
            </a:r>
            <a:r>
              <a:rPr lang="en-US" sz="2200" dirty="0" err="1"/>
              <a:t>Technische</a:t>
            </a:r>
            <a:r>
              <a:rPr lang="en-US" sz="2200" dirty="0"/>
              <a:t> </a:t>
            </a:r>
            <a:r>
              <a:rPr lang="en-US" sz="2200" dirty="0" err="1"/>
              <a:t>Universit¨at</a:t>
            </a:r>
            <a:r>
              <a:rPr lang="en-US" sz="2200" dirty="0"/>
              <a:t> Dresden: Dresden OCL, </a:t>
            </a:r>
            <a:r>
              <a:rPr lang="en-US" sz="2200" dirty="0">
                <a:hlinkClick r:id="rId3"/>
              </a:rPr>
              <a:t>http://www.dresden-ocl.org/index.php/DresdenOCL</a:t>
            </a:r>
            <a:r>
              <a:rPr lang="en-US" sz="2200" dirty="0"/>
              <a:t> </a:t>
            </a:r>
          </a:p>
          <a:p>
            <a:pPr marL="519113" indent="-519113" algn="l">
              <a:buNone/>
            </a:pPr>
            <a:endParaRPr lang="en-US" sz="2200" b="0" i="0" u="none" strike="noStrike" baseline="0" dirty="0"/>
          </a:p>
          <a:p>
            <a:pPr marL="519113" indent="-519113" algn="l">
              <a:buNone/>
            </a:pPr>
            <a:r>
              <a:rPr lang="en-US" sz="2200" dirty="0"/>
              <a:t>[3]	</a:t>
            </a:r>
            <a:r>
              <a:rPr lang="fr-FR" sz="2200" b="0" i="0" u="none" strike="noStrike" baseline="0" dirty="0"/>
              <a:t>LCI (</a:t>
            </a:r>
            <a:r>
              <a:rPr lang="fr-FR" sz="2200" b="0" i="0" u="none" strike="noStrike" baseline="0" dirty="0" err="1"/>
              <a:t>Laboratorul</a:t>
            </a:r>
            <a:r>
              <a:rPr lang="fr-FR" sz="2200" b="0" i="0" u="none" strike="noStrike" baseline="0" dirty="0"/>
              <a:t> de </a:t>
            </a:r>
            <a:r>
              <a:rPr lang="fr-FR" sz="2200" b="0" i="0" u="none" strike="noStrike" baseline="0" dirty="0" err="1"/>
              <a:t>Cercetare</a:t>
            </a:r>
            <a:r>
              <a:rPr lang="fr-FR" sz="2200" b="0" i="0" u="none" strike="noStrike" baseline="0" dirty="0"/>
              <a:t> </a:t>
            </a:r>
            <a:r>
              <a:rPr lang="fr-FR" sz="2200" b="0" i="0" u="none" strike="noStrike" baseline="0" dirty="0" err="1"/>
              <a:t>ın</a:t>
            </a:r>
            <a:r>
              <a:rPr lang="fr-FR" sz="2200" b="0" i="0" u="none" strike="noStrike" baseline="0" dirty="0"/>
              <a:t> Informatica): Object </a:t>
            </a:r>
            <a:r>
              <a:rPr lang="fr-FR" sz="2200" b="0" i="0" u="none" strike="noStrike" baseline="0" dirty="0" err="1"/>
              <a:t>Constraint</a:t>
            </a:r>
            <a:r>
              <a:rPr lang="fr-FR" sz="2200" b="0" i="0" u="none" strike="noStrike" baseline="0" dirty="0"/>
              <a:t> </a:t>
            </a:r>
            <a:r>
              <a:rPr lang="fr-FR" sz="2200" b="0" i="0" u="none" strike="noStrike" baseline="0" dirty="0" err="1"/>
              <a:t>Language</a:t>
            </a:r>
            <a:r>
              <a:rPr lang="fr-FR" sz="2200" b="0" i="0" u="none" strike="noStrike" baseline="0" dirty="0"/>
              <a:t> </a:t>
            </a:r>
            <a:r>
              <a:rPr lang="fr-FR" sz="2200" b="0" i="0" u="none" strike="noStrike" baseline="0" dirty="0" err="1"/>
              <a:t>Environment</a:t>
            </a:r>
            <a:r>
              <a:rPr lang="fr-FR" sz="2200" dirty="0"/>
              <a:t> </a:t>
            </a:r>
            <a:r>
              <a:rPr lang="fr-FR" sz="2200" b="0" i="0" u="none" strike="noStrike" baseline="0" dirty="0"/>
              <a:t>(OCLE), </a:t>
            </a:r>
            <a:r>
              <a:rPr lang="fr-FR" sz="2200" b="0" i="0" u="none" strike="noStrike" baseline="0" dirty="0">
                <a:hlinkClick r:id="rId4"/>
              </a:rPr>
              <a:t>http://lci.cs.ubbcluj.ro/ocle/</a:t>
            </a:r>
            <a:r>
              <a:rPr lang="fr-FR" sz="2200" b="0" i="0" u="none" strike="noStrike" baseline="0" dirty="0"/>
              <a:t> </a:t>
            </a:r>
          </a:p>
          <a:p>
            <a:pPr marL="519113" indent="-519113" algn="l">
              <a:buNone/>
            </a:pPr>
            <a:r>
              <a:rPr lang="fr-FR" sz="2200" dirty="0"/>
              <a:t>[4]	</a:t>
            </a:r>
            <a:r>
              <a:rPr lang="en-US" sz="2200" b="0" i="0" u="none" strike="noStrike" baseline="0" dirty="0"/>
              <a:t>Todorova, A.: Produce more accurate domain models by using OCL constraints (2011), </a:t>
            </a:r>
            <a:r>
              <a:rPr lang="en-US" sz="2200" b="0" i="0" u="none" strike="noStrike" baseline="0" dirty="0">
                <a:hlinkClick r:id="rId5"/>
              </a:rPr>
              <a:t>https://www.ibm.com/developerworks/rational/library/accuratedomain-models-using-ocl-constraints-rational-software-architect/</a:t>
            </a:r>
            <a:r>
              <a:rPr lang="en-US" sz="2200" b="0" i="0" u="none" strike="noStrike" baseline="0" dirty="0"/>
              <a:t> </a:t>
            </a:r>
          </a:p>
          <a:p>
            <a:pPr marL="432000"/>
            <a:endParaRPr lang="en-US" sz="2400" dirty="0"/>
          </a:p>
          <a:p>
            <a:endParaRPr lang="en-US" sz="2400" dirty="0"/>
          </a:p>
          <a:p>
            <a:endParaRPr lang="en-US" sz="2400" dirty="0"/>
          </a:p>
        </p:txBody>
      </p:sp>
    </p:spTree>
    <p:extLst>
      <p:ext uri="{BB962C8B-B14F-4D97-AF65-F5344CB8AC3E}">
        <p14:creationId xmlns:p14="http://schemas.microsoft.com/office/powerpoint/2010/main" val="21451248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153" y="274638"/>
            <a:ext cx="8844323" cy="924071"/>
          </a:xfrm>
        </p:spPr>
        <p:txBody>
          <a:bodyPr>
            <a:noAutofit/>
          </a:bodyPr>
          <a:lstStyle/>
          <a:p>
            <a:pPr algn="l"/>
            <a:r>
              <a:rPr lang="en-US" sz="2800" b="1" dirty="0"/>
              <a:t>Understanding Software Modeling by Using Constraints</a:t>
            </a:r>
            <a:endParaRPr lang="en-US" sz="3200" dirty="0"/>
          </a:p>
        </p:txBody>
      </p:sp>
      <p:sp>
        <p:nvSpPr>
          <p:cNvPr id="3" name="Content Placeholder 2"/>
          <p:cNvSpPr>
            <a:spLocks noGrp="1"/>
          </p:cNvSpPr>
          <p:nvPr>
            <p:ph idx="1"/>
          </p:nvPr>
        </p:nvSpPr>
        <p:spPr>
          <a:xfrm>
            <a:off x="457200" y="1600200"/>
            <a:ext cx="8229600" cy="4750065"/>
          </a:xfrm>
        </p:spPr>
        <p:txBody>
          <a:bodyPr>
            <a:normAutofit fontScale="92500" lnSpcReduction="20000"/>
          </a:bodyPr>
          <a:lstStyle/>
          <a:p>
            <a:r>
              <a:rPr lang="en-US" sz="2400" dirty="0"/>
              <a:t>To prove:</a:t>
            </a:r>
          </a:p>
          <a:p>
            <a:pPr lvl="1"/>
            <a:r>
              <a:rPr lang="en-US" sz="2400" dirty="0"/>
              <a:t> the necessity of employing constraints, by means of relevant examples</a:t>
            </a:r>
          </a:p>
          <a:p>
            <a:r>
              <a:rPr lang="en-US" sz="2400" dirty="0"/>
              <a:t>To presents:</a:t>
            </a:r>
          </a:p>
          <a:p>
            <a:pPr lvl="1"/>
            <a:r>
              <a:rPr lang="en-US" sz="2400" dirty="0"/>
              <a:t> best principles &amp; valid practices for specifying constraints</a:t>
            </a:r>
          </a:p>
          <a:p>
            <a:pPr>
              <a:buFont typeface="Wingdings" charset="2"/>
              <a:buChar char="Ø"/>
            </a:pPr>
            <a:r>
              <a:rPr lang="en-US" sz="2400" dirty="0"/>
              <a:t>Our approach is focused on the:</a:t>
            </a:r>
          </a:p>
          <a:p>
            <a:pPr marL="612000" indent="-342000">
              <a:buFont typeface="Wingdings" charset="2"/>
              <a:buChar char="ü"/>
            </a:pPr>
            <a:r>
              <a:rPr lang="en-US" sz="2400" dirty="0"/>
              <a:t>role of complete  and unequivocal requirements,</a:t>
            </a:r>
          </a:p>
          <a:p>
            <a:pPr marL="612000" indent="-342000">
              <a:buFont typeface="Wingdings" charset="2"/>
              <a:buChar char="ü"/>
            </a:pPr>
            <a:r>
              <a:rPr lang="en-US" sz="2400" dirty="0"/>
              <a:t>importance of the rigor in specifying constraints,</a:t>
            </a:r>
          </a:p>
          <a:p>
            <a:pPr marL="612000" indent="-342000">
              <a:buFont typeface="Wingdings" charset="2"/>
              <a:buChar char="ü"/>
            </a:pPr>
            <a:r>
              <a:rPr lang="en-US" sz="2400" dirty="0"/>
              <a:t>specification process that supports the return in earlier phases, including requirements</a:t>
            </a:r>
          </a:p>
          <a:p>
            <a:pPr marL="342000" indent="-342000">
              <a:buFont typeface="Wingdings" charset="2"/>
              <a:buChar char="Ø"/>
            </a:pPr>
            <a:r>
              <a:rPr lang="en-US" sz="2400" dirty="0"/>
              <a:t>And highlights on the:</a:t>
            </a:r>
          </a:p>
          <a:p>
            <a:pPr marL="612000" indent="-342000">
              <a:buFont typeface="Wingdings" charset="2"/>
              <a:buChar char="ü"/>
            </a:pPr>
            <a:r>
              <a:rPr lang="en-US" sz="2400" dirty="0"/>
              <a:t>conformance between requirements &amp; specifications,</a:t>
            </a:r>
          </a:p>
          <a:p>
            <a:pPr marL="612000" indent="-342000">
              <a:buFont typeface="Wingdings" charset="2"/>
              <a:buChar char="ü"/>
            </a:pPr>
            <a:r>
              <a:rPr lang="en-US" sz="2400" dirty="0"/>
              <a:t>importance of choosing a design model from different proposals,</a:t>
            </a:r>
          </a:p>
          <a:p>
            <a:pPr marL="612000" indent="-342000">
              <a:buFont typeface="Wingdings" charset="2"/>
              <a:buChar char="ü"/>
            </a:pPr>
            <a:r>
              <a:rPr lang="en-US" sz="2400" dirty="0"/>
              <a:t>need of  testing specifications by using snapshot</a:t>
            </a:r>
          </a:p>
          <a:p>
            <a:endParaRPr lang="en-US"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274638"/>
            <a:ext cx="8402491" cy="1143000"/>
          </a:xfrm>
        </p:spPr>
        <p:txBody>
          <a:bodyPr>
            <a:noAutofit/>
          </a:bodyPr>
          <a:lstStyle/>
          <a:p>
            <a:pPr algn="l"/>
            <a:r>
              <a:rPr lang="en-US" sz="2800" b="1" dirty="0"/>
              <a:t>Understanding Software Modeling by Using Constraints</a:t>
            </a:r>
            <a:br>
              <a:rPr lang="en-US" sz="2800" dirty="0"/>
            </a:br>
            <a:r>
              <a:rPr lang="en-US" sz="2800" dirty="0"/>
              <a:t>OCL specifications – state of facts</a:t>
            </a:r>
          </a:p>
        </p:txBody>
      </p:sp>
      <p:sp>
        <p:nvSpPr>
          <p:cNvPr id="3" name="Content Placeholder 2"/>
          <p:cNvSpPr>
            <a:spLocks noGrp="1"/>
          </p:cNvSpPr>
          <p:nvPr>
            <p:ph idx="1"/>
          </p:nvPr>
        </p:nvSpPr>
        <p:spPr/>
        <p:txBody>
          <a:bodyPr>
            <a:normAutofit fontScale="70000" lnSpcReduction="20000"/>
          </a:bodyPr>
          <a:lstStyle/>
          <a:p>
            <a:r>
              <a:rPr lang="en-US" dirty="0"/>
              <a:t>many books, articles and slides about OCL:   Warmer, </a:t>
            </a:r>
            <a:r>
              <a:rPr lang="en-US" dirty="0" err="1"/>
              <a:t>Gogolla</a:t>
            </a:r>
            <a:r>
              <a:rPr lang="en-US" dirty="0"/>
              <a:t>, Hussmann, Demuth, Atkinson, etc</a:t>
            </a:r>
          </a:p>
          <a:p>
            <a:r>
              <a:rPr lang="en-US" dirty="0"/>
              <a:t>many OCL examples (including the UML static semantics specification) are hasty, </a:t>
            </a:r>
          </a:p>
          <a:p>
            <a:r>
              <a:rPr lang="en-US" dirty="0"/>
              <a:t>avoiding hasty specification through some best practice &amp; principles</a:t>
            </a:r>
          </a:p>
          <a:p>
            <a:pPr>
              <a:buFont typeface="Wingdings" charset="2"/>
              <a:buChar char="Ø"/>
            </a:pPr>
            <a:r>
              <a:rPr lang="en-US" dirty="0"/>
              <a:t>Aspects related to OCL specs:</a:t>
            </a:r>
          </a:p>
          <a:p>
            <a:pPr marL="612000" lvl="0">
              <a:buFont typeface="Wingdings" charset="2"/>
              <a:buChar char="ü"/>
            </a:pPr>
            <a:r>
              <a:rPr lang="en-US" dirty="0"/>
              <a:t>usefulness of information when constraints are broken</a:t>
            </a:r>
          </a:p>
          <a:p>
            <a:pPr marL="612000" lvl="0">
              <a:buFont typeface="Wingdings" charset="2"/>
              <a:buChar char="ü"/>
            </a:pPr>
            <a:r>
              <a:rPr lang="en-US" dirty="0"/>
              <a:t>intelligibility and suggestiveness of specification</a:t>
            </a:r>
          </a:p>
          <a:p>
            <a:pPr marL="612000" lvl="0">
              <a:buFont typeface="Wingdings" charset="2"/>
              <a:buChar char="ü"/>
            </a:pPr>
            <a:r>
              <a:rPr lang="en-US" dirty="0"/>
              <a:t>use of constraint specification patterns</a:t>
            </a:r>
          </a:p>
          <a:p>
            <a:pPr marL="612000" lvl="0">
              <a:buFont typeface="Wingdings" charset="2"/>
              <a:buChar char="ü"/>
            </a:pPr>
            <a:r>
              <a:rPr lang="en-US" dirty="0"/>
              <a:t>conformity between evaluation of constraints specified in:</a:t>
            </a:r>
          </a:p>
          <a:p>
            <a:pPr marL="1053450" lvl="0" indent="-514350">
              <a:buFont typeface="+mj-lt"/>
              <a:buAutoNum type="alphaLcParenR"/>
            </a:pPr>
            <a:r>
              <a:rPr lang="en-US" dirty="0"/>
              <a:t>OCL and</a:t>
            </a:r>
          </a:p>
          <a:p>
            <a:pPr marL="1053450" lvl="0" indent="-514350">
              <a:buFont typeface="+mj-lt"/>
              <a:buAutoNum type="alphaLcParenR"/>
            </a:pPr>
            <a:r>
              <a:rPr lang="en-US" dirty="0"/>
              <a:t>programming languages (generated from specs)</a:t>
            </a:r>
          </a:p>
          <a:p>
            <a:pPr marL="612000" lvl="0">
              <a:buFont typeface="Wingdings" charset="2"/>
              <a:buChar char="ü"/>
            </a:pPr>
            <a:r>
              <a:rPr lang="en-US" dirty="0"/>
              <a:t>independence  of the results obtained from the OCL tools used</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200" b="1" dirty="0"/>
              <a:t>Testing Software Modeling by Using Constraints</a:t>
            </a:r>
            <a:br>
              <a:rPr lang="en-US" sz="3200" dirty="0"/>
            </a:br>
            <a:r>
              <a:rPr lang="en-US" sz="2667" dirty="0"/>
              <a:t>Understanding the problem and the problem domain</a:t>
            </a:r>
          </a:p>
        </p:txBody>
      </p:sp>
      <p:sp>
        <p:nvSpPr>
          <p:cNvPr id="3" name="Content Placeholder 2"/>
          <p:cNvSpPr>
            <a:spLocks noGrp="1"/>
          </p:cNvSpPr>
          <p:nvPr>
            <p:ph idx="1"/>
          </p:nvPr>
        </p:nvSpPr>
        <p:spPr>
          <a:xfrm>
            <a:off x="457200" y="1483018"/>
            <a:ext cx="8229600" cy="1413863"/>
          </a:xfrm>
        </p:spPr>
        <p:txBody>
          <a:bodyPr>
            <a:noAutofit/>
          </a:bodyPr>
          <a:lstStyle/>
          <a:p>
            <a:r>
              <a:rPr lang="en-US" sz="1800" dirty="0"/>
              <a:t>“… the library offers a subscription to each person employed in an associated company. In this case, </a:t>
            </a:r>
            <a:r>
              <a:rPr lang="en-US" sz="1800" u="sng" dirty="0">
                <a:uFill>
                  <a:solidFill>
                    <a:srgbClr val="FF0000"/>
                  </a:solidFill>
                </a:uFill>
              </a:rPr>
              <a:t>the employee does not have a contract with the library but with the society he works for, instead</a:t>
            </a:r>
            <a:r>
              <a:rPr lang="en-US" sz="1800" dirty="0"/>
              <a:t>.”</a:t>
            </a:r>
          </a:p>
          <a:p>
            <a:pPr marL="0" indent="0">
              <a:buNone/>
            </a:pPr>
            <a:endParaRPr lang="en-US" sz="800" dirty="0"/>
          </a:p>
          <a:p>
            <a:r>
              <a:rPr lang="en-US" sz="1800" b="0" i="0" u="none" strike="noStrike" baseline="0" dirty="0">
                <a:solidFill>
                  <a:srgbClr val="0D52AA"/>
                </a:solidFill>
                <a:latin typeface="Helvetica" panose="020B0604020202020204" pitchFamily="34" charset="0"/>
              </a:rPr>
              <a:t>https://www.ibm.com/developerworks/rational/library/accurate-domain-models-using-ocl-constraints-rational-software-architect/</a:t>
            </a:r>
            <a:endParaRPr lang="en-US" sz="1800" dirty="0"/>
          </a:p>
        </p:txBody>
      </p:sp>
      <p:pic>
        <p:nvPicPr>
          <p:cNvPr id="4" name="Picture 3" descr="Tod_img10.jpg"/>
          <p:cNvPicPr>
            <a:picLocks noChangeAspect="1"/>
          </p:cNvPicPr>
          <p:nvPr/>
        </p:nvPicPr>
        <p:blipFill>
          <a:blip r:embed="rId3"/>
          <a:stretch>
            <a:fillRect/>
          </a:stretch>
        </p:blipFill>
        <p:spPr>
          <a:xfrm>
            <a:off x="1664949" y="3442375"/>
            <a:ext cx="5588780" cy="3254472"/>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274638"/>
            <a:ext cx="8387123" cy="1143000"/>
          </a:xfrm>
        </p:spPr>
        <p:txBody>
          <a:bodyPr>
            <a:normAutofit fontScale="90000"/>
          </a:bodyPr>
          <a:lstStyle/>
          <a:p>
            <a:pPr algn="l"/>
            <a:r>
              <a:rPr lang="en-US" sz="3100" b="1" dirty="0"/>
              <a:t>Understanding Software Modeling by Using Constraints</a:t>
            </a:r>
            <a:br>
              <a:rPr lang="en-US" sz="3200" dirty="0"/>
            </a:br>
            <a:r>
              <a:rPr lang="en-US" sz="2667" dirty="0"/>
              <a:t>Understanding and improving the requirements</a:t>
            </a:r>
          </a:p>
        </p:txBody>
      </p:sp>
      <p:sp>
        <p:nvSpPr>
          <p:cNvPr id="3" name="Content Placeholder 2"/>
          <p:cNvSpPr>
            <a:spLocks noGrp="1"/>
          </p:cNvSpPr>
          <p:nvPr>
            <p:ph idx="1"/>
          </p:nvPr>
        </p:nvSpPr>
        <p:spPr>
          <a:xfrm>
            <a:off x="457200" y="1378960"/>
            <a:ext cx="8229600" cy="903199"/>
          </a:xfrm>
        </p:spPr>
        <p:txBody>
          <a:bodyPr>
            <a:normAutofit/>
          </a:bodyPr>
          <a:lstStyle/>
          <a:p>
            <a:r>
              <a:rPr lang="en-US" sz="2000" dirty="0"/>
              <a:t>snapshots must clarify requirements and the model, but … </a:t>
            </a:r>
            <a:r>
              <a:rPr lang="en-US" sz="2000" b="0" i="0" dirty="0">
                <a:solidFill>
                  <a:srgbClr val="202124"/>
                </a:solidFill>
                <a:effectLst/>
              </a:rPr>
              <a:t> "</a:t>
            </a:r>
            <a:r>
              <a:rPr lang="en-US" sz="2000" b="1" i="0" dirty="0">
                <a:solidFill>
                  <a:srgbClr val="202124"/>
                </a:solidFill>
                <a:effectLst/>
              </a:rPr>
              <a:t>one swallow does not make spring</a:t>
            </a:r>
            <a:r>
              <a:rPr lang="en-US" sz="2000" b="0" i="0" dirty="0">
                <a:solidFill>
                  <a:srgbClr val="202124"/>
                </a:solidFill>
                <a:effectLst/>
              </a:rPr>
              <a:t>"</a:t>
            </a:r>
            <a:endParaRPr lang="en-US" dirty="0"/>
          </a:p>
        </p:txBody>
      </p:sp>
      <p:pic>
        <p:nvPicPr>
          <p:cNvPr id="5" name="Picture 4" descr="Tod_img12.jpg"/>
          <p:cNvPicPr>
            <a:picLocks noChangeAspect="1"/>
          </p:cNvPicPr>
          <p:nvPr/>
        </p:nvPicPr>
        <p:blipFill>
          <a:blip r:embed="rId3"/>
          <a:stretch>
            <a:fillRect/>
          </a:stretch>
        </p:blipFill>
        <p:spPr>
          <a:xfrm>
            <a:off x="970072" y="2345594"/>
            <a:ext cx="7366000" cy="2631641"/>
          </a:xfrm>
          <a:prstGeom prst="rect">
            <a:avLst/>
          </a:prstGeom>
        </p:spPr>
      </p:pic>
      <p:sp>
        <p:nvSpPr>
          <p:cNvPr id="6" name="Rectangle 5"/>
          <p:cNvSpPr/>
          <p:nvPr/>
        </p:nvSpPr>
        <p:spPr>
          <a:xfrm>
            <a:off x="795000" y="4833180"/>
            <a:ext cx="7905743" cy="830997"/>
          </a:xfrm>
          <a:prstGeom prst="rect">
            <a:avLst/>
          </a:prstGeom>
        </p:spPr>
        <p:txBody>
          <a:bodyPr wrap="square">
            <a:spAutoFit/>
          </a:bodyPr>
          <a:lstStyle/>
          <a:p>
            <a:r>
              <a:rPr lang="en-US" sz="1600" b="1" dirty="0">
                <a:latin typeface="Courier New"/>
              </a:rPr>
              <a:t>context </a:t>
            </a:r>
            <a:r>
              <a:rPr lang="en-US" sz="1600" dirty="0">
                <a:latin typeface="Courier New"/>
              </a:rPr>
              <a:t>User</a:t>
            </a:r>
          </a:p>
          <a:p>
            <a:r>
              <a:rPr lang="en-US" sz="1600" b="1" dirty="0">
                <a:latin typeface="Courier New"/>
              </a:rPr>
              <a:t>   inv</a:t>
            </a:r>
            <a:r>
              <a:rPr lang="en-US" sz="1600" dirty="0">
                <a:latin typeface="Courier New"/>
              </a:rPr>
              <a:t> </a:t>
            </a:r>
            <a:r>
              <a:rPr lang="en-US" sz="1600" dirty="0" err="1">
                <a:latin typeface="Courier New"/>
              </a:rPr>
              <a:t>TodConstraint</a:t>
            </a:r>
            <a:r>
              <a:rPr lang="en-US" sz="1600" dirty="0">
                <a:latin typeface="Courier New"/>
              </a:rPr>
              <a:t>:</a:t>
            </a:r>
          </a:p>
          <a:p>
            <a:r>
              <a:rPr lang="en-US" sz="1600" b="1" dirty="0">
                <a:latin typeface="Courier New"/>
              </a:rPr>
              <a:t>      </a:t>
            </a:r>
            <a:r>
              <a:rPr lang="en-US" sz="1600" b="1" dirty="0" err="1">
                <a:highlight>
                  <a:srgbClr val="FFFF00"/>
                </a:highlight>
                <a:latin typeface="Courier New"/>
              </a:rPr>
              <a:t>self</a:t>
            </a:r>
            <a:r>
              <a:rPr lang="en-US" sz="1600" dirty="0" err="1">
                <a:highlight>
                  <a:srgbClr val="FFFF00"/>
                </a:highlight>
                <a:latin typeface="Courier New"/>
              </a:rPr>
              <a:t>.contract</a:t>
            </a:r>
            <a:r>
              <a:rPr lang="en-US" sz="1600" dirty="0">
                <a:highlight>
                  <a:srgbClr val="FFFF00"/>
                </a:highlight>
                <a:latin typeface="Courier New"/>
              </a:rPr>
              <a:t>-&gt;</a:t>
            </a:r>
            <a:r>
              <a:rPr lang="en-US" sz="1600" dirty="0" err="1">
                <a:highlight>
                  <a:srgbClr val="FFFF00"/>
                </a:highlight>
                <a:latin typeface="Courier New"/>
              </a:rPr>
              <a:t>notEmpty</a:t>
            </a:r>
            <a:r>
              <a:rPr lang="en-US" sz="1600" dirty="0">
                <a:highlight>
                  <a:srgbClr val="FFFF00"/>
                </a:highlight>
                <a:latin typeface="Courier New"/>
              </a:rPr>
              <a:t>() </a:t>
            </a:r>
            <a:r>
              <a:rPr lang="en-US" sz="1600" b="1" dirty="0" err="1">
                <a:latin typeface="Courier New"/>
              </a:rPr>
              <a:t>xor</a:t>
            </a:r>
            <a:r>
              <a:rPr lang="en-US" sz="1600" dirty="0">
                <a:latin typeface="Courier New"/>
              </a:rPr>
              <a:t> </a:t>
            </a:r>
            <a:r>
              <a:rPr lang="en-US" sz="1600" dirty="0" err="1">
                <a:latin typeface="Courier New"/>
              </a:rPr>
              <a:t>self.company</a:t>
            </a:r>
            <a:r>
              <a:rPr lang="en-US" sz="1600" dirty="0">
                <a:latin typeface="Courier New"/>
              </a:rPr>
              <a:t> &lt;&gt; null</a:t>
            </a:r>
          </a:p>
        </p:txBody>
      </p:sp>
      <p:sp>
        <p:nvSpPr>
          <p:cNvPr id="7" name="Content Placeholder 2">
            <a:extLst>
              <a:ext uri="{FF2B5EF4-FFF2-40B4-BE49-F238E27FC236}">
                <a16:creationId xmlns:a16="http://schemas.microsoft.com/office/drawing/2014/main" id="{490DD3CE-558D-4603-84A6-DFF2F3CF359B}"/>
              </a:ext>
            </a:extLst>
          </p:cNvPr>
          <p:cNvSpPr txBox="1">
            <a:spLocks/>
          </p:cNvSpPr>
          <p:nvPr/>
        </p:nvSpPr>
        <p:spPr>
          <a:xfrm>
            <a:off x="457200" y="5697701"/>
            <a:ext cx="8229600" cy="903199"/>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just"/>
            <a:r>
              <a:rPr lang="en-US" sz="2000" b="0" i="0" u="none" strike="noStrike" baseline="0" dirty="0">
                <a:latin typeface="Calibri" panose="020F0502020204030204" pitchFamily="34" charset="0"/>
                <a:cs typeface="Calibri" panose="020F0502020204030204" pitchFamily="34" charset="0"/>
              </a:rPr>
              <a:t>This model must does not conform to the informally described requirements, even before attaching constraints.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433226" cy="1143000"/>
          </a:xfrm>
        </p:spPr>
        <p:txBody>
          <a:bodyPr>
            <a:normAutofit fontScale="90000"/>
          </a:bodyPr>
          <a:lstStyle/>
          <a:p>
            <a:pPr algn="l"/>
            <a:r>
              <a:rPr lang="en-US" sz="3100" b="1" dirty="0"/>
              <a:t>Understanding Software Modeling by Using Constraints</a:t>
            </a:r>
            <a:br>
              <a:rPr lang="en-US" sz="3200" dirty="0"/>
            </a:br>
            <a:r>
              <a:rPr lang="en-US" sz="2667" dirty="0"/>
              <a:t>Understanding and improving the requirements_2</a:t>
            </a:r>
          </a:p>
        </p:txBody>
      </p:sp>
      <p:sp>
        <p:nvSpPr>
          <p:cNvPr id="7" name="Content Placeholder 2">
            <a:extLst>
              <a:ext uri="{FF2B5EF4-FFF2-40B4-BE49-F238E27FC236}">
                <a16:creationId xmlns:a16="http://schemas.microsoft.com/office/drawing/2014/main" id="{490DD3CE-558D-4603-84A6-DFF2F3CF359B}"/>
              </a:ext>
            </a:extLst>
          </p:cNvPr>
          <p:cNvSpPr txBox="1">
            <a:spLocks/>
          </p:cNvSpPr>
          <p:nvPr/>
        </p:nvSpPr>
        <p:spPr>
          <a:xfrm>
            <a:off x="192101" y="1417638"/>
            <a:ext cx="8698325" cy="5098423"/>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just"/>
            <a:r>
              <a:rPr lang="en-US" sz="2400" b="0" i="0" u="none" strike="noStrike" baseline="0" dirty="0">
                <a:latin typeface="Calibri" panose="020F0502020204030204" pitchFamily="34" charset="0"/>
                <a:cs typeface="Calibri" panose="020F0502020204030204" pitchFamily="34" charset="0"/>
              </a:rPr>
              <a:t>The constraints specification process must ask for additional information, meant to support an improved description of requirements, a deeper understanding of the problem, and by consequence, a clear model specification.</a:t>
            </a:r>
          </a:p>
          <a:p>
            <a:pPr algn="just"/>
            <a:endParaRPr lang="en-US" sz="2400" b="0" i="0" u="none" strike="noStrike" baseline="0" dirty="0">
              <a:latin typeface="Calibri" panose="020F0502020204030204" pitchFamily="34" charset="0"/>
              <a:cs typeface="Calibri" panose="020F0502020204030204" pitchFamily="34" charset="0"/>
            </a:endParaRPr>
          </a:p>
          <a:p>
            <a:pPr algn="l"/>
            <a:r>
              <a:rPr lang="en-US" sz="2400" b="0" i="0" u="none" strike="noStrike" baseline="0" dirty="0">
                <a:latin typeface="CMR10"/>
              </a:rPr>
              <a:t>The definition of a contract, as taken from </a:t>
            </a:r>
            <a:r>
              <a:rPr lang="en-US" sz="2400" b="0" i="0" u="none" strike="noStrike" baseline="0" dirty="0">
                <a:latin typeface="CMR10"/>
                <a:hlinkClick r:id="rId3"/>
              </a:rPr>
              <a:t>http://www.investorwords.com/</a:t>
            </a:r>
            <a:r>
              <a:rPr lang="en-US" sz="2400" b="0" i="0" u="none" strike="noStrike" baseline="0" dirty="0">
                <a:latin typeface="CMR10"/>
              </a:rPr>
              <a:t>: </a:t>
            </a:r>
          </a:p>
          <a:p>
            <a:pPr lvl="1" algn="just"/>
            <a:r>
              <a:rPr lang="en-US" sz="2200" b="0" i="0" u="none" strike="noStrike" baseline="0" dirty="0">
                <a:latin typeface="CMR10"/>
              </a:rPr>
              <a:t>"A binding agreement between two or more parties for performing, or refraining from performing, some specified act(s) in exchange for lawful consideration. “</a:t>
            </a:r>
          </a:p>
          <a:p>
            <a:pPr lvl="1" algn="just"/>
            <a:r>
              <a:rPr lang="en-US" sz="2200" b="0" i="0" u="none" strike="noStrike" baseline="0" dirty="0">
                <a:latin typeface="Calibri" panose="020F0502020204030204" pitchFamily="34" charset="0"/>
                <a:cs typeface="Calibri" panose="020F0502020204030204" pitchFamily="34" charset="0"/>
              </a:rPr>
              <a:t>in our case, the parts in the contract are: </a:t>
            </a:r>
          </a:p>
          <a:p>
            <a:pPr lvl="2" algn="just"/>
            <a:r>
              <a:rPr lang="en-US" sz="2200" b="1" i="0" u="none" strike="noStrike" baseline="0" dirty="0">
                <a:latin typeface="Calibri" panose="020F0502020204030204" pitchFamily="34" charset="0"/>
                <a:cs typeface="Calibri" panose="020F0502020204030204" pitchFamily="34" charset="0"/>
              </a:rPr>
              <a:t>the user</a:t>
            </a:r>
            <a:r>
              <a:rPr lang="en-US" sz="2200" b="0" i="0" u="none" strike="noStrike" baseline="0" dirty="0">
                <a:latin typeface="Calibri" panose="020F0502020204030204" pitchFamily="34" charset="0"/>
                <a:cs typeface="Calibri" panose="020F0502020204030204" pitchFamily="34" charset="0"/>
              </a:rPr>
              <a:t> on the one  hand, </a:t>
            </a:r>
          </a:p>
          <a:p>
            <a:pPr lvl="2" algn="just"/>
            <a:r>
              <a:rPr lang="en-US" sz="2200" b="0" i="0" u="none" strike="noStrike" baseline="0" dirty="0">
                <a:latin typeface="Calibri" panose="020F0502020204030204" pitchFamily="34" charset="0"/>
                <a:cs typeface="Calibri" panose="020F0502020204030204" pitchFamily="34" charset="0"/>
              </a:rPr>
              <a:t>and </a:t>
            </a:r>
            <a:r>
              <a:rPr lang="en-US" sz="2200" b="1" i="0" u="none" strike="noStrike" baseline="0" dirty="0">
                <a:latin typeface="Calibri" panose="020F0502020204030204" pitchFamily="34" charset="0"/>
                <a:cs typeface="Calibri" panose="020F0502020204030204" pitchFamily="34" charset="0"/>
              </a:rPr>
              <a:t>the library </a:t>
            </a:r>
            <a:r>
              <a:rPr lang="en-US" sz="2200" b="0" i="0" u="none" strike="noStrike" baseline="0" dirty="0">
                <a:latin typeface="Calibri" panose="020F0502020204030204" pitchFamily="34" charset="0"/>
                <a:cs typeface="Calibri" panose="020F0502020204030204" pitchFamily="34" charset="0"/>
              </a:rPr>
              <a:t>or </a:t>
            </a:r>
            <a:r>
              <a:rPr lang="en-US" sz="2200" b="1" i="0" u="none" strike="noStrike" baseline="0" dirty="0">
                <a:latin typeface="Calibri" panose="020F0502020204030204" pitchFamily="34" charset="0"/>
                <a:cs typeface="Calibri" panose="020F0502020204030204" pitchFamily="34" charset="0"/>
              </a:rPr>
              <a:t>the company</a:t>
            </a:r>
            <a:r>
              <a:rPr lang="en-US" sz="2200" b="0" i="0" u="none" strike="noStrike" baseline="0" dirty="0">
                <a:latin typeface="Calibri" panose="020F0502020204030204" pitchFamily="34" charset="0"/>
                <a:cs typeface="Calibri" panose="020F0502020204030204" pitchFamily="34" charset="0"/>
              </a:rPr>
              <a:t>, on the other hand.</a:t>
            </a:r>
          </a:p>
          <a:p>
            <a:pPr lvl="2" algn="just"/>
            <a:endParaRPr lang="en-US" sz="1400" b="0" i="0" u="none" strike="noStrike" baseline="0" dirty="0">
              <a:latin typeface="CMR10"/>
            </a:endParaRPr>
          </a:p>
          <a:p>
            <a:pPr algn="l"/>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894593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274638"/>
            <a:ext cx="8356387" cy="1143000"/>
          </a:xfrm>
        </p:spPr>
        <p:txBody>
          <a:bodyPr>
            <a:normAutofit fontScale="90000"/>
          </a:bodyPr>
          <a:lstStyle/>
          <a:p>
            <a:pPr algn="l"/>
            <a:r>
              <a:rPr lang="en-US" sz="3100" b="1" dirty="0"/>
              <a:t>Understanding Software Modeling by Using Constraints</a:t>
            </a:r>
            <a:br>
              <a:rPr lang="en-US" sz="3200" dirty="0"/>
            </a:br>
            <a:r>
              <a:rPr lang="en-US" sz="3200" dirty="0"/>
              <a:t>Understanding and improving the requirements_3</a:t>
            </a:r>
          </a:p>
        </p:txBody>
      </p:sp>
      <p:sp>
        <p:nvSpPr>
          <p:cNvPr id="3" name="Content Placeholder 2"/>
          <p:cNvSpPr>
            <a:spLocks noGrp="1"/>
          </p:cNvSpPr>
          <p:nvPr>
            <p:ph idx="1"/>
          </p:nvPr>
        </p:nvSpPr>
        <p:spPr>
          <a:xfrm>
            <a:off x="457200" y="1426417"/>
            <a:ext cx="8229600" cy="872951"/>
          </a:xfrm>
        </p:spPr>
        <p:txBody>
          <a:bodyPr>
            <a:normAutofit fontScale="92500" lnSpcReduction="20000"/>
          </a:bodyPr>
          <a:lstStyle/>
          <a:p>
            <a:r>
              <a:rPr lang="en-US" dirty="0"/>
              <a:t>Improving the solution proposed by choosing an appropriate context &amp; updating constraints, </a:t>
            </a:r>
          </a:p>
          <a:p>
            <a:endParaRPr lang="en-US" dirty="0"/>
          </a:p>
        </p:txBody>
      </p:sp>
      <p:pic>
        <p:nvPicPr>
          <p:cNvPr id="11" name="Picture 10" descr="Library_CD.jpg"/>
          <p:cNvPicPr>
            <a:picLocks noChangeAspect="1"/>
          </p:cNvPicPr>
          <p:nvPr/>
        </p:nvPicPr>
        <p:blipFill>
          <a:blip r:embed="rId3"/>
          <a:stretch>
            <a:fillRect/>
          </a:stretch>
        </p:blipFill>
        <p:spPr>
          <a:xfrm>
            <a:off x="937883" y="2302249"/>
            <a:ext cx="7425061" cy="1993921"/>
          </a:xfrm>
          <a:prstGeom prst="rect">
            <a:avLst/>
          </a:prstGeom>
        </p:spPr>
      </p:pic>
      <p:sp>
        <p:nvSpPr>
          <p:cNvPr id="13" name="Rectangle 12"/>
          <p:cNvSpPr/>
          <p:nvPr/>
        </p:nvSpPr>
        <p:spPr>
          <a:xfrm>
            <a:off x="268942" y="4215112"/>
            <a:ext cx="8736746" cy="2062103"/>
          </a:xfrm>
          <a:prstGeom prst="rect">
            <a:avLst/>
          </a:prstGeom>
        </p:spPr>
        <p:txBody>
          <a:bodyPr wrap="square">
            <a:spAutoFit/>
          </a:bodyPr>
          <a:lstStyle/>
          <a:p>
            <a:r>
              <a:rPr lang="en-US" sz="1600" b="1" dirty="0">
                <a:latin typeface="Courier New"/>
              </a:rPr>
              <a:t> context </a:t>
            </a:r>
            <a:r>
              <a:rPr lang="en-US" sz="1600" dirty="0">
                <a:latin typeface="Courier New"/>
              </a:rPr>
              <a:t>User</a:t>
            </a:r>
          </a:p>
          <a:p>
            <a:r>
              <a:rPr lang="en-US" sz="1600" b="1" dirty="0">
                <a:latin typeface="Courier New"/>
              </a:rPr>
              <a:t>        inv </a:t>
            </a:r>
            <a:r>
              <a:rPr lang="en-US" sz="1600" dirty="0">
                <a:latin typeface="Courier New"/>
              </a:rPr>
              <a:t>contracts</a:t>
            </a:r>
            <a:r>
              <a:rPr lang="en-US" sz="1600" b="1" dirty="0">
                <a:latin typeface="Courier New"/>
              </a:rPr>
              <a:t>:</a:t>
            </a:r>
          </a:p>
          <a:p>
            <a:r>
              <a:rPr lang="en-US" sz="1600" b="1" dirty="0">
                <a:latin typeface="Courier New"/>
              </a:rPr>
              <a:t>            if </a:t>
            </a:r>
            <a:r>
              <a:rPr lang="en-US" sz="1600" b="1" dirty="0" err="1">
                <a:latin typeface="Courier New"/>
              </a:rPr>
              <a:t>self.</a:t>
            </a:r>
            <a:r>
              <a:rPr lang="en-US" sz="1600" dirty="0" err="1">
                <a:latin typeface="Courier New"/>
              </a:rPr>
              <a:t>contract.library</a:t>
            </a:r>
            <a:r>
              <a:rPr lang="en-US" sz="1600" dirty="0">
                <a:latin typeface="Courier New"/>
              </a:rPr>
              <a:t>-&gt;</a:t>
            </a:r>
            <a:r>
              <a:rPr lang="en-US" sz="1600" dirty="0" err="1">
                <a:latin typeface="Courier New"/>
              </a:rPr>
              <a:t>notEmpty</a:t>
            </a:r>
            <a:endParaRPr lang="en-US" sz="1600" dirty="0">
              <a:latin typeface="Courier New"/>
            </a:endParaRPr>
          </a:p>
          <a:p>
            <a:r>
              <a:rPr lang="en-US" sz="1600" b="1" dirty="0">
                <a:latin typeface="Courier New"/>
              </a:rPr>
              <a:t>                then </a:t>
            </a:r>
            <a:r>
              <a:rPr lang="en-US" sz="1600" b="1" dirty="0" err="1">
                <a:latin typeface="Courier New"/>
              </a:rPr>
              <a:t>self.</a:t>
            </a:r>
            <a:r>
              <a:rPr lang="en-US" sz="1600" dirty="0" err="1">
                <a:latin typeface="Courier New"/>
              </a:rPr>
              <a:t>employer</a:t>
            </a:r>
            <a:r>
              <a:rPr lang="en-US" sz="1600" dirty="0">
                <a:latin typeface="Courier New"/>
              </a:rPr>
              <a:t>-&gt;</a:t>
            </a:r>
            <a:r>
              <a:rPr lang="en-US" sz="1600" dirty="0" err="1">
                <a:latin typeface="Courier New"/>
              </a:rPr>
              <a:t>isEmpty</a:t>
            </a:r>
            <a:r>
              <a:rPr lang="en-US" sz="1600" b="1" dirty="0">
                <a:latin typeface="Courier New"/>
              </a:rPr>
              <a:t> and</a:t>
            </a:r>
          </a:p>
          <a:p>
            <a:r>
              <a:rPr lang="en-US" sz="1600" b="1" dirty="0">
                <a:latin typeface="Courier New"/>
              </a:rPr>
              <a:t>                     </a:t>
            </a:r>
            <a:r>
              <a:rPr lang="en-US" sz="1600" b="1" dirty="0" err="1">
                <a:latin typeface="Courier New"/>
              </a:rPr>
              <a:t>self.</a:t>
            </a:r>
            <a:r>
              <a:rPr lang="en-US" sz="1600" dirty="0" err="1">
                <a:latin typeface="Courier New"/>
              </a:rPr>
              <a:t>contract.company</a:t>
            </a:r>
            <a:r>
              <a:rPr lang="en-US" sz="1600" dirty="0">
                <a:latin typeface="Courier New"/>
              </a:rPr>
              <a:t>-&gt;</a:t>
            </a:r>
            <a:r>
              <a:rPr lang="en-US" sz="1600" dirty="0" err="1">
                <a:latin typeface="Courier New"/>
              </a:rPr>
              <a:t>isEmpty</a:t>
            </a:r>
            <a:endParaRPr lang="en-US" sz="1600" dirty="0">
              <a:latin typeface="Courier New"/>
            </a:endParaRPr>
          </a:p>
          <a:p>
            <a:r>
              <a:rPr lang="en-US" sz="1600" b="1" dirty="0">
                <a:latin typeface="Courier New"/>
              </a:rPr>
              <a:t>                else </a:t>
            </a:r>
            <a:r>
              <a:rPr lang="en-US" sz="1600" b="1" dirty="0" err="1">
                <a:latin typeface="Courier New"/>
              </a:rPr>
              <a:t>self.</a:t>
            </a:r>
            <a:r>
              <a:rPr lang="en-US" sz="1600" dirty="0" err="1">
                <a:latin typeface="Courier New"/>
              </a:rPr>
              <a:t>employer</a:t>
            </a:r>
            <a:r>
              <a:rPr lang="en-US" sz="1600" dirty="0">
                <a:latin typeface="Courier New"/>
              </a:rPr>
              <a:t> = </a:t>
            </a:r>
            <a:r>
              <a:rPr lang="en-US" sz="1600" b="1" dirty="0" err="1">
                <a:latin typeface="Courier New"/>
              </a:rPr>
              <a:t>self</a:t>
            </a:r>
            <a:r>
              <a:rPr lang="en-US" sz="1600" dirty="0" err="1">
                <a:latin typeface="Courier New"/>
              </a:rPr>
              <a:t>.contract.company</a:t>
            </a:r>
            <a:r>
              <a:rPr lang="en-US" sz="1600" dirty="0">
                <a:latin typeface="Courier New"/>
              </a:rPr>
              <a:t> </a:t>
            </a:r>
            <a:r>
              <a:rPr lang="en-US" sz="1600" b="1" dirty="0">
                <a:latin typeface="Courier New"/>
              </a:rPr>
              <a:t>and</a:t>
            </a:r>
          </a:p>
          <a:p>
            <a:r>
              <a:rPr lang="en-US" sz="1600" b="1" dirty="0">
                <a:latin typeface="Courier New"/>
              </a:rPr>
              <a:t>                     </a:t>
            </a:r>
            <a:r>
              <a:rPr lang="en-US" sz="1600" b="1" dirty="0" err="1">
                <a:latin typeface="Courier New"/>
              </a:rPr>
              <a:t>self.</a:t>
            </a:r>
            <a:r>
              <a:rPr lang="en-US" sz="1600" dirty="0" err="1">
                <a:latin typeface="Courier New"/>
              </a:rPr>
              <a:t>employer.library</a:t>
            </a:r>
            <a:r>
              <a:rPr lang="en-US" sz="1600" dirty="0">
                <a:latin typeface="Courier New"/>
              </a:rPr>
              <a:t>-&gt;</a:t>
            </a:r>
            <a:r>
              <a:rPr lang="en-US" sz="1600" dirty="0" err="1">
                <a:latin typeface="Courier New"/>
              </a:rPr>
              <a:t>notEmpty</a:t>
            </a:r>
            <a:r>
              <a:rPr lang="en-US" sz="1600" dirty="0">
                <a:latin typeface="Courier New"/>
              </a:rPr>
              <a:t>     </a:t>
            </a:r>
          </a:p>
          <a:p>
            <a:r>
              <a:rPr lang="en-US" sz="1600" b="1" dirty="0">
                <a:latin typeface="Courier New"/>
              </a:rPr>
              <a:t>            endif</a:t>
            </a:r>
            <a:endParaRPr lang="en-US" sz="1600" dirty="0">
              <a:latin typeface="Courier New"/>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8219" y="274638"/>
            <a:ext cx="8328581" cy="1143000"/>
          </a:xfrm>
        </p:spPr>
        <p:txBody>
          <a:bodyPr>
            <a:normAutofit fontScale="90000"/>
          </a:bodyPr>
          <a:lstStyle/>
          <a:p>
            <a:pPr algn="l"/>
            <a:r>
              <a:rPr lang="en-US" sz="3200" dirty="0"/>
              <a:t>Understanding</a:t>
            </a:r>
            <a:r>
              <a:rPr lang="en-US" sz="3111" dirty="0"/>
              <a:t> Software Modeling by Using Constraints</a:t>
            </a:r>
            <a:br>
              <a:rPr lang="en-US" sz="3200" dirty="0"/>
            </a:br>
            <a:r>
              <a:rPr lang="en-US" sz="2667" dirty="0"/>
              <a:t>Using suggestive  snapshots to test specifications</a:t>
            </a:r>
          </a:p>
        </p:txBody>
      </p:sp>
      <p:sp>
        <p:nvSpPr>
          <p:cNvPr id="3" name="Content Placeholder 2"/>
          <p:cNvSpPr>
            <a:spLocks noGrp="1"/>
          </p:cNvSpPr>
          <p:nvPr>
            <p:ph idx="1"/>
          </p:nvPr>
        </p:nvSpPr>
        <p:spPr>
          <a:xfrm>
            <a:off x="457200" y="1426417"/>
            <a:ext cx="8229600" cy="872951"/>
          </a:xfrm>
        </p:spPr>
        <p:txBody>
          <a:bodyPr>
            <a:normAutofit lnSpcReduction="10000"/>
          </a:bodyPr>
          <a:lstStyle/>
          <a:p>
            <a:r>
              <a:rPr lang="en-US" sz="2600" dirty="0"/>
              <a:t>Unwanted model instantiations that are not cached by the invariant proposed in [4]</a:t>
            </a:r>
          </a:p>
          <a:p>
            <a:endParaRPr lang="en-US" dirty="0"/>
          </a:p>
        </p:txBody>
      </p:sp>
      <p:pic>
        <p:nvPicPr>
          <p:cNvPr id="10" name="Picture 9" descr="Fig_4 (1).png"/>
          <p:cNvPicPr>
            <a:picLocks noChangeAspect="1"/>
          </p:cNvPicPr>
          <p:nvPr/>
        </p:nvPicPr>
        <p:blipFill>
          <a:blip r:embed="rId3"/>
          <a:stretch>
            <a:fillRect/>
          </a:stretch>
        </p:blipFill>
        <p:spPr>
          <a:xfrm>
            <a:off x="551784" y="2672380"/>
            <a:ext cx="4328881" cy="1745271"/>
          </a:xfrm>
          <a:prstGeom prst="rect">
            <a:avLst/>
          </a:prstGeom>
        </p:spPr>
      </p:pic>
      <p:pic>
        <p:nvPicPr>
          <p:cNvPr id="12" name="Picture 11" descr="Fig_5 (1).png"/>
          <p:cNvPicPr>
            <a:picLocks noChangeAspect="1"/>
          </p:cNvPicPr>
          <p:nvPr/>
        </p:nvPicPr>
        <p:blipFill>
          <a:blip r:embed="rId4"/>
          <a:stretch>
            <a:fillRect/>
          </a:stretch>
        </p:blipFill>
        <p:spPr>
          <a:xfrm>
            <a:off x="4944313" y="2367251"/>
            <a:ext cx="4024031" cy="1882454"/>
          </a:xfrm>
          <a:prstGeom prst="rect">
            <a:avLst/>
          </a:prstGeom>
        </p:spPr>
      </p:pic>
      <p:sp>
        <p:nvSpPr>
          <p:cNvPr id="7" name="Rectangle 6">
            <a:extLst>
              <a:ext uri="{FF2B5EF4-FFF2-40B4-BE49-F238E27FC236}">
                <a16:creationId xmlns:a16="http://schemas.microsoft.com/office/drawing/2014/main" id="{4EB9EBD9-6BBB-4BF4-BE14-AF137D28475F}"/>
              </a:ext>
            </a:extLst>
          </p:cNvPr>
          <p:cNvSpPr/>
          <p:nvPr/>
        </p:nvSpPr>
        <p:spPr>
          <a:xfrm>
            <a:off x="202953" y="4516770"/>
            <a:ext cx="8736746" cy="2062103"/>
          </a:xfrm>
          <a:prstGeom prst="rect">
            <a:avLst/>
          </a:prstGeom>
        </p:spPr>
        <p:txBody>
          <a:bodyPr wrap="square">
            <a:spAutoFit/>
          </a:bodyPr>
          <a:lstStyle/>
          <a:p>
            <a:r>
              <a:rPr lang="en-US" sz="1600" b="1" dirty="0">
                <a:latin typeface="Courier New"/>
              </a:rPr>
              <a:t> context </a:t>
            </a:r>
            <a:r>
              <a:rPr lang="en-US" sz="1600" dirty="0">
                <a:latin typeface="Courier New"/>
              </a:rPr>
              <a:t>User</a:t>
            </a:r>
          </a:p>
          <a:p>
            <a:r>
              <a:rPr lang="en-US" sz="1600" b="1" dirty="0">
                <a:latin typeface="Courier New"/>
              </a:rPr>
              <a:t>        inv </a:t>
            </a:r>
            <a:r>
              <a:rPr lang="en-US" sz="1600" dirty="0">
                <a:latin typeface="Courier New"/>
              </a:rPr>
              <a:t>contracts</a:t>
            </a:r>
            <a:r>
              <a:rPr lang="en-US" sz="1600" b="1" dirty="0">
                <a:latin typeface="Courier New"/>
              </a:rPr>
              <a:t>:</a:t>
            </a:r>
          </a:p>
          <a:p>
            <a:r>
              <a:rPr lang="en-US" sz="1600" b="1" dirty="0">
                <a:latin typeface="Courier New"/>
              </a:rPr>
              <a:t>            if </a:t>
            </a:r>
            <a:r>
              <a:rPr lang="en-US" sz="1600" b="1" dirty="0" err="1">
                <a:latin typeface="Courier New"/>
              </a:rPr>
              <a:t>self.</a:t>
            </a:r>
            <a:r>
              <a:rPr lang="en-US" sz="1600" dirty="0" err="1">
                <a:latin typeface="Courier New"/>
              </a:rPr>
              <a:t>contract.library</a:t>
            </a:r>
            <a:r>
              <a:rPr lang="en-US" sz="1600" dirty="0">
                <a:latin typeface="Courier New"/>
              </a:rPr>
              <a:t>-&gt;</a:t>
            </a:r>
            <a:r>
              <a:rPr lang="en-US" sz="1600" dirty="0" err="1">
                <a:latin typeface="Courier New"/>
              </a:rPr>
              <a:t>notEmpty</a:t>
            </a:r>
            <a:endParaRPr lang="en-US" sz="1600" dirty="0">
              <a:latin typeface="Courier New"/>
            </a:endParaRPr>
          </a:p>
          <a:p>
            <a:r>
              <a:rPr lang="en-US" sz="1600" b="1" dirty="0">
                <a:latin typeface="Courier New"/>
              </a:rPr>
              <a:t>                then </a:t>
            </a:r>
            <a:r>
              <a:rPr lang="en-US" sz="1600" b="1" dirty="0" err="1">
                <a:latin typeface="Courier New"/>
              </a:rPr>
              <a:t>self.</a:t>
            </a:r>
            <a:r>
              <a:rPr lang="en-US" sz="1600" dirty="0" err="1">
                <a:latin typeface="Courier New"/>
              </a:rPr>
              <a:t>employer</a:t>
            </a:r>
            <a:r>
              <a:rPr lang="en-US" sz="1600" dirty="0">
                <a:latin typeface="Courier New"/>
              </a:rPr>
              <a:t>-&gt;</a:t>
            </a:r>
            <a:r>
              <a:rPr lang="en-US" sz="1600" dirty="0" err="1">
                <a:latin typeface="Courier New"/>
              </a:rPr>
              <a:t>isEmpty</a:t>
            </a:r>
            <a:r>
              <a:rPr lang="en-US" sz="1600" b="1" dirty="0">
                <a:latin typeface="Courier New"/>
              </a:rPr>
              <a:t> and</a:t>
            </a:r>
          </a:p>
          <a:p>
            <a:r>
              <a:rPr lang="en-US" sz="1600" b="1" dirty="0">
                <a:latin typeface="Courier New"/>
              </a:rPr>
              <a:t>                     </a:t>
            </a:r>
            <a:r>
              <a:rPr lang="en-US" sz="1600" b="1" dirty="0" err="1">
                <a:latin typeface="Courier New"/>
              </a:rPr>
              <a:t>self.</a:t>
            </a:r>
            <a:r>
              <a:rPr lang="en-US" sz="1600" dirty="0" err="1">
                <a:latin typeface="Courier New"/>
              </a:rPr>
              <a:t>contract.company</a:t>
            </a:r>
            <a:r>
              <a:rPr lang="en-US" sz="1600" dirty="0">
                <a:latin typeface="Courier New"/>
              </a:rPr>
              <a:t>-&gt;</a:t>
            </a:r>
            <a:r>
              <a:rPr lang="en-US" sz="1600" dirty="0" err="1">
                <a:latin typeface="Courier New"/>
              </a:rPr>
              <a:t>isEmpty</a:t>
            </a:r>
            <a:endParaRPr lang="en-US" sz="1600" dirty="0">
              <a:latin typeface="Courier New"/>
            </a:endParaRPr>
          </a:p>
          <a:p>
            <a:r>
              <a:rPr lang="en-US" sz="1600" b="1" dirty="0">
                <a:latin typeface="Courier New"/>
              </a:rPr>
              <a:t>                else </a:t>
            </a:r>
            <a:r>
              <a:rPr lang="en-US" sz="1600" b="1" dirty="0" err="1">
                <a:latin typeface="Courier New"/>
              </a:rPr>
              <a:t>self.</a:t>
            </a:r>
            <a:r>
              <a:rPr lang="en-US" sz="1600" dirty="0" err="1">
                <a:latin typeface="Courier New"/>
              </a:rPr>
              <a:t>employer</a:t>
            </a:r>
            <a:r>
              <a:rPr lang="en-US" sz="1600" dirty="0">
                <a:latin typeface="Courier New"/>
              </a:rPr>
              <a:t> = </a:t>
            </a:r>
            <a:r>
              <a:rPr lang="en-US" sz="1600" b="1" dirty="0" err="1">
                <a:latin typeface="Courier New"/>
              </a:rPr>
              <a:t>self</a:t>
            </a:r>
            <a:r>
              <a:rPr lang="en-US" sz="1600" dirty="0" err="1">
                <a:latin typeface="Courier New"/>
              </a:rPr>
              <a:t>.contract.company</a:t>
            </a:r>
            <a:r>
              <a:rPr lang="en-US" sz="1600" dirty="0">
                <a:latin typeface="Courier New"/>
              </a:rPr>
              <a:t> </a:t>
            </a:r>
            <a:r>
              <a:rPr lang="en-US" sz="1600" b="1" dirty="0">
                <a:latin typeface="Courier New"/>
              </a:rPr>
              <a:t>and</a:t>
            </a:r>
          </a:p>
          <a:p>
            <a:r>
              <a:rPr lang="en-US" sz="1600" b="1" dirty="0">
                <a:latin typeface="Courier New"/>
              </a:rPr>
              <a:t>                     </a:t>
            </a:r>
            <a:r>
              <a:rPr lang="en-US" sz="1600" b="1" dirty="0" err="1">
                <a:latin typeface="Courier New"/>
              </a:rPr>
              <a:t>self.</a:t>
            </a:r>
            <a:r>
              <a:rPr lang="en-US" sz="1600" dirty="0" err="1">
                <a:latin typeface="Courier New"/>
              </a:rPr>
              <a:t>employer.library</a:t>
            </a:r>
            <a:r>
              <a:rPr lang="en-US" sz="1600" dirty="0">
                <a:latin typeface="Courier New"/>
              </a:rPr>
              <a:t>-&gt;</a:t>
            </a:r>
            <a:r>
              <a:rPr lang="en-US" sz="1600" dirty="0" err="1">
                <a:latin typeface="Courier New"/>
              </a:rPr>
              <a:t>notEmpty</a:t>
            </a:r>
            <a:r>
              <a:rPr lang="en-US" sz="1600" dirty="0">
                <a:latin typeface="Courier New"/>
              </a:rPr>
              <a:t>     </a:t>
            </a:r>
          </a:p>
          <a:p>
            <a:r>
              <a:rPr lang="en-US" sz="1600" b="1" dirty="0">
                <a:latin typeface="Courier New"/>
              </a:rPr>
              <a:t>            endif</a:t>
            </a:r>
            <a:endParaRPr lang="en-US" sz="1600" dirty="0">
              <a:latin typeface="Courier New"/>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1F931DA2832A6409916756CF2B8B544" ma:contentTypeVersion="2" ma:contentTypeDescription="Create a new document." ma:contentTypeScope="" ma:versionID="2789e2fdd80b44eaefe8e0033dd9cc53">
  <xsd:schema xmlns:xsd="http://www.w3.org/2001/XMLSchema" xmlns:xs="http://www.w3.org/2001/XMLSchema" xmlns:p="http://schemas.microsoft.com/office/2006/metadata/properties" xmlns:ns2="cd2fa718-a2cb-4369-aee2-1e6d1b99154e" targetNamespace="http://schemas.microsoft.com/office/2006/metadata/properties" ma:root="true" ma:fieldsID="d5c9ca9270cbb5f3248f659697cffc8c" ns2:_="">
    <xsd:import namespace="cd2fa718-a2cb-4369-aee2-1e6d1b99154e"/>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d2fa718-a2cb-4369-aee2-1e6d1b99154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8BCFA2C-C654-455D-AB2D-10B94C356BDA}"/>
</file>

<file path=customXml/itemProps2.xml><?xml version="1.0" encoding="utf-8"?>
<ds:datastoreItem xmlns:ds="http://schemas.openxmlformats.org/officeDocument/2006/customXml" ds:itemID="{3A64B5F7-ADB6-4C09-9F05-C3889C2D7122}"/>
</file>

<file path=customXml/itemProps3.xml><?xml version="1.0" encoding="utf-8"?>
<ds:datastoreItem xmlns:ds="http://schemas.openxmlformats.org/officeDocument/2006/customXml" ds:itemID="{32157B0D-B5B5-4333-9336-1DE5AF4B9DA3}"/>
</file>

<file path=docProps/app.xml><?xml version="1.0" encoding="utf-8"?>
<Properties xmlns="http://schemas.openxmlformats.org/officeDocument/2006/extended-properties" xmlns:vt="http://schemas.openxmlformats.org/officeDocument/2006/docPropsVTypes">
  <TotalTime>16471</TotalTime>
  <Words>3259</Words>
  <Application>Microsoft Office PowerPoint</Application>
  <PresentationFormat>On-screen Show (4:3)</PresentationFormat>
  <Paragraphs>214</Paragraphs>
  <Slides>28</Slides>
  <Notes>21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28</vt:i4>
      </vt:variant>
    </vt:vector>
  </HeadingPairs>
  <TitlesOfParts>
    <vt:vector size="35" baseType="lpstr">
      <vt:lpstr>Arial</vt:lpstr>
      <vt:lpstr>Calibri</vt:lpstr>
      <vt:lpstr>CMR10</vt:lpstr>
      <vt:lpstr>Courier New</vt:lpstr>
      <vt:lpstr>Helvetica</vt:lpstr>
      <vt:lpstr>Wingdings</vt:lpstr>
      <vt:lpstr>Office Theme</vt:lpstr>
      <vt:lpstr>Avoiding OCL specification pitfalls</vt:lpstr>
      <vt:lpstr>Understanding Software Modeling by Using Constraints Motivation</vt:lpstr>
      <vt:lpstr>Understanding Software Modeling by Using Constraints</vt:lpstr>
      <vt:lpstr>Understanding Software Modeling by Using Constraints OCL specifications – state of facts</vt:lpstr>
      <vt:lpstr>Testing Software Modeling by Using Constraints Understanding the problem and the problem domain</vt:lpstr>
      <vt:lpstr>Understanding Software Modeling by Using Constraints Understanding and improving the requirements</vt:lpstr>
      <vt:lpstr>Understanding Software Modeling by Using Constraints Understanding and improving the requirements_2</vt:lpstr>
      <vt:lpstr>Understanding Software Modeling by Using Constraints Understanding and improving the requirements_3</vt:lpstr>
      <vt:lpstr>Understanding Software Modeling by Using Constraints Using suggestive  snapshots to test specifications</vt:lpstr>
      <vt:lpstr>Understanding Software Modeling by Using Constraints Using suggestive  snapshots to test specifications</vt:lpstr>
      <vt:lpstr>Understanding Software Modeling by Using Constraints It’s better to prevent than cure</vt:lpstr>
      <vt:lpstr>Understanding Software Modeling by Using Constraints Understanding model semantics</vt:lpstr>
      <vt:lpstr>Understanding Software Modeling by Using Constraints Understanding model semantics_2</vt:lpstr>
      <vt:lpstr>PowerPoint Presentation</vt:lpstr>
      <vt:lpstr>Understanding Software Modeling by Using Constraints Possible pitfalls hidden in OCL specifications </vt:lpstr>
      <vt:lpstr>PowerPoint Presentation</vt:lpstr>
      <vt:lpstr>Understanding Software Modeling by Using Constraints Possible pitfalls hidden in OCL specifications </vt:lpstr>
      <vt:lpstr>Understanding Software Modeling by Using Constraints Possible pitfalls hidden in OCL specifications </vt:lpstr>
      <vt:lpstr>Understanding Software Modeling by Using Constraints Possible pitfalls hidden in OCL specifications </vt:lpstr>
      <vt:lpstr>Understanding Software Modeling by Using Constraints Possible pitfalls hidden in OCL specifications </vt:lpstr>
      <vt:lpstr>Understanding Software Modeling by Using Constraints Modeling alternatives</vt:lpstr>
      <vt:lpstr>Understanding Software Modeling by Using Constraints Modeling alternatives</vt:lpstr>
      <vt:lpstr>Understanding Software Modeling by Using Constraints Querying the initial model</vt:lpstr>
      <vt:lpstr>Understanding Software Modeling by Using Constraints Explaining the Intended Model Uses_2</vt:lpstr>
      <vt:lpstr>Understanding Software Modeling by Using Constraints The result obtained when querying the NewPerson tree</vt:lpstr>
      <vt:lpstr>Understanding Software Modeling by Using Constraints Conclusion</vt:lpstr>
      <vt:lpstr>Understanding Software Modeling by Using Constraints Conclusion_2</vt:lpstr>
      <vt:lpstr>Understanding Software Modeling by Using Constraints References</vt:lpstr>
    </vt:vector>
  </TitlesOfParts>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Avoiding OCL specification pitfalls</dc:title>
  <dc:creator>Dan CHIOREAN</dc:creator>
  <cp:lastModifiedBy>Dan</cp:lastModifiedBy>
  <cp:revision>82</cp:revision>
  <dcterms:created xsi:type="dcterms:W3CDTF">2011-09-26T16:07:06Z</dcterms:created>
  <dcterms:modified xsi:type="dcterms:W3CDTF">2021-04-22T08:39:15Z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0x01010031F931DA2832A6409916756CF2B8B544</vt:lpwstr>
  </property>
</Properties>
</file>